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4"/>
  </p:notesMasterIdLst>
  <p:sldIdLst>
    <p:sldId id="256" r:id="rId2"/>
    <p:sldId id="296" r:id="rId3"/>
    <p:sldId id="258" r:id="rId4"/>
    <p:sldId id="260" r:id="rId5"/>
    <p:sldId id="316" r:id="rId6"/>
    <p:sldId id="305" r:id="rId7"/>
    <p:sldId id="259" r:id="rId8"/>
    <p:sldId id="322" r:id="rId9"/>
    <p:sldId id="315" r:id="rId10"/>
    <p:sldId id="317" r:id="rId11"/>
    <p:sldId id="318" r:id="rId12"/>
    <p:sldId id="319" r:id="rId13"/>
    <p:sldId id="320" r:id="rId14"/>
    <p:sldId id="314" r:id="rId15"/>
    <p:sldId id="261" r:id="rId16"/>
    <p:sldId id="323" r:id="rId17"/>
    <p:sldId id="324" r:id="rId18"/>
    <p:sldId id="262" r:id="rId19"/>
    <p:sldId id="263" r:id="rId20"/>
    <p:sldId id="297" r:id="rId21"/>
    <p:sldId id="300" r:id="rId22"/>
    <p:sldId id="310" r:id="rId23"/>
    <p:sldId id="298" r:id="rId24"/>
    <p:sldId id="299" r:id="rId25"/>
    <p:sldId id="325" r:id="rId26"/>
    <p:sldId id="264" r:id="rId27"/>
    <p:sldId id="303" r:id="rId28"/>
    <p:sldId id="304" r:id="rId29"/>
    <p:sldId id="321" r:id="rId30"/>
    <p:sldId id="306" r:id="rId31"/>
    <p:sldId id="307" r:id="rId32"/>
    <p:sldId id="30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97" autoAdjust="0"/>
  </p:normalViewPr>
  <p:slideViewPr>
    <p:cSldViewPr snapToGrid="0">
      <p:cViewPr varScale="1">
        <p:scale>
          <a:sx n="81" d="100"/>
          <a:sy n="81" d="100"/>
        </p:scale>
        <p:origin x="74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A401D1-A6B6-44D5-897D-5C0E023D4B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C66C1E0-DA7D-4388-A8B3-4984228357E3}">
      <dgm:prSet/>
      <dgm:spPr/>
      <dgm:t>
        <a:bodyPr/>
        <a:lstStyle/>
        <a:p>
          <a:r>
            <a:rPr lang="en-US" dirty="0"/>
            <a:t>Resumes and CV contain the same information in different formats</a:t>
          </a:r>
        </a:p>
      </dgm:t>
    </dgm:pt>
    <dgm:pt modelId="{78AE5F7E-2A63-44B6-94B3-44DEE0FC5EEC}" type="parTrans" cxnId="{E20F0D0E-A131-49D6-BC7C-B227D388E91D}">
      <dgm:prSet/>
      <dgm:spPr/>
      <dgm:t>
        <a:bodyPr/>
        <a:lstStyle/>
        <a:p>
          <a:endParaRPr lang="en-US"/>
        </a:p>
      </dgm:t>
    </dgm:pt>
    <dgm:pt modelId="{91CAB6B8-A0F4-40B7-8294-D98844B36276}" type="sibTrans" cxnId="{E20F0D0E-A131-49D6-BC7C-B227D388E91D}">
      <dgm:prSet/>
      <dgm:spPr/>
      <dgm:t>
        <a:bodyPr/>
        <a:lstStyle/>
        <a:p>
          <a:endParaRPr lang="en-US"/>
        </a:p>
      </dgm:t>
    </dgm:pt>
    <dgm:pt modelId="{31AFF82E-3094-4AAB-83CE-C3245268EB2A}">
      <dgm:prSet/>
      <dgm:spPr/>
      <dgm:t>
        <a:bodyPr/>
        <a:lstStyle/>
        <a:p>
          <a:r>
            <a:rPr lang="en-US" dirty="0"/>
            <a:t>Include a cover letter when applying for a position </a:t>
          </a:r>
        </a:p>
      </dgm:t>
    </dgm:pt>
    <dgm:pt modelId="{5F1777B6-59FB-41E7-99C8-9872514B45C0}" type="parTrans" cxnId="{FEEF57EF-6015-42F4-A105-E72B8EA8845E}">
      <dgm:prSet/>
      <dgm:spPr/>
      <dgm:t>
        <a:bodyPr/>
        <a:lstStyle/>
        <a:p>
          <a:endParaRPr lang="en-US"/>
        </a:p>
      </dgm:t>
    </dgm:pt>
    <dgm:pt modelId="{D02C087D-3ED1-4552-881E-329A9E703070}" type="sibTrans" cxnId="{FEEF57EF-6015-42F4-A105-E72B8EA8845E}">
      <dgm:prSet/>
      <dgm:spPr/>
      <dgm:t>
        <a:bodyPr/>
        <a:lstStyle/>
        <a:p>
          <a:endParaRPr lang="en-US"/>
        </a:p>
      </dgm:t>
    </dgm:pt>
    <dgm:pt modelId="{04FA02BA-4C82-490C-8459-1BF805B6F5CE}">
      <dgm:prSet/>
      <dgm:spPr/>
      <dgm:t>
        <a:bodyPr/>
        <a:lstStyle/>
        <a:p>
          <a:r>
            <a:rPr lang="en-US"/>
            <a:t>Highlight how your skills match the job description</a:t>
          </a:r>
        </a:p>
      </dgm:t>
    </dgm:pt>
    <dgm:pt modelId="{73A4CBA5-D239-4293-A310-041341F0DEC4}" type="parTrans" cxnId="{EC019A17-E99C-435A-9DC0-F1B994F40BFA}">
      <dgm:prSet/>
      <dgm:spPr/>
      <dgm:t>
        <a:bodyPr/>
        <a:lstStyle/>
        <a:p>
          <a:endParaRPr lang="en-US"/>
        </a:p>
      </dgm:t>
    </dgm:pt>
    <dgm:pt modelId="{F6B28BF7-2115-4352-A6DE-DA6C11754509}" type="sibTrans" cxnId="{EC019A17-E99C-435A-9DC0-F1B994F40BFA}">
      <dgm:prSet/>
      <dgm:spPr/>
      <dgm:t>
        <a:bodyPr/>
        <a:lstStyle/>
        <a:p>
          <a:endParaRPr lang="en-US"/>
        </a:p>
      </dgm:t>
    </dgm:pt>
    <dgm:pt modelId="{B9C1D432-86CC-4272-9F8B-FC7D8D58E899}">
      <dgm:prSet/>
      <dgm:spPr/>
      <dgm:t>
        <a:bodyPr/>
        <a:lstStyle/>
        <a:p>
          <a:r>
            <a:rPr lang="en-US"/>
            <a:t>Format your resume for both computer and human readers</a:t>
          </a:r>
        </a:p>
      </dgm:t>
    </dgm:pt>
    <dgm:pt modelId="{A95FF2E8-18D0-42E7-BA62-FCE6804CEDB7}" type="parTrans" cxnId="{583BB9FA-9C66-4ACB-8D4C-83607734DA1F}">
      <dgm:prSet/>
      <dgm:spPr/>
      <dgm:t>
        <a:bodyPr/>
        <a:lstStyle/>
        <a:p>
          <a:endParaRPr lang="en-US"/>
        </a:p>
      </dgm:t>
    </dgm:pt>
    <dgm:pt modelId="{75306C64-7C13-42E8-84AD-AA6DC172D336}" type="sibTrans" cxnId="{583BB9FA-9C66-4ACB-8D4C-83607734DA1F}">
      <dgm:prSet/>
      <dgm:spPr/>
      <dgm:t>
        <a:bodyPr/>
        <a:lstStyle/>
        <a:p>
          <a:endParaRPr lang="en-US"/>
        </a:p>
      </dgm:t>
    </dgm:pt>
    <dgm:pt modelId="{8064EBAF-4348-449E-87CC-7EDF28C3DEF8}">
      <dgm:prSet/>
      <dgm:spPr/>
      <dgm:t>
        <a:bodyPr/>
        <a:lstStyle/>
        <a:p>
          <a:r>
            <a:rPr lang="en-US"/>
            <a:t>Obtain help at every step in the process</a:t>
          </a:r>
        </a:p>
      </dgm:t>
    </dgm:pt>
    <dgm:pt modelId="{CEFE914A-F492-4819-BC20-D33BDEB50949}" type="parTrans" cxnId="{75748096-F315-4FC1-BEB6-36F0B81806CB}">
      <dgm:prSet/>
      <dgm:spPr/>
      <dgm:t>
        <a:bodyPr/>
        <a:lstStyle/>
        <a:p>
          <a:endParaRPr lang="en-US"/>
        </a:p>
      </dgm:t>
    </dgm:pt>
    <dgm:pt modelId="{9E3CDB85-85B9-4355-B1FB-4E13592D7B1A}" type="sibTrans" cxnId="{75748096-F315-4FC1-BEB6-36F0B81806CB}">
      <dgm:prSet/>
      <dgm:spPr/>
      <dgm:t>
        <a:bodyPr/>
        <a:lstStyle/>
        <a:p>
          <a:endParaRPr lang="en-US"/>
        </a:p>
      </dgm:t>
    </dgm:pt>
    <dgm:pt modelId="{FEB7E0AE-0D7F-43E9-89EF-97CFF469C7DA}" type="pres">
      <dgm:prSet presAssocID="{69A401D1-A6B6-44D5-897D-5C0E023D4BFB}" presName="root" presStyleCnt="0">
        <dgm:presLayoutVars>
          <dgm:dir/>
          <dgm:resizeHandles val="exact"/>
        </dgm:presLayoutVars>
      </dgm:prSet>
      <dgm:spPr/>
    </dgm:pt>
    <dgm:pt modelId="{FCF2C517-2CF4-48D0-BC1F-D4D1982EF16B}" type="pres">
      <dgm:prSet presAssocID="{BC66C1E0-DA7D-4388-A8B3-4984228357E3}" presName="compNode" presStyleCnt="0"/>
      <dgm:spPr/>
    </dgm:pt>
    <dgm:pt modelId="{F39366C6-641A-41AF-8905-6859E5DC4DDB}" type="pres">
      <dgm:prSet presAssocID="{BC66C1E0-DA7D-4388-A8B3-4984228357E3}" presName="bgRect" presStyleLbl="bgShp" presStyleIdx="0" presStyleCnt="5"/>
      <dgm:spPr/>
    </dgm:pt>
    <dgm:pt modelId="{5A4AE351-EE90-4B4B-A6CB-D675DC2000F5}" type="pres">
      <dgm:prSet presAssocID="{BC66C1E0-DA7D-4388-A8B3-4984228357E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9DC884B7-9939-4A84-85D3-4B4AB9EF0A4F}" type="pres">
      <dgm:prSet presAssocID="{BC66C1E0-DA7D-4388-A8B3-4984228357E3}" presName="spaceRect" presStyleCnt="0"/>
      <dgm:spPr/>
    </dgm:pt>
    <dgm:pt modelId="{E7859A2C-6CD7-4D82-BF51-F9049AF60CEC}" type="pres">
      <dgm:prSet presAssocID="{BC66C1E0-DA7D-4388-A8B3-4984228357E3}" presName="parTx" presStyleLbl="revTx" presStyleIdx="0" presStyleCnt="5">
        <dgm:presLayoutVars>
          <dgm:chMax val="0"/>
          <dgm:chPref val="0"/>
        </dgm:presLayoutVars>
      </dgm:prSet>
      <dgm:spPr/>
    </dgm:pt>
    <dgm:pt modelId="{9531E211-1F33-4F2F-AB85-52E7CCB3DA91}" type="pres">
      <dgm:prSet presAssocID="{91CAB6B8-A0F4-40B7-8294-D98844B36276}" presName="sibTrans" presStyleCnt="0"/>
      <dgm:spPr/>
    </dgm:pt>
    <dgm:pt modelId="{E5718AB6-910D-4A34-B72E-DF71914612E2}" type="pres">
      <dgm:prSet presAssocID="{31AFF82E-3094-4AAB-83CE-C3245268EB2A}" presName="compNode" presStyleCnt="0"/>
      <dgm:spPr/>
    </dgm:pt>
    <dgm:pt modelId="{523C51C5-A995-4B4F-ABC4-49094BABE4BC}" type="pres">
      <dgm:prSet presAssocID="{31AFF82E-3094-4AAB-83CE-C3245268EB2A}" presName="bgRect" presStyleLbl="bgShp" presStyleIdx="1" presStyleCnt="5"/>
      <dgm:spPr/>
    </dgm:pt>
    <dgm:pt modelId="{29F94C8F-7F48-4BCB-935F-E2BA6926F90B}" type="pres">
      <dgm:prSet presAssocID="{31AFF82E-3094-4AAB-83CE-C3245268EB2A}"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pen book"/>
        </a:ext>
      </dgm:extLst>
    </dgm:pt>
    <dgm:pt modelId="{8993B3DC-ED9E-4056-8C30-71F42488644B}" type="pres">
      <dgm:prSet presAssocID="{31AFF82E-3094-4AAB-83CE-C3245268EB2A}" presName="spaceRect" presStyleCnt="0"/>
      <dgm:spPr/>
    </dgm:pt>
    <dgm:pt modelId="{2F8D38E2-674D-4991-AB83-3DECCCF54B64}" type="pres">
      <dgm:prSet presAssocID="{31AFF82E-3094-4AAB-83CE-C3245268EB2A}" presName="parTx" presStyleLbl="revTx" presStyleIdx="1" presStyleCnt="5">
        <dgm:presLayoutVars>
          <dgm:chMax val="0"/>
          <dgm:chPref val="0"/>
        </dgm:presLayoutVars>
      </dgm:prSet>
      <dgm:spPr/>
    </dgm:pt>
    <dgm:pt modelId="{C13674CC-61AC-4B9B-9B7E-79D2BBB4A998}" type="pres">
      <dgm:prSet presAssocID="{D02C087D-3ED1-4552-881E-329A9E703070}" presName="sibTrans" presStyleCnt="0"/>
      <dgm:spPr/>
    </dgm:pt>
    <dgm:pt modelId="{1D8876FE-6C42-4792-883D-C07F43E50EE4}" type="pres">
      <dgm:prSet presAssocID="{04FA02BA-4C82-490C-8459-1BF805B6F5CE}" presName="compNode" presStyleCnt="0"/>
      <dgm:spPr/>
    </dgm:pt>
    <dgm:pt modelId="{911611D6-A814-4DA5-862E-E6D1A29C158A}" type="pres">
      <dgm:prSet presAssocID="{04FA02BA-4C82-490C-8459-1BF805B6F5CE}" presName="bgRect" presStyleLbl="bgShp" presStyleIdx="2" presStyleCnt="5"/>
      <dgm:spPr/>
    </dgm:pt>
    <dgm:pt modelId="{38774F55-DDC4-4C44-95B9-868E57EE8049}" type="pres">
      <dgm:prSet presAssocID="{04FA02BA-4C82-490C-8459-1BF805B6F5C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215B832-42DA-4F7D-BBA5-92EAD6327B0A}" type="pres">
      <dgm:prSet presAssocID="{04FA02BA-4C82-490C-8459-1BF805B6F5CE}" presName="spaceRect" presStyleCnt="0"/>
      <dgm:spPr/>
    </dgm:pt>
    <dgm:pt modelId="{816F63F1-3103-4D6E-B940-6CCC867D6F22}" type="pres">
      <dgm:prSet presAssocID="{04FA02BA-4C82-490C-8459-1BF805B6F5CE}" presName="parTx" presStyleLbl="revTx" presStyleIdx="2" presStyleCnt="5">
        <dgm:presLayoutVars>
          <dgm:chMax val="0"/>
          <dgm:chPref val="0"/>
        </dgm:presLayoutVars>
      </dgm:prSet>
      <dgm:spPr/>
    </dgm:pt>
    <dgm:pt modelId="{9882D8C1-468F-465A-B950-346BBBA66FDD}" type="pres">
      <dgm:prSet presAssocID="{F6B28BF7-2115-4352-A6DE-DA6C11754509}" presName="sibTrans" presStyleCnt="0"/>
      <dgm:spPr/>
    </dgm:pt>
    <dgm:pt modelId="{D43434B6-6F3A-4D23-B632-E0FD4FD9EB1E}" type="pres">
      <dgm:prSet presAssocID="{B9C1D432-86CC-4272-9F8B-FC7D8D58E899}" presName="compNode" presStyleCnt="0"/>
      <dgm:spPr/>
    </dgm:pt>
    <dgm:pt modelId="{0FFB5E06-2BAA-414C-8311-C1C562A14C51}" type="pres">
      <dgm:prSet presAssocID="{B9C1D432-86CC-4272-9F8B-FC7D8D58E899}" presName="bgRect" presStyleLbl="bgShp" presStyleIdx="3" presStyleCnt="5"/>
      <dgm:spPr/>
    </dgm:pt>
    <dgm:pt modelId="{51881126-F46B-4F11-8AD2-0C8C6CC74353}" type="pres">
      <dgm:prSet presAssocID="{B9C1D432-86CC-4272-9F8B-FC7D8D58E89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mer"/>
        </a:ext>
      </dgm:extLst>
    </dgm:pt>
    <dgm:pt modelId="{68BB8219-FDF9-4FA4-AB72-CC14E07402D1}" type="pres">
      <dgm:prSet presAssocID="{B9C1D432-86CC-4272-9F8B-FC7D8D58E899}" presName="spaceRect" presStyleCnt="0"/>
      <dgm:spPr/>
    </dgm:pt>
    <dgm:pt modelId="{DCC3E95B-D2F0-477D-B511-C4CC4F1F91C0}" type="pres">
      <dgm:prSet presAssocID="{B9C1D432-86CC-4272-9F8B-FC7D8D58E899}" presName="parTx" presStyleLbl="revTx" presStyleIdx="3" presStyleCnt="5">
        <dgm:presLayoutVars>
          <dgm:chMax val="0"/>
          <dgm:chPref val="0"/>
        </dgm:presLayoutVars>
      </dgm:prSet>
      <dgm:spPr/>
    </dgm:pt>
    <dgm:pt modelId="{68E57B62-4ACA-456C-A64E-C961FE2245A8}" type="pres">
      <dgm:prSet presAssocID="{75306C64-7C13-42E8-84AD-AA6DC172D336}" presName="sibTrans" presStyleCnt="0"/>
      <dgm:spPr/>
    </dgm:pt>
    <dgm:pt modelId="{7EB0615A-2F42-42CB-B030-A4D1ABD9467F}" type="pres">
      <dgm:prSet presAssocID="{8064EBAF-4348-449E-87CC-7EDF28C3DEF8}" presName="compNode" presStyleCnt="0"/>
      <dgm:spPr/>
    </dgm:pt>
    <dgm:pt modelId="{4CAF2898-E9E7-4A8D-9E3B-6418A3AE8F8A}" type="pres">
      <dgm:prSet presAssocID="{8064EBAF-4348-449E-87CC-7EDF28C3DEF8}" presName="bgRect" presStyleLbl="bgShp" presStyleIdx="4" presStyleCnt="5"/>
      <dgm:spPr/>
    </dgm:pt>
    <dgm:pt modelId="{C78F1EBA-45D1-4464-A116-CF24C909334E}" type="pres">
      <dgm:prSet presAssocID="{8064EBAF-4348-449E-87CC-7EDF28C3DEF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Connections"/>
        </a:ext>
      </dgm:extLst>
    </dgm:pt>
    <dgm:pt modelId="{27E329F8-38C1-42C8-9828-5BF1ED9D5494}" type="pres">
      <dgm:prSet presAssocID="{8064EBAF-4348-449E-87CC-7EDF28C3DEF8}" presName="spaceRect" presStyleCnt="0"/>
      <dgm:spPr/>
    </dgm:pt>
    <dgm:pt modelId="{D9EDF550-920F-4A1F-9667-DDE71E4A0227}" type="pres">
      <dgm:prSet presAssocID="{8064EBAF-4348-449E-87CC-7EDF28C3DEF8}" presName="parTx" presStyleLbl="revTx" presStyleIdx="4" presStyleCnt="5">
        <dgm:presLayoutVars>
          <dgm:chMax val="0"/>
          <dgm:chPref val="0"/>
        </dgm:presLayoutVars>
      </dgm:prSet>
      <dgm:spPr/>
    </dgm:pt>
  </dgm:ptLst>
  <dgm:cxnLst>
    <dgm:cxn modelId="{79683D02-7CD4-43FD-ADA9-5C7F884A126A}" type="presOf" srcId="{04FA02BA-4C82-490C-8459-1BF805B6F5CE}" destId="{816F63F1-3103-4D6E-B940-6CCC867D6F22}" srcOrd="0" destOrd="0" presId="urn:microsoft.com/office/officeart/2018/2/layout/IconVerticalSolidList"/>
    <dgm:cxn modelId="{E20F0D0E-A131-49D6-BC7C-B227D388E91D}" srcId="{69A401D1-A6B6-44D5-897D-5C0E023D4BFB}" destId="{BC66C1E0-DA7D-4388-A8B3-4984228357E3}" srcOrd="0" destOrd="0" parTransId="{78AE5F7E-2A63-44B6-94B3-44DEE0FC5EEC}" sibTransId="{91CAB6B8-A0F4-40B7-8294-D98844B36276}"/>
    <dgm:cxn modelId="{EC019A17-E99C-435A-9DC0-F1B994F40BFA}" srcId="{69A401D1-A6B6-44D5-897D-5C0E023D4BFB}" destId="{04FA02BA-4C82-490C-8459-1BF805B6F5CE}" srcOrd="2" destOrd="0" parTransId="{73A4CBA5-D239-4293-A310-041341F0DEC4}" sibTransId="{F6B28BF7-2115-4352-A6DE-DA6C11754509}"/>
    <dgm:cxn modelId="{165C1C3F-C06D-4754-993D-9799EE72B79B}" type="presOf" srcId="{BC66C1E0-DA7D-4388-A8B3-4984228357E3}" destId="{E7859A2C-6CD7-4D82-BF51-F9049AF60CEC}" srcOrd="0" destOrd="0" presId="urn:microsoft.com/office/officeart/2018/2/layout/IconVerticalSolidList"/>
    <dgm:cxn modelId="{75748096-F315-4FC1-BEB6-36F0B81806CB}" srcId="{69A401D1-A6B6-44D5-897D-5C0E023D4BFB}" destId="{8064EBAF-4348-449E-87CC-7EDF28C3DEF8}" srcOrd="4" destOrd="0" parTransId="{CEFE914A-F492-4819-BC20-D33BDEB50949}" sibTransId="{9E3CDB85-85B9-4355-B1FB-4E13592D7B1A}"/>
    <dgm:cxn modelId="{127227BD-F9E4-473C-8727-A72AED612C94}" type="presOf" srcId="{31AFF82E-3094-4AAB-83CE-C3245268EB2A}" destId="{2F8D38E2-674D-4991-AB83-3DECCCF54B64}" srcOrd="0" destOrd="0" presId="urn:microsoft.com/office/officeart/2018/2/layout/IconVerticalSolidList"/>
    <dgm:cxn modelId="{EA5252BF-ABA1-4176-B3BE-6951AFC77E20}" type="presOf" srcId="{8064EBAF-4348-449E-87CC-7EDF28C3DEF8}" destId="{D9EDF550-920F-4A1F-9667-DDE71E4A0227}" srcOrd="0" destOrd="0" presId="urn:microsoft.com/office/officeart/2018/2/layout/IconVerticalSolidList"/>
    <dgm:cxn modelId="{FEEF57EF-6015-42F4-A105-E72B8EA8845E}" srcId="{69A401D1-A6B6-44D5-897D-5C0E023D4BFB}" destId="{31AFF82E-3094-4AAB-83CE-C3245268EB2A}" srcOrd="1" destOrd="0" parTransId="{5F1777B6-59FB-41E7-99C8-9872514B45C0}" sibTransId="{D02C087D-3ED1-4552-881E-329A9E703070}"/>
    <dgm:cxn modelId="{09D054F0-B718-4644-8A04-C298BE7AD319}" type="presOf" srcId="{B9C1D432-86CC-4272-9F8B-FC7D8D58E899}" destId="{DCC3E95B-D2F0-477D-B511-C4CC4F1F91C0}" srcOrd="0" destOrd="0" presId="urn:microsoft.com/office/officeart/2018/2/layout/IconVerticalSolidList"/>
    <dgm:cxn modelId="{E80215F3-1E45-46B0-A38A-6FA6D20E0EF8}" type="presOf" srcId="{69A401D1-A6B6-44D5-897D-5C0E023D4BFB}" destId="{FEB7E0AE-0D7F-43E9-89EF-97CFF469C7DA}" srcOrd="0" destOrd="0" presId="urn:microsoft.com/office/officeart/2018/2/layout/IconVerticalSolidList"/>
    <dgm:cxn modelId="{583BB9FA-9C66-4ACB-8D4C-83607734DA1F}" srcId="{69A401D1-A6B6-44D5-897D-5C0E023D4BFB}" destId="{B9C1D432-86CC-4272-9F8B-FC7D8D58E899}" srcOrd="3" destOrd="0" parTransId="{A95FF2E8-18D0-42E7-BA62-FCE6804CEDB7}" sibTransId="{75306C64-7C13-42E8-84AD-AA6DC172D336}"/>
    <dgm:cxn modelId="{51C13E31-18D1-46A6-B2E9-504CC6CA6361}" type="presParOf" srcId="{FEB7E0AE-0D7F-43E9-89EF-97CFF469C7DA}" destId="{FCF2C517-2CF4-48D0-BC1F-D4D1982EF16B}" srcOrd="0" destOrd="0" presId="urn:microsoft.com/office/officeart/2018/2/layout/IconVerticalSolidList"/>
    <dgm:cxn modelId="{2C74F33A-524C-41A5-A7D5-E8B4954484D4}" type="presParOf" srcId="{FCF2C517-2CF4-48D0-BC1F-D4D1982EF16B}" destId="{F39366C6-641A-41AF-8905-6859E5DC4DDB}" srcOrd="0" destOrd="0" presId="urn:microsoft.com/office/officeart/2018/2/layout/IconVerticalSolidList"/>
    <dgm:cxn modelId="{069D01E8-AA20-4065-996D-DAFEB1C3A1E3}" type="presParOf" srcId="{FCF2C517-2CF4-48D0-BC1F-D4D1982EF16B}" destId="{5A4AE351-EE90-4B4B-A6CB-D675DC2000F5}" srcOrd="1" destOrd="0" presId="urn:microsoft.com/office/officeart/2018/2/layout/IconVerticalSolidList"/>
    <dgm:cxn modelId="{6F3238A1-16E2-4421-9492-F77516270CA4}" type="presParOf" srcId="{FCF2C517-2CF4-48D0-BC1F-D4D1982EF16B}" destId="{9DC884B7-9939-4A84-85D3-4B4AB9EF0A4F}" srcOrd="2" destOrd="0" presId="urn:microsoft.com/office/officeart/2018/2/layout/IconVerticalSolidList"/>
    <dgm:cxn modelId="{5E4BF865-7450-4D48-B358-E772190070CE}" type="presParOf" srcId="{FCF2C517-2CF4-48D0-BC1F-D4D1982EF16B}" destId="{E7859A2C-6CD7-4D82-BF51-F9049AF60CEC}" srcOrd="3" destOrd="0" presId="urn:microsoft.com/office/officeart/2018/2/layout/IconVerticalSolidList"/>
    <dgm:cxn modelId="{58ADFE8E-DE46-4511-BBB0-2FA28CFA8C21}" type="presParOf" srcId="{FEB7E0AE-0D7F-43E9-89EF-97CFF469C7DA}" destId="{9531E211-1F33-4F2F-AB85-52E7CCB3DA91}" srcOrd="1" destOrd="0" presId="urn:microsoft.com/office/officeart/2018/2/layout/IconVerticalSolidList"/>
    <dgm:cxn modelId="{26086885-96DB-41FA-BC6C-B395DFCE62F2}" type="presParOf" srcId="{FEB7E0AE-0D7F-43E9-89EF-97CFF469C7DA}" destId="{E5718AB6-910D-4A34-B72E-DF71914612E2}" srcOrd="2" destOrd="0" presId="urn:microsoft.com/office/officeart/2018/2/layout/IconVerticalSolidList"/>
    <dgm:cxn modelId="{53B913D0-94DA-4684-AD7F-7B8A3AC209CB}" type="presParOf" srcId="{E5718AB6-910D-4A34-B72E-DF71914612E2}" destId="{523C51C5-A995-4B4F-ABC4-49094BABE4BC}" srcOrd="0" destOrd="0" presId="urn:microsoft.com/office/officeart/2018/2/layout/IconVerticalSolidList"/>
    <dgm:cxn modelId="{36C64E27-2DEA-446D-82F9-043C4ADFC7E8}" type="presParOf" srcId="{E5718AB6-910D-4A34-B72E-DF71914612E2}" destId="{29F94C8F-7F48-4BCB-935F-E2BA6926F90B}" srcOrd="1" destOrd="0" presId="urn:microsoft.com/office/officeart/2018/2/layout/IconVerticalSolidList"/>
    <dgm:cxn modelId="{3634D383-B58F-4E00-AA8E-CD5962BC22EF}" type="presParOf" srcId="{E5718AB6-910D-4A34-B72E-DF71914612E2}" destId="{8993B3DC-ED9E-4056-8C30-71F42488644B}" srcOrd="2" destOrd="0" presId="urn:microsoft.com/office/officeart/2018/2/layout/IconVerticalSolidList"/>
    <dgm:cxn modelId="{02ACA65A-C1E6-48B9-9258-1E0D53965138}" type="presParOf" srcId="{E5718AB6-910D-4A34-B72E-DF71914612E2}" destId="{2F8D38E2-674D-4991-AB83-3DECCCF54B64}" srcOrd="3" destOrd="0" presId="urn:microsoft.com/office/officeart/2018/2/layout/IconVerticalSolidList"/>
    <dgm:cxn modelId="{76CD6A62-12E5-4A5B-8FE3-F82B3AC32F6D}" type="presParOf" srcId="{FEB7E0AE-0D7F-43E9-89EF-97CFF469C7DA}" destId="{C13674CC-61AC-4B9B-9B7E-79D2BBB4A998}" srcOrd="3" destOrd="0" presId="urn:microsoft.com/office/officeart/2018/2/layout/IconVerticalSolidList"/>
    <dgm:cxn modelId="{98BFC594-2DE6-461D-B168-6029E1EB8EBC}" type="presParOf" srcId="{FEB7E0AE-0D7F-43E9-89EF-97CFF469C7DA}" destId="{1D8876FE-6C42-4792-883D-C07F43E50EE4}" srcOrd="4" destOrd="0" presId="urn:microsoft.com/office/officeart/2018/2/layout/IconVerticalSolidList"/>
    <dgm:cxn modelId="{916B2FDE-BE8A-4DCD-8D41-3875151FDC76}" type="presParOf" srcId="{1D8876FE-6C42-4792-883D-C07F43E50EE4}" destId="{911611D6-A814-4DA5-862E-E6D1A29C158A}" srcOrd="0" destOrd="0" presId="urn:microsoft.com/office/officeart/2018/2/layout/IconVerticalSolidList"/>
    <dgm:cxn modelId="{B39827C5-7707-4BEE-AFC5-82DEE37EC317}" type="presParOf" srcId="{1D8876FE-6C42-4792-883D-C07F43E50EE4}" destId="{38774F55-DDC4-4C44-95B9-868E57EE8049}" srcOrd="1" destOrd="0" presId="urn:microsoft.com/office/officeart/2018/2/layout/IconVerticalSolidList"/>
    <dgm:cxn modelId="{6BB0A7A4-6FAB-40E6-9FB7-9AB79167EA72}" type="presParOf" srcId="{1D8876FE-6C42-4792-883D-C07F43E50EE4}" destId="{0215B832-42DA-4F7D-BBA5-92EAD6327B0A}" srcOrd="2" destOrd="0" presId="urn:microsoft.com/office/officeart/2018/2/layout/IconVerticalSolidList"/>
    <dgm:cxn modelId="{3691C189-FAC9-4884-B60E-22E4C2F6362E}" type="presParOf" srcId="{1D8876FE-6C42-4792-883D-C07F43E50EE4}" destId="{816F63F1-3103-4D6E-B940-6CCC867D6F22}" srcOrd="3" destOrd="0" presId="urn:microsoft.com/office/officeart/2018/2/layout/IconVerticalSolidList"/>
    <dgm:cxn modelId="{9C362ED7-7928-4172-BE28-297277C7852F}" type="presParOf" srcId="{FEB7E0AE-0D7F-43E9-89EF-97CFF469C7DA}" destId="{9882D8C1-468F-465A-B950-346BBBA66FDD}" srcOrd="5" destOrd="0" presId="urn:microsoft.com/office/officeart/2018/2/layout/IconVerticalSolidList"/>
    <dgm:cxn modelId="{17A45EAC-618E-4431-B0F8-DC4EA5E6A4F7}" type="presParOf" srcId="{FEB7E0AE-0D7F-43E9-89EF-97CFF469C7DA}" destId="{D43434B6-6F3A-4D23-B632-E0FD4FD9EB1E}" srcOrd="6" destOrd="0" presId="urn:microsoft.com/office/officeart/2018/2/layout/IconVerticalSolidList"/>
    <dgm:cxn modelId="{A0AE6724-FA66-481A-ACF3-EA8658A5B301}" type="presParOf" srcId="{D43434B6-6F3A-4D23-B632-E0FD4FD9EB1E}" destId="{0FFB5E06-2BAA-414C-8311-C1C562A14C51}" srcOrd="0" destOrd="0" presId="urn:microsoft.com/office/officeart/2018/2/layout/IconVerticalSolidList"/>
    <dgm:cxn modelId="{D881CE9B-2240-4805-8AE7-65D8C9B1C200}" type="presParOf" srcId="{D43434B6-6F3A-4D23-B632-E0FD4FD9EB1E}" destId="{51881126-F46B-4F11-8AD2-0C8C6CC74353}" srcOrd="1" destOrd="0" presId="urn:microsoft.com/office/officeart/2018/2/layout/IconVerticalSolidList"/>
    <dgm:cxn modelId="{B3E70B7F-0542-4DF5-880E-8B474BA71794}" type="presParOf" srcId="{D43434B6-6F3A-4D23-B632-E0FD4FD9EB1E}" destId="{68BB8219-FDF9-4FA4-AB72-CC14E07402D1}" srcOrd="2" destOrd="0" presId="urn:microsoft.com/office/officeart/2018/2/layout/IconVerticalSolidList"/>
    <dgm:cxn modelId="{3DF75E1D-8C3F-48BA-BA90-4905B7E1CA62}" type="presParOf" srcId="{D43434B6-6F3A-4D23-B632-E0FD4FD9EB1E}" destId="{DCC3E95B-D2F0-477D-B511-C4CC4F1F91C0}" srcOrd="3" destOrd="0" presId="urn:microsoft.com/office/officeart/2018/2/layout/IconVerticalSolidList"/>
    <dgm:cxn modelId="{4E98E1EE-4D81-4F6D-B098-53A7B6CA50D3}" type="presParOf" srcId="{FEB7E0AE-0D7F-43E9-89EF-97CFF469C7DA}" destId="{68E57B62-4ACA-456C-A64E-C961FE2245A8}" srcOrd="7" destOrd="0" presId="urn:microsoft.com/office/officeart/2018/2/layout/IconVerticalSolidList"/>
    <dgm:cxn modelId="{43F066F6-58BB-4E71-9F10-57711E911E5B}" type="presParOf" srcId="{FEB7E0AE-0D7F-43E9-89EF-97CFF469C7DA}" destId="{7EB0615A-2F42-42CB-B030-A4D1ABD9467F}" srcOrd="8" destOrd="0" presId="urn:microsoft.com/office/officeart/2018/2/layout/IconVerticalSolidList"/>
    <dgm:cxn modelId="{34D05748-8EF6-4CE2-9F22-EF8A68DF7E9A}" type="presParOf" srcId="{7EB0615A-2F42-42CB-B030-A4D1ABD9467F}" destId="{4CAF2898-E9E7-4A8D-9E3B-6418A3AE8F8A}" srcOrd="0" destOrd="0" presId="urn:microsoft.com/office/officeart/2018/2/layout/IconVerticalSolidList"/>
    <dgm:cxn modelId="{4DD06135-EBBE-4DB9-86BD-D1480B8F8D12}" type="presParOf" srcId="{7EB0615A-2F42-42CB-B030-A4D1ABD9467F}" destId="{C78F1EBA-45D1-4464-A116-CF24C909334E}" srcOrd="1" destOrd="0" presId="urn:microsoft.com/office/officeart/2018/2/layout/IconVerticalSolidList"/>
    <dgm:cxn modelId="{53CD8C77-B217-4B1A-908D-12F3160CBE38}" type="presParOf" srcId="{7EB0615A-2F42-42CB-B030-A4D1ABD9467F}" destId="{27E329F8-38C1-42C8-9828-5BF1ED9D5494}" srcOrd="2" destOrd="0" presId="urn:microsoft.com/office/officeart/2018/2/layout/IconVerticalSolidList"/>
    <dgm:cxn modelId="{3BC93847-CC57-41C1-A0C8-D23F80145B69}" type="presParOf" srcId="{7EB0615A-2F42-42CB-B030-A4D1ABD9467F}" destId="{D9EDF550-920F-4A1F-9667-DDE71E4A022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366C6-641A-41AF-8905-6859E5DC4DDB}">
      <dsp:nvSpPr>
        <dsp:cNvPr id="0" name=""/>
        <dsp:cNvSpPr/>
      </dsp:nvSpPr>
      <dsp:spPr>
        <a:xfrm>
          <a:off x="0" y="4100"/>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AE351-EE90-4B4B-A6CB-D675DC2000F5}">
      <dsp:nvSpPr>
        <dsp:cNvPr id="0" name=""/>
        <dsp:cNvSpPr/>
      </dsp:nvSpPr>
      <dsp:spPr>
        <a:xfrm>
          <a:off x="264206" y="200617"/>
          <a:ext cx="480375" cy="480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7859A2C-6CD7-4D82-BF51-F9049AF60CEC}">
      <dsp:nvSpPr>
        <dsp:cNvPr id="0" name=""/>
        <dsp:cNvSpPr/>
      </dsp:nvSpPr>
      <dsp:spPr>
        <a:xfrm>
          <a:off x="1008787" y="4100"/>
          <a:ext cx="4905422"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dirty="0"/>
            <a:t>Resumes and CV contain the same information in different formats</a:t>
          </a:r>
        </a:p>
      </dsp:txBody>
      <dsp:txXfrm>
        <a:off x="1008787" y="4100"/>
        <a:ext cx="4905422" cy="873409"/>
      </dsp:txXfrm>
    </dsp:sp>
    <dsp:sp modelId="{523C51C5-A995-4B4F-ABC4-49094BABE4BC}">
      <dsp:nvSpPr>
        <dsp:cNvPr id="0" name=""/>
        <dsp:cNvSpPr/>
      </dsp:nvSpPr>
      <dsp:spPr>
        <a:xfrm>
          <a:off x="0" y="1095862"/>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F94C8F-7F48-4BCB-935F-E2BA6926F90B}">
      <dsp:nvSpPr>
        <dsp:cNvPr id="0" name=""/>
        <dsp:cNvSpPr/>
      </dsp:nvSpPr>
      <dsp:spPr>
        <a:xfrm>
          <a:off x="264206" y="1292379"/>
          <a:ext cx="480375" cy="4803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8D38E2-674D-4991-AB83-3DECCCF54B64}">
      <dsp:nvSpPr>
        <dsp:cNvPr id="0" name=""/>
        <dsp:cNvSpPr/>
      </dsp:nvSpPr>
      <dsp:spPr>
        <a:xfrm>
          <a:off x="1008787" y="1095862"/>
          <a:ext cx="4905422"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dirty="0"/>
            <a:t>Include a cover letter when applying for a position </a:t>
          </a:r>
        </a:p>
      </dsp:txBody>
      <dsp:txXfrm>
        <a:off x="1008787" y="1095862"/>
        <a:ext cx="4905422" cy="873409"/>
      </dsp:txXfrm>
    </dsp:sp>
    <dsp:sp modelId="{911611D6-A814-4DA5-862E-E6D1A29C158A}">
      <dsp:nvSpPr>
        <dsp:cNvPr id="0" name=""/>
        <dsp:cNvSpPr/>
      </dsp:nvSpPr>
      <dsp:spPr>
        <a:xfrm>
          <a:off x="0" y="2187624"/>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74F55-DDC4-4C44-95B9-868E57EE8049}">
      <dsp:nvSpPr>
        <dsp:cNvPr id="0" name=""/>
        <dsp:cNvSpPr/>
      </dsp:nvSpPr>
      <dsp:spPr>
        <a:xfrm>
          <a:off x="264206" y="2384141"/>
          <a:ext cx="480375" cy="480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F63F1-3103-4D6E-B940-6CCC867D6F22}">
      <dsp:nvSpPr>
        <dsp:cNvPr id="0" name=""/>
        <dsp:cNvSpPr/>
      </dsp:nvSpPr>
      <dsp:spPr>
        <a:xfrm>
          <a:off x="1008787" y="2187624"/>
          <a:ext cx="4905422"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Highlight how your skills match the job description</a:t>
          </a:r>
        </a:p>
      </dsp:txBody>
      <dsp:txXfrm>
        <a:off x="1008787" y="2187624"/>
        <a:ext cx="4905422" cy="873409"/>
      </dsp:txXfrm>
    </dsp:sp>
    <dsp:sp modelId="{0FFB5E06-2BAA-414C-8311-C1C562A14C51}">
      <dsp:nvSpPr>
        <dsp:cNvPr id="0" name=""/>
        <dsp:cNvSpPr/>
      </dsp:nvSpPr>
      <dsp:spPr>
        <a:xfrm>
          <a:off x="0" y="3279386"/>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81126-F46B-4F11-8AD2-0C8C6CC74353}">
      <dsp:nvSpPr>
        <dsp:cNvPr id="0" name=""/>
        <dsp:cNvSpPr/>
      </dsp:nvSpPr>
      <dsp:spPr>
        <a:xfrm>
          <a:off x="264206" y="3475903"/>
          <a:ext cx="480375" cy="480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C3E95B-D2F0-477D-B511-C4CC4F1F91C0}">
      <dsp:nvSpPr>
        <dsp:cNvPr id="0" name=""/>
        <dsp:cNvSpPr/>
      </dsp:nvSpPr>
      <dsp:spPr>
        <a:xfrm>
          <a:off x="1008787" y="3279386"/>
          <a:ext cx="4905422"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Format your resume for both computer and human readers</a:t>
          </a:r>
        </a:p>
      </dsp:txBody>
      <dsp:txXfrm>
        <a:off x="1008787" y="3279386"/>
        <a:ext cx="4905422" cy="873409"/>
      </dsp:txXfrm>
    </dsp:sp>
    <dsp:sp modelId="{4CAF2898-E9E7-4A8D-9E3B-6418A3AE8F8A}">
      <dsp:nvSpPr>
        <dsp:cNvPr id="0" name=""/>
        <dsp:cNvSpPr/>
      </dsp:nvSpPr>
      <dsp:spPr>
        <a:xfrm>
          <a:off x="0" y="4371147"/>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8F1EBA-45D1-4464-A116-CF24C909334E}">
      <dsp:nvSpPr>
        <dsp:cNvPr id="0" name=""/>
        <dsp:cNvSpPr/>
      </dsp:nvSpPr>
      <dsp:spPr>
        <a:xfrm>
          <a:off x="264206" y="4567665"/>
          <a:ext cx="480375" cy="4803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EDF550-920F-4A1F-9667-DDE71E4A0227}">
      <dsp:nvSpPr>
        <dsp:cNvPr id="0" name=""/>
        <dsp:cNvSpPr/>
      </dsp:nvSpPr>
      <dsp:spPr>
        <a:xfrm>
          <a:off x="1008787" y="4371147"/>
          <a:ext cx="4905422"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Obtain help at every step in the process</a:t>
          </a:r>
        </a:p>
      </dsp:txBody>
      <dsp:txXfrm>
        <a:off x="1008787" y="4371147"/>
        <a:ext cx="4905422" cy="8734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3BC35-84E3-4272-BB2B-4C1542D7D1B8}" type="datetimeFigureOut">
              <a:rPr lang="en-US" smtClean="0"/>
              <a:t>4/23/2021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8EC225-E7F3-4697-8F97-79FA9439F968}" type="slidenum">
              <a:rPr lang="en-US" smtClean="0"/>
              <a:t>‹#›</a:t>
            </a:fld>
            <a:endParaRPr lang="en-US"/>
          </a:p>
        </p:txBody>
      </p:sp>
    </p:spTree>
    <p:extLst>
      <p:ext uri="{BB962C8B-B14F-4D97-AF65-F5344CB8AC3E}">
        <p14:creationId xmlns:p14="http://schemas.microsoft.com/office/powerpoint/2010/main" val="389918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https://forms.gle/gVQH9iKWHjkcfcNv6</a:t>
            </a:r>
          </a:p>
        </p:txBody>
      </p:sp>
      <p:sp>
        <p:nvSpPr>
          <p:cNvPr id="4" name="Slide Number Placeholder 3"/>
          <p:cNvSpPr>
            <a:spLocks noGrp="1"/>
          </p:cNvSpPr>
          <p:nvPr>
            <p:ph type="sldNum" sz="quarter" idx="5"/>
          </p:nvPr>
        </p:nvSpPr>
        <p:spPr/>
        <p:txBody>
          <a:bodyPr/>
          <a:lstStyle/>
          <a:p>
            <a:fld id="{EF8EC225-E7F3-4697-8F97-79FA9439F968}" type="slidenum">
              <a:rPr lang="en-US" smtClean="0"/>
              <a:t>1</a:t>
            </a:fld>
            <a:endParaRPr lang="en-US"/>
          </a:p>
        </p:txBody>
      </p:sp>
    </p:spTree>
    <p:extLst>
      <p:ext uri="{BB962C8B-B14F-4D97-AF65-F5344CB8AC3E}">
        <p14:creationId xmlns:p14="http://schemas.microsoft.com/office/powerpoint/2010/main" val="2489203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5" y="0"/>
            <a:ext cx="12231161"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6"/>
            <a:ext cx="6815669" cy="1515533"/>
          </a:xfrm>
        </p:spPr>
        <p:txBody>
          <a:bodyPr anchor="b">
            <a:noAutofit/>
          </a:bodyPr>
          <a:lstStyle>
            <a:lvl1pPr algn="ctr">
              <a:defRPr sz="5401">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29" indent="0" algn="ctr">
              <a:buNone/>
              <a:defRPr>
                <a:solidFill>
                  <a:schemeClr val="tx1">
                    <a:tint val="75000"/>
                  </a:schemeClr>
                </a:solidFill>
              </a:defRPr>
            </a:lvl2pPr>
            <a:lvl3pPr marL="914456" indent="0" algn="ctr">
              <a:buNone/>
              <a:defRPr>
                <a:solidFill>
                  <a:schemeClr val="tx1">
                    <a:tint val="75000"/>
                  </a:schemeClr>
                </a:solidFill>
              </a:defRPr>
            </a:lvl3pPr>
            <a:lvl4pPr marL="1371686" indent="0" algn="ctr">
              <a:buNone/>
              <a:defRPr>
                <a:solidFill>
                  <a:schemeClr val="tx1">
                    <a:tint val="75000"/>
                  </a:schemeClr>
                </a:solidFill>
              </a:defRPr>
            </a:lvl4pPr>
            <a:lvl5pPr marL="1828915" indent="0" algn="ctr">
              <a:buNone/>
              <a:defRPr>
                <a:solidFill>
                  <a:schemeClr val="tx1">
                    <a:tint val="75000"/>
                  </a:schemeClr>
                </a:solidFill>
              </a:defRPr>
            </a:lvl5pPr>
            <a:lvl6pPr marL="2286142" indent="0" algn="ctr">
              <a:buNone/>
              <a:defRPr>
                <a:solidFill>
                  <a:schemeClr val="tx1">
                    <a:tint val="75000"/>
                  </a:schemeClr>
                </a:solidFill>
              </a:defRPr>
            </a:lvl6pPr>
            <a:lvl7pPr marL="2743371" indent="0" algn="ctr">
              <a:buNone/>
              <a:defRPr>
                <a:solidFill>
                  <a:schemeClr val="tx1">
                    <a:tint val="75000"/>
                  </a:schemeClr>
                </a:solidFill>
              </a:defRPr>
            </a:lvl7pPr>
            <a:lvl8pPr marL="3200602" indent="0" algn="ctr">
              <a:buNone/>
              <a:defRPr>
                <a:solidFill>
                  <a:schemeClr val="tx1">
                    <a:tint val="75000"/>
                  </a:schemeClr>
                </a:solidFill>
              </a:defRPr>
            </a:lvl8pPr>
            <a:lvl9pPr marL="365783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40" y="5037663"/>
            <a:ext cx="897467" cy="279400"/>
          </a:xfrm>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a:xfrm>
            <a:off x="2692398" y="5037663"/>
            <a:ext cx="5214635" cy="279400"/>
          </a:xfrm>
        </p:spPr>
        <p:txBody>
          <a:bodyPr/>
          <a:lstStyle/>
          <a:p>
            <a:endParaRPr lang="en-US"/>
          </a:p>
        </p:txBody>
      </p:sp>
      <p:sp>
        <p:nvSpPr>
          <p:cNvPr id="6" name="Slide Number Placeholder 5"/>
          <p:cNvSpPr>
            <a:spLocks noGrp="1"/>
          </p:cNvSpPr>
          <p:nvPr>
            <p:ph type="sldNum" sz="quarter" idx="12"/>
          </p:nvPr>
        </p:nvSpPr>
        <p:spPr>
          <a:xfrm>
            <a:off x="8956902" y="5037663"/>
            <a:ext cx="551166" cy="279400"/>
          </a:xfrm>
        </p:spPr>
        <p:txBody>
          <a:bodyPr/>
          <a:lstStyle/>
          <a:p>
            <a:fld id="{6CBE175F-0AB0-4741-891B-EFFB7E67A17C}" type="slidenum">
              <a:rPr lang="en-US" smtClean="0"/>
              <a:t>‹#›</a:t>
            </a:fld>
            <a:endParaRPr lang="en-US"/>
          </a:p>
        </p:txBody>
      </p:sp>
      <p:cxnSp>
        <p:nvCxnSpPr>
          <p:cNvPr id="15" name="Straight Connector 14"/>
          <p:cNvCxnSpPr/>
          <p:nvPr/>
        </p:nvCxnSpPr>
        <p:spPr>
          <a:xfrm>
            <a:off x="2692402"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257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3"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8"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29" indent="0">
              <a:buNone/>
              <a:defRPr sz="1600"/>
            </a:lvl2pPr>
            <a:lvl3pPr marL="914456" indent="0">
              <a:buNone/>
              <a:defRPr sz="1600"/>
            </a:lvl3pPr>
            <a:lvl4pPr marL="1371686" indent="0">
              <a:buNone/>
              <a:defRPr sz="1600"/>
            </a:lvl4pPr>
            <a:lvl5pPr marL="1828915" indent="0">
              <a:buNone/>
              <a:defRPr sz="1600"/>
            </a:lvl5pPr>
            <a:lvl6pPr marL="2286142" indent="0">
              <a:buNone/>
              <a:defRPr sz="1600"/>
            </a:lvl6pPr>
            <a:lvl7pPr marL="2743371" indent="0">
              <a:buNone/>
              <a:defRPr sz="1600"/>
            </a:lvl7pPr>
            <a:lvl8pPr marL="3200602" indent="0">
              <a:buNone/>
              <a:defRPr sz="1600"/>
            </a:lvl8pPr>
            <a:lvl9pPr marL="3657831"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3" y="5382153"/>
            <a:ext cx="9609666" cy="493712"/>
          </a:xfrm>
        </p:spPr>
        <p:txBody>
          <a:bodyPr>
            <a:normAutofit/>
          </a:bodyPr>
          <a:lstStyle>
            <a:lvl1pPr marL="0" indent="0" algn="ctr">
              <a:buNone/>
              <a:defRPr sz="1401"/>
            </a:lvl1pPr>
            <a:lvl2pPr marL="457229" indent="0">
              <a:buNone/>
              <a:defRPr sz="1200"/>
            </a:lvl2pPr>
            <a:lvl3pPr marL="914456" indent="0">
              <a:buNone/>
              <a:defRPr sz="1001"/>
            </a:lvl3pPr>
            <a:lvl4pPr marL="1371686" indent="0">
              <a:buNone/>
              <a:defRPr sz="900"/>
            </a:lvl4pPr>
            <a:lvl5pPr marL="1828915" indent="0">
              <a:buNone/>
              <a:defRPr sz="900"/>
            </a:lvl5pPr>
            <a:lvl6pPr marL="2286142" indent="0">
              <a:buNone/>
              <a:defRPr sz="900"/>
            </a:lvl6pPr>
            <a:lvl7pPr marL="2743371" indent="0">
              <a:buNone/>
              <a:defRPr sz="900"/>
            </a:lvl7pPr>
            <a:lvl8pPr marL="3200602" indent="0">
              <a:buNone/>
              <a:defRPr sz="900"/>
            </a:lvl8pPr>
            <a:lvl9pPr marL="36578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A371D-7195-4688-88A7-8F1C4078BB4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E175F-0AB0-4741-891B-EFFB7E67A17C}" type="slidenum">
              <a:rPr lang="en-US" smtClean="0"/>
              <a:t>‹#›</a:t>
            </a:fld>
            <a:endParaRPr lang="en-US"/>
          </a:p>
        </p:txBody>
      </p:sp>
    </p:spTree>
    <p:extLst>
      <p:ext uri="{BB962C8B-B14F-4D97-AF65-F5344CB8AC3E}">
        <p14:creationId xmlns:p14="http://schemas.microsoft.com/office/powerpoint/2010/main" val="24087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9" y="4343402"/>
            <a:ext cx="9592732" cy="1532467"/>
          </a:xfrm>
        </p:spPr>
        <p:txBody>
          <a:bodyPr anchor="ctr">
            <a:normAutofit/>
          </a:bodyPr>
          <a:lstStyle>
            <a:lvl1pPr marL="0" indent="0" algn="ctr">
              <a:buNone/>
              <a:defRPr sz="2000">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cxnSp>
        <p:nvCxnSpPr>
          <p:cNvPr id="15" name="Straight Connector 14"/>
          <p:cNvCxnSpPr/>
          <p:nvPr/>
        </p:nvCxnSpPr>
        <p:spPr>
          <a:xfrm>
            <a:off x="1396171"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9421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3" y="3352800"/>
            <a:ext cx="8839202" cy="584200"/>
          </a:xfrm>
        </p:spPr>
        <p:txBody>
          <a:bodyPr anchor="ctr">
            <a:normAutofit/>
          </a:bodyPr>
          <a:lstStyle>
            <a:lvl1pPr marL="0" indent="0" algn="r">
              <a:buFontTx/>
              <a:buNone/>
              <a:defRPr sz="2000"/>
            </a:lvl1pPr>
            <a:lvl2pPr marL="457229" indent="0">
              <a:buFontTx/>
              <a:buNone/>
              <a:defRPr/>
            </a:lvl2pPr>
            <a:lvl3pPr marL="914456" indent="0">
              <a:buFontTx/>
              <a:buNone/>
              <a:defRPr/>
            </a:lvl3pPr>
            <a:lvl4pPr marL="1371686" indent="0">
              <a:buFontTx/>
              <a:buNone/>
              <a:defRPr/>
            </a:lvl4pPr>
            <a:lvl5pPr marL="1828915"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3" y="4343402"/>
            <a:ext cx="9609666" cy="1532467"/>
          </a:xfrm>
        </p:spPr>
        <p:txBody>
          <a:bodyPr anchor="ctr">
            <a:normAutofit/>
          </a:bodyPr>
          <a:lstStyle>
            <a:lvl1pPr marL="0" indent="0" algn="ctr">
              <a:buNone/>
              <a:defRPr sz="2000">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sp>
        <p:nvSpPr>
          <p:cNvPr id="14" name="TextBox 13"/>
          <p:cNvSpPr txBox="1"/>
          <p:nvPr/>
        </p:nvSpPr>
        <p:spPr>
          <a:xfrm>
            <a:off x="862012" y="879961"/>
            <a:ext cx="609600" cy="584776"/>
          </a:xfrm>
          <a:prstGeom prst="rect">
            <a:avLst/>
          </a:prstGeom>
        </p:spPr>
        <p:txBody>
          <a:bodyPr vert="horz" lIns="91440" tIns="45721" rIns="91440" bIns="45721"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1" rIns="91440" bIns="45721"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71"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91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spTree>
    <p:extLst>
      <p:ext uri="{BB962C8B-B14F-4D97-AF65-F5344CB8AC3E}">
        <p14:creationId xmlns:p14="http://schemas.microsoft.com/office/powerpoint/2010/main" val="359680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1">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sp>
        <p:nvSpPr>
          <p:cNvPr id="12" name="TextBox 11"/>
          <p:cNvSpPr txBox="1"/>
          <p:nvPr/>
        </p:nvSpPr>
        <p:spPr>
          <a:xfrm>
            <a:off x="862012" y="879961"/>
            <a:ext cx="609600" cy="584776"/>
          </a:xfrm>
          <a:prstGeom prst="rect">
            <a:avLst/>
          </a:prstGeom>
        </p:spPr>
        <p:txBody>
          <a:bodyPr vert="horz" lIns="91440" tIns="45721" rIns="91440" bIns="45721"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1" rIns="91440" bIns="45721"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71"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10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3"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5" y="4470401"/>
            <a:ext cx="9609669" cy="1405467"/>
          </a:xfrm>
        </p:spPr>
        <p:txBody>
          <a:bodyPr anchor="t">
            <a:normAutofit/>
          </a:bodyPr>
          <a:lstStyle>
            <a:lvl1pPr marL="0" indent="0" algn="l">
              <a:buNone/>
              <a:defRPr sz="1801">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cxnSp>
        <p:nvCxnSpPr>
          <p:cNvPr id="15" name="Straight Connector 14"/>
          <p:cNvCxnSpPr/>
          <p:nvPr/>
        </p:nvCxnSpPr>
        <p:spPr>
          <a:xfrm>
            <a:off x="1396171"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6660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cxnSp>
        <p:nvCxnSpPr>
          <p:cNvPr id="14" name="Straight Connector 13"/>
          <p:cNvCxnSpPr/>
          <p:nvPr/>
        </p:nvCxnSpPr>
        <p:spPr>
          <a:xfrm>
            <a:off x="1396171"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405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7" y="982136"/>
            <a:ext cx="1890894"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6"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cxnSp>
        <p:nvCxnSpPr>
          <p:cNvPr id="14" name="Straight Connector 13"/>
          <p:cNvCxnSpPr/>
          <p:nvPr/>
        </p:nvCxnSpPr>
        <p:spPr>
          <a:xfrm>
            <a:off x="8863890" y="990601"/>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7602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Image"/>
          <p:cNvSpPr>
            <a:spLocks noGrp="1"/>
          </p:cNvSpPr>
          <p:nvPr>
            <p:ph type="pic" idx="13"/>
          </p:nvPr>
        </p:nvSpPr>
        <p:spPr>
          <a:xfrm>
            <a:off x="583406" y="830461"/>
            <a:ext cx="11025188" cy="3991570"/>
          </a:xfrm>
          <a:prstGeom prst="rect">
            <a:avLst/>
          </a:prstGeom>
          <a:ln w="9525">
            <a:round/>
          </a:ln>
        </p:spPr>
        <p:txBody>
          <a:bodyPr lIns="91439" tIns="45719" rIns="91439" bIns="45719" anchor="t">
            <a:noAutofit/>
          </a:bodyPr>
          <a:lstStyle/>
          <a:p>
            <a:endParaRPr/>
          </a:p>
        </p:txBody>
      </p:sp>
      <p:sp>
        <p:nvSpPr>
          <p:cNvPr id="24" name="Title Text"/>
          <p:cNvSpPr txBox="1">
            <a:spLocks noGrp="1"/>
          </p:cNvSpPr>
          <p:nvPr>
            <p:ph type="title"/>
          </p:nvPr>
        </p:nvSpPr>
        <p:spPr>
          <a:xfrm>
            <a:off x="476255" y="4991700"/>
            <a:ext cx="11239500" cy="785813"/>
          </a:xfrm>
          <a:prstGeom prst="rect">
            <a:avLst/>
          </a:prstGeom>
        </p:spPr>
        <p:txBody>
          <a:bodyPr anchor="b"/>
          <a:lstStyle/>
          <a:p>
            <a:r>
              <a:t>Title Text</a:t>
            </a:r>
          </a:p>
        </p:txBody>
      </p:sp>
      <p:sp>
        <p:nvSpPr>
          <p:cNvPr id="25" name="Body Level One…"/>
          <p:cNvSpPr txBox="1">
            <a:spLocks noGrp="1"/>
          </p:cNvSpPr>
          <p:nvPr>
            <p:ph type="body" sz="quarter" idx="1"/>
          </p:nvPr>
        </p:nvSpPr>
        <p:spPr>
          <a:xfrm>
            <a:off x="476255" y="5813232"/>
            <a:ext cx="11239500" cy="589359"/>
          </a:xfrm>
          <a:prstGeom prst="rect">
            <a:avLst/>
          </a:prstGeom>
        </p:spPr>
        <p:txBody>
          <a:bodyPr anchor="t"/>
          <a:lstStyle>
            <a:lvl1pPr marL="0" indent="0">
              <a:lnSpc>
                <a:spcPct val="120000"/>
              </a:lnSpc>
              <a:spcBef>
                <a:spcPts val="0"/>
              </a:spcBef>
              <a:buSzTx/>
              <a:buNone/>
              <a:defRPr sz="1687"/>
            </a:lvl1pPr>
            <a:lvl2pPr marL="0" indent="0">
              <a:lnSpc>
                <a:spcPct val="120000"/>
              </a:lnSpc>
              <a:spcBef>
                <a:spcPts val="0"/>
              </a:spcBef>
              <a:buSzTx/>
              <a:buNone/>
              <a:defRPr sz="1687"/>
            </a:lvl2pPr>
            <a:lvl3pPr marL="0" indent="0">
              <a:lnSpc>
                <a:spcPct val="120000"/>
              </a:lnSpc>
              <a:spcBef>
                <a:spcPts val="0"/>
              </a:spcBef>
              <a:buSzTx/>
              <a:buNone/>
              <a:defRPr sz="1687"/>
            </a:lvl3pPr>
            <a:lvl4pPr marL="0" indent="0">
              <a:lnSpc>
                <a:spcPct val="120000"/>
              </a:lnSpc>
              <a:spcBef>
                <a:spcPts val="0"/>
              </a:spcBef>
              <a:buSzTx/>
              <a:buNone/>
              <a:defRPr sz="1687"/>
            </a:lvl4pPr>
            <a:lvl5pPr marL="0" indent="0">
              <a:lnSpc>
                <a:spcPct val="120000"/>
              </a:lnSpc>
              <a:spcBef>
                <a:spcPts val="0"/>
              </a:spcBef>
              <a:buSzTx/>
              <a:buNone/>
              <a:defRPr sz="1687"/>
            </a:lvl5p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2994944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71"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spTree>
    <p:extLst>
      <p:ext uri="{BB962C8B-B14F-4D97-AF65-F5344CB8AC3E}">
        <p14:creationId xmlns:p14="http://schemas.microsoft.com/office/powerpoint/2010/main" val="166606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8"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29" indent="0">
              <a:buNone/>
              <a:defRPr sz="1801">
                <a:solidFill>
                  <a:schemeClr val="tx1">
                    <a:tint val="75000"/>
                  </a:schemeClr>
                </a:solidFill>
              </a:defRPr>
            </a:lvl2pPr>
            <a:lvl3pPr marL="914456" indent="0">
              <a:buNone/>
              <a:defRPr sz="1600">
                <a:solidFill>
                  <a:schemeClr val="tx1">
                    <a:tint val="75000"/>
                  </a:schemeClr>
                </a:solidFill>
              </a:defRPr>
            </a:lvl3pPr>
            <a:lvl4pPr marL="1371686" indent="0">
              <a:buNone/>
              <a:defRPr sz="1401">
                <a:solidFill>
                  <a:schemeClr val="tx1">
                    <a:tint val="75000"/>
                  </a:schemeClr>
                </a:solidFill>
              </a:defRPr>
            </a:lvl4pPr>
            <a:lvl5pPr marL="1828915" indent="0">
              <a:buNone/>
              <a:defRPr sz="1401">
                <a:solidFill>
                  <a:schemeClr val="tx1">
                    <a:tint val="75000"/>
                  </a:schemeClr>
                </a:solidFill>
              </a:defRPr>
            </a:lvl5pPr>
            <a:lvl6pPr marL="2286142" indent="0">
              <a:buNone/>
              <a:defRPr sz="1401">
                <a:solidFill>
                  <a:schemeClr val="tx1">
                    <a:tint val="75000"/>
                  </a:schemeClr>
                </a:solidFill>
              </a:defRPr>
            </a:lvl6pPr>
            <a:lvl7pPr marL="2743371" indent="0">
              <a:buNone/>
              <a:defRPr sz="1401">
                <a:solidFill>
                  <a:schemeClr val="tx1">
                    <a:tint val="75000"/>
                  </a:schemeClr>
                </a:solidFill>
              </a:defRPr>
            </a:lvl7pPr>
            <a:lvl8pPr marL="3200602" indent="0">
              <a:buNone/>
              <a:defRPr sz="1401">
                <a:solidFill>
                  <a:schemeClr val="tx1">
                    <a:tint val="75000"/>
                  </a:schemeClr>
                </a:solidFill>
              </a:defRPr>
            </a:lvl8pPr>
            <a:lvl9pPr marL="3657831" indent="0">
              <a:buNone/>
              <a:defRPr sz="14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9A371D-7195-4688-88A7-8F1C4078BB4E}"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E175F-0AB0-4741-891B-EFFB7E67A17C}" type="slidenum">
              <a:rPr lang="en-US" smtClean="0"/>
              <a:t>‹#›</a:t>
            </a:fld>
            <a:endParaRPr lang="en-US"/>
          </a:p>
        </p:txBody>
      </p:sp>
      <p:cxnSp>
        <p:nvCxnSpPr>
          <p:cNvPr id="16" name="Straight Connector 15"/>
          <p:cNvCxnSpPr/>
          <p:nvPr/>
        </p:nvCxnSpPr>
        <p:spPr>
          <a:xfrm>
            <a:off x="2012724"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482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71"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9A371D-7195-4688-88A7-8F1C4078BB4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E175F-0AB0-4741-891B-EFFB7E67A17C}" type="slidenum">
              <a:rPr lang="en-US" smtClean="0"/>
              <a:t>‹#›</a:t>
            </a:fld>
            <a:endParaRPr lang="en-US"/>
          </a:p>
        </p:txBody>
      </p:sp>
    </p:spTree>
    <p:extLst>
      <p:ext uri="{BB962C8B-B14F-4D97-AF65-F5344CB8AC3E}">
        <p14:creationId xmlns:p14="http://schemas.microsoft.com/office/powerpoint/2010/main" val="3846571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spcBef>
                <a:spcPts val="672"/>
              </a:spcBef>
              <a:spcAft>
                <a:spcPts val="601"/>
              </a:spcAft>
              <a:buNone/>
              <a:defRPr sz="2800" b="0">
                <a:solidFill>
                  <a:schemeClr val="accent1"/>
                </a:solidFill>
              </a:defRPr>
            </a:lvl1pPr>
            <a:lvl2pPr marL="457229" indent="0">
              <a:buNone/>
              <a:defRPr sz="2000" b="1"/>
            </a:lvl2pPr>
            <a:lvl3pPr marL="914456" indent="0">
              <a:buNone/>
              <a:defRPr sz="1801" b="1"/>
            </a:lvl3pPr>
            <a:lvl4pPr marL="1371686" indent="0">
              <a:buNone/>
              <a:defRPr sz="1600" b="1"/>
            </a:lvl4pPr>
            <a:lvl5pPr marL="1828915" indent="0">
              <a:buNone/>
              <a:defRPr sz="1600" b="1"/>
            </a:lvl5pPr>
            <a:lvl6pPr marL="2286142" indent="0">
              <a:buNone/>
              <a:defRPr sz="1600" b="1"/>
            </a:lvl6pPr>
            <a:lvl7pPr marL="2743371" indent="0">
              <a:buNone/>
              <a:defRPr sz="1600" b="1"/>
            </a:lvl7pPr>
            <a:lvl8pPr marL="3200602" indent="0">
              <a:buNone/>
              <a:defRPr sz="1600" b="1"/>
            </a:lvl8pPr>
            <a:lvl9pPr marL="3657831"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1" y="3243267"/>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1"/>
              </a:spcAft>
              <a:buNone/>
              <a:defRPr sz="2800" b="0">
                <a:solidFill>
                  <a:schemeClr val="accent1"/>
                </a:solidFill>
              </a:defRPr>
            </a:lvl1pPr>
            <a:lvl2pPr marL="457229" indent="0">
              <a:buNone/>
              <a:defRPr sz="2000" b="1"/>
            </a:lvl2pPr>
            <a:lvl3pPr marL="914456" indent="0">
              <a:buNone/>
              <a:defRPr sz="1801" b="1"/>
            </a:lvl3pPr>
            <a:lvl4pPr marL="1371686" indent="0">
              <a:buNone/>
              <a:defRPr sz="1600" b="1"/>
            </a:lvl4pPr>
            <a:lvl5pPr marL="1828915" indent="0">
              <a:buNone/>
              <a:defRPr sz="1600" b="1"/>
            </a:lvl5pPr>
            <a:lvl6pPr marL="2286142" indent="0">
              <a:buNone/>
              <a:defRPr sz="1600" b="1"/>
            </a:lvl6pPr>
            <a:lvl7pPr marL="2743371" indent="0">
              <a:buNone/>
              <a:defRPr sz="1600" b="1"/>
            </a:lvl7pPr>
            <a:lvl8pPr marL="3200602" indent="0">
              <a:buNone/>
              <a:defRPr sz="1600" b="1"/>
            </a:lvl8pPr>
            <a:lvl9pPr marL="36578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7"/>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9A371D-7195-4688-88A7-8F1C4078BB4E}"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E175F-0AB0-4741-891B-EFFB7E67A17C}" type="slidenum">
              <a:rPr lang="en-US" smtClean="0"/>
              <a:t>‹#›</a:t>
            </a:fld>
            <a:endParaRPr lang="en-US"/>
          </a:p>
        </p:txBody>
      </p:sp>
      <p:cxnSp>
        <p:nvCxnSpPr>
          <p:cNvPr id="18" name="Straight Connector 17"/>
          <p:cNvCxnSpPr/>
          <p:nvPr/>
        </p:nvCxnSpPr>
        <p:spPr>
          <a:xfrm>
            <a:off x="1396171"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0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9A371D-7195-4688-88A7-8F1C4078BB4E}"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E175F-0AB0-4741-891B-EFFB7E67A17C}" type="slidenum">
              <a:rPr lang="en-US" smtClean="0"/>
              <a:t>‹#›</a:t>
            </a:fld>
            <a:endParaRPr lang="en-US"/>
          </a:p>
        </p:txBody>
      </p:sp>
      <p:cxnSp>
        <p:nvCxnSpPr>
          <p:cNvPr id="14" name="Straight Connector 13"/>
          <p:cNvCxnSpPr/>
          <p:nvPr/>
        </p:nvCxnSpPr>
        <p:spPr>
          <a:xfrm>
            <a:off x="1396171"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83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A371D-7195-4688-88A7-8F1C4078BB4E}"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E175F-0AB0-4741-891B-EFFB7E67A17C}" type="slidenum">
              <a:rPr lang="en-US" smtClean="0"/>
              <a:t>‹#›</a:t>
            </a:fld>
            <a:endParaRPr lang="en-US"/>
          </a:p>
        </p:txBody>
      </p:sp>
    </p:spTree>
    <p:extLst>
      <p:ext uri="{BB962C8B-B14F-4D97-AF65-F5344CB8AC3E}">
        <p14:creationId xmlns:p14="http://schemas.microsoft.com/office/powerpoint/2010/main" val="3151152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20"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76" y="982136"/>
            <a:ext cx="5469467"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20" y="3031065"/>
            <a:ext cx="3718455" cy="2438404"/>
          </a:xfrm>
        </p:spPr>
        <p:txBody>
          <a:bodyPr anchor="t">
            <a:normAutofit/>
          </a:bodyPr>
          <a:lstStyle>
            <a:lvl1pPr marL="0" indent="0" algn="ctr">
              <a:buNone/>
              <a:defRPr sz="1600"/>
            </a:lvl1pPr>
            <a:lvl2pPr marL="457229" indent="0">
              <a:buNone/>
              <a:defRPr sz="1200"/>
            </a:lvl2pPr>
            <a:lvl3pPr marL="914456" indent="0">
              <a:buNone/>
              <a:defRPr sz="1001"/>
            </a:lvl3pPr>
            <a:lvl4pPr marL="1371686" indent="0">
              <a:buNone/>
              <a:defRPr sz="900"/>
            </a:lvl4pPr>
            <a:lvl5pPr marL="1828915" indent="0">
              <a:buNone/>
              <a:defRPr sz="900"/>
            </a:lvl5pPr>
            <a:lvl6pPr marL="2286142" indent="0">
              <a:buNone/>
              <a:defRPr sz="900"/>
            </a:lvl6pPr>
            <a:lvl7pPr marL="2743371" indent="0">
              <a:buNone/>
              <a:defRPr sz="900"/>
            </a:lvl7pPr>
            <a:lvl8pPr marL="3200602" indent="0">
              <a:buNone/>
              <a:defRPr sz="900"/>
            </a:lvl8pPr>
            <a:lvl9pPr marL="36578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A371D-7195-4688-88A7-8F1C4078BB4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E175F-0AB0-4741-891B-EFFB7E67A17C}" type="slidenum">
              <a:rPr lang="en-US" smtClean="0"/>
              <a:t>‹#›</a:t>
            </a:fld>
            <a:endParaRPr lang="en-US"/>
          </a:p>
        </p:txBody>
      </p:sp>
      <p:cxnSp>
        <p:nvCxnSpPr>
          <p:cNvPr id="16" name="Straight Connector 15"/>
          <p:cNvCxnSpPr/>
          <p:nvPr/>
        </p:nvCxnSpPr>
        <p:spPr>
          <a:xfrm>
            <a:off x="1396171"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516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7"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4" y="1041400"/>
            <a:ext cx="3063348"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29" indent="0">
              <a:buNone/>
              <a:defRPr sz="1600"/>
            </a:lvl2pPr>
            <a:lvl3pPr marL="914456" indent="0">
              <a:buNone/>
              <a:defRPr sz="1600"/>
            </a:lvl3pPr>
            <a:lvl4pPr marL="1371686" indent="0">
              <a:buNone/>
              <a:defRPr sz="1600"/>
            </a:lvl4pPr>
            <a:lvl5pPr marL="1828915" indent="0">
              <a:buNone/>
              <a:defRPr sz="1600"/>
            </a:lvl5pPr>
            <a:lvl6pPr marL="2286142" indent="0">
              <a:buNone/>
              <a:defRPr sz="1600"/>
            </a:lvl6pPr>
            <a:lvl7pPr marL="2743371" indent="0">
              <a:buNone/>
              <a:defRPr sz="1600"/>
            </a:lvl7pPr>
            <a:lvl8pPr marL="3200602" indent="0">
              <a:buNone/>
              <a:defRPr sz="1600"/>
            </a:lvl8pPr>
            <a:lvl9pPr marL="3657831"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7" cy="1828800"/>
          </a:xfrm>
        </p:spPr>
        <p:txBody>
          <a:bodyPr anchor="t">
            <a:normAutofit/>
          </a:bodyPr>
          <a:lstStyle>
            <a:lvl1pPr marL="0" indent="0" algn="ctr">
              <a:buNone/>
              <a:defRPr sz="1801"/>
            </a:lvl1pPr>
            <a:lvl2pPr marL="457229" indent="0">
              <a:buNone/>
              <a:defRPr sz="1200"/>
            </a:lvl2pPr>
            <a:lvl3pPr marL="914456" indent="0">
              <a:buNone/>
              <a:defRPr sz="1001"/>
            </a:lvl3pPr>
            <a:lvl4pPr marL="1371686" indent="0">
              <a:buNone/>
              <a:defRPr sz="900"/>
            </a:lvl4pPr>
            <a:lvl5pPr marL="1828915" indent="0">
              <a:buNone/>
              <a:defRPr sz="900"/>
            </a:lvl5pPr>
            <a:lvl6pPr marL="2286142" indent="0">
              <a:buNone/>
              <a:defRPr sz="900"/>
            </a:lvl6pPr>
            <a:lvl7pPr marL="2743371" indent="0">
              <a:buNone/>
              <a:defRPr sz="900"/>
            </a:lvl7pPr>
            <a:lvl8pPr marL="3200602" indent="0">
              <a:buNone/>
              <a:defRPr sz="900"/>
            </a:lvl8pPr>
            <a:lvl9pPr marL="36578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9A371D-7195-4688-88A7-8F1C4078BB4E}"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E175F-0AB0-4741-891B-EFFB7E67A17C}" type="slidenum">
              <a:rPr lang="en-US" smtClean="0"/>
              <a:t>‹#›</a:t>
            </a:fld>
            <a:endParaRPr lang="en-US"/>
          </a:p>
        </p:txBody>
      </p:sp>
    </p:spTree>
    <p:extLst>
      <p:ext uri="{BB962C8B-B14F-4D97-AF65-F5344CB8AC3E}">
        <p14:creationId xmlns:p14="http://schemas.microsoft.com/office/powerpoint/2010/main" val="212003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7"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7"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7"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8" y="5969001"/>
            <a:ext cx="1600201" cy="279400"/>
          </a:xfrm>
          <a:prstGeom prst="rect">
            <a:avLst/>
          </a:prstGeom>
        </p:spPr>
        <p:txBody>
          <a:bodyPr vert="horz" lIns="91440" tIns="45720" rIns="91440" bIns="45720" rtlCol="0" anchor="ctr"/>
          <a:lstStyle>
            <a:lvl1pPr algn="r">
              <a:defRPr sz="1001" b="0" i="0">
                <a:solidFill>
                  <a:schemeClr val="tx1"/>
                </a:solidFill>
                <a:effectLst/>
                <a:latin typeface="+mn-lt"/>
              </a:defRPr>
            </a:lvl1pPr>
          </a:lstStyle>
          <a:p>
            <a:fld id="{399A371D-7195-4688-88A7-8F1C4078BB4E}" type="datetimeFigureOut">
              <a:rPr lang="en-US" smtClean="0"/>
              <a:t>4/21/2021</a:t>
            </a:fld>
            <a:endParaRPr lang="en-US"/>
          </a:p>
        </p:txBody>
      </p:sp>
      <p:sp>
        <p:nvSpPr>
          <p:cNvPr id="5" name="Footer Placeholder 4"/>
          <p:cNvSpPr>
            <a:spLocks noGrp="1"/>
          </p:cNvSpPr>
          <p:nvPr>
            <p:ph type="ftr" sz="quarter" idx="3"/>
          </p:nvPr>
        </p:nvSpPr>
        <p:spPr>
          <a:xfrm>
            <a:off x="1295407" y="5969001"/>
            <a:ext cx="7305900" cy="279400"/>
          </a:xfrm>
          <a:prstGeom prst="rect">
            <a:avLst/>
          </a:prstGeom>
        </p:spPr>
        <p:txBody>
          <a:bodyPr vert="horz" lIns="91440" tIns="45720" rIns="91440" bIns="45720" rtlCol="0" anchor="ctr"/>
          <a:lstStyle>
            <a:lvl1pPr algn="l">
              <a:defRPr sz="1001"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10" y="5969001"/>
            <a:ext cx="542697" cy="279400"/>
          </a:xfrm>
          <a:prstGeom prst="rect">
            <a:avLst/>
          </a:prstGeom>
        </p:spPr>
        <p:txBody>
          <a:bodyPr vert="horz" lIns="91440" tIns="45720" rIns="91440" bIns="45720" rtlCol="0" anchor="ctr"/>
          <a:lstStyle>
            <a:lvl1pPr algn="r">
              <a:defRPr sz="1001" b="0" i="0">
                <a:solidFill>
                  <a:schemeClr val="tx1"/>
                </a:solidFill>
                <a:effectLst/>
                <a:latin typeface="+mn-lt"/>
              </a:defRPr>
            </a:lvl1pPr>
          </a:lstStyle>
          <a:p>
            <a:fld id="{6CBE175F-0AB0-4741-891B-EFFB7E67A17C}" type="slidenum">
              <a:rPr lang="en-US" smtClean="0"/>
              <a:t>‹#›</a:t>
            </a:fld>
            <a:endParaRPr lang="en-US"/>
          </a:p>
        </p:txBody>
      </p:sp>
    </p:spTree>
    <p:extLst>
      <p:ext uri="{BB962C8B-B14F-4D97-AF65-F5344CB8AC3E}">
        <p14:creationId xmlns:p14="http://schemas.microsoft.com/office/powerpoint/2010/main" val="149987006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ctr" defTabSz="45722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67" indent="-285767" algn="l" defTabSz="457229" rtl="0" eaLnBrk="1" latinLnBrk="0" hangingPunct="1">
        <a:spcBef>
          <a:spcPct val="20000"/>
        </a:spcBef>
        <a:spcAft>
          <a:spcPts val="601"/>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96" indent="-285767" algn="l" defTabSz="457229" rtl="0" eaLnBrk="1" latinLnBrk="0" hangingPunct="1">
        <a:spcBef>
          <a:spcPct val="20000"/>
        </a:spcBef>
        <a:spcAft>
          <a:spcPts val="601"/>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225" indent="-285767" algn="l" defTabSz="457229" rtl="0" eaLnBrk="1" latinLnBrk="0" hangingPunct="1">
        <a:spcBef>
          <a:spcPct val="20000"/>
        </a:spcBef>
        <a:spcAft>
          <a:spcPts val="601"/>
        </a:spcAft>
        <a:buClr>
          <a:schemeClr val="accent1"/>
        </a:buClr>
        <a:buSzPct val="115000"/>
        <a:buFont typeface="Arial"/>
        <a:buChar char="•"/>
        <a:defRPr sz="1801" kern="1200" cap="none">
          <a:solidFill>
            <a:schemeClr val="tx1">
              <a:lumMod val="85000"/>
              <a:lumOff val="15000"/>
            </a:schemeClr>
          </a:solidFill>
          <a:effectLst/>
          <a:latin typeface="+mn-lt"/>
          <a:ea typeface="+mn-ea"/>
          <a:cs typeface="+mn-cs"/>
        </a:defRPr>
      </a:lvl3pPr>
      <a:lvl4pPr marL="1543148" indent="-171462" algn="l" defTabSz="457229" rtl="0" eaLnBrk="1" latinLnBrk="0" hangingPunct="1">
        <a:spcBef>
          <a:spcPct val="20000"/>
        </a:spcBef>
        <a:spcAft>
          <a:spcPts val="601"/>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375" indent="-171462" algn="l" defTabSz="457229" rtl="0" eaLnBrk="1" latinLnBrk="0" hangingPunct="1">
        <a:spcBef>
          <a:spcPct val="20000"/>
        </a:spcBef>
        <a:spcAft>
          <a:spcPts val="601"/>
        </a:spcAft>
        <a:buClr>
          <a:schemeClr val="accent1"/>
        </a:buClr>
        <a:buSzPct val="115000"/>
        <a:buFont typeface="Arial"/>
        <a:buChar char="•"/>
        <a:defRPr sz="1401" kern="1200" cap="none">
          <a:solidFill>
            <a:schemeClr val="tx1">
              <a:lumMod val="85000"/>
              <a:lumOff val="15000"/>
            </a:schemeClr>
          </a:solidFill>
          <a:effectLst/>
          <a:latin typeface="+mn-lt"/>
          <a:ea typeface="+mn-ea"/>
          <a:cs typeface="+mn-cs"/>
        </a:defRPr>
      </a:lvl5pPr>
      <a:lvl6pPr marL="2514760" indent="-228616" algn="l" defTabSz="457229" rtl="0" eaLnBrk="1" latinLnBrk="0" hangingPunct="1">
        <a:spcBef>
          <a:spcPct val="20000"/>
        </a:spcBef>
        <a:spcAft>
          <a:spcPts val="601"/>
        </a:spcAft>
        <a:buClr>
          <a:schemeClr val="accent1"/>
        </a:buClr>
        <a:buSzPct val="115000"/>
        <a:buFont typeface="Arial"/>
        <a:buChar char="•"/>
        <a:defRPr sz="1401" kern="1200" cap="none">
          <a:solidFill>
            <a:schemeClr val="tx1">
              <a:lumMod val="85000"/>
              <a:lumOff val="15000"/>
            </a:schemeClr>
          </a:solidFill>
          <a:effectLst/>
          <a:latin typeface="+mn-lt"/>
          <a:ea typeface="+mn-ea"/>
          <a:cs typeface="+mn-cs"/>
        </a:defRPr>
      </a:lvl6pPr>
      <a:lvl7pPr marL="2971987" indent="-228616" algn="l" defTabSz="457229" rtl="0" eaLnBrk="1" latinLnBrk="0" hangingPunct="1">
        <a:spcBef>
          <a:spcPct val="20000"/>
        </a:spcBef>
        <a:spcAft>
          <a:spcPts val="601"/>
        </a:spcAft>
        <a:buClr>
          <a:schemeClr val="accent1"/>
        </a:buClr>
        <a:buSzPct val="115000"/>
        <a:buFont typeface="Arial"/>
        <a:buChar char="•"/>
        <a:defRPr sz="1401" kern="1200" cap="none">
          <a:solidFill>
            <a:schemeClr val="tx1">
              <a:lumMod val="85000"/>
              <a:lumOff val="15000"/>
            </a:schemeClr>
          </a:solidFill>
          <a:effectLst/>
          <a:latin typeface="+mn-lt"/>
          <a:ea typeface="+mn-ea"/>
          <a:cs typeface="+mn-cs"/>
        </a:defRPr>
      </a:lvl7pPr>
      <a:lvl8pPr marL="3429214" indent="-228616" algn="l" defTabSz="457229" rtl="0" eaLnBrk="1" latinLnBrk="0" hangingPunct="1">
        <a:spcBef>
          <a:spcPct val="20000"/>
        </a:spcBef>
        <a:spcAft>
          <a:spcPts val="601"/>
        </a:spcAft>
        <a:buClr>
          <a:schemeClr val="accent1"/>
        </a:buClr>
        <a:buSzPct val="115000"/>
        <a:buFont typeface="Arial"/>
        <a:buChar char="•"/>
        <a:defRPr sz="1401" kern="1200" cap="none">
          <a:solidFill>
            <a:schemeClr val="tx1">
              <a:lumMod val="85000"/>
              <a:lumOff val="15000"/>
            </a:schemeClr>
          </a:solidFill>
          <a:effectLst/>
          <a:latin typeface="+mn-lt"/>
          <a:ea typeface="+mn-ea"/>
          <a:cs typeface="+mn-cs"/>
        </a:defRPr>
      </a:lvl8pPr>
      <a:lvl9pPr marL="3886443" indent="-228616" algn="l" defTabSz="457229" rtl="0" eaLnBrk="1" latinLnBrk="0" hangingPunct="1">
        <a:spcBef>
          <a:spcPct val="20000"/>
        </a:spcBef>
        <a:spcAft>
          <a:spcPts val="601"/>
        </a:spcAft>
        <a:buClr>
          <a:schemeClr val="accent1"/>
        </a:buClr>
        <a:buSzPct val="115000"/>
        <a:buFont typeface="Arial"/>
        <a:buChar char="•"/>
        <a:defRPr sz="1401" kern="1200" cap="none">
          <a:solidFill>
            <a:schemeClr val="tx1">
              <a:lumMod val="85000"/>
              <a:lumOff val="15000"/>
            </a:schemeClr>
          </a:solidFill>
          <a:effectLst/>
          <a:latin typeface="+mn-lt"/>
          <a:ea typeface="+mn-ea"/>
          <a:cs typeface="+mn-cs"/>
        </a:defRPr>
      </a:lvl9pPr>
    </p:bodyStyle>
    <p:otherStyle>
      <a:defPPr>
        <a:defRPr lang="en-US"/>
      </a:defPPr>
      <a:lvl1pPr marL="0" algn="l" defTabSz="457229" rtl="0" eaLnBrk="1" latinLnBrk="0" hangingPunct="1">
        <a:defRPr sz="1801" kern="1200">
          <a:solidFill>
            <a:schemeClr val="tx1"/>
          </a:solidFill>
          <a:latin typeface="+mn-lt"/>
          <a:ea typeface="+mn-ea"/>
          <a:cs typeface="+mn-cs"/>
        </a:defRPr>
      </a:lvl1pPr>
      <a:lvl2pPr marL="457229" algn="l" defTabSz="457229" rtl="0" eaLnBrk="1" latinLnBrk="0" hangingPunct="1">
        <a:defRPr sz="1801" kern="1200">
          <a:solidFill>
            <a:schemeClr val="tx1"/>
          </a:solidFill>
          <a:latin typeface="+mn-lt"/>
          <a:ea typeface="+mn-ea"/>
          <a:cs typeface="+mn-cs"/>
        </a:defRPr>
      </a:lvl2pPr>
      <a:lvl3pPr marL="914456" algn="l" defTabSz="457229" rtl="0" eaLnBrk="1" latinLnBrk="0" hangingPunct="1">
        <a:defRPr sz="1801" kern="1200">
          <a:solidFill>
            <a:schemeClr val="tx1"/>
          </a:solidFill>
          <a:latin typeface="+mn-lt"/>
          <a:ea typeface="+mn-ea"/>
          <a:cs typeface="+mn-cs"/>
        </a:defRPr>
      </a:lvl3pPr>
      <a:lvl4pPr marL="1371686" algn="l" defTabSz="457229" rtl="0" eaLnBrk="1" latinLnBrk="0" hangingPunct="1">
        <a:defRPr sz="1801" kern="1200">
          <a:solidFill>
            <a:schemeClr val="tx1"/>
          </a:solidFill>
          <a:latin typeface="+mn-lt"/>
          <a:ea typeface="+mn-ea"/>
          <a:cs typeface="+mn-cs"/>
        </a:defRPr>
      </a:lvl4pPr>
      <a:lvl5pPr marL="1828915" algn="l" defTabSz="457229" rtl="0" eaLnBrk="1" latinLnBrk="0" hangingPunct="1">
        <a:defRPr sz="1801" kern="1200">
          <a:solidFill>
            <a:schemeClr val="tx1"/>
          </a:solidFill>
          <a:latin typeface="+mn-lt"/>
          <a:ea typeface="+mn-ea"/>
          <a:cs typeface="+mn-cs"/>
        </a:defRPr>
      </a:lvl5pPr>
      <a:lvl6pPr marL="2286142" algn="l" defTabSz="457229" rtl="0" eaLnBrk="1" latinLnBrk="0" hangingPunct="1">
        <a:defRPr sz="1801" kern="1200">
          <a:solidFill>
            <a:schemeClr val="tx1"/>
          </a:solidFill>
          <a:latin typeface="+mn-lt"/>
          <a:ea typeface="+mn-ea"/>
          <a:cs typeface="+mn-cs"/>
        </a:defRPr>
      </a:lvl6pPr>
      <a:lvl7pPr marL="2743371" algn="l" defTabSz="457229" rtl="0" eaLnBrk="1" latinLnBrk="0" hangingPunct="1">
        <a:defRPr sz="1801" kern="1200">
          <a:solidFill>
            <a:schemeClr val="tx1"/>
          </a:solidFill>
          <a:latin typeface="+mn-lt"/>
          <a:ea typeface="+mn-ea"/>
          <a:cs typeface="+mn-cs"/>
        </a:defRPr>
      </a:lvl7pPr>
      <a:lvl8pPr marL="3200602" algn="l" defTabSz="457229" rtl="0" eaLnBrk="1" latinLnBrk="0" hangingPunct="1">
        <a:defRPr sz="1801" kern="1200">
          <a:solidFill>
            <a:schemeClr val="tx1"/>
          </a:solidFill>
          <a:latin typeface="+mn-lt"/>
          <a:ea typeface="+mn-ea"/>
          <a:cs typeface="+mn-cs"/>
        </a:defRPr>
      </a:lvl8pPr>
      <a:lvl9pPr marL="3657831" algn="l" defTabSz="457229"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tem_routes@colorado.edu" TargetMode="Externa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stem_routes@colorado.edu" TargetMode="External"/><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file:///C:\Users\JoeWork\Documents\Notebook\STEM%20Routes%20CV_Resume%20Examples.ppt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01"/>
          </a:p>
        </p:txBody>
      </p:sp>
      <p:grpSp>
        <p:nvGrpSpPr>
          <p:cNvPr id="12" name="Group 11">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1788"/>
            <a:ext cx="12229963" cy="6856213"/>
            <a:chOff x="-15736" y="0"/>
            <a:chExt cx="12229962" cy="6856214"/>
          </a:xfrm>
        </p:grpSpPr>
        <p:pic>
          <p:nvPicPr>
            <p:cNvPr id="13" name="Picture 12">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39DF973-1212-47F1-B43E-7AF2FD4CFDE2}"/>
              </a:ext>
            </a:extLst>
          </p:cNvPr>
          <p:cNvSpPr>
            <a:spLocks noGrp="1"/>
          </p:cNvSpPr>
          <p:nvPr>
            <p:ph type="ctrTitle"/>
          </p:nvPr>
        </p:nvSpPr>
        <p:spPr>
          <a:xfrm>
            <a:off x="997537" y="1562550"/>
            <a:ext cx="4094018" cy="808964"/>
          </a:xfrm>
        </p:spPr>
        <p:txBody>
          <a:bodyPr>
            <a:normAutofit/>
          </a:bodyPr>
          <a:lstStyle/>
          <a:p>
            <a:pPr>
              <a:lnSpc>
                <a:spcPct val="90000"/>
              </a:lnSpc>
            </a:pPr>
            <a:r>
              <a:rPr lang="en-US" sz="4800" u="sng" dirty="0">
                <a:solidFill>
                  <a:srgbClr val="262626"/>
                </a:solidFill>
              </a:rPr>
              <a:t>STEM Routes</a:t>
            </a:r>
            <a:endParaRPr lang="en-US" sz="4002" dirty="0">
              <a:solidFill>
                <a:srgbClr val="262626"/>
              </a:solidFill>
            </a:endParaRPr>
          </a:p>
        </p:txBody>
      </p:sp>
      <p:sp>
        <p:nvSpPr>
          <p:cNvPr id="3" name="Subtitle 2">
            <a:extLst>
              <a:ext uri="{FF2B5EF4-FFF2-40B4-BE49-F238E27FC236}">
                <a16:creationId xmlns:a16="http://schemas.microsoft.com/office/drawing/2014/main" id="{34662F1E-85C6-4288-A6F4-D7779CDCAAA6}"/>
              </a:ext>
            </a:extLst>
          </p:cNvPr>
          <p:cNvSpPr>
            <a:spLocks noGrp="1"/>
          </p:cNvSpPr>
          <p:nvPr>
            <p:ph type="subTitle" idx="1"/>
          </p:nvPr>
        </p:nvSpPr>
        <p:spPr>
          <a:xfrm>
            <a:off x="997537" y="4076945"/>
            <a:ext cx="4094018" cy="1679620"/>
          </a:xfrm>
        </p:spPr>
        <p:txBody>
          <a:bodyPr>
            <a:normAutofit/>
          </a:bodyPr>
          <a:lstStyle/>
          <a:p>
            <a:r>
              <a:rPr lang="en-US" dirty="0">
                <a:solidFill>
                  <a:srgbClr val="000000"/>
                </a:solidFill>
              </a:rPr>
              <a:t>Joe Villanueva</a:t>
            </a:r>
          </a:p>
          <a:p>
            <a:r>
              <a:rPr lang="en-US" dirty="0">
                <a:solidFill>
                  <a:srgbClr val="000000"/>
                </a:solidFill>
              </a:rPr>
              <a:t>April 23, 2021</a:t>
            </a:r>
          </a:p>
        </p:txBody>
      </p:sp>
      <p:pic>
        <p:nvPicPr>
          <p:cNvPr id="5" name="Picture 4" descr="A close up of a logo&#10;&#10;Description automatically generated">
            <a:extLst>
              <a:ext uri="{FF2B5EF4-FFF2-40B4-BE49-F238E27FC236}">
                <a16:creationId xmlns:a16="http://schemas.microsoft.com/office/drawing/2014/main" id="{5CC77F58-AF0E-488B-ACDA-D36D2BF92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8677" y="1562541"/>
            <a:ext cx="5469465" cy="3732910"/>
          </a:xfrm>
          <a:prstGeom prst="rect">
            <a:avLst/>
          </a:prstGeom>
          <a:ln w="57150" cmpd="thickThin">
            <a:solidFill>
              <a:srgbClr val="7F7F7F"/>
            </a:solidFill>
            <a:miter lim="800000"/>
          </a:ln>
        </p:spPr>
      </p:pic>
      <p:sp>
        <p:nvSpPr>
          <p:cNvPr id="17" name="Title 1">
            <a:extLst>
              <a:ext uri="{FF2B5EF4-FFF2-40B4-BE49-F238E27FC236}">
                <a16:creationId xmlns:a16="http://schemas.microsoft.com/office/drawing/2014/main" id="{00475702-508D-4565-8C8C-75659CD35C54}"/>
              </a:ext>
            </a:extLst>
          </p:cNvPr>
          <p:cNvSpPr txBox="1">
            <a:spLocks/>
          </p:cNvSpPr>
          <p:nvPr/>
        </p:nvSpPr>
        <p:spPr>
          <a:xfrm>
            <a:off x="1684222" y="2469176"/>
            <a:ext cx="2673973" cy="1045252"/>
          </a:xfrm>
          <a:prstGeom prst="rect">
            <a:avLst/>
          </a:prstGeom>
          <a:effectLst/>
        </p:spPr>
        <p:txBody>
          <a:bodyPr vert="horz" lIns="91440" tIns="45719" rIns="91440" bIns="45719" rtlCol="0" anchor="b">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a:solidFill>
                  <a:srgbClr val="262626"/>
                </a:solidFill>
              </a:rPr>
              <a:t>Resumes, CVs, and Cover Letters</a:t>
            </a:r>
            <a:endParaRPr lang="en-US" sz="2800" dirty="0"/>
          </a:p>
        </p:txBody>
      </p:sp>
    </p:spTree>
    <p:extLst>
      <p:ext uri="{BB962C8B-B14F-4D97-AF65-F5344CB8AC3E}">
        <p14:creationId xmlns:p14="http://schemas.microsoft.com/office/powerpoint/2010/main" val="6392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8B35-3731-4F8B-BDDB-6C6D9453E04C}"/>
              </a:ext>
            </a:extLst>
          </p:cNvPr>
          <p:cNvSpPr>
            <a:spLocks noGrp="1"/>
          </p:cNvSpPr>
          <p:nvPr>
            <p:ph type="title"/>
          </p:nvPr>
        </p:nvSpPr>
        <p:spPr/>
        <p:txBody>
          <a:bodyPr/>
          <a:lstStyle/>
          <a:p>
            <a:r>
              <a:rPr lang="en-US" dirty="0"/>
              <a:t>CV: Communicating Value</a:t>
            </a:r>
          </a:p>
        </p:txBody>
      </p:sp>
      <p:sp>
        <p:nvSpPr>
          <p:cNvPr id="3" name="Text Placeholder 2">
            <a:extLst>
              <a:ext uri="{FF2B5EF4-FFF2-40B4-BE49-F238E27FC236}">
                <a16:creationId xmlns:a16="http://schemas.microsoft.com/office/drawing/2014/main" id="{108D2152-B1FC-4847-8BF7-1D862DF459A3}"/>
              </a:ext>
            </a:extLst>
          </p:cNvPr>
          <p:cNvSpPr>
            <a:spLocks noGrp="1"/>
          </p:cNvSpPr>
          <p:nvPr>
            <p:ph type="body" idx="1"/>
          </p:nvPr>
        </p:nvSpPr>
        <p:spPr>
          <a:xfrm>
            <a:off x="1295401" y="2658532"/>
            <a:ext cx="4718304" cy="1174165"/>
          </a:xfrm>
        </p:spPr>
        <p:txBody>
          <a:bodyPr/>
          <a:lstStyle/>
          <a:p>
            <a:r>
              <a:rPr lang="en-US" dirty="0"/>
              <a:t>List 5 things you want to communicate to anyone who looks at your CV? </a:t>
            </a:r>
          </a:p>
        </p:txBody>
      </p:sp>
      <p:sp>
        <p:nvSpPr>
          <p:cNvPr id="4" name="Content Placeholder 3">
            <a:extLst>
              <a:ext uri="{FF2B5EF4-FFF2-40B4-BE49-F238E27FC236}">
                <a16:creationId xmlns:a16="http://schemas.microsoft.com/office/drawing/2014/main" id="{EF2ABD02-DEBD-42F4-A2C5-4CF168EC374B}"/>
              </a:ext>
            </a:extLst>
          </p:cNvPr>
          <p:cNvSpPr>
            <a:spLocks noGrp="1"/>
          </p:cNvSpPr>
          <p:nvPr>
            <p:ph sz="half" idx="2"/>
          </p:nvPr>
        </p:nvSpPr>
        <p:spPr>
          <a:xfrm>
            <a:off x="1295401" y="3832697"/>
            <a:ext cx="4718304" cy="2043175"/>
          </a:xfrm>
        </p:spPr>
        <p:txBody>
          <a:bodyPr>
            <a:normAutofit fontScale="77500" lnSpcReduction="20000"/>
          </a:bodyPr>
          <a:lstStyle/>
          <a:p>
            <a:r>
              <a:rPr lang="en-US" dirty="0"/>
              <a:t>Take a few minutes and write them out</a:t>
            </a:r>
          </a:p>
          <a:p>
            <a:r>
              <a:rPr lang="en-US" dirty="0"/>
              <a:t>Consider your skills, knowledge, interests and experience</a:t>
            </a:r>
          </a:p>
          <a:p>
            <a:pPr lvl="1"/>
            <a:r>
              <a:rPr lang="en-US" dirty="0"/>
              <a:t>You should be able to back these up with examples in your CV. </a:t>
            </a:r>
          </a:p>
        </p:txBody>
      </p:sp>
      <p:sp>
        <p:nvSpPr>
          <p:cNvPr id="5" name="Text Placeholder 4">
            <a:extLst>
              <a:ext uri="{FF2B5EF4-FFF2-40B4-BE49-F238E27FC236}">
                <a16:creationId xmlns:a16="http://schemas.microsoft.com/office/drawing/2014/main" id="{97B1A1EE-EAC6-495C-BB9D-56D06EE0F26D}"/>
              </a:ext>
            </a:extLst>
          </p:cNvPr>
          <p:cNvSpPr>
            <a:spLocks noGrp="1"/>
          </p:cNvSpPr>
          <p:nvPr>
            <p:ph type="body" sz="quarter" idx="3"/>
          </p:nvPr>
        </p:nvSpPr>
        <p:spPr/>
        <p:txBody>
          <a:bodyPr/>
          <a:lstStyle/>
          <a:p>
            <a:r>
              <a:rPr lang="en-US" dirty="0"/>
              <a:t>Example</a:t>
            </a:r>
          </a:p>
        </p:txBody>
      </p:sp>
      <p:sp>
        <p:nvSpPr>
          <p:cNvPr id="6" name="Content Placeholder 5">
            <a:extLst>
              <a:ext uri="{FF2B5EF4-FFF2-40B4-BE49-F238E27FC236}">
                <a16:creationId xmlns:a16="http://schemas.microsoft.com/office/drawing/2014/main" id="{674D3941-0272-4427-A7CA-6C03C98BDD50}"/>
              </a:ext>
            </a:extLst>
          </p:cNvPr>
          <p:cNvSpPr>
            <a:spLocks noGrp="1"/>
          </p:cNvSpPr>
          <p:nvPr>
            <p:ph sz="quarter" idx="4"/>
          </p:nvPr>
        </p:nvSpPr>
        <p:spPr/>
        <p:txBody>
          <a:bodyPr>
            <a:normAutofit fontScale="77500" lnSpcReduction="20000"/>
          </a:bodyPr>
          <a:lstStyle/>
          <a:p>
            <a:r>
              <a:rPr lang="en-US" dirty="0"/>
              <a:t>1)Knowledge about URM issues and treads</a:t>
            </a:r>
          </a:p>
          <a:p>
            <a:r>
              <a:rPr lang="en-US" dirty="0"/>
              <a:t>2) Good at developing and delivering workshops and small 1-3 day conferences</a:t>
            </a:r>
          </a:p>
          <a:p>
            <a:r>
              <a:rPr lang="en-US" dirty="0"/>
              <a:t>3)Capable of building strong external partnerships </a:t>
            </a:r>
          </a:p>
          <a:p>
            <a:r>
              <a:rPr lang="en-US" dirty="0"/>
              <a:t>4) Driven to improve programs though assessments and planning</a:t>
            </a:r>
          </a:p>
          <a:p>
            <a:r>
              <a:rPr lang="en-US" dirty="0"/>
              <a:t>5)Proven track record of securing ‘the bag’ </a:t>
            </a:r>
          </a:p>
        </p:txBody>
      </p:sp>
    </p:spTree>
    <p:extLst>
      <p:ext uri="{BB962C8B-B14F-4D97-AF65-F5344CB8AC3E}">
        <p14:creationId xmlns:p14="http://schemas.microsoft.com/office/powerpoint/2010/main" val="423809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A21F-5156-4F38-950C-9E4C5077A46D}"/>
              </a:ext>
            </a:extLst>
          </p:cNvPr>
          <p:cNvSpPr>
            <a:spLocks noGrp="1"/>
          </p:cNvSpPr>
          <p:nvPr>
            <p:ph type="title"/>
          </p:nvPr>
        </p:nvSpPr>
        <p:spPr/>
        <p:txBody>
          <a:bodyPr/>
          <a:lstStyle/>
          <a:p>
            <a:r>
              <a:rPr lang="en-US" dirty="0"/>
              <a:t>Create ‘Dynamic’ Bullet Points</a:t>
            </a:r>
          </a:p>
        </p:txBody>
      </p:sp>
      <p:sp>
        <p:nvSpPr>
          <p:cNvPr id="3" name="Content Placeholder 2">
            <a:extLst>
              <a:ext uri="{FF2B5EF4-FFF2-40B4-BE49-F238E27FC236}">
                <a16:creationId xmlns:a16="http://schemas.microsoft.com/office/drawing/2014/main" id="{3CBC8BB8-E3B8-4116-BD51-710481258C76}"/>
              </a:ext>
            </a:extLst>
          </p:cNvPr>
          <p:cNvSpPr>
            <a:spLocks noGrp="1"/>
          </p:cNvSpPr>
          <p:nvPr>
            <p:ph idx="1"/>
          </p:nvPr>
        </p:nvSpPr>
        <p:spPr/>
        <p:txBody>
          <a:bodyPr>
            <a:normAutofit fontScale="70000" lnSpcReduction="20000"/>
          </a:bodyPr>
          <a:lstStyle/>
          <a:p>
            <a:r>
              <a:rPr lang="en-US" dirty="0"/>
              <a:t>Go beyond simply listing your tasks and duties </a:t>
            </a:r>
          </a:p>
          <a:p>
            <a:r>
              <a:rPr lang="en-US" dirty="0"/>
              <a:t>Highlight what you know how to do and the impact you’ve had</a:t>
            </a:r>
          </a:p>
          <a:p>
            <a:pPr lvl="1"/>
            <a:r>
              <a:rPr lang="en-US" dirty="0"/>
              <a:t>Specific details</a:t>
            </a:r>
          </a:p>
          <a:p>
            <a:pPr lvl="1"/>
            <a:r>
              <a:rPr lang="en-US" dirty="0"/>
              <a:t>Quantify when possible</a:t>
            </a:r>
          </a:p>
          <a:p>
            <a:pPr lvl="1"/>
            <a:r>
              <a:rPr lang="en-US" dirty="0"/>
              <a:t>Accomplishments/ results (Show with examples, don’t </a:t>
            </a:r>
            <a:r>
              <a:rPr lang="en-US" dirty="0" err="1"/>
              <a:t>kist</a:t>
            </a:r>
            <a:r>
              <a:rPr lang="en-US" dirty="0"/>
              <a:t> list)</a:t>
            </a:r>
          </a:p>
          <a:p>
            <a:pPr lvl="1"/>
            <a:r>
              <a:rPr lang="en-US" dirty="0"/>
              <a:t>Focus on those that demonstrate your qualifications for the target position</a:t>
            </a:r>
          </a:p>
          <a:p>
            <a:pPr lvl="1"/>
            <a:r>
              <a:rPr lang="en-US" dirty="0"/>
              <a:t>Go beyond simply listing your tasks and duties </a:t>
            </a:r>
          </a:p>
          <a:p>
            <a:r>
              <a:rPr lang="en-US" dirty="0"/>
              <a:t>Nitty-Gritty</a:t>
            </a:r>
          </a:p>
          <a:p>
            <a:pPr lvl="1"/>
            <a:r>
              <a:rPr lang="en-US" dirty="0"/>
              <a:t>Bullet points should start with an action verb</a:t>
            </a:r>
          </a:p>
          <a:p>
            <a:pPr lvl="1"/>
            <a:r>
              <a:rPr lang="en-US" dirty="0"/>
              <a:t>No defined number of bullets (consider relevance and duration)</a:t>
            </a:r>
          </a:p>
          <a:p>
            <a:pPr lvl="1"/>
            <a:r>
              <a:rPr lang="en-US" dirty="0"/>
              <a:t>Current position = present tense, previous positions = past tense</a:t>
            </a:r>
          </a:p>
        </p:txBody>
      </p:sp>
    </p:spTree>
    <p:extLst>
      <p:ext uri="{BB962C8B-B14F-4D97-AF65-F5344CB8AC3E}">
        <p14:creationId xmlns:p14="http://schemas.microsoft.com/office/powerpoint/2010/main" val="351556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DC55-9D56-4948-8D22-32135FA25718}"/>
              </a:ext>
            </a:extLst>
          </p:cNvPr>
          <p:cNvSpPr>
            <a:spLocks noGrp="1"/>
          </p:cNvSpPr>
          <p:nvPr>
            <p:ph type="title"/>
          </p:nvPr>
        </p:nvSpPr>
        <p:spPr/>
        <p:txBody>
          <a:bodyPr/>
          <a:lstStyle/>
          <a:p>
            <a:r>
              <a:rPr lang="en-US" dirty="0"/>
              <a:t>Dynamic Bullets</a:t>
            </a:r>
          </a:p>
        </p:txBody>
      </p:sp>
      <p:sp>
        <p:nvSpPr>
          <p:cNvPr id="3" name="Content Placeholder 2">
            <a:extLst>
              <a:ext uri="{FF2B5EF4-FFF2-40B4-BE49-F238E27FC236}">
                <a16:creationId xmlns:a16="http://schemas.microsoft.com/office/drawing/2014/main" id="{27F557B5-C468-4ACB-9D2C-3D177DBC2BE4}"/>
              </a:ext>
            </a:extLst>
          </p:cNvPr>
          <p:cNvSpPr>
            <a:spLocks noGrp="1"/>
          </p:cNvSpPr>
          <p:nvPr>
            <p:ph sz="half" idx="1"/>
          </p:nvPr>
        </p:nvSpPr>
        <p:spPr/>
        <p:txBody>
          <a:bodyPr/>
          <a:lstStyle/>
          <a:p>
            <a:r>
              <a:rPr lang="en-US" dirty="0"/>
              <a:t>List of Duties and Tasks</a:t>
            </a:r>
          </a:p>
          <a:p>
            <a:pPr lvl="1"/>
            <a:r>
              <a:rPr lang="en-US" dirty="0"/>
              <a:t>Responsible for data collection </a:t>
            </a:r>
          </a:p>
        </p:txBody>
      </p:sp>
      <p:sp>
        <p:nvSpPr>
          <p:cNvPr id="4" name="Content Placeholder 3">
            <a:extLst>
              <a:ext uri="{FF2B5EF4-FFF2-40B4-BE49-F238E27FC236}">
                <a16:creationId xmlns:a16="http://schemas.microsoft.com/office/drawing/2014/main" id="{ADDAF162-0AC0-47DB-97AA-1C5668F80F89}"/>
              </a:ext>
            </a:extLst>
          </p:cNvPr>
          <p:cNvSpPr>
            <a:spLocks noGrp="1"/>
          </p:cNvSpPr>
          <p:nvPr>
            <p:ph sz="half" idx="2"/>
          </p:nvPr>
        </p:nvSpPr>
        <p:spPr/>
        <p:txBody>
          <a:bodyPr/>
          <a:lstStyle/>
          <a:p>
            <a:r>
              <a:rPr lang="en-US" dirty="0"/>
              <a:t>Accomplishments (action verbs, qualify/quantify</a:t>
            </a:r>
          </a:p>
          <a:p>
            <a:pPr lvl="1"/>
            <a:r>
              <a:rPr lang="en-US" dirty="0"/>
              <a:t>Conducted a survey with &gt;300 respondents in 3 regions of CO to build first ever dataset of youth engagement in natural resource governance  </a:t>
            </a:r>
          </a:p>
        </p:txBody>
      </p:sp>
    </p:spTree>
    <p:extLst>
      <p:ext uri="{BB962C8B-B14F-4D97-AF65-F5344CB8AC3E}">
        <p14:creationId xmlns:p14="http://schemas.microsoft.com/office/powerpoint/2010/main" val="22052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4DC55-9D56-4948-8D22-32135FA25718}"/>
              </a:ext>
            </a:extLst>
          </p:cNvPr>
          <p:cNvSpPr>
            <a:spLocks noGrp="1"/>
          </p:cNvSpPr>
          <p:nvPr>
            <p:ph type="title"/>
          </p:nvPr>
        </p:nvSpPr>
        <p:spPr/>
        <p:txBody>
          <a:bodyPr/>
          <a:lstStyle/>
          <a:p>
            <a:r>
              <a:rPr lang="en-US" dirty="0"/>
              <a:t>Dynamic Bullets</a:t>
            </a:r>
          </a:p>
        </p:txBody>
      </p:sp>
      <p:sp>
        <p:nvSpPr>
          <p:cNvPr id="3" name="Content Placeholder 2">
            <a:extLst>
              <a:ext uri="{FF2B5EF4-FFF2-40B4-BE49-F238E27FC236}">
                <a16:creationId xmlns:a16="http://schemas.microsoft.com/office/drawing/2014/main" id="{27F557B5-C468-4ACB-9D2C-3D177DBC2BE4}"/>
              </a:ext>
            </a:extLst>
          </p:cNvPr>
          <p:cNvSpPr>
            <a:spLocks noGrp="1"/>
          </p:cNvSpPr>
          <p:nvPr>
            <p:ph sz="half" idx="1"/>
          </p:nvPr>
        </p:nvSpPr>
        <p:spPr/>
        <p:txBody>
          <a:bodyPr>
            <a:normAutofit fontScale="62500" lnSpcReduction="20000"/>
          </a:bodyPr>
          <a:lstStyle/>
          <a:p>
            <a:r>
              <a:rPr lang="en-US" dirty="0"/>
              <a:t>Facts</a:t>
            </a:r>
          </a:p>
          <a:p>
            <a:pPr marL="457200" indent="-457200">
              <a:buAutoNum type="arabicParenR"/>
            </a:pPr>
            <a:r>
              <a:rPr lang="en-US" dirty="0"/>
              <a:t>Collected sample species for company</a:t>
            </a:r>
          </a:p>
          <a:p>
            <a:pPr marL="457200" indent="-457200">
              <a:buAutoNum type="arabicParenR"/>
            </a:pPr>
            <a:r>
              <a:rPr lang="en-US" dirty="0"/>
              <a:t>Assisted in organizing conferences and public events</a:t>
            </a:r>
          </a:p>
          <a:p>
            <a:pPr marL="457200" indent="-457200">
              <a:buAutoNum type="arabicParenR"/>
            </a:pPr>
            <a:r>
              <a:rPr lang="en-US" dirty="0"/>
              <a:t>Lead team of software developers</a:t>
            </a:r>
          </a:p>
          <a:p>
            <a:pPr marL="457200" indent="-457200">
              <a:buAutoNum type="arabicParenR"/>
            </a:pPr>
            <a:r>
              <a:rPr lang="en-US" dirty="0"/>
              <a:t>Conducted research on the electoral volatility of Turkey</a:t>
            </a:r>
          </a:p>
        </p:txBody>
      </p:sp>
      <p:sp>
        <p:nvSpPr>
          <p:cNvPr id="4" name="Content Placeholder 3">
            <a:extLst>
              <a:ext uri="{FF2B5EF4-FFF2-40B4-BE49-F238E27FC236}">
                <a16:creationId xmlns:a16="http://schemas.microsoft.com/office/drawing/2014/main" id="{ADDAF162-0AC0-47DB-97AA-1C5668F80F89}"/>
              </a:ext>
            </a:extLst>
          </p:cNvPr>
          <p:cNvSpPr>
            <a:spLocks noGrp="1"/>
          </p:cNvSpPr>
          <p:nvPr>
            <p:ph sz="half" idx="2"/>
          </p:nvPr>
        </p:nvSpPr>
        <p:spPr/>
        <p:txBody>
          <a:bodyPr>
            <a:normAutofit fontScale="62500" lnSpcReduction="20000"/>
          </a:bodyPr>
          <a:lstStyle/>
          <a:p>
            <a:r>
              <a:rPr lang="en-US" dirty="0"/>
              <a:t>Collected and categorized over 100 different species of animals for Panamanian sustainable community </a:t>
            </a:r>
          </a:p>
          <a:p>
            <a:r>
              <a:rPr lang="en-US" dirty="0"/>
              <a:t>Coordinated the presentation schedule for one international research conference and two yearly chapter meeting, which included &gt;50 speakers and saw and attendance of &gt;2000 people</a:t>
            </a:r>
          </a:p>
          <a:p>
            <a:r>
              <a:rPr lang="en-US" dirty="0"/>
              <a:t>Lead a team of 6 software developers on a $2m, 12-month project, meeting deadlines and increasing productivity gains for users by 30%</a:t>
            </a:r>
          </a:p>
          <a:p>
            <a:r>
              <a:rPr lang="en-US" dirty="0"/>
              <a:t>Examined open source reports on violence associated with Turkish elections and conducted phone interviews with over 20 protesters and security personnel </a:t>
            </a:r>
          </a:p>
          <a:p>
            <a:endParaRPr lang="en-US" dirty="0"/>
          </a:p>
        </p:txBody>
      </p:sp>
    </p:spTree>
    <p:extLst>
      <p:ext uri="{BB962C8B-B14F-4D97-AF65-F5344CB8AC3E}">
        <p14:creationId xmlns:p14="http://schemas.microsoft.com/office/powerpoint/2010/main" val="427803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BFBB20-B50C-4224-9914-425C4553C55C}"/>
              </a:ext>
            </a:extLst>
          </p:cNvPr>
          <p:cNvPicPr>
            <a:picLocks noChangeAspect="1"/>
          </p:cNvPicPr>
          <p:nvPr/>
        </p:nvPicPr>
        <p:blipFill>
          <a:blip r:embed="rId2"/>
          <a:stretch>
            <a:fillRect/>
          </a:stretch>
        </p:blipFill>
        <p:spPr>
          <a:xfrm>
            <a:off x="0" y="559351"/>
            <a:ext cx="12192000" cy="5927834"/>
          </a:xfrm>
          <a:prstGeom prst="rect">
            <a:avLst/>
          </a:prstGeom>
        </p:spPr>
      </p:pic>
    </p:spTree>
    <p:extLst>
      <p:ext uri="{BB962C8B-B14F-4D97-AF65-F5344CB8AC3E}">
        <p14:creationId xmlns:p14="http://schemas.microsoft.com/office/powerpoint/2010/main" val="1260115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8475-57ED-443D-AC12-E9C3A75611A7}"/>
              </a:ext>
            </a:extLst>
          </p:cNvPr>
          <p:cNvSpPr>
            <a:spLocks noGrp="1"/>
          </p:cNvSpPr>
          <p:nvPr>
            <p:ph type="title"/>
          </p:nvPr>
        </p:nvSpPr>
        <p:spPr>
          <a:xfrm>
            <a:off x="1295408" y="982136"/>
            <a:ext cx="9601198" cy="1303868"/>
          </a:xfrm>
        </p:spPr>
        <p:txBody>
          <a:bodyPr>
            <a:normAutofit/>
          </a:bodyPr>
          <a:lstStyle/>
          <a:p>
            <a:pPr>
              <a:lnSpc>
                <a:spcPct val="90000"/>
              </a:lnSpc>
            </a:pPr>
            <a:r>
              <a:rPr lang="en-US" sz="4100"/>
              <a:t>Cover Letters – Expanding Beyond CV/ Resume </a:t>
            </a:r>
          </a:p>
        </p:txBody>
      </p:sp>
      <p:sp>
        <p:nvSpPr>
          <p:cNvPr id="3" name="Content Placeholder 2">
            <a:extLst>
              <a:ext uri="{FF2B5EF4-FFF2-40B4-BE49-F238E27FC236}">
                <a16:creationId xmlns:a16="http://schemas.microsoft.com/office/drawing/2014/main" id="{CCC3566F-9DA0-43E1-8A17-96EC41899419}"/>
              </a:ext>
            </a:extLst>
          </p:cNvPr>
          <p:cNvSpPr>
            <a:spLocks noGrp="1"/>
          </p:cNvSpPr>
          <p:nvPr>
            <p:ph idx="1"/>
          </p:nvPr>
        </p:nvSpPr>
        <p:spPr>
          <a:xfrm>
            <a:off x="1295408" y="2556937"/>
            <a:ext cx="6256864" cy="3318935"/>
          </a:xfrm>
        </p:spPr>
        <p:txBody>
          <a:bodyPr>
            <a:normAutofit/>
          </a:bodyPr>
          <a:lstStyle/>
          <a:p>
            <a:r>
              <a:rPr lang="en-US" dirty="0"/>
              <a:t>Your opportunity to tell employers how the information in your CV/Resume fits into their workplace </a:t>
            </a:r>
          </a:p>
          <a:p>
            <a:r>
              <a:rPr lang="en-US" dirty="0"/>
              <a:t>3-5 paragraph essay format that highlights specific experiences/ skills for a job </a:t>
            </a:r>
          </a:p>
          <a:p>
            <a:endParaRPr lang="en-US" dirty="0"/>
          </a:p>
        </p:txBody>
      </p:sp>
      <p:pic>
        <p:nvPicPr>
          <p:cNvPr id="5124" name="Picture 4" descr="Image result for cover letter cartoon">
            <a:extLst>
              <a:ext uri="{FF2B5EF4-FFF2-40B4-BE49-F238E27FC236}">
                <a16:creationId xmlns:a16="http://schemas.microsoft.com/office/drawing/2014/main" id="{C9CB8DEB-FF10-42D0-A7C4-23E1B81F55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80" r="20394" b="2"/>
          <a:stretch/>
        </p:blipFill>
        <p:spPr bwMode="auto">
          <a:xfrm>
            <a:off x="8085030" y="2701181"/>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28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38DBF86-5C89-4CCB-87A1-35A23D05C204}"/>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General Cover Letter Template</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C3EA55-001D-4FA6-9D1F-D491D405EA6B}"/>
              </a:ext>
            </a:extLst>
          </p:cNvPr>
          <p:cNvPicPr>
            <a:picLocks noChangeAspect="1"/>
          </p:cNvPicPr>
          <p:nvPr/>
        </p:nvPicPr>
        <p:blipFill>
          <a:blip r:embed="rId5"/>
          <a:stretch>
            <a:fillRect/>
          </a:stretch>
        </p:blipFill>
        <p:spPr>
          <a:xfrm>
            <a:off x="5858689" y="609602"/>
            <a:ext cx="5252483" cy="5587749"/>
          </a:xfrm>
          <a:prstGeom prst="rect">
            <a:avLst/>
          </a:prstGeom>
        </p:spPr>
      </p:pic>
    </p:spTree>
    <p:extLst>
      <p:ext uri="{BB962C8B-B14F-4D97-AF65-F5344CB8AC3E}">
        <p14:creationId xmlns:p14="http://schemas.microsoft.com/office/powerpoint/2010/main" val="110238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01CBAA-12E8-470A-89B9-C6D7D014739B}"/>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Engineering Cover Letter Template</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89FB3F-EA00-4053-A415-BB96E56BA724}"/>
              </a:ext>
            </a:extLst>
          </p:cNvPr>
          <p:cNvPicPr>
            <a:picLocks noChangeAspect="1"/>
          </p:cNvPicPr>
          <p:nvPr/>
        </p:nvPicPr>
        <p:blipFill>
          <a:blip r:embed="rId5"/>
          <a:stretch>
            <a:fillRect/>
          </a:stretch>
        </p:blipFill>
        <p:spPr>
          <a:xfrm>
            <a:off x="6047275" y="609602"/>
            <a:ext cx="4875310" cy="5587749"/>
          </a:xfrm>
          <a:prstGeom prst="rect">
            <a:avLst/>
          </a:prstGeom>
        </p:spPr>
      </p:pic>
    </p:spTree>
    <p:extLst>
      <p:ext uri="{BB962C8B-B14F-4D97-AF65-F5344CB8AC3E}">
        <p14:creationId xmlns:p14="http://schemas.microsoft.com/office/powerpoint/2010/main" val="194211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C009-9FE4-41F0-ABC6-7FDE6CED9D9E}"/>
              </a:ext>
            </a:extLst>
          </p:cNvPr>
          <p:cNvSpPr>
            <a:spLocks noGrp="1"/>
          </p:cNvSpPr>
          <p:nvPr>
            <p:ph type="title"/>
          </p:nvPr>
        </p:nvSpPr>
        <p:spPr>
          <a:xfrm>
            <a:off x="1295408" y="982136"/>
            <a:ext cx="9601198" cy="1303868"/>
          </a:xfrm>
        </p:spPr>
        <p:txBody>
          <a:bodyPr/>
          <a:lstStyle/>
          <a:p>
            <a:r>
              <a:rPr lang="en-US"/>
              <a:t>Cover Letters – What to Include</a:t>
            </a:r>
            <a:endParaRPr lang="en-US" dirty="0"/>
          </a:p>
        </p:txBody>
      </p:sp>
      <p:sp>
        <p:nvSpPr>
          <p:cNvPr id="3" name="Content Placeholder 2">
            <a:extLst>
              <a:ext uri="{FF2B5EF4-FFF2-40B4-BE49-F238E27FC236}">
                <a16:creationId xmlns:a16="http://schemas.microsoft.com/office/drawing/2014/main" id="{21DAD436-DAFB-4691-B4C5-9E0ABCBFEDF2}"/>
              </a:ext>
            </a:extLst>
          </p:cNvPr>
          <p:cNvSpPr>
            <a:spLocks noGrp="1"/>
          </p:cNvSpPr>
          <p:nvPr>
            <p:ph idx="1"/>
          </p:nvPr>
        </p:nvSpPr>
        <p:spPr>
          <a:xfrm>
            <a:off x="838199" y="2477406"/>
            <a:ext cx="6502052" cy="3911298"/>
          </a:xfrm>
        </p:spPr>
        <p:txBody>
          <a:bodyPr>
            <a:normAutofit fontScale="92500" lnSpcReduction="20000"/>
          </a:bodyPr>
          <a:lstStyle/>
          <a:p>
            <a:r>
              <a:rPr lang="en-US" dirty="0"/>
              <a:t>Header – Use the same format/ info from your resume/ CV</a:t>
            </a:r>
          </a:p>
          <a:p>
            <a:pPr lvl="1"/>
            <a:r>
              <a:rPr lang="en-US" dirty="0"/>
              <a:t>This contains your contact information and the position you are applying to</a:t>
            </a:r>
          </a:p>
          <a:p>
            <a:r>
              <a:rPr lang="en-US" dirty="0"/>
              <a:t>Opening paragraph</a:t>
            </a:r>
          </a:p>
          <a:p>
            <a:pPr lvl="1"/>
            <a:r>
              <a:rPr lang="en-US" dirty="0"/>
              <a:t>Address </a:t>
            </a:r>
            <a:r>
              <a:rPr lang="en-US" i="1" dirty="0"/>
              <a:t>someone</a:t>
            </a:r>
            <a:r>
              <a:rPr lang="en-US" dirty="0"/>
              <a:t> directly – if you can not find </a:t>
            </a:r>
            <a:r>
              <a:rPr lang="en-US" i="1" dirty="0"/>
              <a:t>someone</a:t>
            </a:r>
            <a:r>
              <a:rPr lang="en-US" dirty="0"/>
              <a:t>, use, “To whom it may concern” </a:t>
            </a:r>
          </a:p>
          <a:p>
            <a:pPr lvl="1"/>
            <a:r>
              <a:rPr lang="en-US" dirty="0"/>
              <a:t>Describe how you found the position</a:t>
            </a:r>
          </a:p>
          <a:p>
            <a:pPr lvl="2"/>
            <a:r>
              <a:rPr lang="en-US" dirty="0"/>
              <a:t>If someone referred you, mention them here</a:t>
            </a:r>
          </a:p>
          <a:p>
            <a:pPr lvl="1"/>
            <a:r>
              <a:rPr lang="en-US" dirty="0"/>
              <a:t>Describe why you are interested in the job and why your 2-3 specific skills fit into the position / company </a:t>
            </a:r>
          </a:p>
          <a:p>
            <a:endParaRPr lang="en-US" dirty="0"/>
          </a:p>
        </p:txBody>
      </p:sp>
      <p:pic>
        <p:nvPicPr>
          <p:cNvPr id="16" name="Picture 2" descr="Image result for cover letter cartoon">
            <a:extLst>
              <a:ext uri="{FF2B5EF4-FFF2-40B4-BE49-F238E27FC236}">
                <a16:creationId xmlns:a16="http://schemas.microsoft.com/office/drawing/2014/main" id="{3999983D-BFFF-4FCD-B331-63ED21E63C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0258" y="2851038"/>
            <a:ext cx="3856391" cy="2184428"/>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6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C009-9FE4-41F0-ABC6-7FDE6CED9D9E}"/>
              </a:ext>
            </a:extLst>
          </p:cNvPr>
          <p:cNvSpPr>
            <a:spLocks noGrp="1"/>
          </p:cNvSpPr>
          <p:nvPr>
            <p:ph type="title"/>
          </p:nvPr>
        </p:nvSpPr>
        <p:spPr>
          <a:xfrm>
            <a:off x="1295408" y="982136"/>
            <a:ext cx="9601198" cy="1303868"/>
          </a:xfrm>
        </p:spPr>
        <p:txBody>
          <a:bodyPr>
            <a:normAutofit/>
          </a:bodyPr>
          <a:lstStyle/>
          <a:p>
            <a:r>
              <a:rPr lang="en-US" dirty="0"/>
              <a:t>Cover Letters – What to Include</a:t>
            </a:r>
          </a:p>
        </p:txBody>
      </p:sp>
      <p:sp>
        <p:nvSpPr>
          <p:cNvPr id="3" name="Content Placeholder 2">
            <a:extLst>
              <a:ext uri="{FF2B5EF4-FFF2-40B4-BE49-F238E27FC236}">
                <a16:creationId xmlns:a16="http://schemas.microsoft.com/office/drawing/2014/main" id="{21DAD436-DAFB-4691-B4C5-9E0ABCBFEDF2}"/>
              </a:ext>
            </a:extLst>
          </p:cNvPr>
          <p:cNvSpPr>
            <a:spLocks noGrp="1"/>
          </p:cNvSpPr>
          <p:nvPr>
            <p:ph idx="1"/>
          </p:nvPr>
        </p:nvSpPr>
        <p:spPr>
          <a:xfrm>
            <a:off x="1295408" y="2556937"/>
            <a:ext cx="6256864" cy="3318935"/>
          </a:xfrm>
        </p:spPr>
        <p:txBody>
          <a:bodyPr>
            <a:normAutofit/>
          </a:bodyPr>
          <a:lstStyle/>
          <a:p>
            <a:pPr>
              <a:lnSpc>
                <a:spcPct val="90000"/>
              </a:lnSpc>
            </a:pPr>
            <a:r>
              <a:rPr lang="en-US" dirty="0"/>
              <a:t>Middle Paragraphs</a:t>
            </a:r>
          </a:p>
          <a:p>
            <a:pPr lvl="1">
              <a:lnSpc>
                <a:spcPct val="90000"/>
              </a:lnSpc>
            </a:pPr>
            <a:r>
              <a:rPr lang="en-US" dirty="0"/>
              <a:t>Expand on those 2-3 skills by giving concrete examples that demonstrate those skills through experience</a:t>
            </a:r>
          </a:p>
          <a:p>
            <a:pPr lvl="1">
              <a:lnSpc>
                <a:spcPct val="90000"/>
              </a:lnSpc>
            </a:pPr>
            <a:r>
              <a:rPr lang="en-US" dirty="0"/>
              <a:t>Highlight your </a:t>
            </a:r>
            <a:r>
              <a:rPr lang="en-US" i="1" dirty="0"/>
              <a:t>researched</a:t>
            </a:r>
            <a:r>
              <a:rPr lang="en-US" dirty="0"/>
              <a:t> knowledge of the company by indicating how your experiences fit their company objectives</a:t>
            </a:r>
          </a:p>
          <a:p>
            <a:pPr lvl="1">
              <a:lnSpc>
                <a:spcPct val="90000"/>
              </a:lnSpc>
            </a:pPr>
            <a:r>
              <a:rPr lang="en-US" dirty="0"/>
              <a:t>Address specific qualifications mentioned in the job description</a:t>
            </a:r>
          </a:p>
          <a:p>
            <a:pPr marL="457239" lvl="1" indent="0">
              <a:lnSpc>
                <a:spcPct val="90000"/>
              </a:lnSpc>
              <a:buNone/>
            </a:pPr>
            <a:endParaRPr lang="en-US" dirty="0"/>
          </a:p>
        </p:txBody>
      </p:sp>
      <p:pic>
        <p:nvPicPr>
          <p:cNvPr id="7170" name="Picture 2" descr="Image result for cover letter cartoon">
            <a:extLst>
              <a:ext uri="{FF2B5EF4-FFF2-40B4-BE49-F238E27FC236}">
                <a16:creationId xmlns:a16="http://schemas.microsoft.com/office/drawing/2014/main" id="{8451DB82-9DFE-4B3E-BCC3-2654203DB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94" r="9489" b="-3"/>
          <a:stretch/>
        </p:blipFill>
        <p:spPr bwMode="auto">
          <a:xfrm>
            <a:off x="8085030" y="2701181"/>
            <a:ext cx="2739728"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2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up of a logo&#10;&#10;Description automatically generated">
            <a:extLst>
              <a:ext uri="{FF2B5EF4-FFF2-40B4-BE49-F238E27FC236}">
                <a16:creationId xmlns:a16="http://schemas.microsoft.com/office/drawing/2014/main" id="{ED0482DA-F47B-481A-A9FB-565BEFA523B3}"/>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15106" r="14871" b="1"/>
          <a:stretch/>
        </p:blipFill>
        <p:spPr>
          <a:xfrm>
            <a:off x="1574344" y="1499610"/>
            <a:ext cx="3959084" cy="3858780"/>
          </a:xfrm>
          <a:prstGeom prst="rect">
            <a:avLst/>
          </a:prstGeom>
        </p:spPr>
      </p:pic>
      <p:sp>
        <p:nvSpPr>
          <p:cNvPr id="3" name="Title 2">
            <a:extLst>
              <a:ext uri="{FF2B5EF4-FFF2-40B4-BE49-F238E27FC236}">
                <a16:creationId xmlns:a16="http://schemas.microsoft.com/office/drawing/2014/main" id="{38DEAC74-F057-425C-AC6F-81335035383F}"/>
              </a:ext>
            </a:extLst>
          </p:cNvPr>
          <p:cNvSpPr>
            <a:spLocks noGrp="1"/>
          </p:cNvSpPr>
          <p:nvPr>
            <p:ph type="title"/>
          </p:nvPr>
        </p:nvSpPr>
        <p:spPr>
          <a:xfrm>
            <a:off x="6247804" y="1499617"/>
            <a:ext cx="3449559" cy="1303868"/>
          </a:xfrm>
        </p:spPr>
        <p:txBody>
          <a:bodyPr vert="horz" lIns="64293" tIns="32149" rIns="64293" bIns="32149" rtlCol="0" anchor="ctr">
            <a:normAutofit/>
          </a:bodyPr>
          <a:lstStyle/>
          <a:p>
            <a:pPr defTabSz="321481"/>
            <a:r>
              <a:rPr lang="en-US" sz="3093" dirty="0"/>
              <a:t>We are here for you!</a:t>
            </a:r>
          </a:p>
        </p:txBody>
      </p:sp>
      <p:sp>
        <p:nvSpPr>
          <p:cNvPr id="4" name="Text Placeholder 3">
            <a:extLst>
              <a:ext uri="{FF2B5EF4-FFF2-40B4-BE49-F238E27FC236}">
                <a16:creationId xmlns:a16="http://schemas.microsoft.com/office/drawing/2014/main" id="{F09D6738-FC64-4F34-9A94-7752D3088DB1}"/>
              </a:ext>
            </a:extLst>
          </p:cNvPr>
          <p:cNvSpPr>
            <a:spLocks noGrp="1"/>
          </p:cNvSpPr>
          <p:nvPr>
            <p:ph type="body" sz="quarter" idx="1"/>
          </p:nvPr>
        </p:nvSpPr>
        <p:spPr>
          <a:xfrm>
            <a:off x="6247801" y="2509493"/>
            <a:ext cx="3762980" cy="2330428"/>
          </a:xfrm>
        </p:spPr>
        <p:txBody>
          <a:bodyPr vert="horz" lIns="64293" tIns="32149" rIns="64293" bIns="32149" rtlCol="0" anchor="t">
            <a:noAutofit/>
          </a:bodyPr>
          <a:lstStyle/>
          <a:p>
            <a:pPr defTabSz="321481">
              <a:spcBef>
                <a:spcPct val="20000"/>
              </a:spcBef>
              <a:spcAft>
                <a:spcPts val="420"/>
              </a:spcAft>
              <a:buSzPct val="115000"/>
              <a:buFont typeface="Arial"/>
              <a:buChar char="•"/>
            </a:pPr>
            <a:r>
              <a:rPr lang="en-US" sz="2251" dirty="0"/>
              <a:t>Do you have questions about your future STEM Career and how to get there?</a:t>
            </a:r>
          </a:p>
          <a:p>
            <a:pPr defTabSz="321481">
              <a:spcBef>
                <a:spcPct val="20000"/>
              </a:spcBef>
              <a:spcAft>
                <a:spcPts val="420"/>
              </a:spcAft>
              <a:buSzPct val="115000"/>
              <a:buFont typeface="Arial"/>
              <a:buChar char="•"/>
            </a:pPr>
            <a:r>
              <a:rPr lang="en-US" sz="2251" dirty="0"/>
              <a:t>Email us at </a:t>
            </a:r>
            <a:r>
              <a:rPr lang="en-US" sz="2400" b="0" i="0" u="none" strike="noStrike" dirty="0">
                <a:solidFill>
                  <a:srgbClr val="CFB87C"/>
                </a:solidFill>
                <a:effectLst/>
                <a:latin typeface="Neue Helvetica W01"/>
                <a:hlinkClick r:id="rId3"/>
              </a:rPr>
              <a:t>stem_routes@colorado.edu</a:t>
            </a:r>
            <a:endParaRPr lang="en-US" sz="2251" dirty="0"/>
          </a:p>
        </p:txBody>
      </p:sp>
    </p:spTree>
    <p:extLst>
      <p:ext uri="{BB962C8B-B14F-4D97-AF65-F5344CB8AC3E}">
        <p14:creationId xmlns:p14="http://schemas.microsoft.com/office/powerpoint/2010/main" val="393421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C009-9FE4-41F0-ABC6-7FDE6CED9D9E}"/>
              </a:ext>
            </a:extLst>
          </p:cNvPr>
          <p:cNvSpPr>
            <a:spLocks noGrp="1"/>
          </p:cNvSpPr>
          <p:nvPr>
            <p:ph type="title"/>
          </p:nvPr>
        </p:nvSpPr>
        <p:spPr>
          <a:xfrm>
            <a:off x="1295408" y="982136"/>
            <a:ext cx="9601198" cy="1303868"/>
          </a:xfrm>
        </p:spPr>
        <p:txBody>
          <a:bodyPr>
            <a:normAutofit/>
          </a:bodyPr>
          <a:lstStyle/>
          <a:p>
            <a:r>
              <a:rPr lang="en-US">
                <a:solidFill>
                  <a:srgbClr val="262626"/>
                </a:solidFill>
              </a:rPr>
              <a:t>Cover Letters – What to Include</a:t>
            </a:r>
          </a:p>
        </p:txBody>
      </p:sp>
      <p:sp>
        <p:nvSpPr>
          <p:cNvPr id="3" name="Content Placeholder 2">
            <a:extLst>
              <a:ext uri="{FF2B5EF4-FFF2-40B4-BE49-F238E27FC236}">
                <a16:creationId xmlns:a16="http://schemas.microsoft.com/office/drawing/2014/main" id="{21DAD436-DAFB-4691-B4C5-9E0ABCBFEDF2}"/>
              </a:ext>
            </a:extLst>
          </p:cNvPr>
          <p:cNvSpPr>
            <a:spLocks noGrp="1"/>
          </p:cNvSpPr>
          <p:nvPr>
            <p:ph idx="1"/>
          </p:nvPr>
        </p:nvSpPr>
        <p:spPr>
          <a:xfrm>
            <a:off x="759047" y="2556937"/>
            <a:ext cx="6256864" cy="3318935"/>
          </a:xfrm>
        </p:spPr>
        <p:txBody>
          <a:bodyPr>
            <a:normAutofit/>
          </a:bodyPr>
          <a:lstStyle/>
          <a:p>
            <a:r>
              <a:rPr lang="en-US" dirty="0">
                <a:solidFill>
                  <a:srgbClr val="262626"/>
                </a:solidFill>
              </a:rPr>
              <a:t>Closing Paragraph </a:t>
            </a:r>
          </a:p>
          <a:p>
            <a:pPr lvl="1"/>
            <a:r>
              <a:rPr lang="en-US" dirty="0">
                <a:solidFill>
                  <a:srgbClr val="262626"/>
                </a:solidFill>
              </a:rPr>
              <a:t>Reiterate your interest in the position</a:t>
            </a:r>
          </a:p>
          <a:p>
            <a:pPr lvl="1"/>
            <a:r>
              <a:rPr lang="en-US" dirty="0">
                <a:solidFill>
                  <a:srgbClr val="262626"/>
                </a:solidFill>
              </a:rPr>
              <a:t>Thank the employer for taking the time to read your cover letter </a:t>
            </a:r>
          </a:p>
          <a:p>
            <a:pPr lvl="1"/>
            <a:r>
              <a:rPr lang="en-US" dirty="0">
                <a:solidFill>
                  <a:srgbClr val="262626"/>
                </a:solidFill>
              </a:rPr>
              <a:t>Indicate how and when the employer can contact you</a:t>
            </a:r>
            <a:br>
              <a:rPr lang="en-US" dirty="0">
                <a:solidFill>
                  <a:srgbClr val="262626"/>
                </a:solidFill>
              </a:rPr>
            </a:br>
            <a:endParaRPr lang="en-US" dirty="0">
              <a:solidFill>
                <a:srgbClr val="262626"/>
              </a:solidFill>
            </a:endParaRPr>
          </a:p>
        </p:txBody>
      </p:sp>
      <p:pic>
        <p:nvPicPr>
          <p:cNvPr id="12" name="Picture 2" descr="Image result for cover letter cartoon">
            <a:extLst>
              <a:ext uri="{FF2B5EF4-FFF2-40B4-BE49-F238E27FC236}">
                <a16:creationId xmlns:a16="http://schemas.microsoft.com/office/drawing/2014/main" id="{60B5418A-1A31-4757-9715-E6AF633888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02373" y="2872945"/>
            <a:ext cx="3582565" cy="2686923"/>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55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B815-6DEA-47DD-A4C9-802BF7405726}"/>
              </a:ext>
            </a:extLst>
          </p:cNvPr>
          <p:cNvSpPr>
            <a:spLocks noGrp="1"/>
          </p:cNvSpPr>
          <p:nvPr>
            <p:ph type="title"/>
          </p:nvPr>
        </p:nvSpPr>
        <p:spPr>
          <a:xfrm>
            <a:off x="1295408" y="982136"/>
            <a:ext cx="9601198" cy="1303868"/>
          </a:xfrm>
        </p:spPr>
        <p:txBody>
          <a:bodyPr>
            <a:normAutofit/>
          </a:bodyPr>
          <a:lstStyle/>
          <a:p>
            <a:r>
              <a:rPr lang="en-US">
                <a:solidFill>
                  <a:srgbClr val="262626"/>
                </a:solidFill>
              </a:rPr>
              <a:t>LinkedIn and Recruiters Use Robots</a:t>
            </a:r>
          </a:p>
        </p:txBody>
      </p:sp>
      <p:sp>
        <p:nvSpPr>
          <p:cNvPr id="3" name="Content Placeholder 2">
            <a:extLst>
              <a:ext uri="{FF2B5EF4-FFF2-40B4-BE49-F238E27FC236}">
                <a16:creationId xmlns:a16="http://schemas.microsoft.com/office/drawing/2014/main" id="{03F2D897-0026-4835-BA43-A4E015C6D936}"/>
              </a:ext>
            </a:extLst>
          </p:cNvPr>
          <p:cNvSpPr>
            <a:spLocks noGrp="1"/>
          </p:cNvSpPr>
          <p:nvPr>
            <p:ph idx="1"/>
          </p:nvPr>
        </p:nvSpPr>
        <p:spPr>
          <a:xfrm>
            <a:off x="923925" y="2457450"/>
            <a:ext cx="7534276" cy="3418418"/>
          </a:xfrm>
        </p:spPr>
        <p:txBody>
          <a:bodyPr>
            <a:noAutofit/>
          </a:bodyPr>
          <a:lstStyle/>
          <a:p>
            <a:pPr>
              <a:lnSpc>
                <a:spcPct val="90000"/>
              </a:lnSpc>
            </a:pPr>
            <a:r>
              <a:rPr lang="en-US" sz="2000" dirty="0">
                <a:solidFill>
                  <a:srgbClr val="262626"/>
                </a:solidFill>
              </a:rPr>
              <a:t>Applicant Tracking Systems (ATS) </a:t>
            </a:r>
            <a:endParaRPr lang="en-US" sz="1801" dirty="0">
              <a:solidFill>
                <a:srgbClr val="262626"/>
              </a:solidFill>
            </a:endParaRPr>
          </a:p>
          <a:p>
            <a:pPr lvl="1">
              <a:lnSpc>
                <a:spcPct val="90000"/>
              </a:lnSpc>
            </a:pPr>
            <a:r>
              <a:rPr lang="en-US" sz="1801" dirty="0">
                <a:solidFill>
                  <a:srgbClr val="262626"/>
                </a:solidFill>
              </a:rPr>
              <a:t>The robot that will read your resume</a:t>
            </a:r>
          </a:p>
          <a:p>
            <a:pPr lvl="1">
              <a:lnSpc>
                <a:spcPct val="90000"/>
              </a:lnSpc>
            </a:pPr>
            <a:r>
              <a:rPr lang="en-US" sz="1801" dirty="0">
                <a:solidFill>
                  <a:srgbClr val="262626"/>
                </a:solidFill>
              </a:rPr>
              <a:t>&gt;75% of employers use ATS to find applicants, especially if they use a recruiter</a:t>
            </a:r>
          </a:p>
          <a:p>
            <a:pPr>
              <a:lnSpc>
                <a:spcPct val="90000"/>
              </a:lnSpc>
            </a:pPr>
            <a:r>
              <a:rPr lang="en-US" sz="2000" dirty="0">
                <a:solidFill>
                  <a:srgbClr val="262626"/>
                </a:solidFill>
              </a:rPr>
              <a:t>Keys to matching algorithms: </a:t>
            </a:r>
          </a:p>
          <a:p>
            <a:pPr lvl="1">
              <a:lnSpc>
                <a:spcPct val="90000"/>
              </a:lnSpc>
            </a:pPr>
            <a:r>
              <a:rPr lang="en-US" sz="1801" dirty="0">
                <a:solidFill>
                  <a:srgbClr val="262626"/>
                </a:solidFill>
              </a:rPr>
              <a:t>Format – use .docx (PDF, pages, etc. are often not input types)</a:t>
            </a:r>
          </a:p>
          <a:p>
            <a:pPr lvl="1">
              <a:lnSpc>
                <a:spcPct val="90000"/>
              </a:lnSpc>
            </a:pPr>
            <a:r>
              <a:rPr lang="en-US" sz="1801" dirty="0">
                <a:solidFill>
                  <a:srgbClr val="262626"/>
                </a:solidFill>
              </a:rPr>
              <a:t>Avoid using headers/ footers. Format them within the body of the page</a:t>
            </a:r>
          </a:p>
          <a:p>
            <a:pPr lvl="1">
              <a:lnSpc>
                <a:spcPct val="90000"/>
              </a:lnSpc>
            </a:pPr>
            <a:r>
              <a:rPr lang="en-US" sz="1801" dirty="0">
                <a:solidFill>
                  <a:srgbClr val="262626"/>
                </a:solidFill>
              </a:rPr>
              <a:t>KEYWORDS! – read through job description and highlight any skills, tech, software or repeated words, especially in the ‘qualifications’ section, and match those directly (but do not copy and paste! It can catch that too!!) </a:t>
            </a:r>
          </a:p>
        </p:txBody>
      </p:sp>
      <p:pic>
        <p:nvPicPr>
          <p:cNvPr id="1026" name="Picture 2" descr="Image result for reading robot cartoon">
            <a:extLst>
              <a:ext uri="{FF2B5EF4-FFF2-40B4-BE49-F238E27FC236}">
                <a16:creationId xmlns:a16="http://schemas.microsoft.com/office/drawing/2014/main" id="{6D604A74-01AD-4095-A232-CCC7F71612B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64412" y="2701181"/>
            <a:ext cx="2232190" cy="2852640"/>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49E2A-B815-444B-89A4-7D99F70689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C4B199-8ADA-4B6A-834B-192FC7FC789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A98F2C2-A3B5-4415-B801-BBF528BA7D55}"/>
              </a:ext>
            </a:extLst>
          </p:cNvPr>
          <p:cNvPicPr>
            <a:picLocks noChangeAspect="1"/>
          </p:cNvPicPr>
          <p:nvPr/>
        </p:nvPicPr>
        <p:blipFill>
          <a:blip r:embed="rId2"/>
          <a:stretch>
            <a:fillRect/>
          </a:stretch>
        </p:blipFill>
        <p:spPr>
          <a:xfrm>
            <a:off x="0" y="393492"/>
            <a:ext cx="12192000" cy="6071016"/>
          </a:xfrm>
          <a:prstGeom prst="rect">
            <a:avLst/>
          </a:prstGeom>
        </p:spPr>
      </p:pic>
    </p:spTree>
    <p:extLst>
      <p:ext uri="{BB962C8B-B14F-4D97-AF65-F5344CB8AC3E}">
        <p14:creationId xmlns:p14="http://schemas.microsoft.com/office/powerpoint/2010/main" val="289523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B815-6DEA-47DD-A4C9-802BF7405726}"/>
              </a:ext>
            </a:extLst>
          </p:cNvPr>
          <p:cNvSpPr>
            <a:spLocks noGrp="1"/>
          </p:cNvSpPr>
          <p:nvPr>
            <p:ph type="title"/>
          </p:nvPr>
        </p:nvSpPr>
        <p:spPr>
          <a:xfrm>
            <a:off x="1295408" y="982136"/>
            <a:ext cx="9601198" cy="1303868"/>
          </a:xfrm>
        </p:spPr>
        <p:txBody>
          <a:bodyPr>
            <a:normAutofit/>
          </a:bodyPr>
          <a:lstStyle/>
          <a:p>
            <a:r>
              <a:rPr lang="en-US" sz="4100">
                <a:solidFill>
                  <a:srgbClr val="262626"/>
                </a:solidFill>
              </a:rPr>
              <a:t>Master Resume and Informational Interview</a:t>
            </a:r>
          </a:p>
        </p:txBody>
      </p:sp>
      <p:sp>
        <p:nvSpPr>
          <p:cNvPr id="3" name="Content Placeholder 2">
            <a:extLst>
              <a:ext uri="{FF2B5EF4-FFF2-40B4-BE49-F238E27FC236}">
                <a16:creationId xmlns:a16="http://schemas.microsoft.com/office/drawing/2014/main" id="{03F2D897-0026-4835-BA43-A4E015C6D936}"/>
              </a:ext>
            </a:extLst>
          </p:cNvPr>
          <p:cNvSpPr>
            <a:spLocks noGrp="1"/>
          </p:cNvSpPr>
          <p:nvPr>
            <p:ph idx="1"/>
          </p:nvPr>
        </p:nvSpPr>
        <p:spPr>
          <a:xfrm>
            <a:off x="1295408" y="2556937"/>
            <a:ext cx="6256864" cy="3318935"/>
          </a:xfrm>
        </p:spPr>
        <p:txBody>
          <a:bodyPr>
            <a:normAutofit/>
          </a:bodyPr>
          <a:lstStyle/>
          <a:p>
            <a:pPr>
              <a:lnSpc>
                <a:spcPct val="90000"/>
              </a:lnSpc>
            </a:pPr>
            <a:r>
              <a:rPr lang="en-US" sz="2199" dirty="0">
                <a:solidFill>
                  <a:srgbClr val="262626"/>
                </a:solidFill>
              </a:rPr>
              <a:t>Master Resume</a:t>
            </a:r>
          </a:p>
          <a:p>
            <a:pPr lvl="1">
              <a:lnSpc>
                <a:spcPct val="90000"/>
              </a:lnSpc>
            </a:pPr>
            <a:r>
              <a:rPr lang="en-US" sz="1801" dirty="0">
                <a:solidFill>
                  <a:srgbClr val="262626"/>
                </a:solidFill>
              </a:rPr>
              <a:t>Maintain a record of ALL your activates, so you can pick and choose for your resume when the time comes </a:t>
            </a:r>
          </a:p>
          <a:p>
            <a:pPr lvl="1">
              <a:lnSpc>
                <a:spcPct val="90000"/>
              </a:lnSpc>
            </a:pPr>
            <a:r>
              <a:rPr lang="en-US" sz="1801" dirty="0">
                <a:solidFill>
                  <a:srgbClr val="262626"/>
                </a:solidFill>
              </a:rPr>
              <a:t>This document can also function as your CV</a:t>
            </a:r>
          </a:p>
          <a:p>
            <a:pPr>
              <a:lnSpc>
                <a:spcPct val="90000"/>
              </a:lnSpc>
            </a:pPr>
            <a:r>
              <a:rPr lang="en-US" sz="2199" dirty="0">
                <a:solidFill>
                  <a:srgbClr val="262626"/>
                </a:solidFill>
              </a:rPr>
              <a:t>Informational Interview</a:t>
            </a:r>
          </a:p>
          <a:p>
            <a:pPr lvl="1">
              <a:lnSpc>
                <a:spcPct val="90000"/>
              </a:lnSpc>
            </a:pPr>
            <a:r>
              <a:rPr lang="en-US" sz="1801" dirty="0">
                <a:solidFill>
                  <a:srgbClr val="262626"/>
                </a:solidFill>
              </a:rPr>
              <a:t>Request from someone in management or in a hiring role</a:t>
            </a:r>
          </a:p>
          <a:p>
            <a:pPr lvl="1">
              <a:lnSpc>
                <a:spcPct val="90000"/>
              </a:lnSpc>
            </a:pPr>
            <a:r>
              <a:rPr lang="en-US" sz="1801" dirty="0">
                <a:solidFill>
                  <a:srgbClr val="262626"/>
                </a:solidFill>
              </a:rPr>
              <a:t>Allows you to get an idea of the workplace environment and a better chance to let the employer know who you are and might result in a job down the road </a:t>
            </a:r>
          </a:p>
        </p:txBody>
      </p:sp>
      <p:pic>
        <p:nvPicPr>
          <p:cNvPr id="2050" name="Picture 2" descr="Related image">
            <a:extLst>
              <a:ext uri="{FF2B5EF4-FFF2-40B4-BE49-F238E27FC236}">
                <a16:creationId xmlns:a16="http://schemas.microsoft.com/office/drawing/2014/main" id="{8D7A59BE-E097-4AEE-958B-6F27AC8C58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30" y="3213116"/>
            <a:ext cx="2739728" cy="1828770"/>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sz="1801"/>
          </a:p>
        </p:txBody>
      </p:sp>
      <p:sp>
        <p:nvSpPr>
          <p:cNvPr id="19"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9" y="496094"/>
            <a:ext cx="3823214" cy="5883294"/>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0"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9" y="609605"/>
            <a:ext cx="3552005"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F5B815-6DEA-47DD-A4C9-802BF7405726}"/>
              </a:ext>
            </a:extLst>
          </p:cNvPr>
          <p:cNvSpPr>
            <a:spLocks noGrp="1"/>
          </p:cNvSpPr>
          <p:nvPr>
            <p:ph type="title"/>
          </p:nvPr>
        </p:nvSpPr>
        <p:spPr>
          <a:xfrm>
            <a:off x="1055601" y="1055079"/>
            <a:ext cx="2532908" cy="4794576"/>
          </a:xfrm>
        </p:spPr>
        <p:txBody>
          <a:bodyPr>
            <a:normAutofit/>
          </a:bodyPr>
          <a:lstStyle/>
          <a:p>
            <a:r>
              <a:rPr lang="en-US">
                <a:solidFill>
                  <a:srgbClr val="262626"/>
                </a:solidFill>
              </a:rPr>
              <a:t>Take Aways</a:t>
            </a:r>
          </a:p>
        </p:txBody>
      </p:sp>
      <p:sp useBgFill="1">
        <p:nvSpPr>
          <p:cNvPr id="21"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3"/>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aphicFrame>
        <p:nvGraphicFramePr>
          <p:cNvPr id="22" name="Content Placeholder 2">
            <a:extLst>
              <a:ext uri="{FF2B5EF4-FFF2-40B4-BE49-F238E27FC236}">
                <a16:creationId xmlns:a16="http://schemas.microsoft.com/office/drawing/2014/main" id="{0587B30D-3450-4992-B78D-0A33670CB88E}"/>
              </a:ext>
            </a:extLst>
          </p:cNvPr>
          <p:cNvGraphicFramePr>
            <a:graphicFrameLocks noGrp="1"/>
          </p:cNvGraphicFramePr>
          <p:nvPr>
            <p:ph idx="1"/>
            <p:extLst>
              <p:ext uri="{D42A27DB-BD31-4B8C-83A1-F6EECF244321}">
                <p14:modId xmlns:p14="http://schemas.microsoft.com/office/powerpoint/2010/main" val="2180851198"/>
              </p:ext>
            </p:extLst>
          </p:nvPr>
        </p:nvGraphicFramePr>
        <p:xfrm>
          <a:off x="5470081" y="804667"/>
          <a:ext cx="5914210" cy="5248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968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close up of a logo&#10;&#10;Description automatically generated">
            <a:extLst>
              <a:ext uri="{FF2B5EF4-FFF2-40B4-BE49-F238E27FC236}">
                <a16:creationId xmlns:a16="http://schemas.microsoft.com/office/drawing/2014/main" id="{ED0482DA-F47B-481A-A9FB-565BEFA523B3}"/>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l="15106" r="14871" b="1"/>
          <a:stretch/>
        </p:blipFill>
        <p:spPr>
          <a:xfrm>
            <a:off x="1574344" y="1499610"/>
            <a:ext cx="3959084" cy="3858780"/>
          </a:xfrm>
          <a:prstGeom prst="rect">
            <a:avLst/>
          </a:prstGeom>
        </p:spPr>
      </p:pic>
      <p:sp>
        <p:nvSpPr>
          <p:cNvPr id="3" name="Title 2">
            <a:extLst>
              <a:ext uri="{FF2B5EF4-FFF2-40B4-BE49-F238E27FC236}">
                <a16:creationId xmlns:a16="http://schemas.microsoft.com/office/drawing/2014/main" id="{38DEAC74-F057-425C-AC6F-81335035383F}"/>
              </a:ext>
            </a:extLst>
          </p:cNvPr>
          <p:cNvSpPr>
            <a:spLocks noGrp="1"/>
          </p:cNvSpPr>
          <p:nvPr>
            <p:ph type="title"/>
          </p:nvPr>
        </p:nvSpPr>
        <p:spPr>
          <a:xfrm>
            <a:off x="6247804" y="1499617"/>
            <a:ext cx="3449559" cy="1303868"/>
          </a:xfrm>
        </p:spPr>
        <p:txBody>
          <a:bodyPr vert="horz" lIns="64293" tIns="32149" rIns="64293" bIns="32149" rtlCol="0" anchor="ctr">
            <a:normAutofit/>
          </a:bodyPr>
          <a:lstStyle/>
          <a:p>
            <a:pPr defTabSz="321481"/>
            <a:r>
              <a:rPr lang="en-US" sz="3093" dirty="0"/>
              <a:t>We are here for you!</a:t>
            </a:r>
          </a:p>
        </p:txBody>
      </p:sp>
      <p:sp>
        <p:nvSpPr>
          <p:cNvPr id="4" name="Text Placeholder 3">
            <a:extLst>
              <a:ext uri="{FF2B5EF4-FFF2-40B4-BE49-F238E27FC236}">
                <a16:creationId xmlns:a16="http://schemas.microsoft.com/office/drawing/2014/main" id="{F09D6738-FC64-4F34-9A94-7752D3088DB1}"/>
              </a:ext>
            </a:extLst>
          </p:cNvPr>
          <p:cNvSpPr>
            <a:spLocks noGrp="1"/>
          </p:cNvSpPr>
          <p:nvPr>
            <p:ph type="body" sz="quarter" idx="1"/>
          </p:nvPr>
        </p:nvSpPr>
        <p:spPr>
          <a:xfrm>
            <a:off x="6247801" y="2509493"/>
            <a:ext cx="3762980" cy="2330428"/>
          </a:xfrm>
        </p:spPr>
        <p:txBody>
          <a:bodyPr vert="horz" lIns="64293" tIns="32149" rIns="64293" bIns="32149" rtlCol="0" anchor="t">
            <a:noAutofit/>
          </a:bodyPr>
          <a:lstStyle/>
          <a:p>
            <a:pPr defTabSz="321481">
              <a:spcBef>
                <a:spcPct val="20000"/>
              </a:spcBef>
              <a:spcAft>
                <a:spcPts val="420"/>
              </a:spcAft>
              <a:buSzPct val="115000"/>
              <a:buFont typeface="Arial"/>
              <a:buChar char="•"/>
            </a:pPr>
            <a:r>
              <a:rPr lang="en-US" sz="2251" dirty="0"/>
              <a:t>Do you have questions about your future STEM Career and how to get there?</a:t>
            </a:r>
          </a:p>
          <a:p>
            <a:pPr defTabSz="321481">
              <a:spcBef>
                <a:spcPct val="20000"/>
              </a:spcBef>
              <a:spcAft>
                <a:spcPts val="420"/>
              </a:spcAft>
              <a:buSzPct val="115000"/>
              <a:buFont typeface="Arial"/>
              <a:buChar char="•"/>
            </a:pPr>
            <a:r>
              <a:rPr lang="en-US" sz="2251" dirty="0"/>
              <a:t>Email us at </a:t>
            </a:r>
            <a:r>
              <a:rPr lang="en-US" sz="2400" b="0" i="0" u="none" strike="noStrike" dirty="0">
                <a:solidFill>
                  <a:srgbClr val="CFB87C"/>
                </a:solidFill>
                <a:effectLst/>
                <a:latin typeface="Neue Helvetica W01"/>
                <a:hlinkClick r:id="rId3"/>
              </a:rPr>
              <a:t>stem_routes@colorado.edu</a:t>
            </a:r>
            <a:endParaRPr lang="en-US" sz="2251" dirty="0"/>
          </a:p>
        </p:txBody>
      </p:sp>
    </p:spTree>
    <p:extLst>
      <p:ext uri="{BB962C8B-B14F-4D97-AF65-F5344CB8AC3E}">
        <p14:creationId xmlns:p14="http://schemas.microsoft.com/office/powerpoint/2010/main" val="8963491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F594-A338-4787-8307-A33FD0BDADAE}"/>
              </a:ext>
            </a:extLst>
          </p:cNvPr>
          <p:cNvSpPr>
            <a:spLocks noGrp="1"/>
          </p:cNvSpPr>
          <p:nvPr>
            <p:ph type="title"/>
          </p:nvPr>
        </p:nvSpPr>
        <p:spPr/>
        <p:txBody>
          <a:bodyPr>
            <a:normAutofit/>
          </a:bodyPr>
          <a:lstStyle/>
          <a:p>
            <a:r>
              <a:rPr lang="en-US" dirty="0"/>
              <a:t>Examples! </a:t>
            </a:r>
          </a:p>
        </p:txBody>
      </p:sp>
      <p:sp>
        <p:nvSpPr>
          <p:cNvPr id="3" name="Text Placeholder 2">
            <a:extLst>
              <a:ext uri="{FF2B5EF4-FFF2-40B4-BE49-F238E27FC236}">
                <a16:creationId xmlns:a16="http://schemas.microsoft.com/office/drawing/2014/main" id="{EB0D3EBB-96EC-40D0-A012-C089CB1BAA24}"/>
              </a:ext>
            </a:extLst>
          </p:cNvPr>
          <p:cNvSpPr>
            <a:spLocks noGrp="1"/>
          </p:cNvSpPr>
          <p:nvPr>
            <p:ph type="body" idx="1"/>
          </p:nvPr>
        </p:nvSpPr>
        <p:spPr/>
        <p:txBody>
          <a:bodyPr>
            <a:normAutofit/>
          </a:bodyPr>
          <a:lstStyle/>
          <a:p>
            <a:r>
              <a:rPr lang="en-US">
                <a:hlinkClick r:id="rId2" action="ppaction://hlinkpres?slideindex=1&amp;slidetitle="/>
              </a:rPr>
              <a:t>Internal Link</a:t>
            </a:r>
            <a:endParaRPr lang="en-US" dirty="0"/>
          </a:p>
        </p:txBody>
      </p:sp>
    </p:spTree>
    <p:extLst>
      <p:ext uri="{BB962C8B-B14F-4D97-AF65-F5344CB8AC3E}">
        <p14:creationId xmlns:p14="http://schemas.microsoft.com/office/powerpoint/2010/main" val="2020963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6413-E1BB-4E83-B94B-56F35B620F28}"/>
              </a:ext>
            </a:extLst>
          </p:cNvPr>
          <p:cNvSpPr>
            <a:spLocks noGrp="1"/>
          </p:cNvSpPr>
          <p:nvPr>
            <p:ph type="ctrTitle"/>
          </p:nvPr>
        </p:nvSpPr>
        <p:spPr/>
        <p:txBody>
          <a:bodyPr/>
          <a:lstStyle/>
          <a:p>
            <a:r>
              <a:rPr lang="en-US" dirty="0"/>
              <a:t>Example Resumes, CVs, and Cover Letters</a:t>
            </a:r>
          </a:p>
        </p:txBody>
      </p:sp>
      <p:sp>
        <p:nvSpPr>
          <p:cNvPr id="3" name="Subtitle 2">
            <a:extLst>
              <a:ext uri="{FF2B5EF4-FFF2-40B4-BE49-F238E27FC236}">
                <a16:creationId xmlns:a16="http://schemas.microsoft.com/office/drawing/2014/main" id="{B1936454-A4B2-442E-9738-65EB7BA2B221}"/>
              </a:ext>
            </a:extLst>
          </p:cNvPr>
          <p:cNvSpPr>
            <a:spLocks noGrp="1"/>
          </p:cNvSpPr>
          <p:nvPr>
            <p:ph type="subTitle" idx="1"/>
          </p:nvPr>
        </p:nvSpPr>
        <p:spPr/>
        <p:txBody>
          <a:bodyPr/>
          <a:lstStyle/>
          <a:p>
            <a:r>
              <a:rPr lang="en-US" dirty="0"/>
              <a:t>Joe Villanueva </a:t>
            </a:r>
          </a:p>
          <a:p>
            <a:r>
              <a:rPr lang="en-US" dirty="0"/>
              <a:t>April 23, 2021</a:t>
            </a:r>
          </a:p>
        </p:txBody>
      </p:sp>
    </p:spTree>
    <p:extLst>
      <p:ext uri="{BB962C8B-B14F-4D97-AF65-F5344CB8AC3E}">
        <p14:creationId xmlns:p14="http://schemas.microsoft.com/office/powerpoint/2010/main" val="204937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14A75C-B5DA-4515-9967-B20220D775BE}"/>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First- and Second-Year Resume Template</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E86959-32B1-4D39-9755-05E73122231D}"/>
              </a:ext>
            </a:extLst>
          </p:cNvPr>
          <p:cNvPicPr>
            <a:picLocks noChangeAspect="1"/>
          </p:cNvPicPr>
          <p:nvPr/>
        </p:nvPicPr>
        <p:blipFill>
          <a:blip r:embed="rId5"/>
          <a:stretch>
            <a:fillRect/>
          </a:stretch>
        </p:blipFill>
        <p:spPr>
          <a:xfrm>
            <a:off x="5754972" y="335589"/>
            <a:ext cx="5227863" cy="6186821"/>
          </a:xfrm>
          <a:prstGeom prst="rect">
            <a:avLst/>
          </a:prstGeom>
        </p:spPr>
      </p:pic>
    </p:spTree>
    <p:extLst>
      <p:ext uri="{BB962C8B-B14F-4D97-AF65-F5344CB8AC3E}">
        <p14:creationId xmlns:p14="http://schemas.microsoft.com/office/powerpoint/2010/main" val="726046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4A75C-B5DA-4515-9967-B20220D775BE}"/>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Third and Post Grad Resume Template</a:t>
            </a:r>
          </a:p>
        </p:txBody>
      </p:sp>
      <p:pic>
        <p:nvPicPr>
          <p:cNvPr id="3" name="Picture 2" descr="A screenshot of a cell phone&#10;&#10;Description automatically generated">
            <a:extLst>
              <a:ext uri="{FF2B5EF4-FFF2-40B4-BE49-F238E27FC236}">
                <a16:creationId xmlns:a16="http://schemas.microsoft.com/office/drawing/2014/main" id="{BD50FACD-07AE-463A-9039-9991DDD3976F}"/>
              </a:ext>
            </a:extLst>
          </p:cNvPr>
          <p:cNvPicPr>
            <a:picLocks noChangeAspect="1"/>
          </p:cNvPicPr>
          <p:nvPr/>
        </p:nvPicPr>
        <p:blipFill>
          <a:blip r:embed="rId2"/>
          <a:stretch>
            <a:fillRect/>
          </a:stretch>
        </p:blipFill>
        <p:spPr>
          <a:xfrm>
            <a:off x="6159030" y="609602"/>
            <a:ext cx="4651801" cy="5587749"/>
          </a:xfrm>
          <a:prstGeom prst="rect">
            <a:avLst/>
          </a:prstGeom>
        </p:spPr>
      </p:pic>
    </p:spTree>
    <p:extLst>
      <p:ext uri="{BB962C8B-B14F-4D97-AF65-F5344CB8AC3E}">
        <p14:creationId xmlns:p14="http://schemas.microsoft.com/office/powerpoint/2010/main" val="31907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AD04-A819-4CA9-AB73-52D31E9D2058}"/>
              </a:ext>
            </a:extLst>
          </p:cNvPr>
          <p:cNvSpPr>
            <a:spLocks noGrp="1"/>
          </p:cNvSpPr>
          <p:nvPr>
            <p:ph type="title"/>
          </p:nvPr>
        </p:nvSpPr>
        <p:spPr>
          <a:xfrm>
            <a:off x="1295408" y="982136"/>
            <a:ext cx="9601198" cy="1303868"/>
          </a:xfrm>
        </p:spPr>
        <p:txBody>
          <a:bodyPr>
            <a:normAutofit/>
          </a:bodyPr>
          <a:lstStyle/>
          <a:p>
            <a:r>
              <a:rPr lang="en-US">
                <a:solidFill>
                  <a:srgbClr val="262626"/>
                </a:solidFill>
              </a:rPr>
              <a:t>Resume vs CV</a:t>
            </a:r>
          </a:p>
        </p:txBody>
      </p:sp>
      <p:sp>
        <p:nvSpPr>
          <p:cNvPr id="3" name="Content Placeholder 2">
            <a:extLst>
              <a:ext uri="{FF2B5EF4-FFF2-40B4-BE49-F238E27FC236}">
                <a16:creationId xmlns:a16="http://schemas.microsoft.com/office/drawing/2014/main" id="{812A6C58-56D8-4286-BC3B-9468D8F18C74}"/>
              </a:ext>
            </a:extLst>
          </p:cNvPr>
          <p:cNvSpPr>
            <a:spLocks noGrp="1"/>
          </p:cNvSpPr>
          <p:nvPr>
            <p:ph idx="1"/>
          </p:nvPr>
        </p:nvSpPr>
        <p:spPr>
          <a:xfrm>
            <a:off x="1295408" y="2556937"/>
            <a:ext cx="6256864" cy="3318935"/>
          </a:xfrm>
        </p:spPr>
        <p:txBody>
          <a:bodyPr>
            <a:normAutofit/>
          </a:bodyPr>
          <a:lstStyle/>
          <a:p>
            <a:pPr>
              <a:lnSpc>
                <a:spcPct val="90000"/>
              </a:lnSpc>
            </a:pPr>
            <a:r>
              <a:rPr lang="en-US" sz="1801" b="1" dirty="0">
                <a:solidFill>
                  <a:srgbClr val="262626"/>
                </a:solidFill>
              </a:rPr>
              <a:t>Résumé</a:t>
            </a:r>
            <a:r>
              <a:rPr lang="en-US" sz="1801" dirty="0">
                <a:solidFill>
                  <a:srgbClr val="262626"/>
                </a:solidFill>
              </a:rPr>
              <a:t> – “to sum up” – 1 page </a:t>
            </a:r>
          </a:p>
          <a:p>
            <a:pPr lvl="1">
              <a:lnSpc>
                <a:spcPct val="90000"/>
              </a:lnSpc>
            </a:pPr>
            <a:r>
              <a:rPr lang="en-US" sz="1801" dirty="0">
                <a:solidFill>
                  <a:srgbClr val="262626"/>
                </a:solidFill>
              </a:rPr>
              <a:t>Summary of your education, work history, credentials, other accomplishments and skills  </a:t>
            </a:r>
          </a:p>
          <a:p>
            <a:pPr>
              <a:lnSpc>
                <a:spcPct val="90000"/>
              </a:lnSpc>
            </a:pPr>
            <a:r>
              <a:rPr lang="en-US" sz="1801" b="1" dirty="0">
                <a:solidFill>
                  <a:srgbClr val="262626"/>
                </a:solidFill>
              </a:rPr>
              <a:t>CV</a:t>
            </a:r>
            <a:r>
              <a:rPr lang="en-US" sz="1801" dirty="0">
                <a:solidFill>
                  <a:srgbClr val="262626"/>
                </a:solidFill>
              </a:rPr>
              <a:t>– Curriculum Vitae – “course of life” – 2-3 pages can be 10+</a:t>
            </a:r>
          </a:p>
          <a:p>
            <a:pPr lvl="1">
              <a:lnSpc>
                <a:spcPct val="90000"/>
              </a:lnSpc>
            </a:pPr>
            <a:r>
              <a:rPr lang="en-US" sz="1801" dirty="0">
                <a:solidFill>
                  <a:srgbClr val="262626"/>
                </a:solidFill>
              </a:rPr>
              <a:t>Complete summary of your experiences and skills </a:t>
            </a:r>
          </a:p>
          <a:p>
            <a:pPr lvl="1">
              <a:lnSpc>
                <a:spcPct val="90000"/>
              </a:lnSpc>
            </a:pPr>
            <a:r>
              <a:rPr lang="en-US" sz="1801" dirty="0">
                <a:solidFill>
                  <a:srgbClr val="262626"/>
                </a:solidFill>
              </a:rPr>
              <a:t>Includes detailed information about your education, professional career, publications, awards, honors, and other achievements</a:t>
            </a:r>
          </a:p>
          <a:p>
            <a:pPr lvl="1">
              <a:lnSpc>
                <a:spcPct val="90000"/>
              </a:lnSpc>
            </a:pPr>
            <a:r>
              <a:rPr lang="en-US" sz="1801" dirty="0">
                <a:solidFill>
                  <a:srgbClr val="262626"/>
                </a:solidFill>
              </a:rPr>
              <a:t>In the USA, is typically used for academic job applications </a:t>
            </a:r>
          </a:p>
        </p:txBody>
      </p:sp>
      <p:pic>
        <p:nvPicPr>
          <p:cNvPr id="2050" name="Picture 2" descr="Image result for writing">
            <a:extLst>
              <a:ext uri="{FF2B5EF4-FFF2-40B4-BE49-F238E27FC236}">
                <a16:creationId xmlns:a16="http://schemas.microsoft.com/office/drawing/2014/main" id="{F785A4DC-BF9A-4E27-8EB0-CCF0BC3C11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30" y="3360381"/>
            <a:ext cx="2739728" cy="1534245"/>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2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CEF536-F52E-4076-A950-103C8144B1EB}"/>
              </a:ext>
            </a:extLst>
          </p:cNvPr>
          <p:cNvSpPr>
            <a:spLocks noGrp="1"/>
          </p:cNvSpPr>
          <p:nvPr>
            <p:ph type="title"/>
          </p:nvPr>
        </p:nvSpPr>
        <p:spPr>
          <a:xfrm>
            <a:off x="1055599" y="1055077"/>
            <a:ext cx="2532909" cy="4794578"/>
          </a:xfrm>
        </p:spPr>
        <p:txBody>
          <a:bodyPr vert="horz" lIns="91440" tIns="45720" rIns="91440" bIns="45720" rtlCol="0" anchor="ctr">
            <a:normAutofit/>
          </a:bodyPr>
          <a:lstStyle/>
          <a:p>
            <a:pPr defTabSz="457200"/>
            <a:r>
              <a:rPr lang="en-US">
                <a:solidFill>
                  <a:srgbClr val="262626"/>
                </a:solidFill>
              </a:rPr>
              <a:t>CV Template</a:t>
            </a:r>
          </a:p>
        </p:txBody>
      </p:sp>
      <p:sp useBgFill="1">
        <p:nvSpPr>
          <p:cNvPr id="24" name="Rectangle 23">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F925DCA-3709-4A84-85A1-EC95A22757A6}"/>
              </a:ext>
            </a:extLst>
          </p:cNvPr>
          <p:cNvGrpSpPr/>
          <p:nvPr/>
        </p:nvGrpSpPr>
        <p:grpSpPr>
          <a:xfrm>
            <a:off x="5858611" y="258824"/>
            <a:ext cx="4514830" cy="6338565"/>
            <a:chOff x="700087" y="2471737"/>
            <a:chExt cx="5457825" cy="8324850"/>
          </a:xfrm>
        </p:grpSpPr>
        <p:pic>
          <p:nvPicPr>
            <p:cNvPr id="3" name="Picture 2">
              <a:extLst>
                <a:ext uri="{FF2B5EF4-FFF2-40B4-BE49-F238E27FC236}">
                  <a16:creationId xmlns:a16="http://schemas.microsoft.com/office/drawing/2014/main" id="{60E79EE7-EF64-4839-B70A-C05C01106610}"/>
                </a:ext>
              </a:extLst>
            </p:cNvPr>
            <p:cNvPicPr>
              <a:picLocks noChangeAspect="1"/>
            </p:cNvPicPr>
            <p:nvPr/>
          </p:nvPicPr>
          <p:blipFill>
            <a:blip r:embed="rId5"/>
            <a:stretch>
              <a:fillRect/>
            </a:stretch>
          </p:blipFill>
          <p:spPr>
            <a:xfrm>
              <a:off x="700087" y="2471737"/>
              <a:ext cx="5457825" cy="7248525"/>
            </a:xfrm>
            <a:prstGeom prst="rect">
              <a:avLst/>
            </a:prstGeom>
          </p:spPr>
        </p:pic>
        <p:pic>
          <p:nvPicPr>
            <p:cNvPr id="4" name="Picture 3">
              <a:extLst>
                <a:ext uri="{FF2B5EF4-FFF2-40B4-BE49-F238E27FC236}">
                  <a16:creationId xmlns:a16="http://schemas.microsoft.com/office/drawing/2014/main" id="{C1F9C05A-DFE4-4C1E-AD8A-D36FB29F33F8}"/>
                </a:ext>
              </a:extLst>
            </p:cNvPr>
            <p:cNvPicPr>
              <a:picLocks noChangeAspect="1"/>
            </p:cNvPicPr>
            <p:nvPr/>
          </p:nvPicPr>
          <p:blipFill>
            <a:blip r:embed="rId6"/>
            <a:stretch>
              <a:fillRect/>
            </a:stretch>
          </p:blipFill>
          <p:spPr>
            <a:xfrm>
              <a:off x="700087" y="9720262"/>
              <a:ext cx="3333750" cy="1076325"/>
            </a:xfrm>
            <a:prstGeom prst="rect">
              <a:avLst/>
            </a:prstGeom>
          </p:spPr>
        </p:pic>
      </p:grpSp>
    </p:spTree>
    <p:extLst>
      <p:ext uri="{BB962C8B-B14F-4D97-AF65-F5344CB8AC3E}">
        <p14:creationId xmlns:p14="http://schemas.microsoft.com/office/powerpoint/2010/main" val="4195015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38DBF86-5C89-4CCB-87A1-35A23D05C204}"/>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General Cover Letter Template</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DC3EA55-001D-4FA6-9D1F-D491D405EA6B}"/>
              </a:ext>
            </a:extLst>
          </p:cNvPr>
          <p:cNvPicPr>
            <a:picLocks noChangeAspect="1"/>
          </p:cNvPicPr>
          <p:nvPr/>
        </p:nvPicPr>
        <p:blipFill>
          <a:blip r:embed="rId5"/>
          <a:stretch>
            <a:fillRect/>
          </a:stretch>
        </p:blipFill>
        <p:spPr>
          <a:xfrm>
            <a:off x="5858689" y="609602"/>
            <a:ext cx="5252483" cy="5587749"/>
          </a:xfrm>
          <a:prstGeom prst="rect">
            <a:avLst/>
          </a:prstGeom>
        </p:spPr>
      </p:pic>
    </p:spTree>
    <p:extLst>
      <p:ext uri="{BB962C8B-B14F-4D97-AF65-F5344CB8AC3E}">
        <p14:creationId xmlns:p14="http://schemas.microsoft.com/office/powerpoint/2010/main" val="3378391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001CBAA-12E8-470A-89B9-C6D7D014739B}"/>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Engineering Cover Letter Template</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B89FB3F-EA00-4053-A415-BB96E56BA724}"/>
              </a:ext>
            </a:extLst>
          </p:cNvPr>
          <p:cNvPicPr>
            <a:picLocks noChangeAspect="1"/>
          </p:cNvPicPr>
          <p:nvPr/>
        </p:nvPicPr>
        <p:blipFill>
          <a:blip r:embed="rId5"/>
          <a:stretch>
            <a:fillRect/>
          </a:stretch>
        </p:blipFill>
        <p:spPr>
          <a:xfrm>
            <a:off x="5700887" y="206542"/>
            <a:ext cx="5623188" cy="6444916"/>
          </a:xfrm>
          <a:prstGeom prst="rect">
            <a:avLst/>
          </a:prstGeom>
        </p:spPr>
      </p:pic>
    </p:spTree>
    <p:extLst>
      <p:ext uri="{BB962C8B-B14F-4D97-AF65-F5344CB8AC3E}">
        <p14:creationId xmlns:p14="http://schemas.microsoft.com/office/powerpoint/2010/main" val="326978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A0E5-C7B8-487E-AFD0-07CEA6D06D5F}"/>
              </a:ext>
            </a:extLst>
          </p:cNvPr>
          <p:cNvSpPr>
            <a:spLocks noGrp="1"/>
          </p:cNvSpPr>
          <p:nvPr>
            <p:ph type="title"/>
          </p:nvPr>
        </p:nvSpPr>
        <p:spPr>
          <a:xfrm>
            <a:off x="1295408" y="982136"/>
            <a:ext cx="9601198" cy="1303868"/>
          </a:xfrm>
        </p:spPr>
        <p:txBody>
          <a:bodyPr>
            <a:normAutofit/>
          </a:bodyPr>
          <a:lstStyle/>
          <a:p>
            <a:pPr>
              <a:lnSpc>
                <a:spcPct val="90000"/>
              </a:lnSpc>
            </a:pPr>
            <a:r>
              <a:rPr lang="en-US" sz="4100">
                <a:solidFill>
                  <a:srgbClr val="262626"/>
                </a:solidFill>
              </a:rPr>
              <a:t> Résumé: What to Include- I am THE Candidate</a:t>
            </a:r>
          </a:p>
        </p:txBody>
      </p:sp>
      <p:sp>
        <p:nvSpPr>
          <p:cNvPr id="3" name="Content Placeholder 2">
            <a:extLst>
              <a:ext uri="{FF2B5EF4-FFF2-40B4-BE49-F238E27FC236}">
                <a16:creationId xmlns:a16="http://schemas.microsoft.com/office/drawing/2014/main" id="{08DD0C0A-E6BB-46E7-BAF3-37247CD9B1EF}"/>
              </a:ext>
            </a:extLst>
          </p:cNvPr>
          <p:cNvSpPr>
            <a:spLocks noGrp="1"/>
          </p:cNvSpPr>
          <p:nvPr>
            <p:ph idx="1"/>
          </p:nvPr>
        </p:nvSpPr>
        <p:spPr>
          <a:xfrm>
            <a:off x="1295408" y="2556937"/>
            <a:ext cx="6256864" cy="3318935"/>
          </a:xfrm>
        </p:spPr>
        <p:txBody>
          <a:bodyPr>
            <a:normAutofit/>
          </a:bodyPr>
          <a:lstStyle/>
          <a:p>
            <a:pPr marL="514396" indent="-514396">
              <a:buFont typeface="+mj-lt"/>
              <a:buAutoNum type="arabicPeriod"/>
            </a:pPr>
            <a:r>
              <a:rPr lang="en-US" dirty="0">
                <a:solidFill>
                  <a:srgbClr val="262626"/>
                </a:solidFill>
              </a:rPr>
              <a:t>Contact Information</a:t>
            </a:r>
          </a:p>
          <a:p>
            <a:pPr marL="514396" indent="-514396">
              <a:buFont typeface="+mj-lt"/>
              <a:buAutoNum type="arabicPeriod"/>
            </a:pPr>
            <a:r>
              <a:rPr lang="en-US" dirty="0">
                <a:solidFill>
                  <a:srgbClr val="262626"/>
                </a:solidFill>
              </a:rPr>
              <a:t>Education</a:t>
            </a:r>
          </a:p>
          <a:p>
            <a:pPr marL="514396" indent="-514396">
              <a:buFont typeface="+mj-lt"/>
              <a:buAutoNum type="arabicPeriod"/>
            </a:pPr>
            <a:r>
              <a:rPr lang="en-US" dirty="0">
                <a:solidFill>
                  <a:srgbClr val="262626"/>
                </a:solidFill>
              </a:rPr>
              <a:t>Work Experience</a:t>
            </a:r>
          </a:p>
          <a:p>
            <a:pPr marL="514396" indent="-514396">
              <a:buFont typeface="+mj-lt"/>
              <a:buAutoNum type="arabicPeriod"/>
            </a:pPr>
            <a:r>
              <a:rPr lang="en-US" dirty="0">
                <a:solidFill>
                  <a:srgbClr val="262626"/>
                </a:solidFill>
              </a:rPr>
              <a:t>Skills</a:t>
            </a:r>
          </a:p>
          <a:p>
            <a:pPr marL="514396" indent="-514396">
              <a:buFont typeface="+mj-lt"/>
              <a:buAutoNum type="arabicPeriod"/>
            </a:pPr>
            <a:r>
              <a:rPr lang="en-US" dirty="0">
                <a:solidFill>
                  <a:srgbClr val="262626"/>
                </a:solidFill>
              </a:rPr>
              <a:t>Additional Sections (Awards, Courses, Publications, Certificates, Conferences, etc.)</a:t>
            </a:r>
          </a:p>
        </p:txBody>
      </p:sp>
      <p:pic>
        <p:nvPicPr>
          <p:cNvPr id="3074" name="Picture 2" descr="Image result for job application cartoon">
            <a:extLst>
              <a:ext uri="{FF2B5EF4-FFF2-40B4-BE49-F238E27FC236}">
                <a16:creationId xmlns:a16="http://schemas.microsoft.com/office/drawing/2014/main" id="{1DE4CBD7-0992-45DF-920A-98EF3EB07D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5030" y="2757643"/>
            <a:ext cx="2739728" cy="2739728"/>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95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14A75C-B5DA-4515-9967-B20220D775BE}"/>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a:solidFill>
                  <a:srgbClr val="262626"/>
                </a:solidFill>
              </a:rPr>
              <a:t>First- and Second-Year Resume Template</a:t>
            </a:r>
          </a:p>
        </p:txBody>
      </p:sp>
      <p:sp useBgFill="1">
        <p:nvSpPr>
          <p:cNvPr id="23" name="Rectangle 22">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E86959-32B1-4D39-9755-05E73122231D}"/>
              </a:ext>
            </a:extLst>
          </p:cNvPr>
          <p:cNvPicPr>
            <a:picLocks noChangeAspect="1"/>
          </p:cNvPicPr>
          <p:nvPr/>
        </p:nvPicPr>
        <p:blipFill>
          <a:blip r:embed="rId5"/>
          <a:stretch>
            <a:fillRect/>
          </a:stretch>
        </p:blipFill>
        <p:spPr>
          <a:xfrm>
            <a:off x="6124107" y="609602"/>
            <a:ext cx="4721647" cy="5587749"/>
          </a:xfrm>
          <a:prstGeom prst="rect">
            <a:avLst/>
          </a:prstGeom>
        </p:spPr>
      </p:pic>
    </p:spTree>
    <p:extLst>
      <p:ext uri="{BB962C8B-B14F-4D97-AF65-F5344CB8AC3E}">
        <p14:creationId xmlns:p14="http://schemas.microsoft.com/office/powerpoint/2010/main" val="380795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9" name="Picture 8">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2" name="Picture 11">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 name="Straight Connector 13">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1CD07172-CD61-45EB-BEE3-F644503E5C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ADA5DB-ED12-413A-AAB5-6A8D1152E6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BA45E5C-ACB9-49E8-B4DB-5255C237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314A75C-B5DA-4515-9967-B20220D775BE}"/>
              </a:ext>
            </a:extLst>
          </p:cNvPr>
          <p:cNvSpPr>
            <a:spLocks noGrp="1"/>
          </p:cNvSpPr>
          <p:nvPr>
            <p:ph type="title"/>
          </p:nvPr>
        </p:nvSpPr>
        <p:spPr>
          <a:xfrm>
            <a:off x="826852" y="872061"/>
            <a:ext cx="3073940" cy="3436688"/>
          </a:xfrm>
        </p:spPr>
        <p:txBody>
          <a:bodyPr vert="horz" lIns="91440" tIns="45720" rIns="91440" bIns="45720" rtlCol="0" anchor="b">
            <a:normAutofit/>
          </a:bodyPr>
          <a:lstStyle/>
          <a:p>
            <a:pPr defTabSz="457200"/>
            <a:r>
              <a:rPr lang="en-US" dirty="0">
                <a:solidFill>
                  <a:srgbClr val="262626"/>
                </a:solidFill>
              </a:rPr>
              <a:t>Third and Post Grad Resume Template</a:t>
            </a:r>
          </a:p>
        </p:txBody>
      </p:sp>
      <p:sp useBgFill="1">
        <p:nvSpPr>
          <p:cNvPr id="22" name="Rectangle 21">
            <a:extLst>
              <a:ext uri="{FF2B5EF4-FFF2-40B4-BE49-F238E27FC236}">
                <a16:creationId xmlns:a16="http://schemas.microsoft.com/office/drawing/2014/main" id="{857E618C-1D7B-4A51-90C1-6106CD8A1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BD50FACD-07AE-463A-9039-9991DDD3976F}"/>
              </a:ext>
            </a:extLst>
          </p:cNvPr>
          <p:cNvPicPr>
            <a:picLocks noChangeAspect="1"/>
          </p:cNvPicPr>
          <p:nvPr/>
        </p:nvPicPr>
        <p:blipFill>
          <a:blip r:embed="rId5"/>
          <a:stretch>
            <a:fillRect/>
          </a:stretch>
        </p:blipFill>
        <p:spPr>
          <a:xfrm>
            <a:off x="6159030" y="609602"/>
            <a:ext cx="4651801" cy="5587749"/>
          </a:xfrm>
          <a:prstGeom prst="rect">
            <a:avLst/>
          </a:prstGeom>
        </p:spPr>
      </p:pic>
    </p:spTree>
    <p:extLst>
      <p:ext uri="{BB962C8B-B14F-4D97-AF65-F5344CB8AC3E}">
        <p14:creationId xmlns:p14="http://schemas.microsoft.com/office/powerpoint/2010/main" val="298305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7E60-98D8-40BE-80D7-40D4B93F7E1C}"/>
              </a:ext>
            </a:extLst>
          </p:cNvPr>
          <p:cNvSpPr>
            <a:spLocks noGrp="1"/>
          </p:cNvSpPr>
          <p:nvPr>
            <p:ph type="title"/>
          </p:nvPr>
        </p:nvSpPr>
        <p:spPr>
          <a:xfrm>
            <a:off x="1295408" y="795139"/>
            <a:ext cx="9601198" cy="1303868"/>
          </a:xfrm>
        </p:spPr>
        <p:txBody>
          <a:bodyPr/>
          <a:lstStyle/>
          <a:p>
            <a:r>
              <a:rPr lang="en-US" dirty="0"/>
              <a:t>CV:  What to Include – Your Life</a:t>
            </a:r>
          </a:p>
        </p:txBody>
      </p:sp>
      <p:sp>
        <p:nvSpPr>
          <p:cNvPr id="3" name="Content Placeholder 2">
            <a:extLst>
              <a:ext uri="{FF2B5EF4-FFF2-40B4-BE49-F238E27FC236}">
                <a16:creationId xmlns:a16="http://schemas.microsoft.com/office/drawing/2014/main" id="{E3E7F6EE-306D-4996-92B3-E60FA93029EB}"/>
              </a:ext>
            </a:extLst>
          </p:cNvPr>
          <p:cNvSpPr>
            <a:spLocks noGrp="1"/>
          </p:cNvSpPr>
          <p:nvPr>
            <p:ph idx="1"/>
          </p:nvPr>
        </p:nvSpPr>
        <p:spPr>
          <a:xfrm>
            <a:off x="838207" y="2428877"/>
            <a:ext cx="5257801" cy="3748089"/>
          </a:xfrm>
        </p:spPr>
        <p:txBody>
          <a:bodyPr>
            <a:normAutofit fontScale="85000" lnSpcReduction="20000"/>
          </a:bodyPr>
          <a:lstStyle/>
          <a:p>
            <a:pPr marL="457236" indent="-457236">
              <a:buFont typeface="+mj-lt"/>
              <a:buAutoNum type="arabicPeriod"/>
            </a:pPr>
            <a:r>
              <a:rPr lang="en-US" dirty="0"/>
              <a:t>Contact Information</a:t>
            </a:r>
          </a:p>
          <a:p>
            <a:pPr marL="457236" indent="-457236">
              <a:buFont typeface="+mj-lt"/>
              <a:buAutoNum type="arabicPeriod"/>
            </a:pPr>
            <a:r>
              <a:rPr lang="en-US" dirty="0"/>
              <a:t>Research Objective, Professional Profile, or Personal Statement</a:t>
            </a:r>
          </a:p>
          <a:p>
            <a:pPr marL="457236" indent="-457236">
              <a:buFont typeface="+mj-lt"/>
              <a:buAutoNum type="arabicPeriod"/>
            </a:pPr>
            <a:r>
              <a:rPr lang="en-US" dirty="0"/>
              <a:t>Education</a:t>
            </a:r>
          </a:p>
          <a:p>
            <a:pPr marL="457236" indent="-457236">
              <a:buFont typeface="+mj-lt"/>
              <a:buAutoNum type="arabicPeriod"/>
            </a:pPr>
            <a:r>
              <a:rPr lang="en-US" dirty="0"/>
              <a:t>Professional Academic Appointments</a:t>
            </a:r>
          </a:p>
          <a:p>
            <a:pPr marL="457236" indent="-457236">
              <a:buFont typeface="+mj-lt"/>
              <a:buAutoNum type="arabicPeriod"/>
            </a:pPr>
            <a:r>
              <a:rPr lang="en-US" dirty="0"/>
              <a:t>Books</a:t>
            </a:r>
          </a:p>
          <a:p>
            <a:pPr marL="457236" indent="-457236">
              <a:buFont typeface="+mj-lt"/>
              <a:buAutoNum type="arabicPeriod"/>
            </a:pPr>
            <a:r>
              <a:rPr lang="en-US" dirty="0"/>
              <a:t>Book Chapters</a:t>
            </a:r>
          </a:p>
          <a:p>
            <a:pPr marL="457236" indent="-457236">
              <a:buFont typeface="+mj-lt"/>
              <a:buAutoNum type="arabicPeriod"/>
            </a:pPr>
            <a:r>
              <a:rPr lang="en-US" dirty="0"/>
              <a:t>Peer-Reviewed Publications</a:t>
            </a:r>
          </a:p>
          <a:p>
            <a:pPr marL="457236" indent="-457236">
              <a:buFont typeface="+mj-lt"/>
              <a:buAutoNum type="arabicPeriod"/>
            </a:pPr>
            <a:r>
              <a:rPr lang="en-US" dirty="0"/>
              <a:t>Other Publications</a:t>
            </a:r>
          </a:p>
          <a:p>
            <a:pPr marL="457236" indent="-457236">
              <a:buFont typeface="+mj-lt"/>
              <a:buAutoNum type="arabicPeriod"/>
            </a:pPr>
            <a:r>
              <a:rPr lang="en-US" dirty="0"/>
              <a:t>Awards and Honors</a:t>
            </a:r>
          </a:p>
          <a:p>
            <a:pPr marL="457236" indent="-457236">
              <a:buFont typeface="+mj-lt"/>
              <a:buAutoNum type="arabicPeriod"/>
            </a:pPr>
            <a:endParaRPr lang="en-US" dirty="0"/>
          </a:p>
        </p:txBody>
      </p:sp>
      <p:sp>
        <p:nvSpPr>
          <p:cNvPr id="4" name="Content Placeholder 2">
            <a:extLst>
              <a:ext uri="{FF2B5EF4-FFF2-40B4-BE49-F238E27FC236}">
                <a16:creationId xmlns:a16="http://schemas.microsoft.com/office/drawing/2014/main" id="{0B879FE4-A3FD-40B1-A50D-8A8F63ED5C76}"/>
              </a:ext>
            </a:extLst>
          </p:cNvPr>
          <p:cNvSpPr txBox="1">
            <a:spLocks/>
          </p:cNvSpPr>
          <p:nvPr/>
        </p:nvSpPr>
        <p:spPr>
          <a:xfrm>
            <a:off x="6440021" y="2552702"/>
            <a:ext cx="5066180" cy="3624265"/>
          </a:xfrm>
          <a:prstGeom prst="rect">
            <a:avLst/>
          </a:prstGeom>
        </p:spPr>
        <p:txBody>
          <a:bodyPr vert="horz" lIns="91440" tIns="45719" rIns="91440" bIns="45719"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89" indent="-514389">
              <a:buClr>
                <a:schemeClr val="accent1">
                  <a:lumMod val="60000"/>
                  <a:lumOff val="40000"/>
                </a:schemeClr>
              </a:buClr>
              <a:buFont typeface="+mj-lt"/>
              <a:buAutoNum type="arabicPeriod" startAt="10"/>
            </a:pPr>
            <a:r>
              <a:rPr lang="en-US" dirty="0"/>
              <a:t>Grants and Fellowships</a:t>
            </a:r>
          </a:p>
          <a:p>
            <a:pPr marL="514389" indent="-514389">
              <a:buClr>
                <a:schemeClr val="accent1">
                  <a:lumMod val="60000"/>
                  <a:lumOff val="40000"/>
                </a:schemeClr>
              </a:buClr>
              <a:buFont typeface="+mj-lt"/>
              <a:buAutoNum type="arabicPeriod" startAt="10"/>
            </a:pPr>
            <a:r>
              <a:rPr lang="en-US" dirty="0"/>
              <a:t>Conferences</a:t>
            </a:r>
          </a:p>
          <a:p>
            <a:pPr marL="514389" indent="-514389">
              <a:buClr>
                <a:schemeClr val="accent1">
                  <a:lumMod val="60000"/>
                  <a:lumOff val="40000"/>
                </a:schemeClr>
              </a:buClr>
              <a:buFont typeface="+mj-lt"/>
              <a:buAutoNum type="arabicPeriod" startAt="10"/>
            </a:pPr>
            <a:r>
              <a:rPr lang="en-US" dirty="0"/>
              <a:t>Leadership Experience</a:t>
            </a:r>
          </a:p>
          <a:p>
            <a:pPr marL="514389" indent="-514389">
              <a:buClr>
                <a:schemeClr val="accent1">
                  <a:lumMod val="60000"/>
                  <a:lumOff val="40000"/>
                </a:schemeClr>
              </a:buClr>
              <a:buFont typeface="+mj-lt"/>
              <a:buAutoNum type="arabicPeriod" startAt="10"/>
            </a:pPr>
            <a:r>
              <a:rPr lang="en-US" dirty="0"/>
              <a:t>Research Experience / Lab Experience / Graduate Fieldwork</a:t>
            </a:r>
          </a:p>
          <a:p>
            <a:pPr marL="514389" indent="-514389">
              <a:buClr>
                <a:schemeClr val="accent1">
                  <a:lumMod val="60000"/>
                  <a:lumOff val="40000"/>
                </a:schemeClr>
              </a:buClr>
              <a:buFont typeface="+mj-lt"/>
              <a:buAutoNum type="arabicPeriod" startAt="10"/>
            </a:pPr>
            <a:r>
              <a:rPr lang="en-US" dirty="0"/>
              <a:t>Non-Academic or Club Activities</a:t>
            </a:r>
          </a:p>
          <a:p>
            <a:pPr marL="514389" indent="-514389">
              <a:buClr>
                <a:schemeClr val="accent1">
                  <a:lumMod val="60000"/>
                  <a:lumOff val="40000"/>
                </a:schemeClr>
              </a:buClr>
              <a:buFont typeface="+mj-lt"/>
              <a:buAutoNum type="arabicPeriod" startAt="10"/>
            </a:pPr>
            <a:r>
              <a:rPr lang="en-US" dirty="0"/>
              <a:t>Languages and Skills</a:t>
            </a:r>
          </a:p>
          <a:p>
            <a:pPr marL="514389" indent="-514389">
              <a:buClr>
                <a:schemeClr val="accent1">
                  <a:lumMod val="60000"/>
                  <a:lumOff val="40000"/>
                </a:schemeClr>
              </a:buClr>
              <a:buFont typeface="+mj-lt"/>
              <a:buAutoNum type="arabicPeriod" startAt="10"/>
            </a:pPr>
            <a:r>
              <a:rPr lang="en-US" dirty="0"/>
              <a:t>Memberships</a:t>
            </a:r>
          </a:p>
          <a:p>
            <a:pPr marL="514389" indent="-514389">
              <a:buClr>
                <a:schemeClr val="accent1">
                  <a:lumMod val="60000"/>
                  <a:lumOff val="40000"/>
                </a:schemeClr>
              </a:buClr>
              <a:buFont typeface="+mj-lt"/>
              <a:buAutoNum type="arabicPeriod" startAt="10"/>
            </a:pPr>
            <a:r>
              <a:rPr lang="en-US" dirty="0"/>
              <a:t>References</a:t>
            </a:r>
          </a:p>
        </p:txBody>
      </p:sp>
      <p:pic>
        <p:nvPicPr>
          <p:cNvPr id="4098" name="Picture 2" descr="Image result for butterfly egg">
            <a:extLst>
              <a:ext uri="{FF2B5EF4-FFF2-40B4-BE49-F238E27FC236}">
                <a16:creationId xmlns:a16="http://schemas.microsoft.com/office/drawing/2014/main" id="{D654B58F-3AE6-4F73-81A0-A17A5361A140}"/>
              </a:ext>
            </a:extLst>
          </p:cNvPr>
          <p:cNvPicPr>
            <a:picLocks noChangeArrowheads="1"/>
          </p:cNvPicPr>
          <p:nvPr/>
        </p:nvPicPr>
        <p:blipFill rotWithShape="1">
          <a:blip r:embed="rId2">
            <a:extLst>
              <a:ext uri="{28A0092B-C50C-407E-A947-70E740481C1C}">
                <a14:useLocalDpi xmlns:a14="http://schemas.microsoft.com/office/drawing/2010/main" val="0"/>
              </a:ext>
            </a:extLst>
          </a:blip>
          <a:srcRect b="7849"/>
          <a:stretch/>
        </p:blipFill>
        <p:spPr bwMode="auto">
          <a:xfrm>
            <a:off x="759773" y="669828"/>
            <a:ext cx="1645918" cy="7772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butterfly larvae">
            <a:extLst>
              <a:ext uri="{FF2B5EF4-FFF2-40B4-BE49-F238E27FC236}">
                <a16:creationId xmlns:a16="http://schemas.microsoft.com/office/drawing/2014/main" id="{BA5D9622-E1FC-4B96-8020-76FD3A85A8E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73" y="1529492"/>
            <a:ext cx="1645918" cy="77724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butterfly cocoon">
            <a:extLst>
              <a:ext uri="{FF2B5EF4-FFF2-40B4-BE49-F238E27FC236}">
                <a16:creationId xmlns:a16="http://schemas.microsoft.com/office/drawing/2014/main" id="{910A35B4-364B-4137-B157-A903E521C56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0285" y="669828"/>
            <a:ext cx="1645918" cy="77724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butterfly">
            <a:extLst>
              <a:ext uri="{FF2B5EF4-FFF2-40B4-BE49-F238E27FC236}">
                <a16:creationId xmlns:a16="http://schemas.microsoft.com/office/drawing/2014/main" id="{EB6E396C-E56B-458D-B0D1-15BD2EB5F35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0285" y="1529492"/>
            <a:ext cx="1645918" cy="777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6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4"/>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BCEF536-F52E-4076-A950-103C8144B1EB}"/>
              </a:ext>
            </a:extLst>
          </p:cNvPr>
          <p:cNvSpPr>
            <a:spLocks noGrp="1"/>
          </p:cNvSpPr>
          <p:nvPr>
            <p:ph type="title"/>
          </p:nvPr>
        </p:nvSpPr>
        <p:spPr>
          <a:xfrm>
            <a:off x="1055599" y="1055077"/>
            <a:ext cx="2532909" cy="4794578"/>
          </a:xfrm>
        </p:spPr>
        <p:txBody>
          <a:bodyPr vert="horz" lIns="91440" tIns="45720" rIns="91440" bIns="45720" rtlCol="0" anchor="ctr">
            <a:normAutofit/>
          </a:bodyPr>
          <a:lstStyle/>
          <a:p>
            <a:pPr defTabSz="457200"/>
            <a:r>
              <a:rPr lang="en-US">
                <a:solidFill>
                  <a:srgbClr val="262626"/>
                </a:solidFill>
              </a:rPr>
              <a:t>CV Template</a:t>
            </a:r>
          </a:p>
        </p:txBody>
      </p:sp>
      <p:sp useBgFill="1">
        <p:nvSpPr>
          <p:cNvPr id="24" name="Rectangle 23">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F925DCA-3709-4A84-85A1-EC95A22757A6}"/>
              </a:ext>
            </a:extLst>
          </p:cNvPr>
          <p:cNvGrpSpPr/>
          <p:nvPr/>
        </p:nvGrpSpPr>
        <p:grpSpPr>
          <a:xfrm>
            <a:off x="5631797" y="205385"/>
            <a:ext cx="4590957" cy="6445443"/>
            <a:chOff x="700087" y="2471737"/>
            <a:chExt cx="5457825" cy="8324850"/>
          </a:xfrm>
        </p:grpSpPr>
        <p:pic>
          <p:nvPicPr>
            <p:cNvPr id="3" name="Picture 2">
              <a:extLst>
                <a:ext uri="{FF2B5EF4-FFF2-40B4-BE49-F238E27FC236}">
                  <a16:creationId xmlns:a16="http://schemas.microsoft.com/office/drawing/2014/main" id="{60E79EE7-EF64-4839-B70A-C05C01106610}"/>
                </a:ext>
              </a:extLst>
            </p:cNvPr>
            <p:cNvPicPr>
              <a:picLocks noChangeAspect="1"/>
            </p:cNvPicPr>
            <p:nvPr/>
          </p:nvPicPr>
          <p:blipFill>
            <a:blip r:embed="rId5"/>
            <a:stretch>
              <a:fillRect/>
            </a:stretch>
          </p:blipFill>
          <p:spPr>
            <a:xfrm>
              <a:off x="700087" y="2471737"/>
              <a:ext cx="5457825" cy="7248525"/>
            </a:xfrm>
            <a:prstGeom prst="rect">
              <a:avLst/>
            </a:prstGeom>
          </p:spPr>
        </p:pic>
        <p:pic>
          <p:nvPicPr>
            <p:cNvPr id="4" name="Picture 3">
              <a:extLst>
                <a:ext uri="{FF2B5EF4-FFF2-40B4-BE49-F238E27FC236}">
                  <a16:creationId xmlns:a16="http://schemas.microsoft.com/office/drawing/2014/main" id="{C1F9C05A-DFE4-4C1E-AD8A-D36FB29F33F8}"/>
                </a:ext>
              </a:extLst>
            </p:cNvPr>
            <p:cNvPicPr>
              <a:picLocks noChangeAspect="1"/>
            </p:cNvPicPr>
            <p:nvPr/>
          </p:nvPicPr>
          <p:blipFill>
            <a:blip r:embed="rId6"/>
            <a:stretch>
              <a:fillRect/>
            </a:stretch>
          </p:blipFill>
          <p:spPr>
            <a:xfrm>
              <a:off x="700087" y="9720262"/>
              <a:ext cx="3333750" cy="1076325"/>
            </a:xfrm>
            <a:prstGeom prst="rect">
              <a:avLst/>
            </a:prstGeom>
          </p:spPr>
        </p:pic>
      </p:grpSp>
    </p:spTree>
    <p:extLst>
      <p:ext uri="{BB962C8B-B14F-4D97-AF65-F5344CB8AC3E}">
        <p14:creationId xmlns:p14="http://schemas.microsoft.com/office/powerpoint/2010/main" val="282982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F203-9CD9-488B-AED4-FFB88AC2ED39}"/>
              </a:ext>
            </a:extLst>
          </p:cNvPr>
          <p:cNvSpPr>
            <a:spLocks noGrp="1"/>
          </p:cNvSpPr>
          <p:nvPr>
            <p:ph type="title"/>
          </p:nvPr>
        </p:nvSpPr>
        <p:spPr/>
        <p:txBody>
          <a:bodyPr/>
          <a:lstStyle/>
          <a:p>
            <a:r>
              <a:rPr lang="en-US" dirty="0"/>
              <a:t>Formatting Your CV</a:t>
            </a:r>
          </a:p>
        </p:txBody>
      </p:sp>
      <p:sp>
        <p:nvSpPr>
          <p:cNvPr id="3" name="Content Placeholder 2">
            <a:extLst>
              <a:ext uri="{FF2B5EF4-FFF2-40B4-BE49-F238E27FC236}">
                <a16:creationId xmlns:a16="http://schemas.microsoft.com/office/drawing/2014/main" id="{FAA8CFD5-23E4-4BC7-B10D-58659D8BAB24}"/>
              </a:ext>
            </a:extLst>
          </p:cNvPr>
          <p:cNvSpPr>
            <a:spLocks noGrp="1"/>
          </p:cNvSpPr>
          <p:nvPr>
            <p:ph idx="1"/>
          </p:nvPr>
        </p:nvSpPr>
        <p:spPr/>
        <p:txBody>
          <a:bodyPr/>
          <a:lstStyle/>
          <a:p>
            <a:r>
              <a:rPr lang="en-US" dirty="0"/>
              <a:t>Dates- Present them in  reverse chronological order-</a:t>
            </a:r>
          </a:p>
          <a:p>
            <a:pPr lvl="1"/>
            <a:r>
              <a:rPr lang="en-US" dirty="0"/>
              <a:t>your current experience comes first</a:t>
            </a:r>
          </a:p>
          <a:p>
            <a:r>
              <a:rPr lang="en-US" dirty="0"/>
              <a:t>Specify Education with Name of institution, city and country</a:t>
            </a:r>
          </a:p>
          <a:p>
            <a:r>
              <a:rPr lang="en-US" dirty="0"/>
              <a:t>Highlight skills and experience with bullet points</a:t>
            </a:r>
          </a:p>
          <a:p>
            <a:r>
              <a:rPr lang="en-US" dirty="0"/>
              <a:t>Use an easy-to-read font (not too small or big)</a:t>
            </a:r>
          </a:p>
          <a:p>
            <a:r>
              <a:rPr lang="en-US" dirty="0"/>
              <a:t>Use </a:t>
            </a:r>
            <a:r>
              <a:rPr lang="en-US" b="1" dirty="0"/>
              <a:t>bold</a:t>
            </a:r>
            <a:r>
              <a:rPr lang="en-US" dirty="0"/>
              <a:t> and </a:t>
            </a:r>
            <a:r>
              <a:rPr lang="en-US" i="1" dirty="0"/>
              <a:t>italics</a:t>
            </a:r>
            <a:r>
              <a:rPr lang="en-US" dirty="0"/>
              <a:t> to help the reader (not overwhelm them)</a:t>
            </a:r>
          </a:p>
        </p:txBody>
      </p:sp>
    </p:spTree>
    <p:extLst>
      <p:ext uri="{BB962C8B-B14F-4D97-AF65-F5344CB8AC3E}">
        <p14:creationId xmlns:p14="http://schemas.microsoft.com/office/powerpoint/2010/main" val="30065058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7474</TotalTime>
  <Words>1172</Words>
  <Application>Microsoft Office PowerPoint</Application>
  <PresentationFormat>Widescreen</PresentationFormat>
  <Paragraphs>145</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Garamond</vt:lpstr>
      <vt:lpstr>Neue Helvetica W01</vt:lpstr>
      <vt:lpstr>Organic</vt:lpstr>
      <vt:lpstr>STEM Routes</vt:lpstr>
      <vt:lpstr>We are here for you!</vt:lpstr>
      <vt:lpstr>Resume vs CV</vt:lpstr>
      <vt:lpstr> Résumé: What to Include- I am THE Candidate</vt:lpstr>
      <vt:lpstr>First- and Second-Year Resume Template</vt:lpstr>
      <vt:lpstr>Third and Post Grad Resume Template</vt:lpstr>
      <vt:lpstr>CV:  What to Include – Your Life</vt:lpstr>
      <vt:lpstr>CV Template</vt:lpstr>
      <vt:lpstr>Formatting Your CV</vt:lpstr>
      <vt:lpstr>CV: Communicating Value</vt:lpstr>
      <vt:lpstr>Create ‘Dynamic’ Bullet Points</vt:lpstr>
      <vt:lpstr>Dynamic Bullets</vt:lpstr>
      <vt:lpstr>Dynamic Bullets</vt:lpstr>
      <vt:lpstr>PowerPoint Presentation</vt:lpstr>
      <vt:lpstr>Cover Letters – Expanding Beyond CV/ Resume </vt:lpstr>
      <vt:lpstr>General Cover Letter Template</vt:lpstr>
      <vt:lpstr>Engineering Cover Letter Template</vt:lpstr>
      <vt:lpstr>Cover Letters – What to Include</vt:lpstr>
      <vt:lpstr>Cover Letters – What to Include</vt:lpstr>
      <vt:lpstr>Cover Letters – What to Include</vt:lpstr>
      <vt:lpstr>LinkedIn and Recruiters Use Robots</vt:lpstr>
      <vt:lpstr>PowerPoint Presentation</vt:lpstr>
      <vt:lpstr>Master Resume and Informational Interview</vt:lpstr>
      <vt:lpstr>Take Aways</vt:lpstr>
      <vt:lpstr>We are here for you!</vt:lpstr>
      <vt:lpstr>Examples! </vt:lpstr>
      <vt:lpstr>Example Resumes, CVs, and Cover Letters</vt:lpstr>
      <vt:lpstr>First- and Second-Year Resume Template</vt:lpstr>
      <vt:lpstr>Third and Post Grad Resume Template</vt:lpstr>
      <vt:lpstr>CV Template</vt:lpstr>
      <vt:lpstr>General Cover Letter Template</vt:lpstr>
      <vt:lpstr>Engineering Cover Letter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Routes</dc:title>
  <dc:creator>Joseph Villanueva</dc:creator>
  <cp:lastModifiedBy>Joseph Villanueva</cp:lastModifiedBy>
  <cp:revision>16</cp:revision>
  <dcterms:created xsi:type="dcterms:W3CDTF">2019-10-17T17:44:28Z</dcterms:created>
  <dcterms:modified xsi:type="dcterms:W3CDTF">2021-04-23T19:57:04Z</dcterms:modified>
</cp:coreProperties>
</file>