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595B"/>
    <a:srgbClr val="CEA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-400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74FAA5-EBE5-4CB9-86F6-F4D895B00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A44E317-F082-4AE6-8144-5FCC57A2B3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2D0B391-3567-4F08-8773-73F80FFA9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E74E-21E4-49D0-90FE-68B8D41205AB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B24BBDA-AB8F-4BB2-9DE8-236512EBA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BF82B40-91BB-4D55-9130-F95F3203C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4E3CF-2EB9-4AF8-8E5A-C94D74609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51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4F2F00-FFCC-433E-96DF-91B66623C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4ECDFC4-E50A-4EBC-97D5-D89A67AD6A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7D8F1FE-E818-47F2-B73E-9717C9418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E74E-21E4-49D0-90FE-68B8D41205AB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79DF624-8F0C-4B43-8729-5A90BD0E6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2BBE2C4-4C83-4F09-B167-033308E3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4E3CF-2EB9-4AF8-8E5A-C94D74609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10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360FEE7E-59BE-434E-8165-2798EB3540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543D23E-0890-4ADC-954D-42D25C56DF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C03E2A2-602A-43B6-BE06-A35E724A5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E74E-21E4-49D0-90FE-68B8D41205AB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512C4B1-FDEE-42EF-954F-ACC902E79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C8D4455-6AB3-44F1-A66A-8E3100774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4E3CF-2EB9-4AF8-8E5A-C94D74609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613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2273764-2341-4EBC-96A2-85804BD70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09D2D39-D15F-464F-B64C-38F739548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72BDF43-283C-4F5C-9DE7-8932D7E9B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E74E-21E4-49D0-90FE-68B8D41205AB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CE256C0-FBE9-41C1-B0B1-E5DF7C561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887F262-07BB-4038-A604-BA678238F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4E3CF-2EB9-4AF8-8E5A-C94D74609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713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1317F7D-28FD-4F06-8009-9B96AC93B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BB2017C-42EF-486F-8B79-06EF79877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B90A7C3-4E37-48DB-9C9A-4758456B3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E74E-21E4-49D0-90FE-68B8D41205AB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F95135C-0923-478A-9CB1-53D994241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86D1D3D-ABC1-4E7F-95F4-6084B7248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4E3CF-2EB9-4AF8-8E5A-C94D74609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156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EDB35E4-209B-4845-A0D5-F334B8D82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4BADB37-1CEE-49A8-9099-F53EF86466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09C6FBF-3E60-439C-9AF5-A2012EA5F5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CCF9CA7-B3AB-403B-B5C5-0EEB319A9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E74E-21E4-49D0-90FE-68B8D41205AB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E0970E6-1DFF-43EB-8ACA-CFA25B620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AF7A7AE-BDF6-4DDC-8F46-1B0426728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4E3CF-2EB9-4AF8-8E5A-C94D74609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02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77E9AB0-4610-4AD4-AFF8-A590B7C62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41B4E52-DD5C-479E-AC95-020F99C55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920158A-669B-4774-8CB8-CAF282DD76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75C8E21F-E7CD-468C-933C-792FFCD4E3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6C582F51-3034-442E-BD98-F4F170606A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E576611-466F-475F-A807-43573C1F9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E74E-21E4-49D0-90FE-68B8D41205AB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2707AE21-B712-435E-B982-8FDDC5D47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ECE714D-0286-4C47-99F3-47B9A0B8B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4E3CF-2EB9-4AF8-8E5A-C94D74609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799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9662058-EA2C-4887-8936-043B25068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D84EFA75-3A8B-4625-A651-0DE3EA7F0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E74E-21E4-49D0-90FE-68B8D41205AB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CC95CD2-4468-49BB-B8BC-ACA073C8C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9616397-E537-4950-B70D-85352F926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4E3CF-2EB9-4AF8-8E5A-C94D74609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9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2716CF24-5C14-4F45-8269-087AB9C41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E74E-21E4-49D0-90FE-68B8D41205AB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9537604-CEFA-4581-BB30-FE3AC314B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E914AF4-BF5B-47C6-B9AA-90E1370EA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4E3CF-2EB9-4AF8-8E5A-C94D74609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12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66CC4E-F42D-4860-BA97-60650A441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94F6C15-0EE1-4B68-8105-CCDCEE77F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A1E4F4E-53BC-4B55-9E0F-7B4827946D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69D4D5F-E60F-4DA5-B6AF-26C0F0E8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E74E-21E4-49D0-90FE-68B8D41205AB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5AFFCEF-06A2-438E-999D-B428BFAFB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E331DAC-0EE5-4AE6-98FB-442326F45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4E3CF-2EB9-4AF8-8E5A-C94D74609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506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85129E-4FFD-404E-9A28-83FFC048A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33A02AB-5895-4848-B273-E6FDCC06EF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F5AE250-42BE-4B7F-9123-240447C4E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19087BE-B644-4632-9ACB-3ACE60748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CE74E-21E4-49D0-90FE-68B8D41205AB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1E6079C-4ABE-415A-BDE5-B70C0D645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623ACF5-2186-4FC0-AEE9-4E0569362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4E3CF-2EB9-4AF8-8E5A-C94D74609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3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711F896-3860-47F1-9E8D-F7A70A683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D6642D9-5B7E-41C4-A34C-C0DB39E2E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31DFEB6-3214-4C7E-9BA9-445C151150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CE74E-21E4-49D0-90FE-68B8D41205AB}" type="datetimeFigureOut">
              <a:rPr lang="en-US" smtClean="0"/>
              <a:t>10/21/21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C909FE5-DEA9-48B4-89E6-2FA37D92BE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EE33770-EA41-4D27-8AA6-9C9082CFDF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4E3CF-2EB9-4AF8-8E5A-C94D74609A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793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87F4F1C-8D3D-4EC1-B72D-A0470A5A08B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D1E3DD61-64DB-46AD-B249-E273CD86B05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0D7053D3-590A-4E94-B092-C96EAF744C3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="" xmlns:a16="http://schemas.microsoft.com/office/drawing/2014/main" id="{2EB67199-6FF0-4DED-89D1-BAEA95F9F59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="" xmlns:a16="http://schemas.microsoft.com/office/drawing/2014/main" id="{D1A0BEEB-C008-4150-A935-C6AAF537DA1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05148B0F-801C-45A1-80C1-EEC25A22A7C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="" xmlns:a16="http://schemas.microsoft.com/office/drawing/2014/main" id="{E7715ED9-C8CE-4651-82AA-1C4B5F14A03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="" xmlns:a16="http://schemas.microsoft.com/office/drawing/2014/main" id="{B911230A-EF3B-4760-9087-E4FBE05BDC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7" name="Title 1">
            <a:extLst>
              <a:ext uri="{FF2B5EF4-FFF2-40B4-BE49-F238E27FC236}">
                <a16:creationId xmlns="" xmlns:a16="http://schemas.microsoft.com/office/drawing/2014/main" id="{05769525-C997-492F-8210-08489E553164}"/>
              </a:ext>
            </a:extLst>
          </p:cNvPr>
          <p:cNvSpPr txBox="1">
            <a:spLocks/>
          </p:cNvSpPr>
          <p:nvPr/>
        </p:nvSpPr>
        <p:spPr>
          <a:xfrm>
            <a:off x="838199" y="1120676"/>
            <a:ext cx="7021513" cy="230832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b="1" dirty="0" smtClean="0">
                <a:solidFill>
                  <a:srgbClr val="D8B979"/>
                </a:solidFill>
              </a:rPr>
              <a:t>Economic</a:t>
            </a:r>
            <a:r>
              <a:rPr lang="en-US" sz="5400" dirty="0" smtClean="0">
                <a:solidFill>
                  <a:schemeClr val="bg1"/>
                </a:solidFill>
              </a:rPr>
              <a:t> and </a:t>
            </a:r>
            <a:r>
              <a:rPr lang="en-US" sz="5400" b="1" dirty="0" smtClean="0">
                <a:solidFill>
                  <a:srgbClr val="D8B979"/>
                </a:solidFill>
              </a:rPr>
              <a:t>LEHD</a:t>
            </a:r>
            <a:r>
              <a:rPr lang="en-US" sz="5400" dirty="0" smtClean="0">
                <a:solidFill>
                  <a:schemeClr val="bg1"/>
                </a:solidFill>
              </a:rPr>
              <a:t> data for </a:t>
            </a:r>
            <a:r>
              <a:rPr lang="en-US" sz="5400" b="1" dirty="0" smtClean="0">
                <a:solidFill>
                  <a:srgbClr val="D8B979"/>
                </a:solidFill>
              </a:rPr>
              <a:t>Business, Finance, </a:t>
            </a:r>
            <a:r>
              <a:rPr lang="en-US" sz="5400" dirty="0" smtClean="0">
                <a:solidFill>
                  <a:schemeClr val="bg1"/>
                </a:solidFill>
              </a:rPr>
              <a:t>and</a:t>
            </a:r>
            <a:r>
              <a:rPr lang="en-US" sz="5400" b="1" dirty="0" smtClean="0">
                <a:solidFill>
                  <a:srgbClr val="D8B979"/>
                </a:solidFill>
              </a:rPr>
              <a:t> Economic </a:t>
            </a:r>
            <a:r>
              <a:rPr lang="en-US" sz="5400" b="1" dirty="0" smtClean="0">
                <a:solidFill>
                  <a:srgbClr val="D8B979"/>
                </a:solidFill>
              </a:rPr>
              <a:t>Research</a:t>
            </a:r>
            <a:endParaRPr lang="en-US" sz="5400" b="1" dirty="0">
              <a:solidFill>
                <a:srgbClr val="D8B979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="" xmlns:a16="http://schemas.microsoft.com/office/drawing/2014/main" id="{CFFFB3BB-E025-4979-B1D8-A29D3F0166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" y="5822445"/>
            <a:ext cx="12192000" cy="103555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61811" y="3552781"/>
            <a:ext cx="366283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Philip Pendergast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Rocky Mountain FSRDC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US Census Bureau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868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769525-C997-492F-8210-08489E553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916"/>
            <a:ext cx="10985262" cy="1325563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b="1" dirty="0" smtClean="0">
                <a:solidFill>
                  <a:srgbClr val="D8B979"/>
                </a:solidFill>
              </a:rPr>
              <a:t>Individual </a:t>
            </a:r>
            <a:r>
              <a:rPr lang="en-US" sz="5400" b="1" dirty="0" smtClean="0">
                <a:solidFill>
                  <a:schemeClr val="bg1"/>
                </a:solidFill>
              </a:rPr>
              <a:t>Characteristics </a:t>
            </a:r>
            <a:r>
              <a:rPr lang="en-US" sz="5400" b="1" dirty="0" smtClean="0">
                <a:solidFill>
                  <a:srgbClr val="FFFFFF"/>
                </a:solidFill>
              </a:rPr>
              <a:t>File (</a:t>
            </a:r>
            <a:r>
              <a:rPr lang="en-US" sz="5400" b="1" dirty="0" smtClean="0">
                <a:solidFill>
                  <a:srgbClr val="CEAC66"/>
                </a:solidFill>
              </a:rPr>
              <a:t>ICF</a:t>
            </a:r>
            <a:r>
              <a:rPr lang="en-US" sz="5400" b="1" dirty="0" smtClean="0">
                <a:solidFill>
                  <a:srgbClr val="FFFFFF"/>
                </a:solidFill>
              </a:rPr>
              <a:t>)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B3E9B4E-D692-4507-8316-7B521E54C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661" y="1287890"/>
            <a:ext cx="11415235" cy="513735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Demographic info for </a:t>
            </a:r>
            <a:r>
              <a:rPr lang="en-US" dirty="0">
                <a:solidFill>
                  <a:srgbClr val="CEAC66"/>
                </a:solidFill>
              </a:rPr>
              <a:t>every person ever employed </a:t>
            </a:r>
            <a:r>
              <a:rPr lang="en-US" dirty="0">
                <a:solidFill>
                  <a:srgbClr val="FFFFFF"/>
                </a:solidFill>
              </a:rPr>
              <a:t>in any LEHD state over the time period spanned by state’s UI </a:t>
            </a:r>
            <a:r>
              <a:rPr lang="en-US" dirty="0" smtClean="0">
                <a:solidFill>
                  <a:srgbClr val="FFFFFF"/>
                </a:solidFill>
              </a:rPr>
              <a:t>records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Contents</a:t>
            </a:r>
            <a:r>
              <a:rPr lang="en-US" dirty="0">
                <a:solidFill>
                  <a:srgbClr val="FFFFFF"/>
                </a:solidFill>
              </a:rPr>
              <a:t>: </a:t>
            </a:r>
            <a:r>
              <a:rPr lang="en-US" dirty="0" smtClean="0">
                <a:solidFill>
                  <a:srgbClr val="CEAC66"/>
                </a:solidFill>
              </a:rPr>
              <a:t>Date of birth, </a:t>
            </a:r>
            <a:r>
              <a:rPr lang="en-US" dirty="0">
                <a:solidFill>
                  <a:srgbClr val="CEAC66"/>
                </a:solidFill>
              </a:rPr>
              <a:t>sex, </a:t>
            </a:r>
            <a:r>
              <a:rPr lang="en-US" dirty="0" smtClean="0">
                <a:solidFill>
                  <a:srgbClr val="CEAC66"/>
                </a:solidFill>
              </a:rPr>
              <a:t>race</a:t>
            </a:r>
            <a:r>
              <a:rPr lang="en-US" dirty="0">
                <a:solidFill>
                  <a:srgbClr val="CEAC66"/>
                </a:solidFill>
              </a:rPr>
              <a:t>, ethnicity, and </a:t>
            </a:r>
            <a:r>
              <a:rPr lang="en-US" dirty="0" smtClean="0">
                <a:solidFill>
                  <a:srgbClr val="CEAC66"/>
                </a:solidFill>
              </a:rPr>
              <a:t>education</a:t>
            </a:r>
            <a:r>
              <a:rPr lang="en-US" dirty="0" smtClean="0">
                <a:solidFill>
                  <a:srgbClr val="FFFFFF"/>
                </a:solidFill>
              </a:rPr>
              <a:t>*</a:t>
            </a:r>
            <a:endParaRPr lang="en-US" dirty="0">
              <a:solidFill>
                <a:srgbClr val="FFFFFF"/>
              </a:solidFill>
            </a:endParaRPr>
          </a:p>
          <a:p>
            <a:r>
              <a:rPr lang="en-US" dirty="0" smtClean="0">
                <a:solidFill>
                  <a:srgbClr val="FFFFFF"/>
                </a:solidFill>
              </a:rPr>
              <a:t>Observation </a:t>
            </a:r>
            <a:r>
              <a:rPr lang="en-US" dirty="0">
                <a:solidFill>
                  <a:srgbClr val="FFFFFF"/>
                </a:solidFill>
              </a:rPr>
              <a:t>Level: </a:t>
            </a:r>
            <a:r>
              <a:rPr lang="en-US" dirty="0" smtClean="0">
                <a:solidFill>
                  <a:srgbClr val="FFFFFF"/>
                </a:solidFill>
              </a:rPr>
              <a:t>Individual </a:t>
            </a:r>
            <a:r>
              <a:rPr lang="en-US" dirty="0">
                <a:solidFill>
                  <a:srgbClr val="FFFFFF"/>
                </a:solidFill>
              </a:rPr>
              <a:t>(PIK)</a:t>
            </a:r>
          </a:p>
          <a:p>
            <a:r>
              <a:rPr lang="en-US" dirty="0">
                <a:solidFill>
                  <a:srgbClr val="FFFFFF"/>
                </a:solidFill>
              </a:rPr>
              <a:t>Source: </a:t>
            </a:r>
            <a:r>
              <a:rPr lang="en-US" dirty="0" smtClean="0">
                <a:solidFill>
                  <a:srgbClr val="FFFFFF"/>
                </a:solidFill>
              </a:rPr>
              <a:t>Social Security Administration (</a:t>
            </a:r>
            <a:r>
              <a:rPr lang="en-US" dirty="0" smtClean="0">
                <a:solidFill>
                  <a:srgbClr val="CEAC66"/>
                </a:solidFill>
              </a:rPr>
              <a:t>SSA</a:t>
            </a:r>
            <a:r>
              <a:rPr lang="en-US" dirty="0" smtClean="0">
                <a:solidFill>
                  <a:srgbClr val="FFFFFF"/>
                </a:solidFill>
              </a:rPr>
              <a:t>) and </a:t>
            </a:r>
            <a:r>
              <a:rPr lang="en-US" dirty="0">
                <a:solidFill>
                  <a:srgbClr val="FFFFFF"/>
                </a:solidFill>
              </a:rPr>
              <a:t>short/long-form 2000 </a:t>
            </a:r>
            <a:r>
              <a:rPr lang="en-US" dirty="0">
                <a:solidFill>
                  <a:srgbClr val="CEAC66"/>
                </a:solidFill>
              </a:rPr>
              <a:t>Decennial Census</a:t>
            </a:r>
          </a:p>
          <a:p>
            <a:r>
              <a:rPr lang="en-US" dirty="0">
                <a:solidFill>
                  <a:srgbClr val="FFFFFF"/>
                </a:solidFill>
              </a:rPr>
              <a:t>FTI version includes: </a:t>
            </a:r>
            <a:r>
              <a:rPr lang="en-US" dirty="0">
                <a:solidFill>
                  <a:srgbClr val="CEAC66"/>
                </a:solidFill>
              </a:rPr>
              <a:t>county-year </a:t>
            </a:r>
            <a:r>
              <a:rPr lang="en-US" dirty="0">
                <a:solidFill>
                  <a:srgbClr val="FFFFFF"/>
                </a:solidFill>
              </a:rPr>
              <a:t>and </a:t>
            </a:r>
            <a:r>
              <a:rPr lang="en-US" dirty="0" err="1" smtClean="0">
                <a:solidFill>
                  <a:srgbClr val="CEAC66"/>
                </a:solidFill>
              </a:rPr>
              <a:t>lat</a:t>
            </a:r>
            <a:r>
              <a:rPr lang="en-US" dirty="0" smtClean="0">
                <a:solidFill>
                  <a:srgbClr val="CEAC66"/>
                </a:solidFill>
              </a:rPr>
              <a:t>/long </a:t>
            </a:r>
            <a:r>
              <a:rPr lang="en-US" dirty="0">
                <a:solidFill>
                  <a:srgbClr val="CEAC66"/>
                </a:solidFill>
              </a:rPr>
              <a:t>of </a:t>
            </a:r>
            <a:r>
              <a:rPr lang="en-US" dirty="0" smtClean="0">
                <a:solidFill>
                  <a:srgbClr val="CEAC66"/>
                </a:solidFill>
              </a:rPr>
              <a:t>residence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Linkable to most Census demographic surveys (</a:t>
            </a:r>
            <a:r>
              <a:rPr lang="en-US" dirty="0" smtClean="0">
                <a:solidFill>
                  <a:srgbClr val="CEAC66"/>
                </a:solidFill>
              </a:rPr>
              <a:t>ACS,AHS, SIPP, CPS, NCVS</a:t>
            </a:r>
            <a:r>
              <a:rPr lang="en-US" dirty="0" smtClean="0">
                <a:solidFill>
                  <a:srgbClr val="FFFFFF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</a:rPr>
              <a:t>	</a:t>
            </a:r>
            <a:endParaRPr lang="en-US" sz="2000" dirty="0" smtClean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</a:rPr>
              <a:t>	</a:t>
            </a:r>
            <a:r>
              <a:rPr lang="en-US" sz="2000" dirty="0" smtClean="0">
                <a:solidFill>
                  <a:srgbClr val="FFFFFF"/>
                </a:solidFill>
              </a:rPr>
              <a:t>*</a:t>
            </a:r>
            <a:r>
              <a:rPr lang="en-US" sz="2000" dirty="0" smtClean="0">
                <a:solidFill>
                  <a:srgbClr val="CEAC66"/>
                </a:solidFill>
              </a:rPr>
              <a:t>Lots </a:t>
            </a:r>
            <a:r>
              <a:rPr lang="en-US" sz="2000" dirty="0">
                <a:solidFill>
                  <a:srgbClr val="CEAC66"/>
                </a:solidFill>
              </a:rPr>
              <a:t>of imputation </a:t>
            </a:r>
            <a:r>
              <a:rPr lang="en-US" sz="2000" dirty="0">
                <a:solidFill>
                  <a:srgbClr val="FFFFFF"/>
                </a:solidFill>
              </a:rPr>
              <a:t>for some variables. Education is 88</a:t>
            </a:r>
            <a:r>
              <a:rPr lang="en-US" sz="2000" dirty="0" smtClean="0">
                <a:solidFill>
                  <a:srgbClr val="FFFFFF"/>
                </a:solidFill>
              </a:rPr>
              <a:t>% imputed</a:t>
            </a:r>
            <a:endParaRPr lang="en-US" sz="2000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D62A5C0-335B-4C29-8700-62F49F1D9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837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769525-C997-492F-8210-08489E553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916"/>
            <a:ext cx="10985262" cy="1325563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rgbClr val="D8B979"/>
                </a:solidFill>
              </a:rPr>
              <a:t>LEHD </a:t>
            </a:r>
            <a:r>
              <a:rPr lang="en-US" sz="5400" b="1" dirty="0" smtClean="0">
                <a:solidFill>
                  <a:schemeClr val="bg1"/>
                </a:solidFill>
              </a:rPr>
              <a:t>Proposal Considerations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B3E9B4E-D692-4507-8316-7B521E54C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661" y="1287890"/>
            <a:ext cx="11415235" cy="513735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LEHD projects require a </a:t>
            </a:r>
            <a:r>
              <a:rPr lang="en-US" dirty="0" smtClean="0">
                <a:solidFill>
                  <a:srgbClr val="CEAC66"/>
                </a:solidFill>
              </a:rPr>
              <a:t>direct benefit to the LEHD program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Individual states approve projects on a case-by-case basis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Some </a:t>
            </a:r>
            <a:r>
              <a:rPr lang="en-US" dirty="0" smtClean="0">
                <a:solidFill>
                  <a:srgbClr val="CEAC66"/>
                </a:solidFill>
              </a:rPr>
              <a:t>defer to Census approval </a:t>
            </a:r>
            <a:r>
              <a:rPr lang="en-US" dirty="0" smtClean="0">
                <a:solidFill>
                  <a:schemeClr val="bg1"/>
                </a:solidFill>
              </a:rPr>
              <a:t>(automatic yes!)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Others review each proposal, default is to </a:t>
            </a:r>
            <a:r>
              <a:rPr lang="en-US" dirty="0" smtClean="0">
                <a:solidFill>
                  <a:srgbClr val="CEAC66"/>
                </a:solidFill>
              </a:rPr>
              <a:t>reject </a:t>
            </a:r>
            <a:r>
              <a:rPr lang="en-US" dirty="0" smtClean="0">
                <a:solidFill>
                  <a:schemeClr val="bg1"/>
                </a:solidFill>
              </a:rPr>
              <a:t>if no response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Typically about </a:t>
            </a:r>
            <a:r>
              <a:rPr lang="en-US" dirty="0" smtClean="0">
                <a:solidFill>
                  <a:srgbClr val="CEAC66"/>
                </a:solidFill>
              </a:rPr>
              <a:t>25 states </a:t>
            </a:r>
            <a:r>
              <a:rPr lang="en-US" dirty="0" smtClean="0">
                <a:solidFill>
                  <a:schemeClr val="bg1"/>
                </a:solidFill>
              </a:rPr>
              <a:t>approve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For projects requesting </a:t>
            </a:r>
            <a:r>
              <a:rPr lang="en-US" dirty="0" smtClean="0">
                <a:solidFill>
                  <a:srgbClr val="CEAC66"/>
                </a:solidFill>
              </a:rPr>
              <a:t>FTI versions of ECF or ICF </a:t>
            </a:r>
            <a:r>
              <a:rPr lang="en-US" dirty="0" smtClean="0">
                <a:solidFill>
                  <a:schemeClr val="bg1"/>
                </a:solidFill>
              </a:rPr>
              <a:t>(or other Census economic datasets), </a:t>
            </a:r>
            <a:r>
              <a:rPr lang="en-US" dirty="0" smtClean="0">
                <a:solidFill>
                  <a:srgbClr val="CEAC66"/>
                </a:solidFill>
              </a:rPr>
              <a:t>IRS </a:t>
            </a:r>
            <a:r>
              <a:rPr lang="en-US" dirty="0" smtClean="0">
                <a:solidFill>
                  <a:schemeClr val="bg1"/>
                </a:solidFill>
              </a:rPr>
              <a:t>approval is necessary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Additional </a:t>
            </a:r>
            <a:r>
              <a:rPr lang="en-US" dirty="0" smtClean="0">
                <a:solidFill>
                  <a:srgbClr val="CEAC66"/>
                </a:solidFill>
              </a:rPr>
              <a:t>3 month</a:t>
            </a:r>
            <a:r>
              <a:rPr lang="en-US" dirty="0" smtClean="0">
                <a:solidFill>
                  <a:schemeClr val="bg1"/>
                </a:solidFill>
              </a:rPr>
              <a:t> review time after Census has approved (</a:t>
            </a:r>
            <a:r>
              <a:rPr lang="en-US" dirty="0" smtClean="0">
                <a:solidFill>
                  <a:srgbClr val="CEAC66"/>
                </a:solidFill>
              </a:rPr>
              <a:t>6 months total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Social Security Administration (</a:t>
            </a:r>
            <a:r>
              <a:rPr lang="en-US" dirty="0" smtClean="0">
                <a:solidFill>
                  <a:srgbClr val="CEAC66"/>
                </a:solidFill>
              </a:rPr>
              <a:t>SSA</a:t>
            </a:r>
            <a:r>
              <a:rPr lang="en-US" dirty="0" smtClean="0">
                <a:solidFill>
                  <a:schemeClr val="bg1"/>
                </a:solidFill>
              </a:rPr>
              <a:t>) must also approve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Review is concurrent with Census review - always gets approved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D62A5C0-335B-4C29-8700-62F49F1D9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63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769525-C997-492F-8210-08489E553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916"/>
            <a:ext cx="10985262" cy="1325563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rgbClr val="D8B979"/>
                </a:solidFill>
              </a:rPr>
              <a:t>LEHD </a:t>
            </a:r>
            <a:r>
              <a:rPr lang="en-US" sz="5400" b="1" dirty="0" smtClean="0">
                <a:solidFill>
                  <a:schemeClr val="bg1"/>
                </a:solidFill>
              </a:rPr>
              <a:t>Restrictions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B3E9B4E-D692-4507-8316-7B521E54C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661" y="1287890"/>
            <a:ext cx="11415235" cy="513735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Additional </a:t>
            </a:r>
            <a:r>
              <a:rPr lang="en-US" dirty="0" smtClean="0">
                <a:solidFill>
                  <a:srgbClr val="CEAC66"/>
                </a:solidFill>
              </a:rPr>
              <a:t>disclosure rules</a:t>
            </a:r>
            <a:r>
              <a:rPr lang="en-US" dirty="0" smtClean="0">
                <a:solidFill>
                  <a:srgbClr val="FFFFFF"/>
                </a:solidFill>
              </a:rPr>
              <a:t>: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Individual states </a:t>
            </a:r>
            <a:r>
              <a:rPr lang="en-US" dirty="0" smtClean="0">
                <a:solidFill>
                  <a:srgbClr val="CEAC66"/>
                </a:solidFill>
              </a:rPr>
              <a:t>cannot</a:t>
            </a:r>
            <a:r>
              <a:rPr lang="en-US" dirty="0" smtClean="0">
                <a:solidFill>
                  <a:srgbClr val="FFFFFF"/>
                </a:solidFill>
              </a:rPr>
              <a:t> be singled out in results – standard output must include at least </a:t>
            </a:r>
            <a:r>
              <a:rPr lang="en-US" dirty="0" smtClean="0">
                <a:solidFill>
                  <a:srgbClr val="CEAC66"/>
                </a:solidFill>
              </a:rPr>
              <a:t>three states </a:t>
            </a:r>
            <a:r>
              <a:rPr lang="en-US" dirty="0" smtClean="0">
                <a:solidFill>
                  <a:srgbClr val="FFFFFF"/>
                </a:solidFill>
              </a:rPr>
              <a:t>with one state not comprising more than </a:t>
            </a:r>
            <a:r>
              <a:rPr lang="en-US" dirty="0" smtClean="0">
                <a:solidFill>
                  <a:srgbClr val="CEAC66"/>
                </a:solidFill>
              </a:rPr>
              <a:t>50% </a:t>
            </a:r>
            <a:r>
              <a:rPr lang="en-US" dirty="0" smtClean="0">
                <a:solidFill>
                  <a:srgbClr val="FFFFFF"/>
                </a:solidFill>
              </a:rPr>
              <a:t>of the sample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LEHD does not contain firm or establishment names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Can be linked to </a:t>
            </a:r>
            <a:r>
              <a:rPr lang="en-US" dirty="0" smtClean="0">
                <a:solidFill>
                  <a:srgbClr val="CEAC66"/>
                </a:solidFill>
              </a:rPr>
              <a:t>other Economic datasets with this information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Data are </a:t>
            </a:r>
            <a:r>
              <a:rPr lang="en-US" dirty="0" smtClean="0">
                <a:solidFill>
                  <a:srgbClr val="CEAC66"/>
                </a:solidFill>
              </a:rPr>
              <a:t>extremely large </a:t>
            </a:r>
            <a:r>
              <a:rPr lang="en-US" dirty="0" smtClean="0">
                <a:solidFill>
                  <a:schemeClr val="bg1"/>
                </a:solidFill>
              </a:rPr>
              <a:t>and linkages to newest vintages of other economic data can be </a:t>
            </a:r>
            <a:r>
              <a:rPr lang="en-US" dirty="0" smtClean="0">
                <a:solidFill>
                  <a:srgbClr val="CEAC66"/>
                </a:solidFill>
              </a:rPr>
              <a:t>cumbersome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SAS programming skills may be required to work effectively with these data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D62A5C0-335B-4C29-8700-62F49F1D9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765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769525-C997-492F-8210-08489E553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916"/>
            <a:ext cx="10985262" cy="1325563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chemeClr val="bg1"/>
                </a:solidFill>
              </a:rPr>
              <a:t>Selected</a:t>
            </a:r>
            <a:r>
              <a:rPr lang="en-US" sz="5400" b="1" dirty="0" smtClean="0">
                <a:solidFill>
                  <a:srgbClr val="D8B979"/>
                </a:solidFill>
              </a:rPr>
              <a:t> Local </a:t>
            </a:r>
            <a:r>
              <a:rPr lang="en-US" sz="5400" b="1" dirty="0" smtClean="0">
                <a:solidFill>
                  <a:schemeClr val="bg1"/>
                </a:solidFill>
              </a:rPr>
              <a:t>LEHD</a:t>
            </a:r>
            <a:r>
              <a:rPr lang="en-US" sz="5400" b="1" dirty="0" smtClean="0">
                <a:solidFill>
                  <a:srgbClr val="D8B979"/>
                </a:solidFill>
              </a:rPr>
              <a:t> </a:t>
            </a:r>
            <a:r>
              <a:rPr lang="en-US" sz="5400" b="1" dirty="0" smtClean="0">
                <a:solidFill>
                  <a:schemeClr val="bg1"/>
                </a:solidFill>
              </a:rPr>
              <a:t>Projects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B3E9B4E-D692-4507-8316-7B521E54C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661" y="1287890"/>
            <a:ext cx="11415235" cy="513735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Estimating Two-Sided </a:t>
            </a:r>
            <a:r>
              <a:rPr lang="en-US" dirty="0">
                <a:solidFill>
                  <a:schemeClr val="bg1"/>
                </a:solidFill>
              </a:rPr>
              <a:t>A</a:t>
            </a:r>
            <a:r>
              <a:rPr lang="en-US" dirty="0" smtClean="0">
                <a:solidFill>
                  <a:schemeClr val="bg1"/>
                </a:solidFill>
              </a:rPr>
              <a:t>ssignment </a:t>
            </a:r>
            <a:r>
              <a:rPr lang="en-US" dirty="0">
                <a:solidFill>
                  <a:schemeClr val="bg1"/>
                </a:solidFill>
              </a:rPr>
              <a:t>M</a:t>
            </a:r>
            <a:r>
              <a:rPr lang="en-US" dirty="0" smtClean="0">
                <a:solidFill>
                  <a:schemeClr val="bg1"/>
                </a:solidFill>
              </a:rPr>
              <a:t>odels </a:t>
            </a:r>
            <a:r>
              <a:rPr lang="en-US" dirty="0">
                <a:solidFill>
                  <a:schemeClr val="bg1"/>
                </a:solidFill>
              </a:rPr>
              <a:t>U</a:t>
            </a:r>
            <a:r>
              <a:rPr lang="en-US" dirty="0" smtClean="0">
                <a:solidFill>
                  <a:schemeClr val="bg1"/>
                </a:solidFill>
              </a:rPr>
              <a:t>sing LEHD Data  (</a:t>
            </a:r>
            <a:r>
              <a:rPr lang="en-US" dirty="0" smtClean="0">
                <a:solidFill>
                  <a:srgbClr val="CEAC66"/>
                </a:solidFill>
              </a:rPr>
              <a:t>Mansfield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Analyzing </a:t>
            </a:r>
            <a:r>
              <a:rPr lang="en-US" dirty="0">
                <a:solidFill>
                  <a:schemeClr val="bg1"/>
                </a:solidFill>
              </a:rPr>
              <a:t>the Impact of Firms’ Trade Activities on Labor Market </a:t>
            </a:r>
            <a:r>
              <a:rPr lang="en-US" dirty="0" smtClean="0">
                <a:solidFill>
                  <a:schemeClr val="bg1"/>
                </a:solidFill>
              </a:rPr>
              <a:t>Outcomes: </a:t>
            </a:r>
            <a:r>
              <a:rPr lang="en-US" dirty="0">
                <a:solidFill>
                  <a:schemeClr val="bg1"/>
                </a:solidFill>
              </a:rPr>
              <a:t>A Matched Employee-Employer </a:t>
            </a:r>
            <a:r>
              <a:rPr lang="en-US" dirty="0" smtClean="0">
                <a:solidFill>
                  <a:schemeClr val="bg1"/>
                </a:solidFill>
              </a:rPr>
              <a:t>Perspective (</a:t>
            </a:r>
            <a:r>
              <a:rPr lang="en-US" dirty="0" smtClean="0">
                <a:solidFill>
                  <a:srgbClr val="CEAC66"/>
                </a:solidFill>
              </a:rPr>
              <a:t>Carballo &amp; Mansfield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Economic Data Aggregation Bias: Empirical Evidence from the Energy Sector (</a:t>
            </a:r>
            <a:r>
              <a:rPr lang="en-US" dirty="0" smtClean="0">
                <a:solidFill>
                  <a:srgbClr val="CEAC66"/>
                </a:solidFill>
              </a:rPr>
              <a:t>Gilbert &amp; </a:t>
            </a:r>
            <a:r>
              <a:rPr lang="en-US" dirty="0" err="1" smtClean="0">
                <a:solidFill>
                  <a:srgbClr val="CEAC66"/>
                </a:solidFill>
              </a:rPr>
              <a:t>Dahlke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</a:rPr>
              <a:t>Impact of Offshoring and Outsourcing Firm Behaviors on Labor Market Outcomes after a Trade Shock: A Double Sided Matching </a:t>
            </a:r>
            <a:r>
              <a:rPr lang="en-US" dirty="0" smtClean="0">
                <a:solidFill>
                  <a:schemeClr val="bg1"/>
                </a:solidFill>
              </a:rPr>
              <a:t>Model (</a:t>
            </a:r>
            <a:r>
              <a:rPr lang="en-US" dirty="0" smtClean="0">
                <a:solidFill>
                  <a:srgbClr val="CEAC66"/>
                </a:solidFill>
              </a:rPr>
              <a:t>Howard &amp; Keller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>
                <a:solidFill>
                  <a:schemeClr val="bg1"/>
                </a:solidFill>
              </a:rPr>
              <a:t>Variations in Commuting Accessibility by Income and Departure </a:t>
            </a:r>
            <a:r>
              <a:rPr lang="en-US" dirty="0" smtClean="0">
                <a:solidFill>
                  <a:schemeClr val="bg1"/>
                </a:solidFill>
              </a:rPr>
              <a:t>Time (</a:t>
            </a:r>
            <a:r>
              <a:rPr lang="en-US" dirty="0" smtClean="0">
                <a:solidFill>
                  <a:srgbClr val="CEAC66"/>
                </a:solidFill>
              </a:rPr>
              <a:t>Chestnut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D62A5C0-335B-4C29-8700-62F49F1D9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865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769525-C997-492F-8210-08489E553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916"/>
            <a:ext cx="10985262" cy="1325563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b="1" dirty="0" smtClean="0">
                <a:solidFill>
                  <a:srgbClr val="D8B979"/>
                </a:solidFill>
              </a:rPr>
              <a:t>Economic</a:t>
            </a:r>
            <a:r>
              <a:rPr lang="en-US" sz="5400" b="1" dirty="0" smtClean="0">
                <a:solidFill>
                  <a:schemeClr val="bg1"/>
                </a:solidFill>
              </a:rPr>
              <a:t> and </a:t>
            </a:r>
            <a:r>
              <a:rPr lang="en-US" sz="5400" b="1" dirty="0" smtClean="0">
                <a:solidFill>
                  <a:srgbClr val="D8B979"/>
                </a:solidFill>
              </a:rPr>
              <a:t>LEHD </a:t>
            </a:r>
            <a:r>
              <a:rPr lang="en-US" sz="5400" b="1" dirty="0" smtClean="0">
                <a:solidFill>
                  <a:schemeClr val="bg1"/>
                </a:solidFill>
              </a:rPr>
              <a:t>Project Logistics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B3E9B4E-D692-4507-8316-7B521E54C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661" y="1476050"/>
            <a:ext cx="11415235" cy="5137352"/>
          </a:xfrm>
        </p:spPr>
        <p:txBody>
          <a:bodyPr>
            <a:normAutofit/>
          </a:bodyPr>
          <a:lstStyle/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As a consortium member institution, there are </a:t>
            </a:r>
            <a:r>
              <a:rPr lang="en-US" dirty="0">
                <a:solidFill>
                  <a:srgbClr val="D8B979"/>
                </a:solidFill>
              </a:rPr>
              <a:t>n</a:t>
            </a:r>
            <a:r>
              <a:rPr lang="en-US" dirty="0" smtClean="0">
                <a:solidFill>
                  <a:srgbClr val="D8B979"/>
                </a:solidFill>
              </a:rPr>
              <a:t>o </a:t>
            </a:r>
            <a:r>
              <a:rPr lang="en-US" dirty="0">
                <a:solidFill>
                  <a:srgbClr val="D8B979"/>
                </a:solidFill>
              </a:rPr>
              <a:t>additional charges </a:t>
            </a:r>
            <a:r>
              <a:rPr lang="en-US" dirty="0">
                <a:solidFill>
                  <a:schemeClr val="bg1"/>
                </a:solidFill>
              </a:rPr>
              <a:t>for accessing these </a:t>
            </a:r>
            <a:r>
              <a:rPr lang="en-US" dirty="0" smtClean="0">
                <a:solidFill>
                  <a:schemeClr val="bg1"/>
                </a:solidFill>
              </a:rPr>
              <a:t>data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Data must be accessed </a:t>
            </a:r>
            <a:r>
              <a:rPr lang="en-US" dirty="0" smtClean="0">
                <a:solidFill>
                  <a:srgbClr val="CEAC66"/>
                </a:solidFill>
              </a:rPr>
              <a:t>in the physical lab </a:t>
            </a:r>
            <a:r>
              <a:rPr lang="en-US" dirty="0" smtClean="0">
                <a:solidFill>
                  <a:schemeClr val="bg1"/>
                </a:solidFill>
              </a:rPr>
              <a:t>– no virtual access (even non-T26 LEHD)</a:t>
            </a:r>
            <a:endParaRPr lang="en-US" dirty="0">
              <a:solidFill>
                <a:srgbClr val="CEAC66"/>
              </a:solidFill>
            </a:endParaRP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Apply through </a:t>
            </a:r>
            <a:r>
              <a:rPr lang="en-US" dirty="0">
                <a:solidFill>
                  <a:srgbClr val="D8B979"/>
                </a:solidFill>
              </a:rPr>
              <a:t>Census</a:t>
            </a:r>
            <a:r>
              <a:rPr lang="en-US" dirty="0">
                <a:solidFill>
                  <a:schemeClr val="bg1"/>
                </a:solidFill>
              </a:rPr>
              <a:t> for access!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Email to discuss: </a:t>
            </a:r>
            <a:r>
              <a:rPr lang="en-US" dirty="0" err="1">
                <a:solidFill>
                  <a:srgbClr val="D8B979"/>
                </a:solidFill>
              </a:rPr>
              <a:t>philip.m.pendergast@census.gov</a:t>
            </a:r>
            <a:endParaRPr lang="en-US" dirty="0">
              <a:solidFill>
                <a:srgbClr val="D8B979"/>
              </a:solidFill>
            </a:endParaRP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Review time for final proposals: </a:t>
            </a:r>
            <a:r>
              <a:rPr lang="en-US" dirty="0">
                <a:solidFill>
                  <a:srgbClr val="D8B979"/>
                </a:solidFill>
              </a:rPr>
              <a:t>~3 </a:t>
            </a:r>
            <a:r>
              <a:rPr lang="en-US" dirty="0" smtClean="0">
                <a:solidFill>
                  <a:srgbClr val="D8B979"/>
                </a:solidFill>
              </a:rPr>
              <a:t>months </a:t>
            </a:r>
            <a:r>
              <a:rPr lang="en-US" dirty="0" smtClean="0">
                <a:solidFill>
                  <a:schemeClr val="bg1"/>
                </a:solidFill>
              </a:rPr>
              <a:t>(no T26 data), </a:t>
            </a:r>
            <a:r>
              <a:rPr lang="en-US" dirty="0" smtClean="0">
                <a:solidFill>
                  <a:srgbClr val="CEAC66"/>
                </a:solidFill>
              </a:rPr>
              <a:t>6 months </a:t>
            </a:r>
            <a:r>
              <a:rPr lang="en-US" dirty="0" smtClean="0">
                <a:solidFill>
                  <a:schemeClr val="bg1"/>
                </a:solidFill>
              </a:rPr>
              <a:t>(T26 data)</a:t>
            </a:r>
            <a:endParaRPr lang="en-US" dirty="0">
              <a:solidFill>
                <a:srgbClr val="D8B979"/>
              </a:solidFill>
            </a:endParaRP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Time for background check and badging/FSRDC access: </a:t>
            </a:r>
            <a:r>
              <a:rPr lang="en-US" dirty="0">
                <a:solidFill>
                  <a:srgbClr val="D8B979"/>
                </a:solidFill>
              </a:rPr>
              <a:t>~3 </a:t>
            </a:r>
            <a:r>
              <a:rPr lang="en-US" dirty="0" smtClean="0">
                <a:solidFill>
                  <a:srgbClr val="D8B979"/>
                </a:solidFill>
              </a:rPr>
              <a:t>months </a:t>
            </a:r>
            <a:r>
              <a:rPr lang="en-US" dirty="0" smtClean="0">
                <a:solidFill>
                  <a:srgbClr val="FFFFFF"/>
                </a:solidFill>
              </a:rPr>
              <a:t>concurrent with IRS review if using T26 data</a:t>
            </a:r>
            <a:endParaRPr lang="en-US" dirty="0">
              <a:solidFill>
                <a:srgbClr val="D8B979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D62A5C0-335B-4C29-8700-62F49F1D9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900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769525-C997-492F-8210-08489E553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916"/>
            <a:ext cx="10515600" cy="1325563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>
                <a:solidFill>
                  <a:srgbClr val="D8B979"/>
                </a:solidFill>
              </a:rPr>
              <a:t>Data </a:t>
            </a:r>
            <a:r>
              <a:rPr lang="en-US" sz="5400" b="1" dirty="0" smtClean="0">
                <a:solidFill>
                  <a:schemeClr val="bg1"/>
                </a:solidFill>
              </a:rPr>
              <a:t>Overview - Census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B3E9B4E-D692-4507-8316-7B521E54C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661" y="1287889"/>
            <a:ext cx="11415235" cy="485010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There are </a:t>
            </a:r>
            <a:r>
              <a:rPr lang="en-US" dirty="0" smtClean="0">
                <a:solidFill>
                  <a:srgbClr val="CEAC66"/>
                </a:solidFill>
              </a:rPr>
              <a:t>many </a:t>
            </a:r>
            <a:r>
              <a:rPr lang="en-US" dirty="0" smtClean="0">
                <a:solidFill>
                  <a:srgbClr val="FFFFFF"/>
                </a:solidFill>
              </a:rPr>
              <a:t>data </a:t>
            </a:r>
            <a:r>
              <a:rPr lang="en-US" dirty="0" smtClean="0">
                <a:solidFill>
                  <a:schemeClr val="bg1"/>
                </a:solidFill>
              </a:rPr>
              <a:t>options for economic research available in the RDC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Census collects the </a:t>
            </a:r>
            <a:r>
              <a:rPr lang="en-US" dirty="0" smtClean="0">
                <a:solidFill>
                  <a:srgbClr val="CEAC66"/>
                </a:solidFill>
              </a:rPr>
              <a:t>Economic Censuses </a:t>
            </a:r>
            <a:r>
              <a:rPr lang="en-US" dirty="0" smtClean="0">
                <a:solidFill>
                  <a:schemeClr val="bg1"/>
                </a:solidFill>
              </a:rPr>
              <a:t>and </a:t>
            </a:r>
            <a:r>
              <a:rPr lang="en-US" dirty="0" smtClean="0">
                <a:solidFill>
                  <a:srgbClr val="CEAC66"/>
                </a:solidFill>
              </a:rPr>
              <a:t>Annual Surveys </a:t>
            </a:r>
            <a:r>
              <a:rPr lang="en-US" dirty="0" smtClean="0">
                <a:solidFill>
                  <a:schemeClr val="bg1"/>
                </a:solidFill>
              </a:rPr>
              <a:t>from business </a:t>
            </a:r>
            <a:r>
              <a:rPr lang="en-US" dirty="0" smtClean="0">
                <a:solidFill>
                  <a:srgbClr val="CEAC66"/>
                </a:solidFill>
              </a:rPr>
              <a:t>establishments</a:t>
            </a:r>
            <a:r>
              <a:rPr lang="en-US" dirty="0" smtClean="0">
                <a:solidFill>
                  <a:schemeClr val="bg1"/>
                </a:solidFill>
              </a:rPr>
              <a:t> every one or five years (years ending in 2 or 7)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Census also keeps a </a:t>
            </a:r>
            <a:r>
              <a:rPr lang="en-US" dirty="0" smtClean="0">
                <a:solidFill>
                  <a:srgbClr val="CEAC66"/>
                </a:solidFill>
              </a:rPr>
              <a:t>Business Register </a:t>
            </a:r>
            <a:r>
              <a:rPr lang="en-US" dirty="0" smtClean="0">
                <a:solidFill>
                  <a:schemeClr val="bg1"/>
                </a:solidFill>
              </a:rPr>
              <a:t>of all employer establishments in the US, which are linked over time in the Longitudinal Business Database (</a:t>
            </a:r>
            <a:r>
              <a:rPr lang="en-US" dirty="0" smtClean="0">
                <a:solidFill>
                  <a:srgbClr val="CEAC66"/>
                </a:solidFill>
              </a:rPr>
              <a:t>LBD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For </a:t>
            </a:r>
            <a:r>
              <a:rPr lang="en-US" dirty="0" smtClean="0">
                <a:solidFill>
                  <a:srgbClr val="CEAC66"/>
                </a:solidFill>
              </a:rPr>
              <a:t>US-based </a:t>
            </a:r>
            <a:r>
              <a:rPr lang="en-US" dirty="0" smtClean="0">
                <a:solidFill>
                  <a:schemeClr val="bg1"/>
                </a:solidFill>
              </a:rPr>
              <a:t>businesses, </a:t>
            </a:r>
            <a:r>
              <a:rPr lang="en-US" dirty="0" smtClean="0">
                <a:solidFill>
                  <a:srgbClr val="CEAC66"/>
                </a:solidFill>
              </a:rPr>
              <a:t>trade/transaction </a:t>
            </a:r>
            <a:r>
              <a:rPr lang="en-US" dirty="0" smtClean="0">
                <a:solidFill>
                  <a:schemeClr val="bg1"/>
                </a:solidFill>
              </a:rPr>
              <a:t>data are also collected by Census and made available at the establishment and transaction level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Census works with </a:t>
            </a:r>
            <a:r>
              <a:rPr lang="en-US" dirty="0" smtClean="0">
                <a:solidFill>
                  <a:srgbClr val="CEAC66"/>
                </a:solidFill>
              </a:rPr>
              <a:t>State unemployment offices </a:t>
            </a:r>
            <a:r>
              <a:rPr lang="en-US" dirty="0" smtClean="0">
                <a:solidFill>
                  <a:schemeClr val="bg1"/>
                </a:solidFill>
              </a:rPr>
              <a:t>to make longitudinal, linked </a:t>
            </a:r>
            <a:r>
              <a:rPr lang="en-US" dirty="0" smtClean="0">
                <a:solidFill>
                  <a:srgbClr val="CEAC66"/>
                </a:solidFill>
              </a:rPr>
              <a:t>employer-employee data </a:t>
            </a:r>
            <a:r>
              <a:rPr lang="en-US" dirty="0" smtClean="0">
                <a:solidFill>
                  <a:schemeClr val="bg1"/>
                </a:solidFill>
              </a:rPr>
              <a:t>available as well (96% coverage of private sector)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As a consortium member, all projects using Census data are </a:t>
            </a:r>
            <a:r>
              <a:rPr lang="en-US" dirty="0" smtClean="0">
                <a:solidFill>
                  <a:srgbClr val="CEAC66"/>
                </a:solidFill>
              </a:rPr>
              <a:t>free</a:t>
            </a:r>
            <a:r>
              <a:rPr lang="en-US" dirty="0" smtClean="0">
                <a:solidFill>
                  <a:schemeClr val="bg1"/>
                </a:solidFill>
              </a:rPr>
              <a:t> to UTEP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D62A5C0-335B-4C29-8700-62F49F1D9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021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769525-C997-492F-8210-08489E553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916"/>
            <a:ext cx="10515600" cy="1325563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b="1" dirty="0">
                <a:solidFill>
                  <a:srgbClr val="D8B979"/>
                </a:solidFill>
              </a:rPr>
              <a:t>Data </a:t>
            </a:r>
            <a:r>
              <a:rPr lang="en-US" sz="5400" b="1" dirty="0" smtClean="0">
                <a:solidFill>
                  <a:schemeClr val="bg1"/>
                </a:solidFill>
              </a:rPr>
              <a:t>Overview – Other Agencies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B3E9B4E-D692-4507-8316-7B521E54C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661" y="1287890"/>
            <a:ext cx="11415235" cy="4351338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Bureau of Labor Statistics (</a:t>
            </a:r>
            <a:r>
              <a:rPr lang="en-US" dirty="0" smtClean="0">
                <a:solidFill>
                  <a:srgbClr val="CEAC66"/>
                </a:solidFill>
              </a:rPr>
              <a:t>BLS</a:t>
            </a:r>
            <a:r>
              <a:rPr lang="en-US" dirty="0" smtClean="0">
                <a:solidFill>
                  <a:schemeClr val="bg1"/>
                </a:solidFill>
              </a:rPr>
              <a:t>), Internal Revenue Service (</a:t>
            </a:r>
            <a:r>
              <a:rPr lang="en-US" dirty="0" smtClean="0">
                <a:solidFill>
                  <a:srgbClr val="CEAC66"/>
                </a:solidFill>
              </a:rPr>
              <a:t>IRS</a:t>
            </a:r>
            <a:r>
              <a:rPr lang="en-US" dirty="0" smtClean="0">
                <a:solidFill>
                  <a:schemeClr val="bg1"/>
                </a:solidFill>
              </a:rPr>
              <a:t>), Social Security Administration (</a:t>
            </a:r>
            <a:r>
              <a:rPr lang="en-US" dirty="0" smtClean="0">
                <a:solidFill>
                  <a:srgbClr val="CEAC66"/>
                </a:solidFill>
              </a:rPr>
              <a:t>SSA</a:t>
            </a:r>
            <a:r>
              <a:rPr lang="en-US" dirty="0" smtClean="0">
                <a:solidFill>
                  <a:schemeClr val="bg1"/>
                </a:solidFill>
              </a:rPr>
              <a:t>), Bureau of Economic Analysis (</a:t>
            </a:r>
            <a:r>
              <a:rPr lang="en-US" dirty="0" smtClean="0">
                <a:solidFill>
                  <a:srgbClr val="CEAC66"/>
                </a:solidFill>
              </a:rPr>
              <a:t>BEA</a:t>
            </a:r>
            <a:r>
              <a:rPr lang="en-US" dirty="0" smtClean="0">
                <a:solidFill>
                  <a:schemeClr val="bg1"/>
                </a:solidFill>
              </a:rPr>
              <a:t>), and Statistics of Income (</a:t>
            </a:r>
            <a:r>
              <a:rPr lang="en-US" dirty="0" smtClean="0">
                <a:solidFill>
                  <a:srgbClr val="CEAC66"/>
                </a:solidFill>
              </a:rPr>
              <a:t>SOI</a:t>
            </a:r>
            <a:r>
              <a:rPr lang="en-US" dirty="0" smtClean="0">
                <a:solidFill>
                  <a:schemeClr val="bg1"/>
                </a:solidFill>
              </a:rPr>
              <a:t>) all provide data to Census for researcher access.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 some cases, these data inform Census data products (e.g. </a:t>
            </a:r>
            <a:r>
              <a:rPr lang="en-US" dirty="0" smtClean="0">
                <a:solidFill>
                  <a:srgbClr val="CEAC66"/>
                </a:solidFill>
              </a:rPr>
              <a:t>IRS, SSA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 others, these are </a:t>
            </a:r>
            <a:r>
              <a:rPr lang="en-US" dirty="0" smtClean="0">
                <a:solidFill>
                  <a:srgbClr val="CEAC66"/>
                </a:solidFill>
              </a:rPr>
              <a:t>standalone microdata </a:t>
            </a:r>
            <a:r>
              <a:rPr lang="en-US" dirty="0" smtClean="0">
                <a:solidFill>
                  <a:schemeClr val="bg1"/>
                </a:solidFill>
              </a:rPr>
              <a:t>that are linkable to Census products and projects require </a:t>
            </a:r>
            <a:r>
              <a:rPr lang="en-US" dirty="0" smtClean="0">
                <a:solidFill>
                  <a:srgbClr val="CEAC66"/>
                </a:solidFill>
              </a:rPr>
              <a:t>agency review </a:t>
            </a:r>
            <a:r>
              <a:rPr lang="en-US" dirty="0" smtClean="0">
                <a:solidFill>
                  <a:schemeClr val="bg1"/>
                </a:solidFill>
              </a:rPr>
              <a:t>and </a:t>
            </a:r>
            <a:r>
              <a:rPr lang="en-US" dirty="0" smtClean="0">
                <a:solidFill>
                  <a:srgbClr val="CEAC66"/>
                </a:solidFill>
              </a:rPr>
              <a:t>associated fees 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BEA projects charge </a:t>
            </a:r>
            <a:r>
              <a:rPr lang="en-US" dirty="0" smtClean="0">
                <a:solidFill>
                  <a:srgbClr val="CEAC66"/>
                </a:solidFill>
              </a:rPr>
              <a:t>$7,265 </a:t>
            </a:r>
            <a:r>
              <a:rPr lang="en-US" dirty="0" smtClean="0">
                <a:solidFill>
                  <a:srgbClr val="FFFFFF"/>
                </a:solidFill>
              </a:rPr>
              <a:t>for first year, </a:t>
            </a:r>
            <a:r>
              <a:rPr lang="en-US" dirty="0" smtClean="0">
                <a:solidFill>
                  <a:srgbClr val="CEAC66"/>
                </a:solidFill>
              </a:rPr>
              <a:t>$1,867 </a:t>
            </a:r>
            <a:r>
              <a:rPr lang="en-US" dirty="0" smtClean="0">
                <a:solidFill>
                  <a:srgbClr val="FFFFFF"/>
                </a:solidFill>
              </a:rPr>
              <a:t>for subsequent years (2021)</a:t>
            </a:r>
          </a:p>
          <a:p>
            <a:pPr lvl="2"/>
            <a:r>
              <a:rPr lang="en-US" dirty="0" smtClean="0">
                <a:solidFill>
                  <a:srgbClr val="FFFFFF"/>
                </a:solidFill>
              </a:rPr>
              <a:t>Researchers must be US citizens and additional background check fees apply.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BLS projects charge </a:t>
            </a:r>
            <a:r>
              <a:rPr lang="en-US" dirty="0" smtClean="0">
                <a:solidFill>
                  <a:srgbClr val="CEAC66"/>
                </a:solidFill>
              </a:rPr>
              <a:t>$7,900 </a:t>
            </a:r>
            <a:r>
              <a:rPr lang="en-US" dirty="0" smtClean="0">
                <a:solidFill>
                  <a:schemeClr val="bg1"/>
                </a:solidFill>
              </a:rPr>
              <a:t>for first year, </a:t>
            </a:r>
            <a:r>
              <a:rPr lang="en-US" dirty="0" smtClean="0">
                <a:solidFill>
                  <a:srgbClr val="CEAC66"/>
                </a:solidFill>
              </a:rPr>
              <a:t>$2,000 </a:t>
            </a:r>
            <a:r>
              <a:rPr lang="en-US" dirty="0" smtClean="0">
                <a:solidFill>
                  <a:schemeClr val="bg1"/>
                </a:solidFill>
              </a:rPr>
              <a:t>for subsequent years (2021)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Additional background check fees apply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D62A5C0-335B-4C29-8700-62F49F1D9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163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769525-C997-492F-8210-08489E553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916"/>
            <a:ext cx="10515600" cy="1325563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rgbClr val="D8B979"/>
                </a:solidFill>
              </a:rPr>
              <a:t>Census </a:t>
            </a:r>
            <a:r>
              <a:rPr lang="en-US" sz="5400" b="1" dirty="0" smtClean="0">
                <a:solidFill>
                  <a:schemeClr val="bg1"/>
                </a:solidFill>
              </a:rPr>
              <a:t>Economic Data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B3E9B4E-D692-4507-8316-7B521E54C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661" y="1287890"/>
            <a:ext cx="11415235" cy="4804750"/>
          </a:xfrm>
        </p:spPr>
        <p:txBody>
          <a:bodyPr/>
          <a:lstStyle/>
          <a:p>
            <a:r>
              <a:rPr lang="en-US" dirty="0" smtClean="0">
                <a:solidFill>
                  <a:srgbClr val="FFFFFF"/>
                </a:solidFill>
              </a:rPr>
              <a:t>Establishment-level microdata from </a:t>
            </a:r>
            <a:r>
              <a:rPr lang="en-US" dirty="0" smtClean="0">
                <a:solidFill>
                  <a:srgbClr val="CEAC66"/>
                </a:solidFill>
              </a:rPr>
              <a:t>Economic Censuses </a:t>
            </a:r>
            <a:r>
              <a:rPr lang="en-US" dirty="0" smtClean="0">
                <a:solidFill>
                  <a:srgbClr val="FFFFFF"/>
                </a:solidFill>
              </a:rPr>
              <a:t>and </a:t>
            </a:r>
            <a:r>
              <a:rPr lang="en-US" dirty="0" smtClean="0">
                <a:solidFill>
                  <a:srgbClr val="CEAC66"/>
                </a:solidFill>
              </a:rPr>
              <a:t>Surveys</a:t>
            </a:r>
            <a:r>
              <a:rPr lang="en-US" dirty="0" smtClean="0">
                <a:solidFill>
                  <a:srgbClr val="FFFFFF"/>
                </a:solidFill>
              </a:rPr>
              <a:t>: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Establishment name and address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Ownership information and franchise indicators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Revenues, employment, payroll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Industry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Customer types (consumers, contractors, government, etc.)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Sales by item codes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Business Register (derived from </a:t>
            </a:r>
            <a:r>
              <a:rPr lang="en-US" dirty="0" smtClean="0">
                <a:solidFill>
                  <a:srgbClr val="CEAC66"/>
                </a:solidFill>
              </a:rPr>
              <a:t>IRS, BLS, SSA </a:t>
            </a:r>
            <a:r>
              <a:rPr lang="en-US" dirty="0" smtClean="0">
                <a:solidFill>
                  <a:srgbClr val="FFFFFF"/>
                </a:solidFill>
              </a:rPr>
              <a:t>and </a:t>
            </a:r>
            <a:r>
              <a:rPr lang="en-US" dirty="0" smtClean="0">
                <a:solidFill>
                  <a:srgbClr val="CEAC66"/>
                </a:solidFill>
              </a:rPr>
              <a:t>Census </a:t>
            </a:r>
            <a:r>
              <a:rPr lang="en-US" dirty="0" smtClean="0">
                <a:solidFill>
                  <a:srgbClr val="FFFFFF"/>
                </a:solidFill>
              </a:rPr>
              <a:t>data)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Comprehensive snapshot of employer business universe 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Longitudinal Business Database (</a:t>
            </a:r>
            <a:r>
              <a:rPr lang="en-US" dirty="0" smtClean="0">
                <a:solidFill>
                  <a:srgbClr val="CEAC66"/>
                </a:solidFill>
              </a:rPr>
              <a:t>LBD</a:t>
            </a:r>
            <a:r>
              <a:rPr lang="en-US" dirty="0" smtClean="0">
                <a:solidFill>
                  <a:srgbClr val="FFFFFF"/>
                </a:solidFill>
              </a:rPr>
              <a:t>)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Establishment births, deaths, mergers and acquisitions over time</a:t>
            </a:r>
          </a:p>
          <a:p>
            <a:pPr lvl="1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D62A5C0-335B-4C29-8700-62F49F1D9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554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769525-C997-492F-8210-08489E553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916"/>
            <a:ext cx="10515600" cy="1325563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rgbClr val="D8B979"/>
                </a:solidFill>
              </a:rPr>
              <a:t>Census </a:t>
            </a:r>
            <a:r>
              <a:rPr lang="en-US" sz="5400" b="1" dirty="0" smtClean="0">
                <a:solidFill>
                  <a:srgbClr val="FFFFFF"/>
                </a:solidFill>
              </a:rPr>
              <a:t>Firm and Trade </a:t>
            </a:r>
            <a:r>
              <a:rPr lang="en-US" sz="5400" b="1" dirty="0" smtClean="0">
                <a:solidFill>
                  <a:schemeClr val="bg1"/>
                </a:solidFill>
              </a:rPr>
              <a:t>Data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B3E9B4E-D692-4507-8316-7B521E54C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661" y="1287890"/>
            <a:ext cx="11415235" cy="513735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Firm-level data from Census captures measures unique to </a:t>
            </a:r>
            <a:r>
              <a:rPr lang="en-US" dirty="0" smtClean="0">
                <a:solidFill>
                  <a:srgbClr val="CEAC66"/>
                </a:solidFill>
              </a:rPr>
              <a:t>firms</a:t>
            </a:r>
            <a:r>
              <a:rPr lang="en-US" dirty="0" smtClean="0">
                <a:solidFill>
                  <a:srgbClr val="FFFFFF"/>
                </a:solidFill>
              </a:rPr>
              <a:t>: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E.g. </a:t>
            </a:r>
            <a:r>
              <a:rPr lang="en-US" dirty="0">
                <a:solidFill>
                  <a:srgbClr val="CEAC66"/>
                </a:solidFill>
              </a:rPr>
              <a:t>e</a:t>
            </a:r>
            <a:r>
              <a:rPr lang="en-US" dirty="0" smtClean="0">
                <a:solidFill>
                  <a:srgbClr val="CEAC66"/>
                </a:solidFill>
              </a:rPr>
              <a:t>ntrepreneurship, research and development costs, owner characteristics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Trade data is provided at both establishment and transaction levels:</a:t>
            </a:r>
          </a:p>
          <a:p>
            <a:pPr lvl="1"/>
            <a:r>
              <a:rPr lang="en-US" dirty="0">
                <a:solidFill>
                  <a:srgbClr val="CEAC66"/>
                </a:solidFill>
              </a:rPr>
              <a:t>Commodity Flows Survey  </a:t>
            </a:r>
            <a:r>
              <a:rPr lang="en-US" dirty="0" smtClean="0">
                <a:solidFill>
                  <a:srgbClr val="FFFFFF"/>
                </a:solidFill>
              </a:rPr>
              <a:t>- establishment</a:t>
            </a:r>
          </a:p>
          <a:p>
            <a:pPr lvl="1"/>
            <a:r>
              <a:rPr lang="en-US" dirty="0" smtClean="0">
                <a:solidFill>
                  <a:srgbClr val="CEAC66"/>
                </a:solidFill>
              </a:rPr>
              <a:t>Foreign Trade Data (exports and imports) </a:t>
            </a:r>
            <a:r>
              <a:rPr lang="en-US" dirty="0" smtClean="0">
                <a:solidFill>
                  <a:srgbClr val="FFFFFF"/>
                </a:solidFill>
              </a:rPr>
              <a:t>– transaction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Longitudinal Firm Trade Transactions Database (</a:t>
            </a:r>
            <a:r>
              <a:rPr lang="en-US" dirty="0" smtClean="0">
                <a:solidFill>
                  <a:srgbClr val="CEAC66"/>
                </a:solidFill>
              </a:rPr>
              <a:t>LFTTD</a:t>
            </a:r>
            <a:r>
              <a:rPr lang="en-US" dirty="0" smtClean="0">
                <a:solidFill>
                  <a:srgbClr val="FFFFFF"/>
                </a:solidFill>
              </a:rPr>
              <a:t>) – transaction</a:t>
            </a:r>
            <a:endParaRPr lang="en-US" dirty="0">
              <a:solidFill>
                <a:srgbClr val="FFFFFF"/>
              </a:solidFill>
            </a:endParaRPr>
          </a:p>
          <a:p>
            <a:pPr lvl="2"/>
            <a:r>
              <a:rPr lang="en-US" dirty="0" smtClean="0">
                <a:solidFill>
                  <a:srgbClr val="FFFFFF"/>
                </a:solidFill>
              </a:rPr>
              <a:t>Universe of firm-level trade transactions from 1992-2018</a:t>
            </a:r>
          </a:p>
          <a:p>
            <a:pPr lvl="2"/>
            <a:r>
              <a:rPr lang="en-US" dirty="0" smtClean="0">
                <a:solidFill>
                  <a:srgbClr val="FFFFFF"/>
                </a:solidFill>
              </a:rPr>
              <a:t>Value</a:t>
            </a:r>
          </a:p>
          <a:p>
            <a:pPr lvl="2"/>
            <a:r>
              <a:rPr lang="en-US" dirty="0" smtClean="0">
                <a:solidFill>
                  <a:srgbClr val="FFFFFF"/>
                </a:solidFill>
              </a:rPr>
              <a:t>Date</a:t>
            </a:r>
          </a:p>
          <a:p>
            <a:pPr lvl="2"/>
            <a:r>
              <a:rPr lang="en-US" dirty="0" smtClean="0">
                <a:solidFill>
                  <a:srgbClr val="FFFFFF"/>
                </a:solidFill>
              </a:rPr>
              <a:t>Country of origin/destination</a:t>
            </a:r>
          </a:p>
          <a:p>
            <a:pPr lvl="2"/>
            <a:r>
              <a:rPr lang="en-US" dirty="0" smtClean="0">
                <a:solidFill>
                  <a:srgbClr val="FFFFFF"/>
                </a:solidFill>
              </a:rPr>
              <a:t>Quantity</a:t>
            </a:r>
          </a:p>
          <a:p>
            <a:pPr lvl="2"/>
            <a:r>
              <a:rPr lang="en-US" dirty="0" smtClean="0">
                <a:solidFill>
                  <a:srgbClr val="FFFFFF"/>
                </a:solidFill>
              </a:rPr>
              <a:t>HS code</a:t>
            </a:r>
          </a:p>
          <a:p>
            <a:pPr lvl="2"/>
            <a:r>
              <a:rPr lang="en-US" dirty="0" smtClean="0">
                <a:solidFill>
                  <a:srgbClr val="FFFFFF"/>
                </a:solidFill>
              </a:rPr>
              <a:t>Manufacturer ID for imports </a:t>
            </a: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D62A5C0-335B-4C29-8700-62F49F1D9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331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769525-C997-492F-8210-08489E553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916"/>
            <a:ext cx="10515600" cy="1325563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b="1" dirty="0" smtClean="0">
                <a:solidFill>
                  <a:srgbClr val="D8B979"/>
                </a:solidFill>
              </a:rPr>
              <a:t>Linked </a:t>
            </a:r>
            <a:r>
              <a:rPr lang="en-US" sz="5400" b="1" dirty="0" smtClean="0">
                <a:solidFill>
                  <a:srgbClr val="FFFFFF"/>
                </a:solidFill>
              </a:rPr>
              <a:t>Employer- Employee </a:t>
            </a:r>
            <a:r>
              <a:rPr lang="en-US" sz="5400" b="1" dirty="0" smtClean="0">
                <a:solidFill>
                  <a:schemeClr val="bg1"/>
                </a:solidFill>
              </a:rPr>
              <a:t>Data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B3E9B4E-D692-4507-8316-7B521E54C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542" y="1166944"/>
            <a:ext cx="11415235" cy="513735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State unemployment insurance data is linked to Census and IRS business info to produce the Longitudinal Employer-Household Dynamics (</a:t>
            </a:r>
            <a:r>
              <a:rPr lang="en-US" dirty="0" smtClean="0">
                <a:solidFill>
                  <a:srgbClr val="CEAC66"/>
                </a:solidFill>
              </a:rPr>
              <a:t>LEHD</a:t>
            </a:r>
            <a:r>
              <a:rPr lang="en-US" dirty="0" smtClean="0">
                <a:solidFill>
                  <a:srgbClr val="FFFFFF"/>
                </a:solidFill>
              </a:rPr>
              <a:t>)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Links individuals to their </a:t>
            </a:r>
            <a:r>
              <a:rPr lang="en-US" dirty="0" smtClean="0">
                <a:solidFill>
                  <a:srgbClr val="CEAC66"/>
                </a:solidFill>
              </a:rPr>
              <a:t>place(s) of employment</a:t>
            </a:r>
            <a:r>
              <a:rPr lang="en-US" dirty="0" smtClean="0">
                <a:solidFill>
                  <a:srgbClr val="FFFFFF"/>
                </a:solidFill>
              </a:rPr>
              <a:t>, over time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Address-level data for both places of employment and places of residence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Quarterly </a:t>
            </a:r>
            <a:r>
              <a:rPr lang="en-US" dirty="0" smtClean="0">
                <a:solidFill>
                  <a:srgbClr val="CEAC66"/>
                </a:solidFill>
              </a:rPr>
              <a:t>earnings</a:t>
            </a:r>
            <a:r>
              <a:rPr lang="en-US" dirty="0" smtClean="0">
                <a:solidFill>
                  <a:srgbClr val="FFFFFF"/>
                </a:solidFill>
              </a:rPr>
              <a:t> for every company employee and various business characteristics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Contains some </a:t>
            </a:r>
            <a:r>
              <a:rPr lang="en-US" dirty="0" smtClean="0">
                <a:solidFill>
                  <a:srgbClr val="CEAC66"/>
                </a:solidFill>
              </a:rPr>
              <a:t>demographic information </a:t>
            </a:r>
            <a:r>
              <a:rPr lang="en-US" dirty="0" smtClean="0">
                <a:solidFill>
                  <a:srgbClr val="FFFFFF"/>
                </a:solidFill>
              </a:rPr>
              <a:t>for employees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Can link to </a:t>
            </a:r>
            <a:r>
              <a:rPr lang="en-US" dirty="0" smtClean="0">
                <a:solidFill>
                  <a:srgbClr val="CEAC66"/>
                </a:solidFill>
              </a:rPr>
              <a:t>Census business data </a:t>
            </a:r>
            <a:r>
              <a:rPr lang="en-US" dirty="0" smtClean="0">
                <a:solidFill>
                  <a:srgbClr val="FFFFFF"/>
                </a:solidFill>
              </a:rPr>
              <a:t>via firm identifiers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Can link to </a:t>
            </a:r>
            <a:r>
              <a:rPr lang="en-US" dirty="0" smtClean="0">
                <a:solidFill>
                  <a:srgbClr val="CEAC66"/>
                </a:solidFill>
              </a:rPr>
              <a:t>Census household data </a:t>
            </a:r>
            <a:r>
              <a:rPr lang="en-US" dirty="0" smtClean="0">
                <a:solidFill>
                  <a:srgbClr val="FFFFFF"/>
                </a:solidFill>
              </a:rPr>
              <a:t>via person identifiers (</a:t>
            </a:r>
            <a:r>
              <a:rPr lang="en-US" dirty="0" smtClean="0">
                <a:solidFill>
                  <a:srgbClr val="CEAC66"/>
                </a:solidFill>
              </a:rPr>
              <a:t>PIK</a:t>
            </a:r>
            <a:r>
              <a:rPr lang="en-US" dirty="0" smtClean="0">
                <a:solidFill>
                  <a:srgbClr val="FFFFFF"/>
                </a:solidFill>
              </a:rPr>
              <a:t>)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Projects are approved on a state-by-state basis; On avg., </a:t>
            </a:r>
            <a:r>
              <a:rPr lang="en-US" dirty="0" smtClean="0">
                <a:solidFill>
                  <a:srgbClr val="CEAC66"/>
                </a:solidFill>
              </a:rPr>
              <a:t>~25 states approve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D62A5C0-335B-4C29-8700-62F49F1D9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148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468431" y="3110102"/>
            <a:ext cx="1164203" cy="369332"/>
          </a:xfrm>
          <a:prstGeom prst="rect">
            <a:avLst/>
          </a:prstGeom>
          <a:solidFill>
            <a:schemeClr val="accent5">
              <a:lumMod val="60000"/>
              <a:lumOff val="40000"/>
              <a:alpha val="79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PIK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59720" y="3108883"/>
            <a:ext cx="1164203" cy="369332"/>
          </a:xfrm>
          <a:prstGeom prst="rect">
            <a:avLst/>
          </a:prstGeom>
          <a:solidFill>
            <a:schemeClr val="accent5">
              <a:lumMod val="60000"/>
              <a:lumOff val="40000"/>
              <a:alpha val="79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Firm ID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270376" y="3866013"/>
            <a:ext cx="956146" cy="369332"/>
          </a:xfrm>
          <a:prstGeom prst="rect">
            <a:avLst/>
          </a:prstGeom>
          <a:solidFill>
            <a:schemeClr val="accent5">
              <a:lumMod val="60000"/>
              <a:lumOff val="40000"/>
              <a:alpha val="79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PIK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66672" y="3108884"/>
            <a:ext cx="1164203" cy="369332"/>
          </a:xfrm>
          <a:prstGeom prst="rect">
            <a:avLst/>
          </a:prstGeom>
          <a:solidFill>
            <a:schemeClr val="accent5">
              <a:lumMod val="60000"/>
              <a:lumOff val="40000"/>
              <a:alpha val="79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PIK</a:t>
            </a:r>
          </a:p>
        </p:txBody>
      </p:sp>
      <p:sp>
        <p:nvSpPr>
          <p:cNvPr id="28" name="TextBox 27"/>
          <p:cNvSpPr txBox="1"/>
          <p:nvPr/>
        </p:nvSpPr>
        <p:spPr>
          <a:xfrm rot="2099464">
            <a:off x="3917691" y="3955229"/>
            <a:ext cx="1753862" cy="369332"/>
          </a:xfrm>
          <a:prstGeom prst="rect">
            <a:avLst/>
          </a:prstGeom>
          <a:solidFill>
            <a:schemeClr val="accent5">
              <a:lumMod val="60000"/>
              <a:lumOff val="40000"/>
              <a:alpha val="79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SEIN</a:t>
            </a:r>
          </a:p>
        </p:txBody>
      </p:sp>
      <p:sp>
        <p:nvSpPr>
          <p:cNvPr id="27" name="TextBox 26"/>
          <p:cNvSpPr txBox="1"/>
          <p:nvPr/>
        </p:nvSpPr>
        <p:spPr>
          <a:xfrm rot="19648903">
            <a:off x="4025232" y="2320143"/>
            <a:ext cx="1435485" cy="369332"/>
          </a:xfrm>
          <a:prstGeom prst="rect">
            <a:avLst/>
          </a:prstGeom>
          <a:solidFill>
            <a:schemeClr val="accent5">
              <a:lumMod val="60000"/>
              <a:lumOff val="40000"/>
              <a:alpha val="79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SEIN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04431" y="3107666"/>
            <a:ext cx="1164203" cy="369332"/>
          </a:xfrm>
          <a:prstGeom prst="rect">
            <a:avLst/>
          </a:prstGeom>
          <a:solidFill>
            <a:schemeClr val="accent5">
              <a:lumMod val="60000"/>
              <a:lumOff val="40000"/>
              <a:alpha val="79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SEIN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33743" y="2365656"/>
            <a:ext cx="1164203" cy="646331"/>
          </a:xfrm>
          <a:prstGeom prst="rect">
            <a:avLst/>
          </a:prstGeom>
          <a:solidFill>
            <a:schemeClr val="accent5">
              <a:lumMod val="60000"/>
              <a:lumOff val="40000"/>
              <a:alpha val="79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SEINUNIT</a:t>
            </a:r>
          </a:p>
          <a:p>
            <a:pPr algn="ctr"/>
            <a:endParaRPr lang="en-US" b="1" dirty="0" smtClean="0">
              <a:solidFill>
                <a:srgbClr val="FFFFF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55347" y="3847241"/>
            <a:ext cx="830129" cy="369332"/>
          </a:xfrm>
          <a:prstGeom prst="rect">
            <a:avLst/>
          </a:prstGeom>
          <a:solidFill>
            <a:schemeClr val="accent5">
              <a:lumMod val="60000"/>
              <a:lumOff val="40000"/>
              <a:alpha val="79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SEIN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54142" y="2394674"/>
            <a:ext cx="830129" cy="369332"/>
          </a:xfrm>
          <a:prstGeom prst="rect">
            <a:avLst/>
          </a:prstGeom>
          <a:solidFill>
            <a:schemeClr val="accent5">
              <a:lumMod val="60000"/>
              <a:lumOff val="40000"/>
              <a:alpha val="79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GAL ID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769525-C997-492F-8210-08489E553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916"/>
            <a:ext cx="10515600" cy="1325563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rgbClr val="D8B979"/>
                </a:solidFill>
              </a:rPr>
              <a:t>LEHD </a:t>
            </a:r>
            <a:r>
              <a:rPr lang="en-US" sz="5400" b="1" dirty="0" smtClean="0">
                <a:solidFill>
                  <a:schemeClr val="bg1"/>
                </a:solidFill>
              </a:rPr>
              <a:t>Data Structure</a:t>
            </a:r>
            <a:endParaRPr lang="en-US" sz="5400" b="1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D62A5C0-335B-4C29-8700-62F49F1D9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" y="5822445"/>
            <a:ext cx="12192000" cy="1035555"/>
          </a:xfrm>
          <a:prstGeom prst="rect">
            <a:avLst/>
          </a:prstGeom>
        </p:spPr>
      </p:pic>
      <p:sp>
        <p:nvSpPr>
          <p:cNvPr id="4" name="Chord 3"/>
          <p:cNvSpPr/>
          <p:nvPr/>
        </p:nvSpPr>
        <p:spPr>
          <a:xfrm>
            <a:off x="10457569" y="1889777"/>
            <a:ext cx="3480629" cy="2932933"/>
          </a:xfrm>
          <a:prstGeom prst="chord">
            <a:avLst>
              <a:gd name="adj1" fmla="val 5437913"/>
              <a:gd name="adj2" fmla="val 1620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hord 6"/>
          <p:cNvSpPr/>
          <p:nvPr/>
        </p:nvSpPr>
        <p:spPr>
          <a:xfrm>
            <a:off x="-1" y="1901058"/>
            <a:ext cx="3480629" cy="2932933"/>
          </a:xfrm>
          <a:prstGeom prst="chord">
            <a:avLst>
              <a:gd name="adj1" fmla="val 5437913"/>
              <a:gd name="adj2" fmla="val 16200000"/>
            </a:avLst>
          </a:prstGeom>
          <a:solidFill>
            <a:schemeClr val="accent1"/>
          </a:solidFill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5429" y="2649904"/>
            <a:ext cx="12699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Census </a:t>
            </a:r>
          </a:p>
          <a:p>
            <a:r>
              <a:rPr lang="en-US" sz="2400" b="1" dirty="0" smtClean="0">
                <a:solidFill>
                  <a:srgbClr val="FFFFFF"/>
                </a:solidFill>
              </a:rPr>
              <a:t>Business Data</a:t>
            </a:r>
          </a:p>
          <a:p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922042" y="2567106"/>
            <a:ext cx="12699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</a:rPr>
              <a:t>Census </a:t>
            </a:r>
          </a:p>
          <a:p>
            <a:r>
              <a:rPr lang="en-US" sz="2400" b="1" dirty="0" smtClean="0">
                <a:solidFill>
                  <a:srgbClr val="FFFFFF"/>
                </a:solidFill>
              </a:rPr>
              <a:t>House-</a:t>
            </a:r>
          </a:p>
          <a:p>
            <a:r>
              <a:rPr lang="en-US" sz="2400" b="1" dirty="0" smtClean="0">
                <a:solidFill>
                  <a:srgbClr val="FFFFFF"/>
                </a:solidFill>
              </a:rPr>
              <a:t>hold</a:t>
            </a:r>
          </a:p>
          <a:p>
            <a:r>
              <a:rPr lang="en-US" sz="2400" b="1" dirty="0" smtClean="0">
                <a:solidFill>
                  <a:srgbClr val="FFFFFF"/>
                </a:solidFill>
              </a:rPr>
              <a:t>Data</a:t>
            </a:r>
          </a:p>
          <a:p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571275" y="2743984"/>
            <a:ext cx="1740315" cy="111327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Employer </a:t>
            </a:r>
          </a:p>
          <a:p>
            <a:pPr algn="ctr"/>
            <a:r>
              <a:rPr lang="en-US" b="1" dirty="0" smtClean="0"/>
              <a:t>Characteristics</a:t>
            </a:r>
          </a:p>
          <a:p>
            <a:pPr algn="ctr"/>
            <a:r>
              <a:rPr lang="en-US" b="1" dirty="0" smtClean="0"/>
              <a:t>File (ECF)</a:t>
            </a:r>
            <a:endParaRPr lang="en-US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5233515" y="2745202"/>
            <a:ext cx="1740315" cy="111327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Employment </a:t>
            </a:r>
          </a:p>
          <a:p>
            <a:pPr algn="ctr"/>
            <a:r>
              <a:rPr lang="en-US" b="1" dirty="0" smtClean="0"/>
              <a:t>History</a:t>
            </a:r>
          </a:p>
          <a:p>
            <a:pPr algn="ctr"/>
            <a:r>
              <a:rPr lang="en-US" b="1" dirty="0" smtClean="0"/>
              <a:t>File (EHF)</a:t>
            </a:r>
            <a:endParaRPr lang="en-US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7880632" y="2746420"/>
            <a:ext cx="1740315" cy="111327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Individual </a:t>
            </a:r>
          </a:p>
          <a:p>
            <a:pPr algn="ctr"/>
            <a:r>
              <a:rPr lang="en-US" b="1" dirty="0" smtClean="0"/>
              <a:t>Characteristics</a:t>
            </a:r>
          </a:p>
          <a:p>
            <a:pPr algn="ctr"/>
            <a:r>
              <a:rPr lang="en-US" b="1" dirty="0" smtClean="0"/>
              <a:t>File (ICF)</a:t>
            </a:r>
            <a:endParaRPr lang="en-US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5234720" y="1310191"/>
            <a:ext cx="1740315" cy="1113274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Unit To Worker (U2W)</a:t>
            </a:r>
            <a:endParaRPr lang="en-US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5235924" y="4259461"/>
            <a:ext cx="1740315" cy="1113274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Successor</a:t>
            </a:r>
          </a:p>
          <a:p>
            <a:pPr algn="ctr"/>
            <a:r>
              <a:rPr lang="en-US" b="1" dirty="0" smtClean="0"/>
              <a:t>Predecessor</a:t>
            </a:r>
          </a:p>
          <a:p>
            <a:pPr algn="ctr"/>
            <a:r>
              <a:rPr lang="en-US" b="1" dirty="0" smtClean="0"/>
              <a:t>File (SPF)</a:t>
            </a:r>
            <a:endParaRPr lang="en-US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2590010" y="1311409"/>
            <a:ext cx="1740315" cy="1113274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Geocoded Address List (GAL)</a:t>
            </a:r>
            <a:endParaRPr lang="en-US" b="1" dirty="0"/>
          </a:p>
        </p:txBody>
      </p:sp>
      <p:sp>
        <p:nvSpPr>
          <p:cNvPr id="21" name="Trapezoid 20"/>
          <p:cNvSpPr/>
          <p:nvPr/>
        </p:nvSpPr>
        <p:spPr>
          <a:xfrm>
            <a:off x="2540078" y="4217984"/>
            <a:ext cx="1844581" cy="1028038"/>
          </a:xfrm>
          <a:prstGeom prst="trapezoi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Title 26 Components</a:t>
            </a:r>
          </a:p>
          <a:p>
            <a:pPr algn="ctr"/>
            <a:r>
              <a:rPr lang="en-US" b="1" dirty="0" smtClean="0">
                <a:solidFill>
                  <a:srgbClr val="FFFFFF"/>
                </a:solidFill>
              </a:rPr>
              <a:t>(ECF T26)</a:t>
            </a:r>
          </a:p>
        </p:txBody>
      </p:sp>
      <p:sp>
        <p:nvSpPr>
          <p:cNvPr id="22" name="Trapezoid 21"/>
          <p:cNvSpPr/>
          <p:nvPr/>
        </p:nvSpPr>
        <p:spPr>
          <a:xfrm>
            <a:off x="7817994" y="4219201"/>
            <a:ext cx="1844581" cy="1028038"/>
          </a:xfrm>
          <a:prstGeom prst="trapezoi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FFFF"/>
                </a:solidFill>
              </a:rPr>
              <a:t>Title 26 Components</a:t>
            </a:r>
          </a:p>
          <a:p>
            <a:pPr algn="ctr"/>
            <a:r>
              <a:rPr lang="en-US" b="1" dirty="0" smtClean="0">
                <a:solidFill>
                  <a:srgbClr val="FFFFFF"/>
                </a:solidFill>
              </a:rPr>
              <a:t>(ICF T26)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65537" y="5472796"/>
            <a:ext cx="29695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EAC66"/>
                </a:solidFill>
              </a:rPr>
              <a:t>Employer </a:t>
            </a:r>
            <a:r>
              <a:rPr lang="en-US" sz="3600" b="1" dirty="0" smtClean="0">
                <a:solidFill>
                  <a:schemeClr val="bg1"/>
                </a:solidFill>
              </a:rPr>
              <a:t>Files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39999" y="5474014"/>
            <a:ext cx="25930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EAC66"/>
                </a:solidFill>
              </a:rPr>
              <a:t>Worker </a:t>
            </a:r>
            <a:r>
              <a:rPr lang="en-US" sz="3600" b="1" dirty="0" smtClean="0">
                <a:solidFill>
                  <a:srgbClr val="FFFFFF"/>
                </a:solidFill>
              </a:rPr>
              <a:t>Files</a:t>
            </a:r>
            <a:endParaRPr lang="en-US" sz="36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429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769525-C997-492F-8210-08489E553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916"/>
            <a:ext cx="10985262" cy="1325563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b="1" dirty="0" smtClean="0">
                <a:solidFill>
                  <a:srgbClr val="D8B979"/>
                </a:solidFill>
              </a:rPr>
              <a:t>Employer </a:t>
            </a:r>
            <a:r>
              <a:rPr lang="en-US" sz="5400" b="1" dirty="0" smtClean="0">
                <a:solidFill>
                  <a:srgbClr val="FFFFFF"/>
                </a:solidFill>
              </a:rPr>
              <a:t>Characteristics File (</a:t>
            </a:r>
            <a:r>
              <a:rPr lang="en-US" sz="5400" b="1" dirty="0" smtClean="0">
                <a:solidFill>
                  <a:srgbClr val="CEAC66"/>
                </a:solidFill>
              </a:rPr>
              <a:t>ECF</a:t>
            </a:r>
            <a:r>
              <a:rPr lang="en-US" sz="5400" b="1" dirty="0" smtClean="0">
                <a:solidFill>
                  <a:srgbClr val="FFFFFF"/>
                </a:solidFill>
              </a:rPr>
              <a:t>)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B3E9B4E-D692-4507-8316-7B521E54C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661" y="1287890"/>
            <a:ext cx="11415235" cy="513735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Employer file that contains one record for every quarter-year an establishment/firm is present in either the </a:t>
            </a:r>
            <a:r>
              <a:rPr lang="en-US" dirty="0" smtClean="0">
                <a:solidFill>
                  <a:srgbClr val="FFFFFF"/>
                </a:solidFill>
              </a:rPr>
              <a:t>State’s </a:t>
            </a:r>
            <a:r>
              <a:rPr lang="en-US" dirty="0" smtClean="0">
                <a:solidFill>
                  <a:srgbClr val="CEAC66"/>
                </a:solidFill>
              </a:rPr>
              <a:t>ES</a:t>
            </a:r>
            <a:r>
              <a:rPr lang="en-US" dirty="0">
                <a:solidFill>
                  <a:srgbClr val="CEAC66"/>
                </a:solidFill>
              </a:rPr>
              <a:t>-202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or </a:t>
            </a:r>
            <a:r>
              <a:rPr lang="en-US" dirty="0" smtClean="0">
                <a:solidFill>
                  <a:srgbClr val="CEAC66"/>
                </a:solidFill>
              </a:rPr>
              <a:t>UI</a:t>
            </a:r>
            <a:r>
              <a:rPr lang="en-US" dirty="0" smtClean="0">
                <a:solidFill>
                  <a:srgbClr val="FFFFFF"/>
                </a:solidFill>
              </a:rPr>
              <a:t> records.</a:t>
            </a:r>
            <a:endParaRPr lang="en-US" dirty="0">
              <a:solidFill>
                <a:srgbClr val="FFFFFF"/>
              </a:solidFill>
            </a:endParaRP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Two files: “Establishment” level and firm level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Each </a:t>
            </a:r>
            <a:r>
              <a:rPr lang="en-US" dirty="0">
                <a:solidFill>
                  <a:srgbClr val="FFFFFF"/>
                </a:solidFill>
              </a:rPr>
              <a:t>contain the same information, establishments </a:t>
            </a:r>
            <a:r>
              <a:rPr lang="en-US" dirty="0" smtClean="0">
                <a:solidFill>
                  <a:srgbClr val="FFFFFF"/>
                </a:solidFill>
              </a:rPr>
              <a:t>aggregated </a:t>
            </a:r>
            <a:r>
              <a:rPr lang="en-US" dirty="0">
                <a:solidFill>
                  <a:srgbClr val="FFFFFF"/>
                </a:solidFill>
              </a:rPr>
              <a:t>to </a:t>
            </a:r>
            <a:r>
              <a:rPr lang="en-US" dirty="0" smtClean="0">
                <a:solidFill>
                  <a:srgbClr val="FFFFFF"/>
                </a:solidFill>
              </a:rPr>
              <a:t>create </a:t>
            </a:r>
            <a:r>
              <a:rPr lang="en-US" dirty="0">
                <a:solidFill>
                  <a:srgbClr val="FFFFFF"/>
                </a:solidFill>
              </a:rPr>
              <a:t>firm </a:t>
            </a:r>
            <a:r>
              <a:rPr lang="en-US" dirty="0" smtClean="0">
                <a:solidFill>
                  <a:srgbClr val="FFFFFF"/>
                </a:solidFill>
              </a:rPr>
              <a:t>file</a:t>
            </a:r>
            <a:endParaRPr lang="en-US" dirty="0">
              <a:solidFill>
                <a:srgbClr val="FFFFFF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Contents: </a:t>
            </a:r>
            <a:r>
              <a:rPr lang="en-US" dirty="0" smtClean="0">
                <a:solidFill>
                  <a:srgbClr val="CEAC66"/>
                </a:solidFill>
              </a:rPr>
              <a:t>Size</a:t>
            </a:r>
            <a:r>
              <a:rPr lang="en-US" dirty="0">
                <a:solidFill>
                  <a:srgbClr val="CEAC66"/>
                </a:solidFill>
              </a:rPr>
              <a:t>, location </a:t>
            </a:r>
            <a:r>
              <a:rPr lang="en-US" dirty="0">
                <a:solidFill>
                  <a:schemeClr val="bg1"/>
                </a:solidFill>
              </a:rPr>
              <a:t>(</a:t>
            </a:r>
            <a:r>
              <a:rPr lang="en-US" dirty="0" err="1">
                <a:solidFill>
                  <a:schemeClr val="bg1"/>
                </a:solidFill>
              </a:rPr>
              <a:t>lat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lon</a:t>
            </a:r>
            <a:r>
              <a:rPr lang="en-US" dirty="0">
                <a:solidFill>
                  <a:srgbClr val="FFFFFF"/>
                </a:solidFill>
              </a:rPr>
              <a:t>), </a:t>
            </a:r>
            <a:r>
              <a:rPr lang="en-US" dirty="0" smtClean="0">
                <a:solidFill>
                  <a:srgbClr val="CEAC66"/>
                </a:solidFill>
              </a:rPr>
              <a:t>industry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Can add </a:t>
            </a:r>
            <a:r>
              <a:rPr lang="en-US" dirty="0" smtClean="0">
                <a:solidFill>
                  <a:srgbClr val="CEAC66"/>
                </a:solidFill>
              </a:rPr>
              <a:t>street addresses </a:t>
            </a:r>
            <a:r>
              <a:rPr lang="en-US" dirty="0" smtClean="0">
                <a:solidFill>
                  <a:srgbClr val="FFFFFF"/>
                </a:solidFill>
              </a:rPr>
              <a:t>and </a:t>
            </a:r>
            <a:r>
              <a:rPr lang="en-US" dirty="0" smtClean="0">
                <a:solidFill>
                  <a:srgbClr val="CEAC66"/>
                </a:solidFill>
              </a:rPr>
              <a:t>Census geographies </a:t>
            </a:r>
            <a:r>
              <a:rPr lang="en-US" dirty="0" smtClean="0">
                <a:solidFill>
                  <a:srgbClr val="FFFFFF"/>
                </a:solidFill>
              </a:rPr>
              <a:t>with Geocoded Address File (</a:t>
            </a:r>
            <a:r>
              <a:rPr lang="en-US" dirty="0" smtClean="0">
                <a:solidFill>
                  <a:srgbClr val="CEAC66"/>
                </a:solidFill>
              </a:rPr>
              <a:t>GAL</a:t>
            </a:r>
            <a:r>
              <a:rPr lang="en-US" dirty="0" smtClean="0">
                <a:solidFill>
                  <a:srgbClr val="FFFFFF"/>
                </a:solidFill>
              </a:rPr>
              <a:t>)</a:t>
            </a:r>
            <a:endParaRPr lang="en-US" dirty="0">
              <a:solidFill>
                <a:srgbClr val="FFFFFF"/>
              </a:solidFill>
            </a:endParaRPr>
          </a:p>
          <a:p>
            <a:r>
              <a:rPr lang="en-US" dirty="0" smtClean="0">
                <a:solidFill>
                  <a:srgbClr val="FFFFFF"/>
                </a:solidFill>
              </a:rPr>
              <a:t>Observation </a:t>
            </a:r>
            <a:r>
              <a:rPr lang="en-US" dirty="0">
                <a:solidFill>
                  <a:srgbClr val="FFFFFF"/>
                </a:solidFill>
              </a:rPr>
              <a:t>level: E</a:t>
            </a:r>
            <a:r>
              <a:rPr lang="en-US" dirty="0" smtClean="0">
                <a:solidFill>
                  <a:srgbClr val="FFFFFF"/>
                </a:solidFill>
              </a:rPr>
              <a:t>stablishment (SEIN) or </a:t>
            </a:r>
            <a:r>
              <a:rPr lang="en-US" dirty="0" smtClean="0">
                <a:solidFill>
                  <a:srgbClr val="CEAC66"/>
                </a:solidFill>
              </a:rPr>
              <a:t>firm</a:t>
            </a:r>
            <a:r>
              <a:rPr lang="en-US" dirty="0">
                <a:solidFill>
                  <a:srgbClr val="CEAC66"/>
                </a:solidFill>
              </a:rPr>
              <a:t>-</a:t>
            </a:r>
            <a:r>
              <a:rPr lang="en-US" dirty="0" smtClean="0">
                <a:solidFill>
                  <a:srgbClr val="CEAC66"/>
                </a:solidFill>
              </a:rPr>
              <a:t>quarter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FTI </a:t>
            </a:r>
            <a:r>
              <a:rPr lang="en-US" dirty="0">
                <a:solidFill>
                  <a:srgbClr val="FFFFFF"/>
                </a:solidFill>
              </a:rPr>
              <a:t>version includes: </a:t>
            </a:r>
            <a:r>
              <a:rPr lang="en-US" dirty="0">
                <a:solidFill>
                  <a:srgbClr val="CEAC66"/>
                </a:solidFill>
              </a:rPr>
              <a:t>IRS firm ID, firm age, firm </a:t>
            </a:r>
            <a:r>
              <a:rPr lang="en-US" dirty="0" smtClean="0">
                <a:solidFill>
                  <a:srgbClr val="CEAC66"/>
                </a:solidFill>
              </a:rPr>
              <a:t>size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Linkable to </a:t>
            </a:r>
            <a:r>
              <a:rPr lang="en-US" dirty="0" smtClean="0">
                <a:solidFill>
                  <a:srgbClr val="CEAC66"/>
                </a:solidFill>
              </a:rPr>
              <a:t>other business data </a:t>
            </a:r>
            <a:r>
              <a:rPr lang="en-US" dirty="0" smtClean="0">
                <a:solidFill>
                  <a:srgbClr val="FFFFFF"/>
                </a:solidFill>
              </a:rPr>
              <a:t>via “massaging” of firm ids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Linkable to </a:t>
            </a:r>
            <a:r>
              <a:rPr lang="en-US" dirty="0" smtClean="0">
                <a:solidFill>
                  <a:srgbClr val="CEAC66"/>
                </a:solidFill>
              </a:rPr>
              <a:t>external data </a:t>
            </a:r>
            <a:r>
              <a:rPr lang="en-US" dirty="0" smtClean="0">
                <a:solidFill>
                  <a:srgbClr val="FFFFFF"/>
                </a:solidFill>
              </a:rPr>
              <a:t>via location, address (via GAL) or State EINs (SEIN)</a:t>
            </a:r>
            <a:endParaRPr lang="en-US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D62A5C0-335B-4C29-8700-62F49F1D9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729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769525-C997-492F-8210-08489E553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916"/>
            <a:ext cx="10985262" cy="1325563"/>
          </a:xfrm>
        </p:spPr>
        <p:txBody>
          <a:bodyPr>
            <a:normAutofit/>
          </a:bodyPr>
          <a:lstStyle/>
          <a:p>
            <a:pPr algn="l"/>
            <a:r>
              <a:rPr lang="en-US" sz="5400" b="1" dirty="0" smtClean="0">
                <a:solidFill>
                  <a:srgbClr val="D8B979"/>
                </a:solidFill>
              </a:rPr>
              <a:t>Employment </a:t>
            </a:r>
            <a:r>
              <a:rPr lang="en-US" sz="5400" b="1" dirty="0">
                <a:solidFill>
                  <a:srgbClr val="CEAC66"/>
                </a:solidFill>
              </a:rPr>
              <a:t>H</a:t>
            </a:r>
            <a:r>
              <a:rPr lang="en-US" sz="5400" b="1" dirty="0" smtClean="0">
                <a:solidFill>
                  <a:srgbClr val="CEAC66"/>
                </a:solidFill>
              </a:rPr>
              <a:t>istory</a:t>
            </a:r>
            <a:r>
              <a:rPr lang="en-US" sz="5400" b="1" dirty="0" smtClean="0">
                <a:solidFill>
                  <a:srgbClr val="FFFFFF"/>
                </a:solidFill>
              </a:rPr>
              <a:t> File (</a:t>
            </a:r>
            <a:r>
              <a:rPr lang="en-US" sz="5400" b="1" dirty="0" smtClean="0">
                <a:solidFill>
                  <a:srgbClr val="CEAC66"/>
                </a:solidFill>
              </a:rPr>
              <a:t>EHF</a:t>
            </a:r>
            <a:r>
              <a:rPr lang="en-US" sz="5400" b="1" dirty="0" smtClean="0">
                <a:solidFill>
                  <a:srgbClr val="FFFFFF"/>
                </a:solidFill>
              </a:rPr>
              <a:t>)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B3E9B4E-D692-4507-8316-7B521E54C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661" y="1287890"/>
            <a:ext cx="11415235" cy="513735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Jobs file containing one record for each employee-employer (</a:t>
            </a:r>
            <a:r>
              <a:rPr lang="en-US" dirty="0">
                <a:solidFill>
                  <a:srgbClr val="CEAC66"/>
                </a:solidFill>
              </a:rPr>
              <a:t>job</a:t>
            </a:r>
            <a:r>
              <a:rPr lang="en-US" dirty="0">
                <a:solidFill>
                  <a:srgbClr val="FFFFFF"/>
                </a:solidFill>
              </a:rPr>
              <a:t>) combination for each individual appearing in UI wage records </a:t>
            </a:r>
            <a:r>
              <a:rPr lang="en-US" dirty="0" smtClean="0">
                <a:solidFill>
                  <a:srgbClr val="FFFFFF"/>
                </a:solidFill>
              </a:rPr>
              <a:t>and for each firm with positive employment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Contents</a:t>
            </a:r>
            <a:r>
              <a:rPr lang="en-US" dirty="0">
                <a:solidFill>
                  <a:srgbClr val="FFFFFF"/>
                </a:solidFill>
              </a:rPr>
              <a:t>: quarterly </a:t>
            </a:r>
            <a:r>
              <a:rPr lang="en-US" dirty="0" smtClean="0">
                <a:solidFill>
                  <a:srgbClr val="CEAC66"/>
                </a:solidFill>
              </a:rPr>
              <a:t>earnings</a:t>
            </a:r>
            <a:r>
              <a:rPr lang="en-US" dirty="0" smtClean="0">
                <a:solidFill>
                  <a:srgbClr val="FFFFFF"/>
                </a:solidFill>
              </a:rPr>
              <a:t> per job</a:t>
            </a:r>
            <a:endParaRPr lang="en-US" dirty="0">
              <a:solidFill>
                <a:srgbClr val="FFFFFF"/>
              </a:solidFill>
            </a:endParaRPr>
          </a:p>
          <a:p>
            <a:r>
              <a:rPr lang="en-US" dirty="0" smtClean="0">
                <a:solidFill>
                  <a:srgbClr val="FFFFFF"/>
                </a:solidFill>
              </a:rPr>
              <a:t>Observation </a:t>
            </a:r>
            <a:r>
              <a:rPr lang="en-US" dirty="0">
                <a:solidFill>
                  <a:srgbClr val="FFFFFF"/>
                </a:solidFill>
              </a:rPr>
              <a:t>level: job[</a:t>
            </a:r>
            <a:r>
              <a:rPr lang="en-US" dirty="0">
                <a:solidFill>
                  <a:srgbClr val="CEAC66"/>
                </a:solidFill>
              </a:rPr>
              <a:t>PIK-</a:t>
            </a:r>
            <a:r>
              <a:rPr lang="en-US" dirty="0" smtClean="0">
                <a:solidFill>
                  <a:srgbClr val="CEAC66"/>
                </a:solidFill>
              </a:rPr>
              <a:t>SEIN pair</a:t>
            </a:r>
            <a:r>
              <a:rPr lang="en-US" dirty="0" smtClean="0">
                <a:solidFill>
                  <a:srgbClr val="FFFFFF"/>
                </a:solidFill>
              </a:rPr>
              <a:t>]</a:t>
            </a:r>
            <a:r>
              <a:rPr lang="en-US" dirty="0">
                <a:solidFill>
                  <a:srgbClr val="FFFFFF"/>
                </a:solidFill>
              </a:rPr>
              <a:t>-year-(quarter</a:t>
            </a:r>
            <a:r>
              <a:rPr lang="en-US" dirty="0" smtClean="0">
                <a:solidFill>
                  <a:srgbClr val="FFFFFF"/>
                </a:solidFill>
              </a:rPr>
              <a:t>)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Can add imputed establishment (</a:t>
            </a:r>
            <a:r>
              <a:rPr lang="en-US" dirty="0" smtClean="0">
                <a:solidFill>
                  <a:srgbClr val="CEAC66"/>
                </a:solidFill>
              </a:rPr>
              <a:t>SEINUNIT</a:t>
            </a:r>
            <a:r>
              <a:rPr lang="en-US" dirty="0" smtClean="0">
                <a:solidFill>
                  <a:srgbClr val="FFFFFF"/>
                </a:solidFill>
              </a:rPr>
              <a:t>) using Unit to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Worker file (</a:t>
            </a:r>
            <a:r>
              <a:rPr lang="en-US" dirty="0" smtClean="0">
                <a:solidFill>
                  <a:srgbClr val="CEAC66"/>
                </a:solidFill>
              </a:rPr>
              <a:t>U2W</a:t>
            </a:r>
            <a:r>
              <a:rPr lang="en-US" dirty="0" smtClean="0">
                <a:solidFill>
                  <a:srgbClr val="FFFFFF"/>
                </a:solidFill>
              </a:rPr>
              <a:t>)</a:t>
            </a:r>
            <a:endParaRPr lang="en-US" dirty="0">
              <a:solidFill>
                <a:srgbClr val="FFFFFF"/>
              </a:solidFill>
            </a:endParaRPr>
          </a:p>
          <a:p>
            <a:r>
              <a:rPr lang="en-US" dirty="0" smtClean="0">
                <a:solidFill>
                  <a:srgbClr val="FFFFFF"/>
                </a:solidFill>
              </a:rPr>
              <a:t>Data quality notes: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</a:rPr>
              <a:t>Data </a:t>
            </a:r>
            <a:r>
              <a:rPr lang="en-US" dirty="0">
                <a:solidFill>
                  <a:srgbClr val="FFFFFF"/>
                </a:solidFill>
              </a:rPr>
              <a:t>quality issues for some states in the 90’s refer to </a:t>
            </a:r>
            <a:r>
              <a:rPr lang="en-US" dirty="0" err="1">
                <a:solidFill>
                  <a:srgbClr val="CEAC66"/>
                </a:solidFill>
              </a:rPr>
              <a:t>Vilhuber</a:t>
            </a:r>
            <a:r>
              <a:rPr lang="en-US" dirty="0">
                <a:solidFill>
                  <a:srgbClr val="CEAC66"/>
                </a:solidFill>
              </a:rPr>
              <a:t> (2018) </a:t>
            </a:r>
            <a:r>
              <a:rPr lang="en-US" dirty="0">
                <a:solidFill>
                  <a:srgbClr val="FFFFFF"/>
                </a:solidFill>
              </a:rPr>
              <a:t>for exact state-quarter-years</a:t>
            </a:r>
          </a:p>
          <a:p>
            <a:pPr lvl="1"/>
            <a:r>
              <a:rPr lang="en-US" dirty="0">
                <a:solidFill>
                  <a:srgbClr val="FFFFFF"/>
                </a:solidFill>
              </a:rPr>
              <a:t>Top-coded </a:t>
            </a:r>
            <a:r>
              <a:rPr lang="en-US" dirty="0">
                <a:solidFill>
                  <a:srgbClr val="CEAC66"/>
                </a:solidFill>
              </a:rPr>
              <a:t>max earnings vary across states </a:t>
            </a:r>
            <a:r>
              <a:rPr lang="en-US" dirty="0">
                <a:solidFill>
                  <a:srgbClr val="FFFFFF"/>
                </a:solidFill>
              </a:rPr>
              <a:t>over time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4D62A5C0-335B-4C29-8700-62F49F1D9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4" y="5822445"/>
            <a:ext cx="12192000" cy="1035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119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1366</Words>
  <Application>Microsoft Macintosh PowerPoint</Application>
  <PresentationFormat>Custom</PresentationFormat>
  <Paragraphs>148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Data Overview - Census</vt:lpstr>
      <vt:lpstr>Data Overview – Other Agencies</vt:lpstr>
      <vt:lpstr>Census Economic Data</vt:lpstr>
      <vt:lpstr>Census Firm and Trade Data</vt:lpstr>
      <vt:lpstr>Linked Employer- Employee Data</vt:lpstr>
      <vt:lpstr>LEHD Data Structure</vt:lpstr>
      <vt:lpstr>Employer Characteristics File (ECF)</vt:lpstr>
      <vt:lpstr>Employment History File (EHF)</vt:lpstr>
      <vt:lpstr>Individual Characteristics File (ICF)</vt:lpstr>
      <vt:lpstr>LEHD Proposal Considerations</vt:lpstr>
      <vt:lpstr>LEHD Restrictions</vt:lpstr>
      <vt:lpstr>Selected Local LEHD Projects</vt:lpstr>
      <vt:lpstr>Economic and LEHD Project Logistics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NCVS and CJARS data for Criminal Justice Research</dc:title>
  <dc:creator>Philip Matthew Pendergast (CENSUS/CED FED)</dc:creator>
  <cp:lastModifiedBy>Philip Pendergast</cp:lastModifiedBy>
  <cp:revision>34</cp:revision>
  <dcterms:created xsi:type="dcterms:W3CDTF">2021-10-15T17:59:35Z</dcterms:created>
  <dcterms:modified xsi:type="dcterms:W3CDTF">2021-10-22T01:53:02Z</dcterms:modified>
</cp:coreProperties>
</file>