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64" d="100"/>
          <a:sy n="64" d="100"/>
        </p:scale>
        <p:origin x="63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0ED73-C35F-42AD-9EC3-34C1378E2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EA77E9-9587-4D34-9BDD-D50CFAE2CE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2CB576-E574-4643-BC9B-CC81677CCC4B}"/>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75F14D71-943B-44C1-8A9F-591BD0297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975D2-C134-4EC6-A203-B2FDB580EC33}"/>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2423996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E5829-CD9D-4CAE-A009-187ABAA047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D397A9-D9FC-4135-931A-9C595275F2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54273-58BE-4D7C-AB71-E7086FDDF47B}"/>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5EE1986F-4984-48A2-9063-1203EF3E6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5987B-97D3-47E6-A73B-5862AF280C95}"/>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1041834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E40860-4435-4E72-8325-20B798D19E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F5104B-48DD-4634-8A7A-F46CE529DC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372814-AB14-4D8E-950C-694A12F4FD44}"/>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6F372781-2C34-4F88-99DF-434CEFD67F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30FD1-4958-4704-B7C0-EFAADF014088}"/>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909825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A7229-B15A-4587-A940-FDBC1E978E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B3BBA4-63F6-4A2F-B17F-1C51A60A19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7FEB1E-7054-4C20-8763-172A3E48FB7D}"/>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F876C13A-709F-41EA-B59C-16436BE76E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9AB5C6-3572-404D-B4FC-1E84D38FDF09}"/>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118235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46309-63F9-4968-954D-7E84A5C1AE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9270EA-0E19-4512-87E1-7364158977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9A65C3-C6BC-4286-874A-D602C1785031}"/>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0225E04C-358F-41FF-97E2-8644DA041D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771240-0B6F-47F3-93DE-F0E15289ECF1}"/>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2092665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E513-C3A7-40F3-8E51-3148822273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61D7D0-2545-4E71-8768-4E6AA802A6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B1B60D-E5C8-4481-BF56-007A45A1BA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2DC3CAC-B338-461A-A8FC-A4626FAFF822}"/>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6" name="Footer Placeholder 5">
            <a:extLst>
              <a:ext uri="{FF2B5EF4-FFF2-40B4-BE49-F238E27FC236}">
                <a16:creationId xmlns:a16="http://schemas.microsoft.com/office/drawing/2014/main" id="{823D81EA-7AC8-46EB-A18C-2176C06D9D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A787B-70AA-4A0C-A37F-BEDD5AF94249}"/>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50222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4423-1E41-452C-8F00-31D7B4E5A2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77ED59-4E5F-4904-97CF-A029266437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2B29AF-7D2C-45A4-BA0C-4F4AB4DE91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C768DB-BA71-4D3A-BC29-124FED1589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527E21-BE86-468F-B371-7A6B8E8753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CE0187-C770-44B2-A2F0-36DD396A5CD3}"/>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8" name="Footer Placeholder 7">
            <a:extLst>
              <a:ext uri="{FF2B5EF4-FFF2-40B4-BE49-F238E27FC236}">
                <a16:creationId xmlns:a16="http://schemas.microsoft.com/office/drawing/2014/main" id="{8957BBED-6B79-4D60-B7F5-C9B320F0BE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4FB498-5188-467E-BD1B-18EA6AAFCFD6}"/>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4128685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79969-361E-44ED-B2A1-7C5DF31430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FA5B27-4899-42AB-AC39-0978F253E385}"/>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4" name="Footer Placeholder 3">
            <a:extLst>
              <a:ext uri="{FF2B5EF4-FFF2-40B4-BE49-F238E27FC236}">
                <a16:creationId xmlns:a16="http://schemas.microsoft.com/office/drawing/2014/main" id="{54EBE199-9AF3-4979-8D6A-D13E856C5A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C335F9-1675-4F3F-83F4-D6440AF963AC}"/>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3649462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A61B0-EFD9-4246-9B1F-5D7BD82B37FF}"/>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3" name="Footer Placeholder 2">
            <a:extLst>
              <a:ext uri="{FF2B5EF4-FFF2-40B4-BE49-F238E27FC236}">
                <a16:creationId xmlns:a16="http://schemas.microsoft.com/office/drawing/2014/main" id="{4953992E-4D2C-44F8-AFC5-C48B3E070B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8759E7-E25F-466C-A062-63D6121F565F}"/>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1727102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2CA5F-6C78-4007-AEC5-D7FCECC439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5ECC7C-0790-4B9E-973A-16E83A48F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24D89B-B16E-4FC1-BB6A-E7C3A23B43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085601-44FF-428F-AB49-F9BAA954242B}"/>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6" name="Footer Placeholder 5">
            <a:extLst>
              <a:ext uri="{FF2B5EF4-FFF2-40B4-BE49-F238E27FC236}">
                <a16:creationId xmlns:a16="http://schemas.microsoft.com/office/drawing/2014/main" id="{64B9A6EB-0F2E-4703-88C3-C7590D4FAC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E7FB4A-ECC8-4160-8E76-DEAC957C1B53}"/>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1314619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EE6D1-42E3-4D15-AC6C-CE783E4187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DC9CB5-F479-4A92-BF7C-2FE0CDD2BC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8CD63A-2482-45B1-B3D2-AA56C09A5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576F8E-2AA5-4C0D-8CFF-AA9820B468A0}"/>
              </a:ext>
            </a:extLst>
          </p:cNvPr>
          <p:cNvSpPr>
            <a:spLocks noGrp="1"/>
          </p:cNvSpPr>
          <p:nvPr>
            <p:ph type="dt" sz="half" idx="10"/>
          </p:nvPr>
        </p:nvSpPr>
        <p:spPr/>
        <p:txBody>
          <a:bodyPr/>
          <a:lstStyle/>
          <a:p>
            <a:fld id="{568AF2F3-59B1-4E42-9F95-21B60E0C315B}" type="datetimeFigureOut">
              <a:rPr lang="en-US" smtClean="0"/>
              <a:t>2/10/2021</a:t>
            </a:fld>
            <a:endParaRPr lang="en-US"/>
          </a:p>
        </p:txBody>
      </p:sp>
      <p:sp>
        <p:nvSpPr>
          <p:cNvPr id="6" name="Footer Placeholder 5">
            <a:extLst>
              <a:ext uri="{FF2B5EF4-FFF2-40B4-BE49-F238E27FC236}">
                <a16:creationId xmlns:a16="http://schemas.microsoft.com/office/drawing/2014/main" id="{C4CA0B0D-F229-405A-B50D-52B7222DB2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2A1247-33F7-4BA2-BFE8-49489CBBEE70}"/>
              </a:ext>
            </a:extLst>
          </p:cNvPr>
          <p:cNvSpPr>
            <a:spLocks noGrp="1"/>
          </p:cNvSpPr>
          <p:nvPr>
            <p:ph type="sldNum" sz="quarter" idx="12"/>
          </p:nvPr>
        </p:nvSpPr>
        <p:spPr/>
        <p:txBody>
          <a:bodyPr/>
          <a:lstStyle/>
          <a:p>
            <a:fld id="{5ABA21D7-24FD-40D2-8FE6-F042F875355C}" type="slidenum">
              <a:rPr lang="en-US" smtClean="0"/>
              <a:t>‹#›</a:t>
            </a:fld>
            <a:endParaRPr lang="en-US"/>
          </a:p>
        </p:txBody>
      </p:sp>
    </p:spTree>
    <p:extLst>
      <p:ext uri="{BB962C8B-B14F-4D97-AF65-F5344CB8AC3E}">
        <p14:creationId xmlns:p14="http://schemas.microsoft.com/office/powerpoint/2010/main" val="236534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56DD63-9435-4AC8-965B-79036E7DA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8DE399-7023-4D47-9C0C-E7F1932931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24FF8-0552-4215-92D9-7945CFDBE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AF2F3-59B1-4E42-9F95-21B60E0C315B}" type="datetimeFigureOut">
              <a:rPr lang="en-US" smtClean="0"/>
              <a:t>2/10/2021</a:t>
            </a:fld>
            <a:endParaRPr lang="en-US"/>
          </a:p>
        </p:txBody>
      </p:sp>
      <p:sp>
        <p:nvSpPr>
          <p:cNvPr id="5" name="Footer Placeholder 4">
            <a:extLst>
              <a:ext uri="{FF2B5EF4-FFF2-40B4-BE49-F238E27FC236}">
                <a16:creationId xmlns:a16="http://schemas.microsoft.com/office/drawing/2014/main" id="{0C2AE4AD-C24D-441B-B7E7-11155B0EEE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E4205D6-02BD-40CC-92DF-4F7D1181B4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BA21D7-24FD-40D2-8FE6-F042F875355C}" type="slidenum">
              <a:rPr lang="en-US" smtClean="0"/>
              <a:t>‹#›</a:t>
            </a:fld>
            <a:endParaRPr lang="en-US"/>
          </a:p>
        </p:txBody>
      </p:sp>
    </p:spTree>
    <p:extLst>
      <p:ext uri="{BB962C8B-B14F-4D97-AF65-F5344CB8AC3E}">
        <p14:creationId xmlns:p14="http://schemas.microsoft.com/office/powerpoint/2010/main" val="3084931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56EB12-1A78-4067-8BE0-6C4A8D58BE9B}"/>
              </a:ext>
            </a:extLst>
          </p:cNvPr>
          <p:cNvSpPr>
            <a:spLocks noGrp="1"/>
          </p:cNvSpPr>
          <p:nvPr>
            <p:ph type="title"/>
          </p:nvPr>
        </p:nvSpPr>
        <p:spPr/>
        <p:txBody>
          <a:bodyPr/>
          <a:lstStyle/>
          <a:p>
            <a:r>
              <a:rPr lang="en-US" dirty="0"/>
              <a:t>Remote Access – Now Permanent! </a:t>
            </a:r>
          </a:p>
        </p:txBody>
      </p:sp>
      <p:sp>
        <p:nvSpPr>
          <p:cNvPr id="5" name="Content Placeholder 4">
            <a:extLst>
              <a:ext uri="{FF2B5EF4-FFF2-40B4-BE49-F238E27FC236}">
                <a16:creationId xmlns:a16="http://schemas.microsoft.com/office/drawing/2014/main" id="{456491ED-1847-4EAB-8B37-A9B656024DF1}"/>
              </a:ext>
            </a:extLst>
          </p:cNvPr>
          <p:cNvSpPr>
            <a:spLocks noGrp="1"/>
          </p:cNvSpPr>
          <p:nvPr>
            <p:ph idx="1"/>
          </p:nvPr>
        </p:nvSpPr>
        <p:spPr>
          <a:xfrm>
            <a:off x="838200" y="1825625"/>
            <a:ext cx="10515600" cy="4667250"/>
          </a:xfrm>
        </p:spPr>
        <p:txBody>
          <a:bodyPr/>
          <a:lstStyle/>
          <a:p>
            <a:r>
              <a:rPr lang="en-US" dirty="0"/>
              <a:t>Title 13 projects (those not using tax or business data) with access to Census-owned data are now eligible for remote access</a:t>
            </a:r>
          </a:p>
          <a:p>
            <a:pPr lvl="1"/>
            <a:r>
              <a:rPr lang="en-US" dirty="0"/>
              <a:t>Ex: ACS, CPS, Decennial, NCVS, SIPP projects are all eligible</a:t>
            </a:r>
          </a:p>
          <a:p>
            <a:r>
              <a:rPr lang="en-US" dirty="0"/>
              <a:t>Researchers can log in to their projects via a secure connection from their home</a:t>
            </a:r>
          </a:p>
          <a:p>
            <a:r>
              <a:rPr lang="en-US" dirty="0"/>
              <a:t>Great option for those of you in Wyoming… Much shorter commute!</a:t>
            </a:r>
          </a:p>
          <a:p>
            <a:r>
              <a:rPr lang="en-US" dirty="0"/>
              <a:t>New researchers without RDC lab experience need to have two successful, supervised lab visits (Admin present) before qualifying</a:t>
            </a:r>
          </a:p>
          <a:p>
            <a:r>
              <a:rPr lang="en-US" dirty="0"/>
              <a:t>Still pursuing whether other types of projects will become eligible in the future (NCHS, BLS, BEA, LEHD, etc.)</a:t>
            </a:r>
          </a:p>
        </p:txBody>
      </p:sp>
    </p:spTree>
    <p:extLst>
      <p:ext uri="{BB962C8B-B14F-4D97-AF65-F5344CB8AC3E}">
        <p14:creationId xmlns:p14="http://schemas.microsoft.com/office/powerpoint/2010/main" val="156160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047EE-FED5-4FB9-BF85-649C10D38BFB}"/>
              </a:ext>
            </a:extLst>
          </p:cNvPr>
          <p:cNvSpPr>
            <a:spLocks noGrp="1"/>
          </p:cNvSpPr>
          <p:nvPr>
            <p:ph type="title"/>
          </p:nvPr>
        </p:nvSpPr>
        <p:spPr/>
        <p:txBody>
          <a:bodyPr/>
          <a:lstStyle/>
          <a:p>
            <a:r>
              <a:rPr lang="en-US" dirty="0"/>
              <a:t>New Data Available in the RDC</a:t>
            </a:r>
          </a:p>
        </p:txBody>
      </p:sp>
      <p:sp>
        <p:nvSpPr>
          <p:cNvPr id="3" name="Content Placeholder 2">
            <a:extLst>
              <a:ext uri="{FF2B5EF4-FFF2-40B4-BE49-F238E27FC236}">
                <a16:creationId xmlns:a16="http://schemas.microsoft.com/office/drawing/2014/main" id="{F3FD3BD9-BFDA-40A7-B8AF-2AFF96A9977B}"/>
              </a:ext>
            </a:extLst>
          </p:cNvPr>
          <p:cNvSpPr>
            <a:spLocks noGrp="1"/>
          </p:cNvSpPr>
          <p:nvPr>
            <p:ph idx="1"/>
          </p:nvPr>
        </p:nvSpPr>
        <p:spPr>
          <a:xfrm>
            <a:off x="838200" y="1825625"/>
            <a:ext cx="10515600" cy="4889968"/>
          </a:xfrm>
        </p:spPr>
        <p:txBody>
          <a:bodyPr>
            <a:normAutofit fontScale="92500" lnSpcReduction="10000"/>
          </a:bodyPr>
          <a:lstStyle/>
          <a:p>
            <a:pPr marL="0" indent="0">
              <a:buNone/>
            </a:pPr>
            <a:r>
              <a:rPr lang="en-US" b="1" u="sng" dirty="0"/>
              <a:t>BEA </a:t>
            </a:r>
          </a:p>
          <a:p>
            <a:r>
              <a:rPr lang="en-US" dirty="0"/>
              <a:t>Data regarding multinationals and investments/intellectual property abroad (from forms BE-125, BE-11A, BE-11B, BE-15A)</a:t>
            </a:r>
          </a:p>
          <a:p>
            <a:pPr marL="0" indent="0">
              <a:buNone/>
            </a:pPr>
            <a:r>
              <a:rPr lang="en-US" b="1" u="sng" dirty="0"/>
              <a:t>BLS</a:t>
            </a:r>
          </a:p>
          <a:p>
            <a:r>
              <a:rPr lang="en-US" dirty="0"/>
              <a:t>Occupational Requirements Survey</a:t>
            </a:r>
          </a:p>
          <a:p>
            <a:pPr lvl="1"/>
            <a:r>
              <a:rPr lang="en-US" dirty="0"/>
              <a:t>Employers report job requirements for qualified applicants. Note this is regarding minimum job qualifications, and not about who actually gets hired (i.e. requiring a bachelors degree but only hiring those with PhDs)</a:t>
            </a:r>
          </a:p>
          <a:p>
            <a:r>
              <a:rPr lang="en-US" dirty="0"/>
              <a:t>Survey of Occupational Illness and Injuries</a:t>
            </a:r>
          </a:p>
          <a:p>
            <a:r>
              <a:rPr lang="en-US" dirty="0"/>
              <a:t>Census of Fatal Occupational Injuries </a:t>
            </a:r>
          </a:p>
          <a:p>
            <a:pPr lvl="1"/>
            <a:r>
              <a:rPr lang="en-US" dirty="0"/>
              <a:t>Collect data on illnesses (SOII) and fatalities (CFOI) due to accidents or other work-related exposures. SOII can be linked to Census business data by establishment identifiers, CFOI cannot</a:t>
            </a:r>
          </a:p>
          <a:p>
            <a:pPr lvl="1"/>
            <a:endParaRPr lang="en-US" dirty="0"/>
          </a:p>
          <a:p>
            <a:endParaRPr lang="en-US" dirty="0"/>
          </a:p>
        </p:txBody>
      </p:sp>
    </p:spTree>
    <p:extLst>
      <p:ext uri="{BB962C8B-B14F-4D97-AF65-F5344CB8AC3E}">
        <p14:creationId xmlns:p14="http://schemas.microsoft.com/office/powerpoint/2010/main" val="2803582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047EE-FED5-4FB9-BF85-649C10D38BFB}"/>
              </a:ext>
            </a:extLst>
          </p:cNvPr>
          <p:cNvSpPr>
            <a:spLocks noGrp="1"/>
          </p:cNvSpPr>
          <p:nvPr>
            <p:ph type="title"/>
          </p:nvPr>
        </p:nvSpPr>
        <p:spPr/>
        <p:txBody>
          <a:bodyPr/>
          <a:lstStyle/>
          <a:p>
            <a:r>
              <a:rPr lang="en-US" dirty="0"/>
              <a:t>New Data Available in the RDC</a:t>
            </a:r>
          </a:p>
        </p:txBody>
      </p:sp>
      <p:sp>
        <p:nvSpPr>
          <p:cNvPr id="3" name="Content Placeholder 2">
            <a:extLst>
              <a:ext uri="{FF2B5EF4-FFF2-40B4-BE49-F238E27FC236}">
                <a16:creationId xmlns:a16="http://schemas.microsoft.com/office/drawing/2014/main" id="{F3FD3BD9-BFDA-40A7-B8AF-2AFF96A9977B}"/>
              </a:ext>
            </a:extLst>
          </p:cNvPr>
          <p:cNvSpPr>
            <a:spLocks noGrp="1"/>
          </p:cNvSpPr>
          <p:nvPr>
            <p:ph idx="1"/>
          </p:nvPr>
        </p:nvSpPr>
        <p:spPr>
          <a:xfrm>
            <a:off x="838200" y="1825625"/>
            <a:ext cx="10515600" cy="4889968"/>
          </a:xfrm>
        </p:spPr>
        <p:txBody>
          <a:bodyPr>
            <a:normAutofit lnSpcReduction="10000"/>
          </a:bodyPr>
          <a:lstStyle/>
          <a:p>
            <a:pPr marL="0" indent="0">
              <a:buNone/>
            </a:pPr>
            <a:r>
              <a:rPr lang="en-US" b="1" u="sng" dirty="0"/>
              <a:t>Census</a:t>
            </a:r>
          </a:p>
          <a:p>
            <a:r>
              <a:rPr lang="en-US" dirty="0"/>
              <a:t>Small Business Pulse Survey </a:t>
            </a:r>
          </a:p>
          <a:p>
            <a:pPr lvl="1"/>
            <a:r>
              <a:rPr lang="en-US" dirty="0"/>
              <a:t>Collected weekly during the spring and summer of 2020 from a nationally representative set of small businesses to assess economic impacts of the COVID-19 pandemic on small business. Contains some panel data!</a:t>
            </a:r>
          </a:p>
          <a:p>
            <a:r>
              <a:rPr lang="en-US" dirty="0"/>
              <a:t>Household Pulse Survey</a:t>
            </a:r>
          </a:p>
          <a:p>
            <a:pPr lvl="1"/>
            <a:r>
              <a:rPr lang="en-US" dirty="0"/>
              <a:t>Like the above (and also including some panel data), but for households and focused on both social and economic impacts of the pandemic. Topics include school closures, food security, changes in consumer spending, access to health care, and physical and mental wellness.</a:t>
            </a:r>
          </a:p>
          <a:p>
            <a:r>
              <a:rPr lang="en-US" dirty="0"/>
              <a:t>National Sample Survey of Registered Nurses</a:t>
            </a:r>
          </a:p>
          <a:p>
            <a:pPr lvl="1"/>
            <a:r>
              <a:rPr lang="en-US" dirty="0"/>
              <a:t>Includes information about the demographics, training, and employment of a nationally representative sample of registered nurses</a:t>
            </a:r>
          </a:p>
        </p:txBody>
      </p:sp>
    </p:spTree>
    <p:extLst>
      <p:ext uri="{BB962C8B-B14F-4D97-AF65-F5344CB8AC3E}">
        <p14:creationId xmlns:p14="http://schemas.microsoft.com/office/powerpoint/2010/main" val="18056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E267-2408-4417-9E80-38F8FD197B79}"/>
              </a:ext>
            </a:extLst>
          </p:cNvPr>
          <p:cNvSpPr>
            <a:spLocks noGrp="1"/>
          </p:cNvSpPr>
          <p:nvPr>
            <p:ph type="title"/>
          </p:nvPr>
        </p:nvSpPr>
        <p:spPr/>
        <p:txBody>
          <a:bodyPr/>
          <a:lstStyle/>
          <a:p>
            <a:r>
              <a:rPr lang="en-US" dirty="0"/>
              <a:t>Additional/New Outreach Opportunities?</a:t>
            </a:r>
          </a:p>
        </p:txBody>
      </p:sp>
      <p:sp>
        <p:nvSpPr>
          <p:cNvPr id="3" name="Content Placeholder 2">
            <a:extLst>
              <a:ext uri="{FF2B5EF4-FFF2-40B4-BE49-F238E27FC236}">
                <a16:creationId xmlns:a16="http://schemas.microsoft.com/office/drawing/2014/main" id="{A19DA562-7DEE-49E0-9C0D-B7E933355CDE}"/>
              </a:ext>
            </a:extLst>
          </p:cNvPr>
          <p:cNvSpPr>
            <a:spLocks noGrp="1"/>
          </p:cNvSpPr>
          <p:nvPr>
            <p:ph idx="1"/>
          </p:nvPr>
        </p:nvSpPr>
        <p:spPr/>
        <p:txBody>
          <a:bodyPr/>
          <a:lstStyle/>
          <a:p>
            <a:r>
              <a:rPr lang="en-US" dirty="0"/>
              <a:t>Phil Pendergast is willing to set up a regular proposal development workshop for those interested in taking new proposal ideas from start to finish over the course of a couple months. </a:t>
            </a:r>
          </a:p>
          <a:p>
            <a:pPr lvl="1"/>
            <a:r>
              <a:rPr lang="en-US" dirty="0"/>
              <a:t>Email him with an initial 1-2 page writeup of research questions, data requested, and why the project needs restricted data to sign up!</a:t>
            </a:r>
          </a:p>
          <a:p>
            <a:endParaRPr lang="en-US" dirty="0"/>
          </a:p>
        </p:txBody>
      </p:sp>
    </p:spTree>
    <p:extLst>
      <p:ext uri="{BB962C8B-B14F-4D97-AF65-F5344CB8AC3E}">
        <p14:creationId xmlns:p14="http://schemas.microsoft.com/office/powerpoint/2010/main" val="3233100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417</Words>
  <Application>Microsoft Office PowerPoint</Application>
  <PresentationFormat>Widescreen</PresentationFormat>
  <Paragraphs>27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Remote Access – Now Permanent! </vt:lpstr>
      <vt:lpstr>New Data Available in the RDC</vt:lpstr>
      <vt:lpstr>New Data Available in the RDC</vt:lpstr>
      <vt:lpstr>Additional/New Outreach Opportunities?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Remote Access – Now Permanent! </dc:title>
  <dc:creator>Philip Matthew Pendergast (CENSUS/CED FED)</dc:creator>
  <cp:lastModifiedBy>Philip Matthew Pendergast (CENSUS/CED FED)</cp:lastModifiedBy>
  <cp:revision>14</cp:revision>
  <dcterms:created xsi:type="dcterms:W3CDTF">2021-02-10T15:26:31Z</dcterms:created>
  <dcterms:modified xsi:type="dcterms:W3CDTF">2021-02-10T16:58:59Z</dcterms:modified>
</cp:coreProperties>
</file>