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04" r:id="rId2"/>
    <p:sldId id="506" r:id="rId3"/>
    <p:sldId id="504" r:id="rId4"/>
    <p:sldId id="256" r:id="rId5"/>
    <p:sldId id="352" r:id="rId6"/>
    <p:sldId id="508" r:id="rId7"/>
    <p:sldId id="502" r:id="rId8"/>
    <p:sldId id="499" r:id="rId9"/>
    <p:sldId id="509" r:id="rId10"/>
    <p:sldId id="510" r:id="rId11"/>
    <p:sldId id="274" r:id="rId12"/>
    <p:sldId id="505" r:id="rId13"/>
    <p:sldId id="511" r:id="rId14"/>
    <p:sldId id="512" r:id="rId15"/>
    <p:sldId id="322" r:id="rId16"/>
    <p:sldId id="326" r:id="rId17"/>
    <p:sldId id="323" r:id="rId18"/>
    <p:sldId id="324" r:id="rId19"/>
    <p:sldId id="467" r:id="rId20"/>
    <p:sldId id="496" r:id="rId21"/>
    <p:sldId id="475" r:id="rId22"/>
    <p:sldId id="513" r:id="rId23"/>
    <p:sldId id="345" r:id="rId24"/>
    <p:sldId id="309" r:id="rId25"/>
    <p:sldId id="307" r:id="rId26"/>
    <p:sldId id="311" r:id="rId27"/>
    <p:sldId id="313" r:id="rId28"/>
    <p:sldId id="514" r:id="rId29"/>
    <p:sldId id="359" r:id="rId30"/>
    <p:sldId id="360" r:id="rId31"/>
    <p:sldId id="362" r:id="rId32"/>
    <p:sldId id="343" r:id="rId33"/>
    <p:sldId id="363" r:id="rId34"/>
    <p:sldId id="364" r:id="rId35"/>
    <p:sldId id="319" r:id="rId36"/>
    <p:sldId id="353" r:id="rId37"/>
    <p:sldId id="354" r:id="rId38"/>
    <p:sldId id="351" r:id="rId39"/>
    <p:sldId id="355" r:id="rId40"/>
    <p:sldId id="356" r:id="rId41"/>
    <p:sldId id="368" r:id="rId42"/>
    <p:sldId id="51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 S Morrissey Little" initials="JSML" lastIdx="1" clrIdx="0">
    <p:extLst>
      <p:ext uri="{19B8F6BF-5375-455C-9EA6-DF929625EA0E}">
        <p15:presenceInfo xmlns:p15="http://schemas.microsoft.com/office/powerpoint/2012/main" userId="S::littlejs@colorado.edu::f8d26681-7107-429f-89ef-8f93fde248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5A"/>
    <a:srgbClr val="2E1844"/>
    <a:srgbClr val="0E72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3" autoAdjust="0"/>
    <p:restoredTop sz="86327" autoAdjust="0"/>
  </p:normalViewPr>
  <p:slideViewPr>
    <p:cSldViewPr snapToGrid="0">
      <p:cViewPr varScale="1">
        <p:scale>
          <a:sx n="74" d="100"/>
          <a:sy n="74" d="100"/>
        </p:scale>
        <p:origin x="485"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33D7C-3F43-4BE8-89D8-600E8A0C935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8BBF744-DF93-4531-800F-6785D67C23F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2AE6BC6-E9B8-4EA8-92C4-DDF5F25AD432}" type="datetimeFigureOut">
              <a:rPr lang="en-US" smtClean="0"/>
              <a:t>8/12/2021</a:t>
            </a:fld>
            <a:endParaRPr lang="en-US"/>
          </a:p>
        </p:txBody>
      </p:sp>
      <p:sp>
        <p:nvSpPr>
          <p:cNvPr id="4" name="Footer Placeholder 3">
            <a:extLst>
              <a:ext uri="{FF2B5EF4-FFF2-40B4-BE49-F238E27FC236}">
                <a16:creationId xmlns:a16="http://schemas.microsoft.com/office/drawing/2014/main" id="{7D69D53F-D343-4A96-881A-5441200341B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B1909F-A7DB-4298-A73E-4FD3C9151C7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640631-7DA2-41FF-B94E-FCC2EF48D39C}" type="slidenum">
              <a:rPr lang="en-US" smtClean="0"/>
              <a:t>‹#›</a:t>
            </a:fld>
            <a:endParaRPr lang="en-US"/>
          </a:p>
        </p:txBody>
      </p:sp>
    </p:spTree>
    <p:extLst>
      <p:ext uri="{BB962C8B-B14F-4D97-AF65-F5344CB8AC3E}">
        <p14:creationId xmlns:p14="http://schemas.microsoft.com/office/powerpoint/2010/main" val="232127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EEC735-45CF-4C66-80B6-B5D2BC566F8F}" type="datetimeFigureOut">
              <a:rPr lang="en-US" smtClean="0"/>
              <a:t>8/11/2021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1</a:t>
            </a:fld>
            <a:endParaRPr lang="en-US"/>
          </a:p>
        </p:txBody>
      </p:sp>
    </p:spTree>
    <p:extLst>
      <p:ext uri="{BB962C8B-B14F-4D97-AF65-F5344CB8AC3E}">
        <p14:creationId xmlns:p14="http://schemas.microsoft.com/office/powerpoint/2010/main" val="332856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small sample, and only 15 counties each year.</a:t>
            </a:r>
          </a:p>
        </p:txBody>
      </p:sp>
      <p:sp>
        <p:nvSpPr>
          <p:cNvPr id="4" name="Slide Number Placeholder 3"/>
          <p:cNvSpPr>
            <a:spLocks noGrp="1"/>
          </p:cNvSpPr>
          <p:nvPr>
            <p:ph type="sldNum" sz="quarter" idx="5"/>
          </p:nvPr>
        </p:nvSpPr>
        <p:spPr/>
        <p:txBody>
          <a:bodyPr/>
          <a:lstStyle/>
          <a:p>
            <a:fld id="{E2016FAE-0D0F-4C03-8D35-DA7ED4B7A7B2}" type="slidenum">
              <a:rPr lang="en-US" smtClean="0"/>
              <a:t>25</a:t>
            </a:fld>
            <a:endParaRPr lang="en-US"/>
          </a:p>
        </p:txBody>
      </p:sp>
    </p:spTree>
    <p:extLst>
      <p:ext uri="{BB962C8B-B14F-4D97-AF65-F5344CB8AC3E}">
        <p14:creationId xmlns:p14="http://schemas.microsoft.com/office/powerpoint/2010/main" val="132779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35</a:t>
            </a:fld>
            <a:endParaRPr lang="en-US"/>
          </a:p>
        </p:txBody>
      </p:sp>
    </p:spTree>
    <p:extLst>
      <p:ext uri="{BB962C8B-B14F-4D97-AF65-F5344CB8AC3E}">
        <p14:creationId xmlns:p14="http://schemas.microsoft.com/office/powerpoint/2010/main" val="3421995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42</a:t>
            </a:fld>
            <a:endParaRPr lang="en-US"/>
          </a:p>
        </p:txBody>
      </p:sp>
    </p:spTree>
    <p:extLst>
      <p:ext uri="{BB962C8B-B14F-4D97-AF65-F5344CB8AC3E}">
        <p14:creationId xmlns:p14="http://schemas.microsoft.com/office/powerpoint/2010/main" val="123269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a:t>
            </a:fld>
            <a:endParaRPr lang="en-US"/>
          </a:p>
        </p:txBody>
      </p:sp>
    </p:spTree>
    <p:extLst>
      <p:ext uri="{BB962C8B-B14F-4D97-AF65-F5344CB8AC3E}">
        <p14:creationId xmlns:p14="http://schemas.microsoft.com/office/powerpoint/2010/main" val="174994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5</a:t>
            </a:fld>
            <a:endParaRPr lang="en-US"/>
          </a:p>
        </p:txBody>
      </p:sp>
    </p:spTree>
    <p:extLst>
      <p:ext uri="{BB962C8B-B14F-4D97-AF65-F5344CB8AC3E}">
        <p14:creationId xmlns:p14="http://schemas.microsoft.com/office/powerpoint/2010/main" val="38911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11</a:t>
            </a:fld>
            <a:endParaRPr lang="en-US"/>
          </a:p>
        </p:txBody>
      </p:sp>
    </p:spTree>
    <p:extLst>
      <p:ext uri="{BB962C8B-B14F-4D97-AF65-F5344CB8AC3E}">
        <p14:creationId xmlns:p14="http://schemas.microsoft.com/office/powerpoint/2010/main" val="208988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Idea is to teach students how about restricted data.  The semester project is a restricted data proposal.  Would like to make it possible for DU students to take this course for credit </a:t>
            </a:r>
          </a:p>
        </p:txBody>
      </p:sp>
      <p:sp>
        <p:nvSpPr>
          <p:cNvPr id="4" name="Slide Number Placeholder 3"/>
          <p:cNvSpPr>
            <a:spLocks noGrp="1"/>
          </p:cNvSpPr>
          <p:nvPr>
            <p:ph type="sldNum" sz="quarter" idx="10"/>
          </p:nvPr>
        </p:nvSpPr>
        <p:spPr/>
        <p:txBody>
          <a:bodyPr/>
          <a:lstStyle/>
          <a:p>
            <a:fld id="{91DEF262-CCFF-49CA-B33D-D6BD01EAB4C9}" type="slidenum">
              <a:rPr lang="en-US" smtClean="0"/>
              <a:t>12</a:t>
            </a:fld>
            <a:endParaRPr lang="en-US"/>
          </a:p>
        </p:txBody>
      </p:sp>
    </p:spTree>
    <p:extLst>
      <p:ext uri="{BB962C8B-B14F-4D97-AF65-F5344CB8AC3E}">
        <p14:creationId xmlns:p14="http://schemas.microsoft.com/office/powerpoint/2010/main" val="85445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13</a:t>
            </a:fld>
            <a:endParaRPr lang="en-US"/>
          </a:p>
        </p:txBody>
      </p:sp>
    </p:spTree>
    <p:extLst>
      <p:ext uri="{BB962C8B-B14F-4D97-AF65-F5344CB8AC3E}">
        <p14:creationId xmlns:p14="http://schemas.microsoft.com/office/powerpoint/2010/main" val="13852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14</a:t>
            </a:fld>
            <a:endParaRPr lang="en-US"/>
          </a:p>
        </p:txBody>
      </p:sp>
    </p:spTree>
    <p:extLst>
      <p:ext uri="{BB962C8B-B14F-4D97-AF65-F5344CB8AC3E}">
        <p14:creationId xmlns:p14="http://schemas.microsoft.com/office/powerpoint/2010/main" val="200322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89CCD8-9167-4686-BEF8-786C4761F601}" type="slidenum">
              <a:rPr lang="en-US" smtClean="0"/>
              <a:t>15</a:t>
            </a:fld>
            <a:endParaRPr lang="en-US"/>
          </a:p>
        </p:txBody>
      </p:sp>
    </p:spTree>
    <p:extLst>
      <p:ext uri="{BB962C8B-B14F-4D97-AF65-F5344CB8AC3E}">
        <p14:creationId xmlns:p14="http://schemas.microsoft.com/office/powerpoint/2010/main" val="18940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19</a:t>
            </a:fld>
            <a:endParaRPr lang="en-US"/>
          </a:p>
        </p:txBody>
      </p:sp>
    </p:spTree>
    <p:extLst>
      <p:ext uri="{BB962C8B-B14F-4D97-AF65-F5344CB8AC3E}">
        <p14:creationId xmlns:p14="http://schemas.microsoft.com/office/powerpoint/2010/main" val="145684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8/11/2021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census.gov/programs-surveys/acs/methodology/questionnaire-archive.2019.html"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ensus.gov/programs-surveys/acs/methodology/questionnaire-archive.2019.htm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hyperlink" Target="https://www.census.gov/programs-surveys/cps/technical-documentation/questionnaire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census.gov/programs-surveys/cps/about/supplemental-survey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nchs/nhanes/index.htm"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nchs/nhis/about_nhis.htm"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dc.gov/nchs/data/nhanes/survey_contents.pdf"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s://www.cdc.gov/nchs/data/nhis/NHIS_Supplements_and_Sponsors.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dc.gov/nchs/data/nhanes/survey_contents.pdf"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s://www.cdc.gov/nchs/nhis/special_topics.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cdc.gov/nchs/data-linkage/mortality-restricted.ht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ahrq.gov/data/hcup/index.html" TargetMode="External"/><Relationship Id="rId2" Type="http://schemas.openxmlformats.org/officeDocument/2006/relationships/hyperlink" Target="https://www.ahrq.gov/data/apcd/index.html" TargetMode="External"/><Relationship Id="rId1" Type="http://schemas.openxmlformats.org/officeDocument/2006/relationships/slideLayout" Target="../slideLayouts/slideLayout2.xml"/><Relationship Id="rId4" Type="http://schemas.openxmlformats.org/officeDocument/2006/relationships/hyperlink" Target="https://www.ahrq.gov/data/meps.html"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ahrq.gov/data/apcd/index.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ahrq.gov/data/hcup/index.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ahrq.gov/data/mep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meps.ahrq.gov/mepsweb/survey_comp/mpc.jsp" TargetMode="External"/><Relationship Id="rId2" Type="http://schemas.openxmlformats.org/officeDocument/2006/relationships/hyperlink" Target="http://meps.ahrq.gov/mepsweb/survey_comp/household.jsp" TargetMode="External"/><Relationship Id="rId1" Type="http://schemas.openxmlformats.org/officeDocument/2006/relationships/slideLayout" Target="../slideLayouts/slideLayout2.xml"/><Relationship Id="rId4" Type="http://schemas.openxmlformats.org/officeDocument/2006/relationships/hyperlink" Target="http://meps.ahrq.gov/mepsweb/survey_comp/Insurance.jsp"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259773" y="81093"/>
            <a:ext cx="11378045" cy="39713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 (RMRDC)</a:t>
            </a:r>
          </a:p>
          <a:p>
            <a:pPr>
              <a:lnSpc>
                <a:spcPct val="100000"/>
              </a:lnSpc>
            </a:pPr>
            <a:r>
              <a:rPr lang="en-US" sz="1800" b="1" dirty="0">
                <a:solidFill>
                  <a:schemeClr val="bg1"/>
                </a:solidFill>
              </a:rPr>
              <a:t>https://www.colorado.edu/rocky-mountain-research-data-center/</a:t>
            </a:r>
          </a:p>
          <a:p>
            <a:pPr>
              <a:lnSpc>
                <a:spcPct val="100000"/>
              </a:lnSpc>
              <a:spcBef>
                <a:spcPts val="600"/>
              </a:spcBef>
            </a:pPr>
            <a:endParaRPr lang="en-US" dirty="0">
              <a:solidFill>
                <a:schemeClr val="bg1"/>
              </a:solidFill>
            </a:endParaRPr>
          </a:p>
          <a:p>
            <a:pPr>
              <a:lnSpc>
                <a:spcPct val="100000"/>
              </a:lnSpc>
              <a:spcBef>
                <a:spcPts val="600"/>
              </a:spcBef>
            </a:pPr>
            <a:r>
              <a:rPr lang="en-US" dirty="0">
                <a:solidFill>
                  <a:schemeClr val="bg1"/>
                </a:solidFill>
              </a:rPr>
              <a:t>Jani Little, Executive Director</a:t>
            </a:r>
          </a:p>
          <a:p>
            <a:pPr>
              <a:lnSpc>
                <a:spcPct val="100000"/>
              </a:lnSpc>
              <a:spcBef>
                <a:spcPts val="600"/>
              </a:spcBef>
            </a:pPr>
            <a:r>
              <a:rPr lang="en-US" sz="1400" dirty="0">
                <a:solidFill>
                  <a:schemeClr val="bg1"/>
                </a:solidFill>
              </a:rPr>
              <a:t>jani.little@colorado.edu</a:t>
            </a:r>
          </a:p>
          <a:p>
            <a:pPr>
              <a:lnSpc>
                <a:spcPct val="100000"/>
              </a:lnSpc>
            </a:pPr>
            <a:r>
              <a:rPr lang="en-US" dirty="0">
                <a:solidFill>
                  <a:schemeClr val="bg1"/>
                </a:solidFill>
              </a:rPr>
              <a:t>Phil Pendergast, Administrator (Census)</a:t>
            </a:r>
          </a:p>
          <a:p>
            <a:pPr>
              <a:lnSpc>
                <a:spcPct val="100000"/>
              </a:lnSpc>
            </a:pPr>
            <a:r>
              <a:rPr lang="en-US" sz="1400" dirty="0">
                <a:solidFill>
                  <a:schemeClr val="bg1"/>
                </a:solidFill>
              </a:rPr>
              <a:t>philip.m.pendergast@census.gov</a:t>
            </a:r>
          </a:p>
          <a:p>
            <a:pPr>
              <a:lnSpc>
                <a:spcPct val="100000"/>
              </a:lnSpc>
            </a:pPr>
            <a:r>
              <a:rPr lang="en-US" dirty="0">
                <a:solidFill>
                  <a:schemeClr val="bg1"/>
                </a:solidFill>
              </a:rPr>
              <a:t>Kas McLean, GRA (Econ PhD Candidate)</a:t>
            </a:r>
          </a:p>
          <a:p>
            <a:pPr>
              <a:lnSpc>
                <a:spcPct val="100000"/>
              </a:lnSpc>
            </a:pPr>
            <a:r>
              <a:rPr lang="en-US" sz="1400" dirty="0">
                <a:solidFill>
                  <a:schemeClr val="bg1"/>
                </a:solidFill>
              </a:rPr>
              <a:t>kas.mclean@colorado.edu</a:t>
            </a:r>
          </a:p>
          <a:p>
            <a:pPr>
              <a:lnSpc>
                <a:spcPct val="100000"/>
              </a:lnSpc>
            </a:pPr>
            <a:endParaRPr lang="en-US" sz="2800" dirty="0">
              <a:solidFill>
                <a:schemeClr val="bg1"/>
              </a:solidFill>
            </a:endParaRPr>
          </a:p>
        </p:txBody>
      </p:sp>
    </p:spTree>
    <p:extLst>
      <p:ext uri="{BB962C8B-B14F-4D97-AF65-F5344CB8AC3E}">
        <p14:creationId xmlns:p14="http://schemas.microsoft.com/office/powerpoint/2010/main" val="419916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175364" y="66609"/>
            <a:ext cx="11841271" cy="1325563"/>
          </a:xfrm>
        </p:spPr>
        <p:txBody>
          <a:bodyPr/>
          <a:lstStyle/>
          <a:p>
            <a:r>
              <a:rPr lang="en-US" dirty="0"/>
              <a:t>Data for Public Health Researchers/Epidemiologists:</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671706" y="1051860"/>
            <a:ext cx="10848585" cy="4351338"/>
          </a:xfrm>
        </p:spPr>
        <p:txBody>
          <a:bodyPr>
            <a:normAutofit/>
          </a:bodyPr>
          <a:lstStyle/>
          <a:p>
            <a:r>
              <a:rPr lang="en-US" dirty="0"/>
              <a:t>National Center for Health Statistics (NCHS) and Agency for Healthcare Research and Quality (AHRQ) data on </a:t>
            </a:r>
            <a:r>
              <a:rPr lang="en-US" b="1" dirty="0"/>
              <a:t>health behaviors and nutrition, medical expenditures, family planning, natality/mortality</a:t>
            </a:r>
            <a:r>
              <a:rPr lang="en-US" dirty="0"/>
              <a:t> (e.g. </a:t>
            </a:r>
            <a:r>
              <a:rPr lang="en-US" b="1" dirty="0"/>
              <a:t>NHIS, NHANES, MEPS, NSFG, NVSS)</a:t>
            </a:r>
            <a:endParaRPr lang="en-US" dirty="0"/>
          </a:p>
          <a:p>
            <a:r>
              <a:rPr lang="en-US" dirty="0"/>
              <a:t>Some data </a:t>
            </a:r>
            <a:r>
              <a:rPr lang="en-US" b="1" dirty="0"/>
              <a:t>linkable to death records </a:t>
            </a:r>
            <a:r>
              <a:rPr lang="en-US" dirty="0"/>
              <a:t>(</a:t>
            </a:r>
            <a:r>
              <a:rPr lang="en-US" b="1" dirty="0"/>
              <a:t>NDI)</a:t>
            </a:r>
          </a:p>
          <a:p>
            <a:r>
              <a:rPr lang="en-US" i="1" dirty="0"/>
              <a:t>Most NCHS and AHRQ projects charge additional fees</a:t>
            </a:r>
          </a:p>
          <a:p>
            <a:r>
              <a:rPr lang="en-US" dirty="0"/>
              <a:t>Current topics of study at RMRDC:</a:t>
            </a:r>
          </a:p>
          <a:p>
            <a:pPr lvl="1"/>
            <a:r>
              <a:rPr lang="en-US" dirty="0"/>
              <a:t>Black immigrant health and differences by country of origin/time in US</a:t>
            </a:r>
          </a:p>
          <a:p>
            <a:pPr lvl="1"/>
            <a:r>
              <a:rPr lang="en-US" dirty="0"/>
              <a:t>Immigration policy and enforcement impacts on immigrant and native health</a:t>
            </a:r>
          </a:p>
          <a:p>
            <a:pPr lvl="1"/>
            <a:r>
              <a:rPr lang="en-US" dirty="0"/>
              <a:t>Gender and racial/ethnic/count of origin differences in timing of HPV vaccination</a:t>
            </a:r>
          </a:p>
        </p:txBody>
      </p:sp>
    </p:spTree>
    <p:extLst>
      <p:ext uri="{BB962C8B-B14F-4D97-AF65-F5344CB8AC3E}">
        <p14:creationId xmlns:p14="http://schemas.microsoft.com/office/powerpoint/2010/main" val="287638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BCDB-BCE9-784E-839B-6DFBE6FAEF2D}"/>
              </a:ext>
            </a:extLst>
          </p:cNvPr>
          <p:cNvSpPr>
            <a:spLocks noGrp="1"/>
          </p:cNvSpPr>
          <p:nvPr>
            <p:ph type="title"/>
          </p:nvPr>
        </p:nvSpPr>
        <p:spPr/>
        <p:txBody>
          <a:bodyPr/>
          <a:lstStyle/>
          <a:p>
            <a:r>
              <a:rPr lang="en-US" dirty="0"/>
              <a:t>Advantages of Restricted-Use Data</a:t>
            </a:r>
          </a:p>
        </p:txBody>
      </p:sp>
      <p:sp>
        <p:nvSpPr>
          <p:cNvPr id="3" name="Subtitle 2"/>
          <p:cNvSpPr>
            <a:spLocks noGrp="1"/>
          </p:cNvSpPr>
          <p:nvPr>
            <p:ph idx="1"/>
          </p:nvPr>
        </p:nvSpPr>
        <p:spPr>
          <a:xfrm>
            <a:off x="838200" y="1397362"/>
            <a:ext cx="10515600" cy="4351338"/>
          </a:xfrm>
        </p:spPr>
        <p:txBody>
          <a:bodyPr>
            <a:noAutofit/>
          </a:bodyPr>
          <a:lstStyle/>
          <a:p>
            <a:pPr algn="l"/>
            <a:r>
              <a:rPr lang="en-US" sz="2000" b="1" dirty="0"/>
              <a:t>For Researchers:</a:t>
            </a:r>
          </a:p>
          <a:p>
            <a:pPr lvl="1"/>
            <a:r>
              <a:rPr lang="en-US" sz="1600" dirty="0"/>
              <a:t>Greatly expands the policy and basic questions that can be addressed</a:t>
            </a:r>
          </a:p>
          <a:p>
            <a:pPr lvl="1"/>
            <a:r>
              <a:rPr lang="en-US" sz="1600" dirty="0"/>
              <a:t>Builds on past research findings with richer data</a:t>
            </a:r>
          </a:p>
          <a:p>
            <a:pPr lvl="1"/>
            <a:r>
              <a:rPr lang="en-US" sz="1600" dirty="0"/>
              <a:t>Improves competitive edge for grants and publications  </a:t>
            </a:r>
          </a:p>
          <a:p>
            <a:pPr lvl="1"/>
            <a:r>
              <a:rPr lang="en-US" sz="1600" dirty="0"/>
              <a:t>Improves graduate education (big data/statistical techniques) and placement</a:t>
            </a:r>
          </a:p>
          <a:p>
            <a:pPr algn="l"/>
            <a:r>
              <a:rPr lang="en-US" sz="2000" b="1" dirty="0"/>
              <a:t>For Research:</a:t>
            </a:r>
          </a:p>
          <a:p>
            <a:pPr lvl="1"/>
            <a:r>
              <a:rPr lang="en-US" sz="1600" dirty="0"/>
              <a:t>Microdata not available in public-use data, e.g., business data</a:t>
            </a:r>
          </a:p>
          <a:p>
            <a:pPr lvl="1"/>
            <a:r>
              <a:rPr lang="en-US" sz="1600" dirty="0"/>
              <a:t>Variables not available in public-use versions of data sets, such as low-level geography</a:t>
            </a:r>
          </a:p>
          <a:p>
            <a:pPr lvl="1"/>
            <a:r>
              <a:rPr lang="en-US" sz="1600" dirty="0"/>
              <a:t>Full population counts or larger samples (Decennial Census, ACS, CPS) not available in public-use data</a:t>
            </a:r>
          </a:p>
          <a:p>
            <a:pPr lvl="1"/>
            <a:r>
              <a:rPr lang="en-US" sz="1600" dirty="0"/>
              <a:t>Able to link restricted-use Census data sets</a:t>
            </a:r>
            <a:endParaRPr lang="en-US" sz="2000" dirty="0"/>
          </a:p>
          <a:p>
            <a:pPr lvl="1"/>
            <a:r>
              <a:rPr lang="en-US" sz="1600" dirty="0"/>
              <a:t>Full range of response items (e.g., industry codes, occupational codes, detailed race answers, income is not top-coded, etc.)</a:t>
            </a:r>
          </a:p>
          <a:p>
            <a:pPr lvl="1"/>
            <a:r>
              <a:rPr lang="en-US" sz="1600" dirty="0"/>
              <a:t>Ability to make linkages </a:t>
            </a:r>
          </a:p>
          <a:p>
            <a:pPr algn="just">
              <a:lnSpc>
                <a:spcPct val="100000"/>
              </a:lnSpc>
            </a:pPr>
            <a:r>
              <a:rPr lang="en-US" sz="2000" dirty="0"/>
              <a:t>	</a:t>
            </a:r>
          </a:p>
          <a:p>
            <a:pPr algn="l"/>
            <a:endParaRPr lang="en-US" sz="36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44060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stretch>
            <a:fillRect/>
          </a:stretch>
        </p:blipFill>
        <p:spPr>
          <a:xfrm>
            <a:off x="0" y="5246858"/>
            <a:ext cx="12192000" cy="1611142"/>
          </a:xfrm>
          <a:prstGeom prst="rect">
            <a:avLst/>
          </a:prstGeom>
          <a:ln w="12700">
            <a:miter lim="400000"/>
          </a:ln>
        </p:spPr>
      </p:pic>
      <p:sp>
        <p:nvSpPr>
          <p:cNvPr id="3" name="Content Placeholder 2"/>
          <p:cNvSpPr>
            <a:spLocks noGrp="1"/>
          </p:cNvSpPr>
          <p:nvPr>
            <p:ph idx="1"/>
          </p:nvPr>
        </p:nvSpPr>
        <p:spPr>
          <a:xfrm>
            <a:off x="1698913" y="0"/>
            <a:ext cx="9221931" cy="4894118"/>
          </a:xfrm>
        </p:spPr>
        <p:txBody>
          <a:bodyPr anchor="ctr">
            <a:normAutofit/>
          </a:bodyPr>
          <a:lstStyle/>
          <a:p>
            <a:pPr marL="0" indent="0" algn="ctr">
              <a:buNone/>
            </a:pPr>
            <a:r>
              <a:rPr lang="en-US" sz="3600" b="1" dirty="0"/>
              <a:t>Health Data Course: Spring 2022</a:t>
            </a:r>
          </a:p>
          <a:p>
            <a:pPr marL="0" indent="0" algn="ctr">
              <a:buNone/>
            </a:pPr>
            <a:r>
              <a:rPr lang="en-US" b="1" dirty="0"/>
              <a:t>“Federal Statistical Data for Health Research and Policy”</a:t>
            </a:r>
          </a:p>
          <a:p>
            <a:pPr marL="0" indent="0">
              <a:buNone/>
            </a:pPr>
            <a:endParaRPr lang="en-US" dirty="0"/>
          </a:p>
          <a:p>
            <a:pPr marL="0" indent="0">
              <a:buNone/>
            </a:pPr>
            <a:r>
              <a:rPr lang="en-US" dirty="0"/>
              <a:t>1. Students develop the knowledge and skills required to effectively use a variety of federal statistical data sets for health research and policy analysis. </a:t>
            </a:r>
          </a:p>
          <a:p>
            <a:pPr marL="0" indent="0">
              <a:buNone/>
            </a:pPr>
            <a:r>
              <a:rPr lang="en-US" dirty="0"/>
              <a:t>2. Students get “hands on” exercises using SAS to analyze public versions of the federal data sets</a:t>
            </a:r>
          </a:p>
          <a:p>
            <a:pPr marL="0" indent="0">
              <a:buNone/>
            </a:pPr>
            <a:r>
              <a:rPr lang="en-US" dirty="0"/>
              <a:t>3. The semester project is a restricted data proposal.</a:t>
            </a:r>
          </a:p>
        </p:txBody>
      </p:sp>
    </p:spTree>
    <p:extLst>
      <p:ext uri="{BB962C8B-B14F-4D97-AF65-F5344CB8AC3E}">
        <p14:creationId xmlns:p14="http://schemas.microsoft.com/office/powerpoint/2010/main" val="22061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1481137" y="1219200"/>
            <a:ext cx="9229725" cy="5067300"/>
          </a:xfrm>
        </p:spPr>
        <p:txBody>
          <a:bodyPr>
            <a:normAutofit fontScale="47500" lnSpcReduction="20000"/>
          </a:bodyPr>
          <a:lstStyle/>
          <a:p>
            <a:pPr marL="0" indent="0">
              <a:buNone/>
            </a:pPr>
            <a:r>
              <a:rPr lang="en-US" sz="4500" dirty="0"/>
              <a:t>NCHS:</a:t>
            </a:r>
          </a:p>
          <a:p>
            <a:pPr lvl="1"/>
            <a:r>
              <a:rPr lang="en-US" sz="4100" dirty="0"/>
              <a:t>National Vital Statistics System (NVSS)*</a:t>
            </a:r>
          </a:p>
          <a:p>
            <a:pPr lvl="1"/>
            <a:r>
              <a:rPr lang="en-US" sz="4100" dirty="0"/>
              <a:t>National Health and Nutrition Examination Surveys (NHANES)*</a:t>
            </a:r>
          </a:p>
          <a:p>
            <a:pPr lvl="1"/>
            <a:r>
              <a:rPr lang="en-US" sz="4100" dirty="0"/>
              <a:t>National Health Interview Survey (NHIS) linked with National Death Index (NDI)*</a:t>
            </a:r>
          </a:p>
          <a:p>
            <a:pPr lvl="1"/>
            <a:r>
              <a:rPr lang="en-US" sz="4100" dirty="0"/>
              <a:t>NHIS linked with Medical Expenditure Panel Survey (MEPS)*</a:t>
            </a:r>
          </a:p>
          <a:p>
            <a:pPr marL="0" indent="0">
              <a:buNone/>
            </a:pPr>
            <a:r>
              <a:rPr lang="en-US" sz="4500" dirty="0"/>
              <a:t>Census:</a:t>
            </a:r>
          </a:p>
          <a:p>
            <a:pPr lvl="1"/>
            <a:r>
              <a:rPr lang="en-US" sz="4100" dirty="0"/>
              <a:t>American Community Survey (ACS)* </a:t>
            </a:r>
          </a:p>
          <a:p>
            <a:pPr lvl="1"/>
            <a:r>
              <a:rPr lang="en-US" sz="4100" dirty="0"/>
              <a:t>Current Population Survey (CPS)*</a:t>
            </a:r>
          </a:p>
          <a:p>
            <a:pPr marL="0" indent="0">
              <a:buNone/>
            </a:pPr>
            <a:r>
              <a:rPr lang="en-US" sz="4500" dirty="0"/>
              <a:t>Bureau of Justice Stats (BJS):</a:t>
            </a:r>
          </a:p>
          <a:p>
            <a:pPr lvl="1"/>
            <a:r>
              <a:rPr lang="en-US" sz="4100" dirty="0"/>
              <a:t>National Crime Victimization Survey (NCVS)*</a:t>
            </a:r>
          </a:p>
          <a:p>
            <a:pPr marL="0" indent="0">
              <a:buNone/>
            </a:pPr>
            <a:r>
              <a:rPr lang="en-US" sz="4500" dirty="0"/>
              <a:t>Bureau of Labor Stats (BLS):</a:t>
            </a:r>
          </a:p>
          <a:p>
            <a:pPr lvl="1"/>
            <a:r>
              <a:rPr lang="en-US" sz="4100" dirty="0"/>
              <a:t>Survey of Occupational Injuries and Illnesses (SOII)* </a:t>
            </a:r>
          </a:p>
          <a:p>
            <a:pPr lvl="1"/>
            <a:r>
              <a:rPr lang="en-US" sz="4100" dirty="0"/>
              <a:t>Census of Fatal Occupational Injuries (CFOI)</a:t>
            </a:r>
          </a:p>
          <a:p>
            <a:pPr lvl="1"/>
            <a:r>
              <a:rPr lang="en-US" sz="4100" dirty="0"/>
              <a:t>American Time Use Survey (ATUS)</a:t>
            </a:r>
          </a:p>
          <a:p>
            <a:pPr marL="457200" lvl="1" indent="0">
              <a:buNone/>
            </a:pPr>
            <a:endParaRPr lang="en-US" sz="4100" dirty="0"/>
          </a:p>
          <a:p>
            <a:pPr marL="457200" lvl="1" indent="0">
              <a:buNone/>
            </a:pPr>
            <a:r>
              <a:rPr lang="en-US" sz="4100" dirty="0"/>
              <a:t>*Very good source of data for disparities in health and nutrition</a:t>
            </a:r>
          </a:p>
          <a:p>
            <a:endParaRPr lang="en-US" dirty="0"/>
          </a:p>
          <a:p>
            <a:endParaRPr lang="en-US" dirty="0"/>
          </a:p>
          <a:p>
            <a:endParaRPr lang="en-US" dirty="0"/>
          </a:p>
        </p:txBody>
      </p:sp>
      <p:sp>
        <p:nvSpPr>
          <p:cNvPr id="5" name="TextBox 4">
            <a:extLst>
              <a:ext uri="{FF2B5EF4-FFF2-40B4-BE49-F238E27FC236}">
                <a16:creationId xmlns:a16="http://schemas.microsoft.com/office/drawing/2014/main" id="{085C8402-AACA-4C5F-B0CD-084A116677D2}"/>
              </a:ext>
            </a:extLst>
          </p:cNvPr>
          <p:cNvSpPr txBox="1"/>
          <p:nvPr/>
        </p:nvSpPr>
        <p:spPr>
          <a:xfrm>
            <a:off x="1481137" y="428626"/>
            <a:ext cx="8286750" cy="461665"/>
          </a:xfrm>
          <a:prstGeom prst="rect">
            <a:avLst/>
          </a:prstGeom>
          <a:noFill/>
        </p:spPr>
        <p:txBody>
          <a:bodyPr wrap="square" rtlCol="0">
            <a:spAutoFit/>
          </a:bodyPr>
          <a:lstStyle/>
          <a:p>
            <a:r>
              <a:rPr lang="en-US" sz="2400" b="1" dirty="0"/>
              <a:t>Primary Health Data Sets Covered in the Course </a:t>
            </a:r>
          </a:p>
        </p:txBody>
      </p:sp>
    </p:spTree>
    <p:extLst>
      <p:ext uri="{BB962C8B-B14F-4D97-AF65-F5344CB8AC3E}">
        <p14:creationId xmlns:p14="http://schemas.microsoft.com/office/powerpoint/2010/main" val="101899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D6BF069-78D4-4853-ADA7-1B87154ACB7A}"/>
              </a:ext>
            </a:extLst>
          </p:cNvPr>
          <p:cNvSpPr>
            <a:spLocks noGrp="1"/>
          </p:cNvSpPr>
          <p:nvPr>
            <p:ph sz="half" idx="2"/>
          </p:nvPr>
        </p:nvSpPr>
        <p:spPr>
          <a:xfrm>
            <a:off x="1304492" y="1873828"/>
            <a:ext cx="9076027" cy="3955473"/>
          </a:xfrm>
        </p:spPr>
        <p:txBody>
          <a:bodyPr>
            <a:normAutofit/>
          </a:bodyPr>
          <a:lstStyle/>
          <a:p>
            <a:pPr marL="0" indent="0">
              <a:buNone/>
            </a:pPr>
            <a:r>
              <a:rPr lang="en-US" sz="2400" dirty="0"/>
              <a:t>Proposal to Census:</a:t>
            </a:r>
          </a:p>
          <a:p>
            <a:pPr lvl="1"/>
            <a:r>
              <a:rPr lang="en-US" dirty="0"/>
              <a:t>American Community Survey (ACS)</a:t>
            </a:r>
          </a:p>
          <a:p>
            <a:pPr lvl="1"/>
            <a:r>
              <a:rPr lang="en-US" dirty="0"/>
              <a:t>Current Population Survey (CPS)</a:t>
            </a:r>
          </a:p>
          <a:p>
            <a:pPr marL="0" indent="0">
              <a:buNone/>
            </a:pPr>
            <a:r>
              <a:rPr lang="en-US" sz="2400" dirty="0"/>
              <a:t>Proposal to NCHS:</a:t>
            </a:r>
          </a:p>
          <a:p>
            <a:pPr lvl="1"/>
            <a:r>
              <a:rPr lang="en-US" dirty="0"/>
              <a:t>National Health and Nutrition Examination Surveys (NHANES)</a:t>
            </a:r>
          </a:p>
          <a:p>
            <a:pPr lvl="1"/>
            <a:r>
              <a:rPr lang="en-US" dirty="0"/>
              <a:t>National Health Interview Survey (NHIS) linked with National Death Index (NDI)</a:t>
            </a:r>
          </a:p>
          <a:p>
            <a:pPr marL="0" indent="0">
              <a:buNone/>
            </a:pPr>
            <a:r>
              <a:rPr lang="en-US" sz="2400" dirty="0"/>
              <a:t>Proposal to AHRQ:</a:t>
            </a:r>
          </a:p>
          <a:p>
            <a:pPr lvl="1"/>
            <a:r>
              <a:rPr lang="en-US" dirty="0"/>
              <a:t>NHIS linked with Medical Expenditure Panel Survey (MEPS)</a:t>
            </a:r>
          </a:p>
          <a:p>
            <a:endParaRPr lang="en-US" dirty="0"/>
          </a:p>
          <a:p>
            <a:pPr marL="0" indent="0">
              <a:buNone/>
            </a:pPr>
            <a:endParaRPr lang="en-US" dirty="0"/>
          </a:p>
          <a:p>
            <a:endParaRPr lang="en-US" dirty="0"/>
          </a:p>
        </p:txBody>
      </p:sp>
      <p:sp>
        <p:nvSpPr>
          <p:cNvPr id="5" name="TextBox 4">
            <a:extLst>
              <a:ext uri="{FF2B5EF4-FFF2-40B4-BE49-F238E27FC236}">
                <a16:creationId xmlns:a16="http://schemas.microsoft.com/office/drawing/2014/main" id="{085C8402-AACA-4C5F-B0CD-084A116677D2}"/>
              </a:ext>
            </a:extLst>
          </p:cNvPr>
          <p:cNvSpPr txBox="1"/>
          <p:nvPr/>
        </p:nvSpPr>
        <p:spPr>
          <a:xfrm>
            <a:off x="1481137" y="428626"/>
            <a:ext cx="8286750" cy="830997"/>
          </a:xfrm>
          <a:prstGeom prst="rect">
            <a:avLst/>
          </a:prstGeom>
          <a:noFill/>
        </p:spPr>
        <p:txBody>
          <a:bodyPr wrap="square" rtlCol="0">
            <a:spAutoFit/>
          </a:bodyPr>
          <a:lstStyle/>
          <a:p>
            <a:r>
              <a:rPr lang="en-US" sz="2400" b="1" dirty="0"/>
              <a:t>Selected data sets relevant for study of Hispanic health disparities and nutrition, by type of proposal required</a:t>
            </a:r>
          </a:p>
        </p:txBody>
      </p:sp>
    </p:spTree>
    <p:extLst>
      <p:ext uri="{BB962C8B-B14F-4D97-AF65-F5344CB8AC3E}">
        <p14:creationId xmlns:p14="http://schemas.microsoft.com/office/powerpoint/2010/main" val="155417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8170-7871-4B80-AF71-18C6ED3D9BFE}"/>
              </a:ext>
            </a:extLst>
          </p:cNvPr>
          <p:cNvSpPr>
            <a:spLocks noGrp="1"/>
          </p:cNvSpPr>
          <p:nvPr>
            <p:ph type="title"/>
          </p:nvPr>
        </p:nvSpPr>
        <p:spPr/>
        <p:txBody>
          <a:bodyPr/>
          <a:lstStyle/>
          <a:p>
            <a:r>
              <a:rPr lang="en-US" b="1" dirty="0"/>
              <a:t>American Community Survey (ACS)</a:t>
            </a:r>
          </a:p>
        </p:txBody>
      </p:sp>
      <p:sp>
        <p:nvSpPr>
          <p:cNvPr id="3" name="Content Placeholder 2">
            <a:extLst>
              <a:ext uri="{FF2B5EF4-FFF2-40B4-BE49-F238E27FC236}">
                <a16:creationId xmlns:a16="http://schemas.microsoft.com/office/drawing/2014/main" id="{21E345B3-6A51-4553-B501-4ED7A826FD52}"/>
              </a:ext>
            </a:extLst>
          </p:cNvPr>
          <p:cNvSpPr>
            <a:spLocks noGrp="1"/>
          </p:cNvSpPr>
          <p:nvPr>
            <p:ph idx="1"/>
          </p:nvPr>
        </p:nvSpPr>
        <p:spPr/>
        <p:txBody>
          <a:bodyPr>
            <a:normAutofit/>
          </a:bodyPr>
          <a:lstStyle/>
          <a:p>
            <a:r>
              <a:rPr lang="en-US" dirty="0"/>
              <a:t>Annual, since 2005.  The most comprehensive survey of U.S. households and individual residents</a:t>
            </a:r>
          </a:p>
          <a:p>
            <a:r>
              <a:rPr lang="en-US" dirty="0"/>
              <a:t>Helps local officials, community leaders, and businesses understand the changes taking place in their communities. It is the premier source for detailed population and housing data</a:t>
            </a:r>
          </a:p>
          <a:p>
            <a:r>
              <a:rPr lang="en-US" dirty="0"/>
              <a:t>Coverage provides reliable estimates for the nation, regions, states, counties, cities, tracts, block groups</a:t>
            </a:r>
          </a:p>
          <a:p>
            <a:r>
              <a:rPr lang="en-US" dirty="0"/>
              <a:t>Information from the survey generates data that help determine how more than $675 billion in federal and state funds are distributed each year.</a:t>
            </a:r>
          </a:p>
        </p:txBody>
      </p:sp>
    </p:spTree>
    <p:extLst>
      <p:ext uri="{BB962C8B-B14F-4D97-AF65-F5344CB8AC3E}">
        <p14:creationId xmlns:p14="http://schemas.microsoft.com/office/powerpoint/2010/main" val="295925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8FFDF43-8754-454A-B133-FFF350156D79}"/>
              </a:ext>
            </a:extLst>
          </p:cNvPr>
          <p:cNvGraphicFramePr>
            <a:graphicFrameLocks noGrp="1"/>
          </p:cNvGraphicFramePr>
          <p:nvPr/>
        </p:nvGraphicFramePr>
        <p:xfrm>
          <a:off x="1838326" y="904874"/>
          <a:ext cx="8715374" cy="4434217"/>
        </p:xfrm>
        <a:graphic>
          <a:graphicData uri="http://schemas.openxmlformats.org/drawingml/2006/table">
            <a:tbl>
              <a:tblPr>
                <a:tableStyleId>{5C22544A-7EE6-4342-B048-85BDC9FD1C3A}</a:tableStyleId>
              </a:tblPr>
              <a:tblGrid>
                <a:gridCol w="1718084">
                  <a:extLst>
                    <a:ext uri="{9D8B030D-6E8A-4147-A177-3AD203B41FA5}">
                      <a16:colId xmlns:a16="http://schemas.microsoft.com/office/drawing/2014/main" val="1341685139"/>
                    </a:ext>
                  </a:extLst>
                </a:gridCol>
                <a:gridCol w="1718084">
                  <a:extLst>
                    <a:ext uri="{9D8B030D-6E8A-4147-A177-3AD203B41FA5}">
                      <a16:colId xmlns:a16="http://schemas.microsoft.com/office/drawing/2014/main" val="3015254840"/>
                    </a:ext>
                  </a:extLst>
                </a:gridCol>
                <a:gridCol w="1718084">
                  <a:extLst>
                    <a:ext uri="{9D8B030D-6E8A-4147-A177-3AD203B41FA5}">
                      <a16:colId xmlns:a16="http://schemas.microsoft.com/office/drawing/2014/main" val="1905594252"/>
                    </a:ext>
                  </a:extLst>
                </a:gridCol>
                <a:gridCol w="1780561">
                  <a:extLst>
                    <a:ext uri="{9D8B030D-6E8A-4147-A177-3AD203B41FA5}">
                      <a16:colId xmlns:a16="http://schemas.microsoft.com/office/drawing/2014/main" val="1486551131"/>
                    </a:ext>
                  </a:extLst>
                </a:gridCol>
                <a:gridCol w="1780561">
                  <a:extLst>
                    <a:ext uri="{9D8B030D-6E8A-4147-A177-3AD203B41FA5}">
                      <a16:colId xmlns:a16="http://schemas.microsoft.com/office/drawing/2014/main" val="3215405249"/>
                    </a:ext>
                  </a:extLst>
                </a:gridCol>
              </a:tblGrid>
              <a:tr h="766114">
                <a:tc gridSpan="5">
                  <a:txBody>
                    <a:bodyPr/>
                    <a:lstStyle/>
                    <a:p>
                      <a:pPr algn="ctr" fontAlgn="b"/>
                      <a:r>
                        <a:rPr lang="en-US" sz="2400" u="none" strike="noStrike" dirty="0">
                          <a:effectLst/>
                        </a:rPr>
                        <a:t>ACS Initial Addresses and Sample Selected and Final Interviews</a:t>
                      </a:r>
                      <a:endParaRPr lang="en-US" sz="2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6845613"/>
                  </a:ext>
                </a:extLst>
              </a:tr>
              <a:tr h="703361">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ctr"/>
                      <a:r>
                        <a:rPr lang="en-US" sz="2400" u="none" strike="noStrike" dirty="0">
                          <a:effectLst/>
                        </a:rPr>
                        <a:t>Housing Units</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2400" u="none" strike="noStrike" dirty="0">
                          <a:effectLst/>
                        </a:rPr>
                        <a:t>Group Quarters People</a:t>
                      </a:r>
                      <a:endParaRPr lang="en-US" sz="2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354487262"/>
                  </a:ext>
                </a:extLst>
              </a:tr>
              <a:tr h="292415">
                <a:tc rowSpan="3">
                  <a:txBody>
                    <a:bodyPr/>
                    <a:lstStyle/>
                    <a:p>
                      <a:pPr algn="ctr" fontAlgn="b"/>
                      <a:r>
                        <a:rPr lang="en-US" sz="2400" u="none" strike="noStrike">
                          <a:effectLst/>
                        </a:rPr>
                        <a:t>Year</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Initial</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Final</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Initial</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Final</a:t>
                      </a:r>
                      <a:endParaRPr lang="en-US"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8083838"/>
                  </a:ext>
                </a:extLst>
              </a:tr>
              <a:tr h="584831">
                <a:tc vMerge="1">
                  <a:txBody>
                    <a:bodyPr/>
                    <a:lstStyle/>
                    <a:p>
                      <a:endParaRPr lang="en-US"/>
                    </a:p>
                  </a:txBody>
                  <a:tcPr/>
                </a:tc>
                <a:tc>
                  <a:txBody>
                    <a:bodyPr/>
                    <a:lstStyle/>
                    <a:p>
                      <a:pPr algn="ctr" fontAlgn="b"/>
                      <a:r>
                        <a:rPr lang="en-US" sz="2400" u="none" strike="noStrike">
                          <a:effectLst/>
                        </a:rPr>
                        <a:t>Addresses</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Interviews</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Sample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Actual</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1481849"/>
                  </a:ext>
                </a:extLst>
              </a:tr>
              <a:tr h="584831">
                <a:tc vMerge="1">
                  <a:txBody>
                    <a:bodyPr/>
                    <a:lstStyle/>
                    <a:p>
                      <a:endParaRPr lang="en-US"/>
                    </a:p>
                  </a:txBody>
                  <a:tcPr/>
                </a:tc>
                <a:tc>
                  <a:txBody>
                    <a:bodyPr/>
                    <a:lstStyle/>
                    <a:p>
                      <a:pPr algn="ctr" fontAlgn="b"/>
                      <a:r>
                        <a:rPr lang="en-US" sz="2400" u="none" strike="noStrike">
                          <a:effectLst/>
                        </a:rPr>
                        <a:t>Selected</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 </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Selected</a:t>
                      </a:r>
                      <a:endParaRPr lang="en-US" sz="2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Interviews</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0872709"/>
                  </a:ext>
                </a:extLst>
              </a:tr>
              <a:tr h="473265">
                <a:tc>
                  <a:txBody>
                    <a:bodyPr/>
                    <a:lstStyle/>
                    <a:p>
                      <a:pPr algn="l" fontAlgn="b"/>
                      <a:r>
                        <a:rPr lang="en-US" sz="2400" b="0" i="0" u="sng" strike="noStrike" dirty="0">
                          <a:solidFill>
                            <a:schemeClr val="tx1"/>
                          </a:solidFill>
                          <a:effectLst/>
                        </a:rPr>
                        <a:t>2018</a:t>
                      </a:r>
                      <a:endParaRPr lang="en-US" sz="2400" b="0" i="0" u="sng"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3,544,000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2,143,000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166,000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150,000</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83465925"/>
                  </a:ext>
                </a:extLst>
              </a:tr>
              <a:tr h="473265">
                <a:tc>
                  <a:txBody>
                    <a:bodyPr/>
                    <a:lstStyle/>
                    <a:p>
                      <a:pPr algn="l" fontAlgn="b"/>
                      <a:r>
                        <a:rPr lang="en-US" sz="2400" b="0" i="0" u="sng" strike="noStrike" dirty="0">
                          <a:solidFill>
                            <a:schemeClr val="tx1"/>
                          </a:solidFill>
                          <a:effectLst/>
                        </a:rPr>
                        <a:t>2017</a:t>
                      </a:r>
                      <a:endParaRPr lang="en-US" sz="2400" b="0" i="0" u="sng" strike="noStrike" dirty="0">
                        <a:solidFill>
                          <a:schemeClr val="tx1"/>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3,526,808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2,145,639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168,590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157,721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1656693"/>
                  </a:ext>
                </a:extLst>
              </a:tr>
              <a:tr h="473265">
                <a:tc>
                  <a:txBody>
                    <a:bodyPr/>
                    <a:lstStyle/>
                    <a:p>
                      <a:pPr algn="l" fontAlgn="b"/>
                      <a:r>
                        <a:rPr lang="en-US" sz="2400" u="sng" strike="noStrike" dirty="0">
                          <a:effectLst/>
                        </a:rPr>
                        <a:t>2016</a:t>
                      </a:r>
                      <a:endParaRPr lang="en-US" sz="2400" b="0" i="0" u="sng"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3,527,047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2,229,872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206,415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160,572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7786018"/>
                  </a:ext>
                </a:extLst>
              </a:tr>
            </a:tbl>
          </a:graphicData>
        </a:graphic>
      </p:graphicFrame>
    </p:spTree>
    <p:extLst>
      <p:ext uri="{BB962C8B-B14F-4D97-AF65-F5344CB8AC3E}">
        <p14:creationId xmlns:p14="http://schemas.microsoft.com/office/powerpoint/2010/main" val="401793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31CC-C317-4529-9B45-70F2F1A1B510}"/>
              </a:ext>
            </a:extLst>
          </p:cNvPr>
          <p:cNvSpPr>
            <a:spLocks noGrp="1"/>
          </p:cNvSpPr>
          <p:nvPr>
            <p:ph type="ctrTitle"/>
          </p:nvPr>
        </p:nvSpPr>
        <p:spPr>
          <a:xfrm>
            <a:off x="1879107" y="754601"/>
            <a:ext cx="8179293" cy="1263913"/>
          </a:xfrm>
        </p:spPr>
        <p:txBody>
          <a:bodyPr>
            <a:normAutofit fontScale="90000"/>
          </a:bodyPr>
          <a:lstStyle/>
          <a:p>
            <a:r>
              <a:rPr lang="en-US" sz="2800" b="1" dirty="0"/>
              <a:t>ACS Questionnaires:</a:t>
            </a:r>
            <a:br>
              <a:rPr lang="en-US" sz="2800" b="1" dirty="0"/>
            </a:br>
            <a:r>
              <a:rPr lang="en-US" sz="2800" dirty="0">
                <a:hlinkClick r:id="rId2"/>
              </a:rPr>
              <a:t>https://www.census.gov/programs-surveys/acs/methodology/questionnaire-archive.2019.html</a:t>
            </a:r>
            <a:endParaRPr lang="en-US" sz="2800" dirty="0"/>
          </a:p>
        </p:txBody>
      </p:sp>
      <p:sp>
        <p:nvSpPr>
          <p:cNvPr id="3" name="Subtitle 2">
            <a:extLst>
              <a:ext uri="{FF2B5EF4-FFF2-40B4-BE49-F238E27FC236}">
                <a16:creationId xmlns:a16="http://schemas.microsoft.com/office/drawing/2014/main" id="{7209490A-D882-41EE-A2B0-619CC238AA75}"/>
              </a:ext>
            </a:extLst>
          </p:cNvPr>
          <p:cNvSpPr>
            <a:spLocks noGrp="1"/>
          </p:cNvSpPr>
          <p:nvPr>
            <p:ph type="subTitle" idx="1"/>
          </p:nvPr>
        </p:nvSpPr>
        <p:spPr>
          <a:xfrm>
            <a:off x="1568388" y="2146099"/>
            <a:ext cx="9883806" cy="3957299"/>
          </a:xfrm>
        </p:spPr>
        <p:txBody>
          <a:bodyPr>
            <a:normAutofit fontScale="92500" lnSpcReduction="10000"/>
          </a:bodyPr>
          <a:lstStyle/>
          <a:p>
            <a:r>
              <a:rPr lang="en-US" dirty="0"/>
              <a:t>Household composition</a:t>
            </a:r>
          </a:p>
          <a:p>
            <a:r>
              <a:rPr lang="en-US" dirty="0"/>
              <a:t>Each person’s relationship to Person 1 (INCLUDING SAME-SEX PARTNER)</a:t>
            </a:r>
          </a:p>
          <a:p>
            <a:r>
              <a:rPr lang="en-US" dirty="0"/>
              <a:t>Age and date of birth</a:t>
            </a:r>
          </a:p>
          <a:p>
            <a:r>
              <a:rPr lang="en-US" dirty="0"/>
              <a:t>Hispanic origin</a:t>
            </a:r>
          </a:p>
          <a:p>
            <a:r>
              <a:rPr lang="en-US" dirty="0"/>
              <a:t>Race</a:t>
            </a:r>
          </a:p>
          <a:p>
            <a:r>
              <a:rPr lang="en-US" dirty="0"/>
              <a:t>Work</a:t>
            </a:r>
          </a:p>
          <a:p>
            <a:r>
              <a:rPr lang="en-US" dirty="0"/>
              <a:t>Occupation</a:t>
            </a:r>
          </a:p>
          <a:p>
            <a:r>
              <a:rPr lang="en-US" dirty="0"/>
              <a:t>Education</a:t>
            </a:r>
          </a:p>
          <a:p>
            <a:r>
              <a:rPr lang="en-US" dirty="0"/>
              <a:t>Detailed housing characteristics, e.g., receiving SNAP benefits</a:t>
            </a:r>
          </a:p>
          <a:p>
            <a:r>
              <a:rPr lang="en-US" dirty="0"/>
              <a:t>Other person characteristics (citizenship, language skill)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597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31CC-C317-4529-9B45-70F2F1A1B510}"/>
              </a:ext>
            </a:extLst>
          </p:cNvPr>
          <p:cNvSpPr>
            <a:spLocks noGrp="1"/>
          </p:cNvSpPr>
          <p:nvPr>
            <p:ph type="ctrTitle"/>
          </p:nvPr>
        </p:nvSpPr>
        <p:spPr>
          <a:xfrm>
            <a:off x="1879107" y="754601"/>
            <a:ext cx="8179293" cy="1263913"/>
          </a:xfrm>
        </p:spPr>
        <p:txBody>
          <a:bodyPr>
            <a:normAutofit/>
          </a:bodyPr>
          <a:lstStyle/>
          <a:p>
            <a:r>
              <a:rPr lang="en-US" sz="2800" b="1" dirty="0"/>
              <a:t>ACS </a:t>
            </a:r>
            <a:r>
              <a:rPr lang="en-US" sz="2800" b="1" dirty="0" err="1"/>
              <a:t>Questionnaires:</a:t>
            </a:r>
            <a:r>
              <a:rPr lang="en-US" sz="2800" dirty="0" err="1">
                <a:hlinkClick r:id="rId2"/>
              </a:rPr>
              <a:t>https</a:t>
            </a:r>
            <a:r>
              <a:rPr lang="en-US" sz="2800" dirty="0">
                <a:hlinkClick r:id="rId2"/>
              </a:rPr>
              <a:t>://www.census.gov/programs-surveys/acs/methodology/questionnaire-archive.2019.html</a:t>
            </a:r>
            <a:endParaRPr lang="en-US" sz="2800" dirty="0"/>
          </a:p>
        </p:txBody>
      </p:sp>
      <p:sp>
        <p:nvSpPr>
          <p:cNvPr id="3" name="Subtitle 2">
            <a:extLst>
              <a:ext uri="{FF2B5EF4-FFF2-40B4-BE49-F238E27FC236}">
                <a16:creationId xmlns:a16="http://schemas.microsoft.com/office/drawing/2014/main" id="{7209490A-D882-41EE-A2B0-619CC238AA75}"/>
              </a:ext>
            </a:extLst>
          </p:cNvPr>
          <p:cNvSpPr>
            <a:spLocks noGrp="1"/>
          </p:cNvSpPr>
          <p:nvPr>
            <p:ph type="subTitle" idx="1"/>
          </p:nvPr>
        </p:nvSpPr>
        <p:spPr>
          <a:xfrm>
            <a:off x="1568388" y="2146099"/>
            <a:ext cx="9883806" cy="3957299"/>
          </a:xfrm>
        </p:spPr>
        <p:txBody>
          <a:bodyPr>
            <a:normAutofit/>
          </a:bodyPr>
          <a:lstStyle/>
          <a:p>
            <a:endParaRPr lang="en-US" dirty="0"/>
          </a:p>
          <a:p>
            <a:r>
              <a:rPr lang="en-US" dirty="0"/>
              <a:t>Health Insurance: (Yes or No, what type, premiums, subsidy for premium)</a:t>
            </a:r>
          </a:p>
          <a:p>
            <a:r>
              <a:rPr lang="en-US" dirty="0"/>
              <a:t>Disability (deaf, blind, cognitive, walking, dressing, bathing, doing errands)</a:t>
            </a:r>
          </a:p>
          <a:p>
            <a:r>
              <a:rPr lang="en-US" dirty="0"/>
              <a:t>Veteran (when served, VA disability, VA disability rating)</a:t>
            </a:r>
          </a:p>
          <a:p>
            <a:r>
              <a:rPr lang="en-US" dirty="0"/>
              <a:t>Fertility (birth in the last year)</a:t>
            </a:r>
          </a:p>
          <a:p>
            <a:endParaRPr lang="en-US" dirty="0"/>
          </a:p>
          <a:p>
            <a:endParaRPr lang="en-US" dirty="0"/>
          </a:p>
          <a:p>
            <a:endParaRPr lang="en-US" dirty="0"/>
          </a:p>
        </p:txBody>
      </p:sp>
    </p:spTree>
    <p:extLst>
      <p:ext uri="{BB962C8B-B14F-4D97-AF65-F5344CB8AC3E}">
        <p14:creationId xmlns:p14="http://schemas.microsoft.com/office/powerpoint/2010/main" val="144274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AB72B-D5F2-49EE-A235-90DEDAEC8906}"/>
              </a:ext>
            </a:extLst>
          </p:cNvPr>
          <p:cNvSpPr>
            <a:spLocks noGrp="1"/>
          </p:cNvSpPr>
          <p:nvPr>
            <p:ph sz="half" idx="1"/>
          </p:nvPr>
        </p:nvSpPr>
        <p:spPr>
          <a:xfrm>
            <a:off x="554479" y="251012"/>
            <a:ext cx="5465322" cy="5925951"/>
          </a:xfrm>
        </p:spPr>
        <p:txBody>
          <a:bodyPr>
            <a:normAutofit fontScale="77500" lnSpcReduction="20000"/>
          </a:bodyPr>
          <a:lstStyle/>
          <a:p>
            <a:pPr marL="0" indent="0">
              <a:buNone/>
            </a:pPr>
            <a:r>
              <a:rPr lang="en-US" sz="3600" dirty="0"/>
              <a:t>ACS Public-Use Microdata: </a:t>
            </a:r>
            <a:r>
              <a:rPr lang="en-US" dirty="0"/>
              <a:t>created for protection of confidentiality</a:t>
            </a:r>
          </a:p>
          <a:p>
            <a:pPr marL="0" indent="0">
              <a:buNone/>
            </a:pPr>
            <a:endParaRPr lang="en-US" dirty="0"/>
          </a:p>
          <a:p>
            <a:pPr marL="0" indent="0">
              <a:buNone/>
            </a:pPr>
            <a:r>
              <a:rPr lang="en-US" dirty="0"/>
              <a:t>1. No obvious identifiers or PII (personally identifiable information)</a:t>
            </a:r>
          </a:p>
          <a:p>
            <a:pPr marL="0" indent="0">
              <a:buNone/>
            </a:pPr>
            <a:endParaRPr lang="en-US" dirty="0"/>
          </a:p>
          <a:p>
            <a:pPr marL="0" indent="0">
              <a:buNone/>
            </a:pPr>
            <a:r>
              <a:rPr lang="en-US" dirty="0"/>
              <a:t>2. Includes only a portion of the surveyed sample</a:t>
            </a:r>
          </a:p>
          <a:p>
            <a:pPr marL="0" indent="0">
              <a:buNone/>
            </a:pPr>
            <a:endParaRPr lang="en-US" dirty="0"/>
          </a:p>
          <a:p>
            <a:pPr marL="0" indent="0">
              <a:buNone/>
            </a:pPr>
            <a:r>
              <a:rPr lang="en-US" dirty="0"/>
              <a:t>3. Limits geographic detail to areas 250,000+</a:t>
            </a:r>
          </a:p>
          <a:p>
            <a:pPr marL="0" indent="0">
              <a:buNone/>
            </a:pPr>
            <a:endParaRPr lang="en-US" dirty="0"/>
          </a:p>
          <a:p>
            <a:pPr marL="0" indent="0">
              <a:buNone/>
            </a:pPr>
            <a:r>
              <a:rPr lang="en-US" dirty="0"/>
              <a:t>4. Limits the number and detailed breakdown of categories within variables on the file, e.g., race and ethnicity, exact dates of events</a:t>
            </a:r>
          </a:p>
          <a:p>
            <a:pPr marL="0" indent="0">
              <a:buNone/>
            </a:pPr>
            <a:endParaRPr lang="en-US" dirty="0"/>
          </a:p>
          <a:p>
            <a:pPr marL="0" indent="0">
              <a:buNone/>
            </a:pPr>
            <a:r>
              <a:rPr lang="en-US" dirty="0"/>
              <a:t>5. Truncate extreme codes for certain variables (top or bottom coding), e.g., income</a:t>
            </a:r>
          </a:p>
          <a:p>
            <a:pPr marL="0" indent="0">
              <a:buNone/>
            </a:pPr>
            <a:r>
              <a:rPr lang="en-US" dirty="0"/>
              <a:t> </a:t>
            </a:r>
          </a:p>
          <a:p>
            <a:pPr marL="0" indent="0">
              <a:buNone/>
            </a:pPr>
            <a:endParaRPr lang="en-US" dirty="0"/>
          </a:p>
        </p:txBody>
      </p:sp>
      <p:sp>
        <p:nvSpPr>
          <p:cNvPr id="4" name="Content Placeholder 3">
            <a:extLst>
              <a:ext uri="{FF2B5EF4-FFF2-40B4-BE49-F238E27FC236}">
                <a16:creationId xmlns:a16="http://schemas.microsoft.com/office/drawing/2014/main" id="{E71582E5-EFC9-4CA0-B263-DEBEDB2BD28D}"/>
              </a:ext>
            </a:extLst>
          </p:cNvPr>
          <p:cNvSpPr>
            <a:spLocks noGrp="1"/>
          </p:cNvSpPr>
          <p:nvPr>
            <p:ph sz="half" idx="2"/>
          </p:nvPr>
        </p:nvSpPr>
        <p:spPr>
          <a:xfrm>
            <a:off x="6096000" y="418289"/>
            <a:ext cx="5465322" cy="5758674"/>
          </a:xfrm>
        </p:spPr>
        <p:txBody>
          <a:bodyPr>
            <a:normAutofit fontScale="77500" lnSpcReduction="20000"/>
          </a:bodyPr>
          <a:lstStyle/>
          <a:p>
            <a:pPr marL="0" indent="0">
              <a:buNone/>
            </a:pPr>
            <a:r>
              <a:rPr lang="en-US" sz="3600" dirty="0"/>
              <a:t>ACS Restricted Access Microdata</a:t>
            </a:r>
          </a:p>
          <a:p>
            <a:pPr marL="0" indent="0">
              <a:buNone/>
            </a:pPr>
            <a:endParaRPr lang="en-US" dirty="0"/>
          </a:p>
          <a:p>
            <a:pPr marL="0" indent="0">
              <a:buNone/>
            </a:pPr>
            <a:r>
              <a:rPr lang="en-US" dirty="0"/>
              <a:t>1. PII replaced by PIK (Protected Identification Key) to allow linkages</a:t>
            </a:r>
          </a:p>
          <a:p>
            <a:pPr marL="0" indent="0">
              <a:buNone/>
            </a:pPr>
            <a:endParaRPr lang="en-US" dirty="0"/>
          </a:p>
          <a:p>
            <a:pPr marL="0" indent="0">
              <a:buNone/>
            </a:pPr>
            <a:r>
              <a:rPr lang="en-US" dirty="0"/>
              <a:t>2. Includes all microdata records</a:t>
            </a:r>
          </a:p>
          <a:p>
            <a:pPr marL="0" indent="0">
              <a:buNone/>
            </a:pPr>
            <a:endParaRPr lang="en-US" dirty="0"/>
          </a:p>
          <a:p>
            <a:pPr marL="0" indent="0">
              <a:buNone/>
            </a:pPr>
            <a:endParaRPr lang="en-US" dirty="0"/>
          </a:p>
          <a:p>
            <a:pPr marL="0" indent="0">
              <a:buNone/>
            </a:pPr>
            <a:r>
              <a:rPr lang="en-US" dirty="0"/>
              <a:t>3. Geographic detail as precise as long/</a:t>
            </a:r>
            <a:r>
              <a:rPr lang="en-US" dirty="0" err="1"/>
              <a:t>lat</a:t>
            </a:r>
            <a:endParaRPr lang="en-US" dirty="0"/>
          </a:p>
          <a:p>
            <a:pPr marL="0" indent="0">
              <a:buNone/>
            </a:pPr>
            <a:endParaRPr lang="en-US" dirty="0"/>
          </a:p>
          <a:p>
            <a:pPr marL="0" indent="0">
              <a:buNone/>
            </a:pPr>
            <a:r>
              <a:rPr lang="en-US" dirty="0"/>
              <a:t>4. Unlimited categories within variables on the file, e.g., race and ethnicity, exact dates of events.</a:t>
            </a:r>
          </a:p>
          <a:p>
            <a:pPr marL="0" indent="0">
              <a:buNone/>
            </a:pPr>
            <a:endParaRPr lang="en-US" dirty="0"/>
          </a:p>
          <a:p>
            <a:pPr marL="0" indent="0">
              <a:buNone/>
            </a:pPr>
            <a:r>
              <a:rPr lang="en-US" dirty="0"/>
              <a:t>5. No truncated extreme codes for certain variables (top or bottom coding), e.g., income</a:t>
            </a:r>
          </a:p>
        </p:txBody>
      </p:sp>
    </p:spTree>
    <p:extLst>
      <p:ext uri="{BB962C8B-B14F-4D97-AF65-F5344CB8AC3E}">
        <p14:creationId xmlns:p14="http://schemas.microsoft.com/office/powerpoint/2010/main" val="3727597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6" name="Content Placeholder 3">
            <a:extLst>
              <a:ext uri="{FF2B5EF4-FFF2-40B4-BE49-F238E27FC236}">
                <a16:creationId xmlns:a16="http://schemas.microsoft.com/office/drawing/2014/main" id="{E71B2565-C85E-FB4D-8046-D505A47873D9}"/>
              </a:ext>
            </a:extLst>
          </p:cNvPr>
          <p:cNvSpPr txBox="1">
            <a:spLocks/>
          </p:cNvSpPr>
          <p:nvPr/>
        </p:nvSpPr>
        <p:spPr>
          <a:xfrm>
            <a:off x="389616" y="461098"/>
            <a:ext cx="2365267" cy="59358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The RMRDC is part of a  National Network of FSRDCs Providing Access to Restricted-Use Data Collected by Federal Statistical Agencies</a:t>
            </a:r>
          </a:p>
          <a:p>
            <a:endParaRPr lang="en-US" sz="4000" dirty="0"/>
          </a:p>
        </p:txBody>
      </p:sp>
      <p:pic>
        <p:nvPicPr>
          <p:cNvPr id="4" name="Picture 3" descr="Map&#10;&#10;Description automatically generated">
            <a:extLst>
              <a:ext uri="{FF2B5EF4-FFF2-40B4-BE49-F238E27FC236}">
                <a16:creationId xmlns:a16="http://schemas.microsoft.com/office/drawing/2014/main" id="{1484864B-91BD-443E-BBAF-D3C95D47B7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995" y="120586"/>
            <a:ext cx="8729331" cy="6616828"/>
          </a:xfrm>
          <a:prstGeom prst="rect">
            <a:avLst/>
          </a:prstGeom>
        </p:spPr>
      </p:pic>
    </p:spTree>
    <p:extLst>
      <p:ext uri="{BB962C8B-B14F-4D97-AF65-F5344CB8AC3E}">
        <p14:creationId xmlns:p14="http://schemas.microsoft.com/office/powerpoint/2010/main" val="409837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8170-7871-4B80-AF71-18C6ED3D9BFE}"/>
              </a:ext>
            </a:extLst>
          </p:cNvPr>
          <p:cNvSpPr>
            <a:spLocks noGrp="1"/>
          </p:cNvSpPr>
          <p:nvPr>
            <p:ph type="title"/>
          </p:nvPr>
        </p:nvSpPr>
        <p:spPr/>
        <p:txBody>
          <a:bodyPr>
            <a:normAutofit fontScale="90000"/>
          </a:bodyPr>
          <a:lstStyle/>
          <a:p>
            <a:r>
              <a:rPr lang="en-US" b="1" dirty="0"/>
              <a:t>Current Population Survey (CPS)</a:t>
            </a:r>
            <a:br>
              <a:rPr lang="en-US" b="1" dirty="0"/>
            </a:br>
            <a:r>
              <a:rPr lang="en-US" sz="2700" b="1" dirty="0">
                <a:hlinkClick r:id="rId2"/>
              </a:rPr>
              <a:t>https://www.census.gov/programs-surveys/cps/technical-documentation/questionnaires.html</a:t>
            </a:r>
            <a:endParaRPr lang="en-US" sz="2700" b="1" dirty="0"/>
          </a:p>
        </p:txBody>
      </p:sp>
      <p:sp>
        <p:nvSpPr>
          <p:cNvPr id="3" name="Content Placeholder 2">
            <a:extLst>
              <a:ext uri="{FF2B5EF4-FFF2-40B4-BE49-F238E27FC236}">
                <a16:creationId xmlns:a16="http://schemas.microsoft.com/office/drawing/2014/main" id="{21E345B3-6A51-4553-B501-4ED7A826FD52}"/>
              </a:ext>
            </a:extLst>
          </p:cNvPr>
          <p:cNvSpPr>
            <a:spLocks noGrp="1"/>
          </p:cNvSpPr>
          <p:nvPr>
            <p:ph idx="1"/>
          </p:nvPr>
        </p:nvSpPr>
        <p:spPr/>
        <p:txBody>
          <a:bodyPr>
            <a:normAutofit fontScale="92500" lnSpcReduction="20000"/>
          </a:bodyPr>
          <a:lstStyle/>
          <a:p>
            <a:r>
              <a:rPr lang="en-US" dirty="0"/>
              <a:t>Conducted monthly for over 50 years.  Data from approximately 54,000 households of 70,000 selected to represent U.S. and each state are interviewed every month.  </a:t>
            </a:r>
          </a:p>
          <a:p>
            <a:r>
              <a:rPr lang="en-US" dirty="0"/>
              <a:t>Each household interviews for 4 consecutive months and again a year later for the same corresponding 4 consecutive months.  </a:t>
            </a:r>
            <a:r>
              <a:rPr lang="en-US" b="1" dirty="0"/>
              <a:t>This is the panel component of CPS </a:t>
            </a:r>
            <a:r>
              <a:rPr lang="en-US" dirty="0"/>
              <a:t>and these data are restricted use only.</a:t>
            </a:r>
          </a:p>
          <a:p>
            <a:r>
              <a:rPr lang="en-US" dirty="0"/>
              <a:t>CPS provides monthly estimates of employment (farm and nonfarm); self-employed, domestics, unpaid workers in nonfarm enterprises, wage and salary employees and estimates of total employment. </a:t>
            </a:r>
          </a:p>
          <a:p>
            <a:r>
              <a:rPr lang="en-US" b="1" dirty="0"/>
              <a:t>Annual Social and Economic Supplements (ASEC)</a:t>
            </a:r>
            <a:r>
              <a:rPr lang="en-US" dirty="0"/>
              <a:t>, are annual data collected with the March interviews since 1962.  Provides data on family structure, household composition, education, health insurance coverage, income sources, poverty, geographic mobility.</a:t>
            </a:r>
          </a:p>
        </p:txBody>
      </p:sp>
    </p:spTree>
    <p:extLst>
      <p:ext uri="{BB962C8B-B14F-4D97-AF65-F5344CB8AC3E}">
        <p14:creationId xmlns:p14="http://schemas.microsoft.com/office/powerpoint/2010/main" val="386628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8170-7871-4B80-AF71-18C6ED3D9BFE}"/>
              </a:ext>
            </a:extLst>
          </p:cNvPr>
          <p:cNvSpPr>
            <a:spLocks noGrp="1"/>
          </p:cNvSpPr>
          <p:nvPr>
            <p:ph type="title"/>
          </p:nvPr>
        </p:nvSpPr>
        <p:spPr/>
        <p:txBody>
          <a:bodyPr>
            <a:normAutofit fontScale="90000"/>
          </a:bodyPr>
          <a:lstStyle/>
          <a:p>
            <a:r>
              <a:rPr lang="en-US" b="1" dirty="0"/>
              <a:t>Current Population Survey (CPS): Supplement Topics: </a:t>
            </a:r>
            <a:br>
              <a:rPr lang="en-US" b="1" dirty="0"/>
            </a:br>
            <a:r>
              <a:rPr lang="en-US" sz="2700" b="1" dirty="0">
                <a:hlinkClick r:id="rId2"/>
              </a:rPr>
              <a:t>https://www.census.gov/programs-surveys/cps/about/supplemental-surveys.html</a:t>
            </a:r>
            <a:endParaRPr lang="en-US" sz="2700" b="1" dirty="0"/>
          </a:p>
        </p:txBody>
      </p:sp>
      <p:sp>
        <p:nvSpPr>
          <p:cNvPr id="3" name="Content Placeholder 2">
            <a:extLst>
              <a:ext uri="{FF2B5EF4-FFF2-40B4-BE49-F238E27FC236}">
                <a16:creationId xmlns:a16="http://schemas.microsoft.com/office/drawing/2014/main" id="{21E345B3-6A51-4553-B501-4ED7A826FD52}"/>
              </a:ext>
            </a:extLst>
          </p:cNvPr>
          <p:cNvSpPr>
            <a:spLocks noGrp="1"/>
          </p:cNvSpPr>
          <p:nvPr>
            <p:ph idx="1"/>
          </p:nvPr>
        </p:nvSpPr>
        <p:spPr/>
        <p:txBody>
          <a:bodyPr>
            <a:normAutofit/>
          </a:bodyPr>
          <a:lstStyle/>
          <a:p>
            <a:pPr marL="0" indent="0">
              <a:buNone/>
            </a:pPr>
            <a:endParaRPr lang="en-US" dirty="0"/>
          </a:p>
          <a:p>
            <a:r>
              <a:rPr lang="en-US" dirty="0"/>
              <a:t>School Enrollment:  Collected in October, every year</a:t>
            </a:r>
          </a:p>
          <a:p>
            <a:r>
              <a:rPr lang="en-US" dirty="0"/>
              <a:t>Fertility and Marriage:  Collected in June, every even year</a:t>
            </a:r>
          </a:p>
          <a:p>
            <a:r>
              <a:rPr lang="en-US" dirty="0"/>
              <a:t>Voting and Registration: Collected in November, every even year</a:t>
            </a:r>
          </a:p>
          <a:p>
            <a:r>
              <a:rPr lang="en-US" dirty="0"/>
              <a:t>Food Security: Collected in December, every year </a:t>
            </a:r>
          </a:p>
          <a:p>
            <a:r>
              <a:rPr lang="en-US" dirty="0"/>
              <a:t>Tobacco Use: Collected more sporadically, last was July 2018</a:t>
            </a:r>
          </a:p>
          <a:p>
            <a:endParaRPr lang="en-US" dirty="0"/>
          </a:p>
          <a:p>
            <a:endParaRPr lang="en-US" dirty="0"/>
          </a:p>
          <a:p>
            <a:endParaRPr lang="en-US" dirty="0"/>
          </a:p>
        </p:txBody>
      </p:sp>
    </p:spTree>
    <p:extLst>
      <p:ext uri="{BB962C8B-B14F-4D97-AF65-F5344CB8AC3E}">
        <p14:creationId xmlns:p14="http://schemas.microsoft.com/office/powerpoint/2010/main" val="326658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694030" y="1196095"/>
            <a:ext cx="8930179" cy="2760681"/>
          </a:xfrm>
        </p:spPr>
        <p:txBody>
          <a:bodyPr>
            <a:normAutofit/>
          </a:bodyPr>
          <a:lstStyle/>
          <a:p>
            <a:r>
              <a:rPr lang="en-US" sz="3200" dirty="0"/>
              <a:t>National Health and Nutrition Examination Surveys (NHANES)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6" name="Rectangle 5">
            <a:extLst>
              <a:ext uri="{FF2B5EF4-FFF2-40B4-BE49-F238E27FC236}">
                <a16:creationId xmlns:a16="http://schemas.microsoft.com/office/drawing/2014/main" id="{B3774F98-1D58-4B10-8831-D0356F504DAB}"/>
              </a:ext>
            </a:extLst>
          </p:cNvPr>
          <p:cNvSpPr/>
          <p:nvPr/>
        </p:nvSpPr>
        <p:spPr>
          <a:xfrm>
            <a:off x="3244207" y="2057401"/>
            <a:ext cx="7926020" cy="461665"/>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rPr>
              <a:t> </a:t>
            </a:r>
            <a:r>
              <a:rPr lang="en-US" sz="2400" u="sng"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https://www.cdc.gov/nchs/nhanes/index.htm</a:t>
            </a:r>
            <a:endParaRPr lang="en-US" sz="2400"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2413562" y="3956777"/>
            <a:ext cx="8540536" cy="1200329"/>
          </a:xfrm>
          <a:prstGeom prst="rect">
            <a:avLst/>
          </a:prstGeom>
          <a:noFill/>
        </p:spPr>
        <p:txBody>
          <a:bodyPr wrap="square" rtlCol="0">
            <a:spAutoFit/>
          </a:bodyPr>
          <a:lstStyle/>
          <a:p>
            <a:r>
              <a:rPr lang="en-US" dirty="0"/>
              <a:t>Is designed to assess the health and nutritional status of adults and children in the United States. The survey is unique in that it combines interviews, physical examinations, and lab tests.</a:t>
            </a:r>
          </a:p>
          <a:p>
            <a:endParaRPr lang="en-US" dirty="0"/>
          </a:p>
        </p:txBody>
      </p:sp>
    </p:spTree>
    <p:extLst>
      <p:ext uri="{BB962C8B-B14F-4D97-AF65-F5344CB8AC3E}">
        <p14:creationId xmlns:p14="http://schemas.microsoft.com/office/powerpoint/2010/main" val="292856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7B7D3E0B-0778-41BD-A44F-23151D24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0"/>
            <a:ext cx="8875059" cy="6858000"/>
          </a:xfrm>
          <a:prstGeom prst="rect">
            <a:avLst/>
          </a:prstGeom>
        </p:spPr>
      </p:pic>
    </p:spTree>
    <p:extLst>
      <p:ext uri="{BB962C8B-B14F-4D97-AF65-F5344CB8AC3E}">
        <p14:creationId xmlns:p14="http://schemas.microsoft.com/office/powerpoint/2010/main" val="259045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694031" y="3372786"/>
            <a:ext cx="8540536" cy="1200329"/>
          </a:xfrm>
          <a:prstGeom prst="rect">
            <a:avLst/>
          </a:prstGeom>
          <a:noFill/>
        </p:spPr>
        <p:txBody>
          <a:bodyPr wrap="square" rtlCol="0">
            <a:spAutoFit/>
          </a:bodyPr>
          <a:lstStyle/>
          <a:p>
            <a:r>
              <a:rPr lang="en-US" dirty="0"/>
              <a:t>The interview includes demographic, socioeconomic, dietary, and health-related questions. The physical examination component consists of medical, dental, and physiological measurements, as well as laboratory tests administered by highly trained medical personnel.</a:t>
            </a:r>
          </a:p>
        </p:txBody>
      </p:sp>
    </p:spTree>
    <p:extLst>
      <p:ext uri="{BB962C8B-B14F-4D97-AF65-F5344CB8AC3E}">
        <p14:creationId xmlns:p14="http://schemas.microsoft.com/office/powerpoint/2010/main" val="141215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3">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694031" y="2957288"/>
            <a:ext cx="8540536" cy="2031325"/>
          </a:xfrm>
          <a:prstGeom prst="rect">
            <a:avLst/>
          </a:prstGeom>
          <a:noFill/>
        </p:spPr>
        <p:txBody>
          <a:bodyPr wrap="square" rtlCol="0">
            <a:spAutoFit/>
          </a:bodyPr>
          <a:lstStyle/>
          <a:p>
            <a:endParaRPr lang="en-US" dirty="0"/>
          </a:p>
          <a:p>
            <a:r>
              <a:rPr lang="en-US" dirty="0"/>
              <a:t>It began in the early 1960s and has been conducted as a series of surveys focusing on different population groups or health topics. In 1999, the survey became a continuous program that has a changing focus on a variety of health and nutrition measurements to meet emerging needs. The survey examines a nationally representative sample of about 5,000 persons each year. These persons are located in approximately 15 counties across the country each year.</a:t>
            </a:r>
          </a:p>
        </p:txBody>
      </p:sp>
    </p:spTree>
    <p:extLst>
      <p:ext uri="{BB962C8B-B14F-4D97-AF65-F5344CB8AC3E}">
        <p14:creationId xmlns:p14="http://schemas.microsoft.com/office/powerpoint/2010/main" val="193207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NHANES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694031" y="2680289"/>
            <a:ext cx="8540536" cy="2585323"/>
          </a:xfrm>
          <a:prstGeom prst="rect">
            <a:avLst/>
          </a:prstGeom>
          <a:noFill/>
        </p:spPr>
        <p:txBody>
          <a:bodyPr wrap="square" rtlCol="0">
            <a:spAutoFit/>
          </a:bodyPr>
          <a:lstStyle/>
          <a:p>
            <a:r>
              <a:rPr lang="en-US" dirty="0"/>
              <a:t>Findings from NHANES are used to determine the prevalence of major diseases and risk factors for diseases. </a:t>
            </a:r>
          </a:p>
          <a:p>
            <a:endParaRPr lang="en-US" dirty="0"/>
          </a:p>
          <a:p>
            <a:r>
              <a:rPr lang="en-US" dirty="0"/>
              <a:t>NHANES findings are also the basis for national standards for such measurements as height, weight, and blood pressure. </a:t>
            </a:r>
          </a:p>
          <a:p>
            <a:endParaRPr lang="en-US" dirty="0"/>
          </a:p>
          <a:p>
            <a:r>
              <a:rPr lang="en-US" dirty="0"/>
              <a:t>Data from this survey will be used in epidemiological studies and health sciences research, which help develop sound public health policy, direct and design health programs and services, and expand the health knowledge for the Nation.</a:t>
            </a:r>
          </a:p>
        </p:txBody>
      </p:sp>
    </p:spTree>
    <p:extLst>
      <p:ext uri="{BB962C8B-B14F-4D97-AF65-F5344CB8AC3E}">
        <p14:creationId xmlns:p14="http://schemas.microsoft.com/office/powerpoint/2010/main" val="1750396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F0723-6B13-4476-AA48-0495FD64C889}"/>
              </a:ext>
            </a:extLst>
          </p:cNvPr>
          <p:cNvSpPr>
            <a:spLocks noGrp="1"/>
          </p:cNvSpPr>
          <p:nvPr>
            <p:ph type="title"/>
          </p:nvPr>
        </p:nvSpPr>
        <p:spPr/>
        <p:txBody>
          <a:bodyPr>
            <a:normAutofit fontScale="90000"/>
          </a:bodyPr>
          <a:lstStyle/>
          <a:p>
            <a:r>
              <a:rPr lang="en-US" sz="2400" dirty="0"/>
              <a:t>The sample for the survey is selected to represent the U.S. population of all ages. To produce reliable statistics, NHANES over-samples persons 60 and older, African Americans, and Hispanics.</a:t>
            </a:r>
            <a:br>
              <a:rPr lang="en-US" sz="2400" dirty="0"/>
            </a:br>
            <a:br>
              <a:rPr lang="en-US" sz="2400" dirty="0"/>
            </a:br>
            <a:r>
              <a:rPr lang="en-US" sz="2000" dirty="0"/>
              <a:t>The diseases, medical conditions, and health indicators studied include:</a:t>
            </a:r>
          </a:p>
        </p:txBody>
      </p:sp>
      <p:sp>
        <p:nvSpPr>
          <p:cNvPr id="3" name="Content Placeholder 2">
            <a:extLst>
              <a:ext uri="{FF2B5EF4-FFF2-40B4-BE49-F238E27FC236}">
                <a16:creationId xmlns:a16="http://schemas.microsoft.com/office/drawing/2014/main" id="{D7076459-DAAC-417E-A1E1-32553DEB789D}"/>
              </a:ext>
            </a:extLst>
          </p:cNvPr>
          <p:cNvSpPr>
            <a:spLocks noGrp="1"/>
          </p:cNvSpPr>
          <p:nvPr>
            <p:ph sz="half" idx="1"/>
          </p:nvPr>
        </p:nvSpPr>
        <p:spPr/>
        <p:txBody>
          <a:bodyPr>
            <a:normAutofit fontScale="92500" lnSpcReduction="20000"/>
          </a:bodyPr>
          <a:lstStyle/>
          <a:p>
            <a:r>
              <a:rPr lang="en-US" dirty="0"/>
              <a:t>Anemia</a:t>
            </a:r>
          </a:p>
          <a:p>
            <a:r>
              <a:rPr lang="en-US" dirty="0"/>
              <a:t>Cardiovascular disease</a:t>
            </a:r>
          </a:p>
          <a:p>
            <a:r>
              <a:rPr lang="en-US" dirty="0"/>
              <a:t>Diabetes</a:t>
            </a:r>
          </a:p>
          <a:p>
            <a:r>
              <a:rPr lang="en-US" dirty="0"/>
              <a:t>Environmental exposures</a:t>
            </a:r>
          </a:p>
          <a:p>
            <a:r>
              <a:rPr lang="en-US" dirty="0"/>
              <a:t>Eye diseases</a:t>
            </a:r>
          </a:p>
          <a:p>
            <a:r>
              <a:rPr lang="en-US" dirty="0"/>
              <a:t>Hearing loss</a:t>
            </a:r>
          </a:p>
          <a:p>
            <a:r>
              <a:rPr lang="en-US" dirty="0"/>
              <a:t>Infectious diseases</a:t>
            </a:r>
          </a:p>
          <a:p>
            <a:r>
              <a:rPr lang="en-US" dirty="0"/>
              <a:t>Kidney disease</a:t>
            </a:r>
          </a:p>
          <a:p>
            <a:r>
              <a:rPr lang="en-US" dirty="0"/>
              <a:t>Nutrition</a:t>
            </a:r>
          </a:p>
          <a:p>
            <a:endParaRPr lang="en-US" dirty="0"/>
          </a:p>
        </p:txBody>
      </p:sp>
      <p:sp>
        <p:nvSpPr>
          <p:cNvPr id="4" name="Content Placeholder 3">
            <a:extLst>
              <a:ext uri="{FF2B5EF4-FFF2-40B4-BE49-F238E27FC236}">
                <a16:creationId xmlns:a16="http://schemas.microsoft.com/office/drawing/2014/main" id="{A21A695D-7DC5-4CB4-89AF-DEA1D2F94B6D}"/>
              </a:ext>
            </a:extLst>
          </p:cNvPr>
          <p:cNvSpPr>
            <a:spLocks noGrp="1"/>
          </p:cNvSpPr>
          <p:nvPr>
            <p:ph sz="half" idx="2"/>
          </p:nvPr>
        </p:nvSpPr>
        <p:spPr/>
        <p:txBody>
          <a:bodyPr>
            <a:normAutofit fontScale="92500" lnSpcReduction="20000"/>
          </a:bodyPr>
          <a:lstStyle/>
          <a:p>
            <a:r>
              <a:rPr lang="en-US" dirty="0"/>
              <a:t>Obesity</a:t>
            </a:r>
          </a:p>
          <a:p>
            <a:r>
              <a:rPr lang="en-US" dirty="0"/>
              <a:t>Oral health</a:t>
            </a:r>
          </a:p>
          <a:p>
            <a:r>
              <a:rPr lang="en-US" dirty="0"/>
              <a:t>Osteoporosis</a:t>
            </a:r>
          </a:p>
          <a:p>
            <a:r>
              <a:rPr lang="en-US" dirty="0"/>
              <a:t>Physical fitness and physical functioning</a:t>
            </a:r>
          </a:p>
          <a:p>
            <a:r>
              <a:rPr lang="en-US" dirty="0"/>
              <a:t>Reproductive history and sexual behavior</a:t>
            </a:r>
          </a:p>
          <a:p>
            <a:r>
              <a:rPr lang="en-US" dirty="0"/>
              <a:t>Respiratory disease (asthma, chronic bronchitis, emphysema)</a:t>
            </a:r>
          </a:p>
          <a:p>
            <a:r>
              <a:rPr lang="en-US" dirty="0"/>
              <a:t>Sexually transmitted diseases</a:t>
            </a:r>
          </a:p>
          <a:p>
            <a:r>
              <a:rPr lang="en-US" dirty="0"/>
              <a:t>Vision</a:t>
            </a:r>
          </a:p>
          <a:p>
            <a:endParaRPr lang="en-US" dirty="0"/>
          </a:p>
        </p:txBody>
      </p:sp>
    </p:spTree>
    <p:extLst>
      <p:ext uri="{BB962C8B-B14F-4D97-AF65-F5344CB8AC3E}">
        <p14:creationId xmlns:p14="http://schemas.microsoft.com/office/powerpoint/2010/main" val="327287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694031" y="1196096"/>
            <a:ext cx="8652938" cy="2461504"/>
          </a:xfrm>
        </p:spPr>
        <p:txBody>
          <a:bodyPr>
            <a:normAutofit/>
          </a:bodyPr>
          <a:lstStyle/>
          <a:p>
            <a:r>
              <a:rPr lang="en-US" sz="3200" dirty="0"/>
              <a:t>National Health Interview Surveys (NHIS)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6" name="Rectangle 5">
            <a:extLst>
              <a:ext uri="{FF2B5EF4-FFF2-40B4-BE49-F238E27FC236}">
                <a16:creationId xmlns:a16="http://schemas.microsoft.com/office/drawing/2014/main" id="{B3774F98-1D58-4B10-8831-D0356F504DAB}"/>
              </a:ext>
            </a:extLst>
          </p:cNvPr>
          <p:cNvSpPr/>
          <p:nvPr/>
        </p:nvSpPr>
        <p:spPr>
          <a:xfrm>
            <a:off x="2431473" y="1845860"/>
            <a:ext cx="8066496" cy="461665"/>
          </a:xfrm>
          <a:prstGeom prst="rect">
            <a:avLst/>
          </a:prstGeom>
        </p:spPr>
        <p:txBody>
          <a:bodyPr wrap="square">
            <a:spAutoFit/>
          </a:bodyPr>
          <a:lstStyle/>
          <a:p>
            <a:r>
              <a:rPr lang="en-US" sz="2400" dirty="0">
                <a:hlinkClick r:id="rId3">
                  <a:extLst>
                    <a:ext uri="{A12FA001-AC4F-418D-AE19-62706E023703}">
                      <ahyp:hlinkClr xmlns:ahyp="http://schemas.microsoft.com/office/drawing/2018/hyperlinkcolor" val="tx"/>
                    </a:ext>
                  </a:extLst>
                </a:hlinkClick>
              </a:rPr>
              <a:t>https://www.cdc.gov/nchs/nhis/about_nhis.htm</a:t>
            </a:r>
            <a:endParaRPr lang="en-US" sz="2400"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593058" y="3698595"/>
            <a:ext cx="8540536" cy="1200329"/>
          </a:xfrm>
          <a:prstGeom prst="rect">
            <a:avLst/>
          </a:prstGeom>
          <a:noFill/>
        </p:spPr>
        <p:txBody>
          <a:bodyPr wrap="square" rtlCol="0">
            <a:spAutoFit/>
          </a:bodyPr>
          <a:lstStyle/>
          <a:p>
            <a:r>
              <a:rPr lang="en-US" dirty="0"/>
              <a:t>Began as a result of National Health Survey Act of 1956. It provided for a continuing survey and special studies to secure accurate and current statistical information on the amount, distribution, and effects of illness and disability in the United States and the services rendered for or because of such conditions.</a:t>
            </a:r>
          </a:p>
        </p:txBody>
      </p:sp>
    </p:spTree>
    <p:extLst>
      <p:ext uri="{BB962C8B-B14F-4D97-AF65-F5344CB8AC3E}">
        <p14:creationId xmlns:p14="http://schemas.microsoft.com/office/powerpoint/2010/main" val="16298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694031" y="1196096"/>
            <a:ext cx="8652938" cy="2461504"/>
          </a:xfrm>
        </p:spPr>
        <p:txBody>
          <a:bodyPr>
            <a:normAutofit/>
          </a:bodyPr>
          <a:lstStyle/>
          <a:p>
            <a:r>
              <a:rPr lang="en-US" sz="3200" dirty="0"/>
              <a:t>National Health Interview Surveys</a:t>
            </a: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06682" y="2119745"/>
            <a:ext cx="8991287" cy="3154665"/>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2058406" y="3922420"/>
            <a:ext cx="8540536" cy="1200329"/>
          </a:xfrm>
          <a:prstGeom prst="rect">
            <a:avLst/>
          </a:prstGeom>
          <a:noFill/>
        </p:spPr>
        <p:txBody>
          <a:bodyPr wrap="square" rtlCol="0">
            <a:spAutoFit/>
          </a:bodyPr>
          <a:lstStyle/>
          <a:p>
            <a:r>
              <a:rPr lang="en-US" dirty="0"/>
              <a:t>NHIS data are used widely to monitor trends in illness and disability. The data are also used by the public health research community for epidemiologic and policy analysis of health problems, determining barriers to accessing and using appropriate health care, and evaluating Federal health programs.</a:t>
            </a:r>
          </a:p>
        </p:txBody>
      </p:sp>
      <p:sp>
        <p:nvSpPr>
          <p:cNvPr id="7" name="TextBox 6">
            <a:extLst>
              <a:ext uri="{FF2B5EF4-FFF2-40B4-BE49-F238E27FC236}">
                <a16:creationId xmlns:a16="http://schemas.microsoft.com/office/drawing/2014/main" id="{46E67609-6CAC-4CF5-ACCB-A10A15411E5D}"/>
              </a:ext>
            </a:extLst>
          </p:cNvPr>
          <p:cNvSpPr txBox="1"/>
          <p:nvPr/>
        </p:nvSpPr>
        <p:spPr>
          <a:xfrm>
            <a:off x="5758407" y="1391991"/>
            <a:ext cx="675185" cy="369332"/>
          </a:xfrm>
          <a:prstGeom prst="rect">
            <a:avLst/>
          </a:prstGeom>
          <a:noFill/>
        </p:spPr>
        <p:txBody>
          <a:bodyPr wrap="none" rtlCol="0">
            <a:spAutoFit/>
          </a:bodyPr>
          <a:lstStyle/>
          <a:p>
            <a:r>
              <a:rPr lang="en-US" dirty="0"/>
              <a:t>NHIS</a:t>
            </a:r>
          </a:p>
        </p:txBody>
      </p:sp>
    </p:spTree>
    <p:extLst>
      <p:ext uri="{BB962C8B-B14F-4D97-AF65-F5344CB8AC3E}">
        <p14:creationId xmlns:p14="http://schemas.microsoft.com/office/powerpoint/2010/main" val="320783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5" name="Title 4">
            <a:extLst>
              <a:ext uri="{FF2B5EF4-FFF2-40B4-BE49-F238E27FC236}">
                <a16:creationId xmlns:a16="http://schemas.microsoft.com/office/drawing/2014/main" id="{C0C47C48-7DB9-E84A-BCD3-0D47794DD09C}"/>
              </a:ext>
            </a:extLst>
          </p:cNvPr>
          <p:cNvSpPr>
            <a:spLocks noGrp="1"/>
          </p:cNvSpPr>
          <p:nvPr>
            <p:ph type="title"/>
          </p:nvPr>
        </p:nvSpPr>
        <p:spPr>
          <a:xfrm>
            <a:off x="838200" y="361035"/>
            <a:ext cx="10515600" cy="1119407"/>
          </a:xfrm>
        </p:spPr>
        <p:txBody>
          <a:bodyPr>
            <a:normAutofit fontScale="90000"/>
          </a:bodyPr>
          <a:lstStyle/>
          <a:p>
            <a:r>
              <a:rPr lang="en-US" dirty="0"/>
              <a:t>RMRDC Membership Network</a:t>
            </a:r>
            <a:br>
              <a:rPr lang="en-US" dirty="0"/>
            </a:br>
            <a:r>
              <a:rPr lang="en-US" sz="2200" dirty="0"/>
              <a:t>*</a:t>
            </a:r>
            <a:r>
              <a:rPr lang="en-US" sz="2700" b="1" dirty="0"/>
              <a:t>All faculty, staff, and graduate students associated with member universities have free access to the lab and services</a:t>
            </a:r>
            <a:br>
              <a:rPr lang="en-US" b="1" dirty="0"/>
            </a:br>
            <a:endParaRPr lang="en-US" dirty="0"/>
          </a:p>
        </p:txBody>
      </p:sp>
      <p:pic>
        <p:nvPicPr>
          <p:cNvPr id="15" name="Content Placeholder 4">
            <a:extLst>
              <a:ext uri="{FF2B5EF4-FFF2-40B4-BE49-F238E27FC236}">
                <a16:creationId xmlns:a16="http://schemas.microsoft.com/office/drawing/2014/main" id="{D57338C6-528B-1F40-B8E3-3F4EFF3F8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34" y="1636953"/>
            <a:ext cx="3159249" cy="1540134"/>
          </a:xfrm>
          <a:prstGeom prst="rect">
            <a:avLst/>
          </a:prstGeom>
        </p:spPr>
      </p:pic>
      <p:pic>
        <p:nvPicPr>
          <p:cNvPr id="16" name="Picture 15">
            <a:extLst>
              <a:ext uri="{FF2B5EF4-FFF2-40B4-BE49-F238E27FC236}">
                <a16:creationId xmlns:a16="http://schemas.microsoft.com/office/drawing/2014/main" id="{5644EDA5-1268-5B4C-8B01-2D322D1A4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2205" y="1367951"/>
            <a:ext cx="3159249" cy="1026755"/>
          </a:xfrm>
          <a:prstGeom prst="rect">
            <a:avLst/>
          </a:prstGeom>
        </p:spPr>
      </p:pic>
      <p:pic>
        <p:nvPicPr>
          <p:cNvPr id="17" name="Picture 16">
            <a:extLst>
              <a:ext uri="{FF2B5EF4-FFF2-40B4-BE49-F238E27FC236}">
                <a16:creationId xmlns:a16="http://schemas.microsoft.com/office/drawing/2014/main" id="{AA679E94-D083-1C44-A6B1-094EBFF15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7647" y="2541100"/>
            <a:ext cx="2928186" cy="805251"/>
          </a:xfrm>
          <a:prstGeom prst="rect">
            <a:avLst/>
          </a:prstGeom>
        </p:spPr>
      </p:pic>
      <p:pic>
        <p:nvPicPr>
          <p:cNvPr id="18" name="Picture 17">
            <a:extLst>
              <a:ext uri="{FF2B5EF4-FFF2-40B4-BE49-F238E27FC236}">
                <a16:creationId xmlns:a16="http://schemas.microsoft.com/office/drawing/2014/main" id="{3F80478D-C955-2F4C-8ED3-7A83EF178D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7565" y="3670624"/>
            <a:ext cx="2458719" cy="1106424"/>
          </a:xfrm>
          <a:prstGeom prst="rect">
            <a:avLst/>
          </a:prstGeom>
        </p:spPr>
      </p:pic>
      <p:pic>
        <p:nvPicPr>
          <p:cNvPr id="19" name="Picture 18">
            <a:extLst>
              <a:ext uri="{FF2B5EF4-FFF2-40B4-BE49-F238E27FC236}">
                <a16:creationId xmlns:a16="http://schemas.microsoft.com/office/drawing/2014/main" id="{5F6923A8-A3E6-7348-80BE-7DEB7A1AA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076134"/>
            <a:ext cx="3175682" cy="952705"/>
          </a:xfrm>
          <a:prstGeom prst="rect">
            <a:avLst/>
          </a:prstGeom>
        </p:spPr>
      </p:pic>
      <p:pic>
        <p:nvPicPr>
          <p:cNvPr id="20" name="Picture 19">
            <a:extLst>
              <a:ext uri="{FF2B5EF4-FFF2-40B4-BE49-F238E27FC236}">
                <a16:creationId xmlns:a16="http://schemas.microsoft.com/office/drawing/2014/main" id="{0C43DFD1-9E85-614C-8A76-C3789428FB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97802" y="5028839"/>
            <a:ext cx="3472356" cy="935475"/>
          </a:xfrm>
          <a:prstGeom prst="rect">
            <a:avLst/>
          </a:prstGeom>
        </p:spPr>
      </p:pic>
      <p:pic>
        <p:nvPicPr>
          <p:cNvPr id="21" name="Picture 20">
            <a:extLst>
              <a:ext uri="{FF2B5EF4-FFF2-40B4-BE49-F238E27FC236}">
                <a16:creationId xmlns:a16="http://schemas.microsoft.com/office/drawing/2014/main" id="{D0E0F685-D781-3348-B22E-967F980DDC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5479" y="3685450"/>
            <a:ext cx="2085975" cy="2069288"/>
          </a:xfrm>
          <a:prstGeom prst="rect">
            <a:avLst/>
          </a:prstGeom>
        </p:spPr>
      </p:pic>
      <p:pic>
        <p:nvPicPr>
          <p:cNvPr id="23" name="Picture 22" descr="Logo&#10;&#10;Description automatically generated">
            <a:extLst>
              <a:ext uri="{FF2B5EF4-FFF2-40B4-BE49-F238E27FC236}">
                <a16:creationId xmlns:a16="http://schemas.microsoft.com/office/drawing/2014/main" id="{79A21FAF-E628-2B44-92D9-F1F813A381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97802" y="1362325"/>
            <a:ext cx="2133600" cy="2143125"/>
          </a:xfrm>
          <a:prstGeom prst="rect">
            <a:avLst/>
          </a:prstGeom>
        </p:spPr>
      </p:pic>
    </p:spTree>
    <p:extLst>
      <p:ext uri="{BB962C8B-B14F-4D97-AF65-F5344CB8AC3E}">
        <p14:creationId xmlns:p14="http://schemas.microsoft.com/office/powerpoint/2010/main" val="4217336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9044" y="731640"/>
            <a:ext cx="8652938" cy="2461504"/>
          </a:xfrm>
        </p:spPr>
        <p:txBody>
          <a:bodyPr>
            <a:normAutofit/>
          </a:bodyPr>
          <a:lstStyle/>
          <a:p>
            <a:r>
              <a:rPr lang="en-US" sz="3200" dirty="0"/>
              <a:t>National Health Interview Surveys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895698" y="3429000"/>
            <a:ext cx="8540536" cy="1754326"/>
          </a:xfrm>
          <a:prstGeom prst="rect">
            <a:avLst/>
          </a:prstGeom>
          <a:noFill/>
        </p:spPr>
        <p:txBody>
          <a:bodyPr wrap="square" rtlCol="0">
            <a:spAutoFit/>
          </a:bodyPr>
          <a:lstStyle/>
          <a:p>
            <a:r>
              <a:rPr lang="en-US" dirty="0"/>
              <a:t>A major strength of this survey lies in the ability to display health characteristics by many demographic and socioeconomic characteristics.</a:t>
            </a:r>
          </a:p>
          <a:p>
            <a:endParaRPr lang="en-US" dirty="0"/>
          </a:p>
          <a:p>
            <a:r>
              <a:rPr lang="en-US" dirty="0"/>
              <a:t>The NHIS sample is drawn from each state and the District of Columbia. Although the NHIS sample is too small to provide state-level data with acceptable precision for each state, selected estimates for most states may be obtained by combining data years.</a:t>
            </a:r>
          </a:p>
        </p:txBody>
      </p:sp>
      <p:sp>
        <p:nvSpPr>
          <p:cNvPr id="7" name="TextBox 6">
            <a:extLst>
              <a:ext uri="{FF2B5EF4-FFF2-40B4-BE49-F238E27FC236}">
                <a16:creationId xmlns:a16="http://schemas.microsoft.com/office/drawing/2014/main" id="{609766FF-7DF1-4C43-8B02-2AE5E020A2CA}"/>
              </a:ext>
            </a:extLst>
          </p:cNvPr>
          <p:cNvSpPr txBox="1"/>
          <p:nvPr/>
        </p:nvSpPr>
        <p:spPr>
          <a:xfrm>
            <a:off x="5758407" y="1391991"/>
            <a:ext cx="675185" cy="369332"/>
          </a:xfrm>
          <a:prstGeom prst="rect">
            <a:avLst/>
          </a:prstGeom>
          <a:noFill/>
        </p:spPr>
        <p:txBody>
          <a:bodyPr wrap="none" rtlCol="0">
            <a:spAutoFit/>
          </a:bodyPr>
          <a:lstStyle/>
          <a:p>
            <a:r>
              <a:rPr lang="en-US" dirty="0"/>
              <a:t>NHIS</a:t>
            </a:r>
          </a:p>
        </p:txBody>
      </p:sp>
    </p:spTree>
    <p:extLst>
      <p:ext uri="{BB962C8B-B14F-4D97-AF65-F5344CB8AC3E}">
        <p14:creationId xmlns:p14="http://schemas.microsoft.com/office/powerpoint/2010/main" val="2635445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2413562" y="4372275"/>
            <a:ext cx="8540536" cy="369332"/>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3E2F657A-01B5-4897-A49A-3814B77917DC}"/>
              </a:ext>
            </a:extLst>
          </p:cNvPr>
          <p:cNvSpPr txBox="1"/>
          <p:nvPr/>
        </p:nvSpPr>
        <p:spPr>
          <a:xfrm>
            <a:off x="1410057" y="1583590"/>
            <a:ext cx="7803909" cy="4154984"/>
          </a:xfrm>
          <a:prstGeom prst="rect">
            <a:avLst/>
          </a:prstGeom>
          <a:noFill/>
        </p:spPr>
        <p:txBody>
          <a:bodyPr wrap="square" rtlCol="0">
            <a:spAutoFit/>
          </a:bodyPr>
          <a:lstStyle/>
          <a:p>
            <a:r>
              <a:rPr lang="en-US" dirty="0"/>
              <a:t>Major Health Topics in the NHIS:</a:t>
            </a:r>
          </a:p>
          <a:p>
            <a:endParaRPr lang="en-US" dirty="0"/>
          </a:p>
          <a:p>
            <a:r>
              <a:rPr lang="en-US" dirty="0"/>
              <a:t>	</a:t>
            </a:r>
            <a:r>
              <a:rPr lang="en-US" sz="1600" dirty="0"/>
              <a:t>Physical and mental health status</a:t>
            </a:r>
          </a:p>
          <a:p>
            <a:endParaRPr lang="en-US" sz="1600" dirty="0"/>
          </a:p>
          <a:p>
            <a:r>
              <a:rPr lang="en-US" sz="1600" dirty="0"/>
              <a:t>	Chronic conditions, including asthma and diabetes</a:t>
            </a:r>
          </a:p>
          <a:p>
            <a:endParaRPr lang="en-US" sz="1600" dirty="0"/>
          </a:p>
          <a:p>
            <a:r>
              <a:rPr lang="en-US" sz="1600" dirty="0"/>
              <a:t>	Measures of functioning and disability</a:t>
            </a:r>
          </a:p>
          <a:p>
            <a:endParaRPr lang="en-US" sz="1600" dirty="0"/>
          </a:p>
          <a:p>
            <a:r>
              <a:rPr lang="en-US" sz="1600" dirty="0"/>
              <a:t>	Access to and use of health care services</a:t>
            </a:r>
          </a:p>
          <a:p>
            <a:endParaRPr lang="en-US" sz="1600" dirty="0"/>
          </a:p>
          <a:p>
            <a:r>
              <a:rPr lang="en-US" sz="1600" dirty="0"/>
              <a:t>	Health insurance coverage and type of coverage</a:t>
            </a:r>
          </a:p>
          <a:p>
            <a:endParaRPr lang="en-US" sz="1600" dirty="0"/>
          </a:p>
          <a:p>
            <a:r>
              <a:rPr lang="en-US" sz="1600" dirty="0"/>
              <a:t>	Chronic pain, pain management, and prescription opioid use</a:t>
            </a:r>
          </a:p>
          <a:p>
            <a:endParaRPr lang="en-US" sz="1600" dirty="0"/>
          </a:p>
          <a:p>
            <a:r>
              <a:rPr lang="en-US" sz="1600" dirty="0"/>
              <a:t>	Demographics and social determinants of health</a:t>
            </a:r>
          </a:p>
          <a:p>
            <a:endParaRPr lang="en-US" dirty="0"/>
          </a:p>
        </p:txBody>
      </p:sp>
    </p:spTree>
    <p:extLst>
      <p:ext uri="{BB962C8B-B14F-4D97-AF65-F5344CB8AC3E}">
        <p14:creationId xmlns:p14="http://schemas.microsoft.com/office/powerpoint/2010/main" val="747669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710808" y="2208434"/>
            <a:ext cx="8532149" cy="526650"/>
          </a:xfrm>
        </p:spPr>
        <p:txBody>
          <a:bodyPr>
            <a:normAutofit fontScale="90000"/>
          </a:bodyPr>
          <a:lstStyle/>
          <a:p>
            <a:r>
              <a:rPr lang="en-US" sz="3200" dirty="0"/>
              <a:t>NHIS</a:t>
            </a:r>
            <a:br>
              <a:rPr lang="en-US" sz="3200" dirty="0"/>
            </a:br>
            <a:endParaRPr lang="en-US" sz="24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775245" y="2782670"/>
            <a:ext cx="8540536" cy="1292662"/>
          </a:xfrm>
          <a:prstGeom prst="rect">
            <a:avLst/>
          </a:prstGeom>
          <a:noFill/>
        </p:spPr>
        <p:txBody>
          <a:bodyPr wrap="square" rtlCol="0">
            <a:spAutoFit/>
          </a:bodyPr>
          <a:lstStyle/>
          <a:p>
            <a:r>
              <a:rPr lang="en-US" sz="2400" dirty="0"/>
              <a:t>Supplements by Year and Topic:</a:t>
            </a:r>
            <a:endParaRPr lang="en-US" sz="2400" dirty="0">
              <a:hlinkClick r:id="rId3">
                <a:extLst>
                  <a:ext uri="{A12FA001-AC4F-418D-AE19-62706E023703}">
                    <ahyp:hlinkClr xmlns:ahyp="http://schemas.microsoft.com/office/drawing/2018/hyperlinkcolor" val="tx"/>
                  </a:ext>
                </a:extLst>
              </a:hlinkClick>
            </a:endParaRPr>
          </a:p>
          <a:p>
            <a:endParaRPr lang="en-US" dirty="0">
              <a:solidFill>
                <a:srgbClr val="0070C0"/>
              </a:solidFill>
              <a:hlinkClick r:id="rId3">
                <a:extLst>
                  <a:ext uri="{A12FA001-AC4F-418D-AE19-62706E023703}">
                    <ahyp:hlinkClr xmlns:ahyp="http://schemas.microsoft.com/office/drawing/2018/hyperlinkcolor" val="tx"/>
                  </a:ext>
                </a:extLst>
              </a:hlinkClick>
            </a:endParaRPr>
          </a:p>
          <a:p>
            <a:r>
              <a:rPr lang="en-US" dirty="0">
                <a:hlinkClick r:id="rId4"/>
              </a:rPr>
              <a:t>https://www.cdc.gov/nchs/data/nhis/NHIS_Supplements_and_Sponsors.pdf</a:t>
            </a:r>
            <a:endParaRPr lang="en-US" dirty="0">
              <a:solidFill>
                <a:srgbClr val="0070C0"/>
              </a:solidFill>
              <a:hlinkClick r:id="">
                <a:extLst>
                  <a:ext uri="{A12FA001-AC4F-418D-AE19-62706E023703}">
                    <ahyp:hlinkClr xmlns:ahyp="http://schemas.microsoft.com/office/drawing/2018/hyperlinkcolor" val="tx"/>
                  </a:ext>
                </a:extLst>
              </a:hlinkClick>
            </a:endParaRPr>
          </a:p>
          <a:p>
            <a:endParaRPr lang="en-US" dirty="0">
              <a:solidFill>
                <a:srgbClr val="0070C0"/>
              </a:solidFill>
              <a:hlinkClick r:id="">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303239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2">
            <a:alphaModFix amt="45000"/>
          </a:blip>
          <a:srcRect b="15730"/>
          <a:stretch/>
        </p:blipFill>
        <p:spPr>
          <a:xfrm>
            <a:off x="20" y="10"/>
            <a:ext cx="12191980" cy="6857990"/>
          </a:xfrm>
          <a:prstGeom prst="rect">
            <a:avLst/>
          </a:prstGeom>
        </p:spPr>
      </p:pic>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593058" y="2957288"/>
            <a:ext cx="8904911" cy="2317122"/>
          </a:xfrm>
        </p:spPr>
        <p:txBody>
          <a:bodyPr>
            <a:noAutofit/>
          </a:bodyPr>
          <a:lstStyle/>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a:p>
            <a:pPr algn="l">
              <a:lnSpc>
                <a:spcPct val="100000"/>
              </a:lnSpc>
              <a:spcAft>
                <a:spcPts val="600"/>
              </a:spcAft>
            </a:pPr>
            <a:endParaRPr lang="en-US" sz="2000"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117966" y="2957288"/>
            <a:ext cx="6096000" cy="369332"/>
          </a:xfrm>
          <a:prstGeom prst="rect">
            <a:avLst/>
          </a:prstGeom>
        </p:spPr>
        <p:txBody>
          <a:bodyPr>
            <a:spAutoFit/>
          </a:bodyPr>
          <a:lstStyle/>
          <a:p>
            <a:endParaRPr lang="en-US" dirty="0"/>
          </a:p>
        </p:txBody>
      </p:sp>
      <p:sp>
        <p:nvSpPr>
          <p:cNvPr id="8" name="TextBox 7">
            <a:extLst>
              <a:ext uri="{FF2B5EF4-FFF2-40B4-BE49-F238E27FC236}">
                <a16:creationId xmlns:a16="http://schemas.microsoft.com/office/drawing/2014/main" id="{F4BA4F04-BE67-4DFD-9627-DC4F3043016C}"/>
              </a:ext>
            </a:extLst>
          </p:cNvPr>
          <p:cNvSpPr txBox="1"/>
          <p:nvPr/>
        </p:nvSpPr>
        <p:spPr>
          <a:xfrm rot="10800000" flipV="1">
            <a:off x="1895698" y="1636828"/>
            <a:ext cx="8804728" cy="2954655"/>
          </a:xfrm>
          <a:prstGeom prst="rect">
            <a:avLst/>
          </a:prstGeom>
          <a:noFill/>
        </p:spPr>
        <p:txBody>
          <a:bodyPr wrap="square" rtlCol="0">
            <a:spAutoFit/>
          </a:bodyPr>
          <a:lstStyle/>
          <a:p>
            <a:r>
              <a:rPr lang="en-US" sz="2400" dirty="0"/>
              <a:t>NHIS Special Topics:</a:t>
            </a:r>
            <a:endParaRPr lang="en-US" sz="2400" dirty="0">
              <a:hlinkClick r:id="rId3">
                <a:extLst>
                  <a:ext uri="{A12FA001-AC4F-418D-AE19-62706E023703}">
                    <ahyp:hlinkClr xmlns:ahyp="http://schemas.microsoft.com/office/drawing/2018/hyperlinkcolor" val="tx"/>
                  </a:ext>
                </a:extLst>
              </a:hlinkClick>
            </a:endParaRPr>
          </a:p>
          <a:p>
            <a:r>
              <a:rPr lang="en-US" dirty="0">
                <a:hlinkClick r:id="rId4"/>
              </a:rPr>
              <a:t>https://www.cdc.gov/nchs/nhis/special_topics.htm</a:t>
            </a:r>
            <a:endParaRPr lang="en-US" dirty="0"/>
          </a:p>
          <a:p>
            <a:pPr marL="342900" indent="-342900">
              <a:buFont typeface="Wingdings" panose="05000000000000000000" pitchFamily="2" charset="2"/>
              <a:buChar char="§"/>
            </a:pPr>
            <a:endParaRPr lang="en-US" dirty="0">
              <a:solidFill>
                <a:srgbClr val="0070C0"/>
              </a:solidFill>
              <a:hlinkClick r:id="rId3">
                <a:extLst>
                  <a:ext uri="{A12FA001-AC4F-418D-AE19-62706E023703}">
                    <ahyp:hlinkClr xmlns:ahyp="http://schemas.microsoft.com/office/drawing/2018/hyperlinkcolor" val="tx"/>
                  </a:ext>
                </a:extLst>
              </a:hlinkClick>
            </a:endParaRPr>
          </a:p>
          <a:p>
            <a:pPr marL="342900" indent="-342900">
              <a:buFont typeface="Wingdings" panose="05000000000000000000" pitchFamily="2" charset="2"/>
              <a:buChar char="§"/>
            </a:pPr>
            <a:r>
              <a:rPr lang="en-US" dirty="0">
                <a:solidFill>
                  <a:srgbClr val="0070C0"/>
                </a:solidFill>
              </a:rPr>
              <a:t>Adult Alcohol Use</a:t>
            </a:r>
          </a:p>
          <a:p>
            <a:pPr marL="342900" indent="-342900">
              <a:buFont typeface="Wingdings" panose="05000000000000000000" pitchFamily="2" charset="2"/>
              <a:buChar char="§"/>
            </a:pPr>
            <a:r>
              <a:rPr lang="en-US" dirty="0">
                <a:solidFill>
                  <a:srgbClr val="0070C0"/>
                </a:solidFill>
              </a:rPr>
              <a:t>Adult Physical Activity</a:t>
            </a:r>
          </a:p>
          <a:p>
            <a:pPr marL="342900" indent="-342900">
              <a:buFont typeface="Wingdings" panose="05000000000000000000" pitchFamily="2" charset="2"/>
              <a:buChar char="§"/>
            </a:pPr>
            <a:r>
              <a:rPr lang="en-US" dirty="0">
                <a:solidFill>
                  <a:srgbClr val="0070C0"/>
                </a:solidFill>
              </a:rPr>
              <a:t>Adult Tobacco use</a:t>
            </a:r>
          </a:p>
          <a:p>
            <a:pPr marL="342900" indent="-342900">
              <a:buFont typeface="Wingdings" panose="05000000000000000000" pitchFamily="2" charset="2"/>
              <a:buChar char="§"/>
            </a:pPr>
            <a:r>
              <a:rPr lang="en-US" dirty="0">
                <a:solidFill>
                  <a:srgbClr val="0070C0"/>
                </a:solidFill>
              </a:rPr>
              <a:t>Health Insurance </a:t>
            </a:r>
          </a:p>
          <a:p>
            <a:pPr marL="342900" indent="-342900">
              <a:buFont typeface="Wingdings" panose="05000000000000000000" pitchFamily="2" charset="2"/>
              <a:buChar char="§"/>
            </a:pPr>
            <a:r>
              <a:rPr lang="en-US" dirty="0">
                <a:solidFill>
                  <a:srgbClr val="0070C0"/>
                </a:solidFill>
              </a:rPr>
              <a:t>Injury and Poisoning</a:t>
            </a:r>
          </a:p>
          <a:p>
            <a:pPr marL="342900" indent="-342900">
              <a:buFont typeface="Wingdings" panose="05000000000000000000" pitchFamily="2" charset="2"/>
              <a:buChar char="§"/>
            </a:pPr>
            <a:r>
              <a:rPr lang="en-US" dirty="0">
                <a:solidFill>
                  <a:srgbClr val="0070C0"/>
                </a:solidFill>
              </a:rPr>
              <a:t>Race and Hispanic Origin</a:t>
            </a:r>
          </a:p>
          <a:p>
            <a:pPr marL="342900" indent="-342900">
              <a:buFont typeface="Wingdings" panose="05000000000000000000" pitchFamily="2" charset="2"/>
              <a:buChar char="§"/>
            </a:pPr>
            <a:r>
              <a:rPr lang="en-US" dirty="0">
                <a:solidFill>
                  <a:srgbClr val="0070C0"/>
                </a:solidFill>
              </a:rPr>
              <a:t>Sexual Orientation</a:t>
            </a:r>
            <a:endParaRPr lang="en-US" dirty="0">
              <a:solidFill>
                <a:srgbClr val="0070C0"/>
              </a:solidFil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5649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6500-710C-436A-AEEA-3BE9B8E2276F}"/>
              </a:ext>
            </a:extLst>
          </p:cNvPr>
          <p:cNvSpPr>
            <a:spLocks noGrp="1"/>
          </p:cNvSpPr>
          <p:nvPr>
            <p:ph type="title"/>
          </p:nvPr>
        </p:nvSpPr>
        <p:spPr/>
        <p:txBody>
          <a:bodyPr/>
          <a:lstStyle/>
          <a:p>
            <a:r>
              <a:rPr lang="en-US" dirty="0"/>
              <a:t>NHIS vs NHANES</a:t>
            </a:r>
          </a:p>
        </p:txBody>
      </p:sp>
      <p:sp>
        <p:nvSpPr>
          <p:cNvPr id="3" name="Content Placeholder 2">
            <a:extLst>
              <a:ext uri="{FF2B5EF4-FFF2-40B4-BE49-F238E27FC236}">
                <a16:creationId xmlns:a16="http://schemas.microsoft.com/office/drawing/2014/main" id="{B3382F8A-4131-4189-AA6A-238AA375BB2B}"/>
              </a:ext>
            </a:extLst>
          </p:cNvPr>
          <p:cNvSpPr>
            <a:spLocks noGrp="1"/>
          </p:cNvSpPr>
          <p:nvPr>
            <p:ph sz="half" idx="1"/>
          </p:nvPr>
        </p:nvSpPr>
        <p:spPr/>
        <p:txBody>
          <a:bodyPr>
            <a:normAutofit fontScale="92500" lnSpcReduction="10000"/>
          </a:bodyPr>
          <a:lstStyle/>
          <a:p>
            <a:r>
              <a:rPr lang="en-US" b="1" dirty="0"/>
              <a:t>NHIS</a:t>
            </a:r>
          </a:p>
          <a:p>
            <a:r>
              <a:rPr lang="en-US" dirty="0"/>
              <a:t>Conditions AND Behaviors Self-reported</a:t>
            </a:r>
          </a:p>
          <a:p>
            <a:r>
              <a:rPr lang="en-US" dirty="0"/>
              <a:t>Utilization and Insurance</a:t>
            </a:r>
          </a:p>
          <a:p>
            <a:r>
              <a:rPr lang="en-US" dirty="0"/>
              <a:t>35,000 Households Annually</a:t>
            </a:r>
          </a:p>
          <a:p>
            <a:r>
              <a:rPr lang="en-US" dirty="0"/>
              <a:t>Nationally Representative Annually</a:t>
            </a:r>
          </a:p>
          <a:p>
            <a:r>
              <a:rPr lang="en-US" dirty="0"/>
              <a:t>State Estimates reliable if years combined</a:t>
            </a:r>
          </a:p>
          <a:p>
            <a:r>
              <a:rPr lang="en-US" dirty="0"/>
              <a:t>Extensive demographic detail with representation</a:t>
            </a:r>
          </a:p>
        </p:txBody>
      </p:sp>
      <p:sp>
        <p:nvSpPr>
          <p:cNvPr id="4" name="Content Placeholder 3">
            <a:extLst>
              <a:ext uri="{FF2B5EF4-FFF2-40B4-BE49-F238E27FC236}">
                <a16:creationId xmlns:a16="http://schemas.microsoft.com/office/drawing/2014/main" id="{256661AF-43D3-4C85-9B80-007D01074D7E}"/>
              </a:ext>
            </a:extLst>
          </p:cNvPr>
          <p:cNvSpPr>
            <a:spLocks noGrp="1"/>
          </p:cNvSpPr>
          <p:nvPr>
            <p:ph sz="half" idx="2"/>
          </p:nvPr>
        </p:nvSpPr>
        <p:spPr>
          <a:xfrm>
            <a:off x="5730240" y="2103120"/>
            <a:ext cx="5394960" cy="3749040"/>
          </a:xfrm>
        </p:spPr>
        <p:txBody>
          <a:bodyPr>
            <a:normAutofit fontScale="92500" lnSpcReduction="10000"/>
          </a:bodyPr>
          <a:lstStyle/>
          <a:p>
            <a:r>
              <a:rPr lang="en-US" b="1" dirty="0"/>
              <a:t>NHANES</a:t>
            </a:r>
          </a:p>
          <a:p>
            <a:r>
              <a:rPr lang="en-US" dirty="0"/>
              <a:t>Conditions from Physical Exam and Lab results</a:t>
            </a:r>
          </a:p>
          <a:p>
            <a:r>
              <a:rPr lang="en-US" dirty="0"/>
              <a:t>Less Utilization and Insurance</a:t>
            </a:r>
          </a:p>
          <a:p>
            <a:r>
              <a:rPr lang="en-US" dirty="0"/>
              <a:t>5000 Households Annually</a:t>
            </a:r>
          </a:p>
          <a:p>
            <a:r>
              <a:rPr lang="en-US" dirty="0"/>
              <a:t>Nationally Representative Annually</a:t>
            </a:r>
          </a:p>
          <a:p>
            <a:r>
              <a:rPr lang="en-US" dirty="0"/>
              <a:t>State Estimates unreliable</a:t>
            </a:r>
          </a:p>
          <a:p>
            <a:r>
              <a:rPr lang="en-US" dirty="0"/>
              <a:t>Demographic detail but less representation</a:t>
            </a:r>
          </a:p>
        </p:txBody>
      </p:sp>
    </p:spTree>
    <p:extLst>
      <p:ext uri="{BB962C8B-B14F-4D97-AF65-F5344CB8AC3E}">
        <p14:creationId xmlns:p14="http://schemas.microsoft.com/office/powerpoint/2010/main" val="215145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ED38B5-D582-4174-AA81-00F4DD3153AD}"/>
              </a:ext>
            </a:extLst>
          </p:cNvPr>
          <p:cNvPicPr>
            <a:picLocks noChangeAspect="1"/>
          </p:cNvPicPr>
          <p:nvPr/>
        </p:nvPicPr>
        <p:blipFill rotWithShape="1">
          <a:blip r:embed="rId3">
            <a:alphaModFix amt="4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7DD2B77-A84A-4D5F-8376-230617029D4D}"/>
              </a:ext>
            </a:extLst>
          </p:cNvPr>
          <p:cNvSpPr>
            <a:spLocks noGrp="1"/>
          </p:cNvSpPr>
          <p:nvPr>
            <p:ph type="ctrTitle"/>
          </p:nvPr>
        </p:nvSpPr>
        <p:spPr>
          <a:xfrm>
            <a:off x="1554217" y="122559"/>
            <a:ext cx="8652938" cy="2461504"/>
          </a:xfrm>
        </p:spPr>
        <p:txBody>
          <a:bodyPr>
            <a:normAutofit/>
          </a:bodyPr>
          <a:lstStyle/>
          <a:p>
            <a:r>
              <a:rPr lang="en-US" sz="2400" b="1" dirty="0"/>
              <a:t>NHIS Linked  with National Death INDEX (NDI) Mortality DATA</a:t>
            </a:r>
            <a:br>
              <a:rPr lang="en-US" sz="1800" dirty="0"/>
            </a:br>
            <a:endParaRPr lang="en-US" sz="1800" dirty="0"/>
          </a:p>
        </p:txBody>
      </p:sp>
      <p:sp>
        <p:nvSpPr>
          <p:cNvPr id="3" name="Subtitle 2">
            <a:extLst>
              <a:ext uri="{FF2B5EF4-FFF2-40B4-BE49-F238E27FC236}">
                <a16:creationId xmlns:a16="http://schemas.microsoft.com/office/drawing/2014/main" id="{755A1B43-B424-497F-86B2-6931BF28F38D}"/>
              </a:ext>
            </a:extLst>
          </p:cNvPr>
          <p:cNvSpPr>
            <a:spLocks noGrp="1"/>
          </p:cNvSpPr>
          <p:nvPr>
            <p:ph type="subTitle" idx="1"/>
          </p:nvPr>
        </p:nvSpPr>
        <p:spPr>
          <a:xfrm>
            <a:off x="1769531" y="2907228"/>
            <a:ext cx="8652938" cy="1674461"/>
          </a:xfrm>
        </p:spPr>
        <p:txBody>
          <a:bodyPr>
            <a:noAutofit/>
          </a:bodyPr>
          <a:lstStyle/>
          <a:p>
            <a:pPr algn="l">
              <a:lnSpc>
                <a:spcPct val="100000"/>
              </a:lnSpc>
              <a:spcAft>
                <a:spcPts val="600"/>
              </a:spcAft>
            </a:pPr>
            <a:r>
              <a:rPr lang="en-US" b="1" dirty="0">
                <a:solidFill>
                  <a:schemeClr val="tx1"/>
                </a:solidFill>
              </a:rPr>
              <a:t>Restricted-Use Data:</a:t>
            </a:r>
          </a:p>
          <a:p>
            <a:pPr algn="l">
              <a:lnSpc>
                <a:spcPct val="100000"/>
              </a:lnSpc>
              <a:spcAft>
                <a:spcPts val="600"/>
              </a:spcAft>
            </a:pPr>
            <a:r>
              <a:rPr lang="en-US" dirty="0">
                <a:hlinkClick r:id="rId4"/>
              </a:rPr>
              <a:t>https://www.cdc.gov/nchs/data-linkage/mortality-restricted.htm</a:t>
            </a:r>
            <a:endParaRPr lang="en-US" dirty="0"/>
          </a:p>
          <a:p>
            <a:pPr algn="l">
              <a:lnSpc>
                <a:spcPct val="100000"/>
              </a:lnSpc>
              <a:spcAft>
                <a:spcPts val="600"/>
              </a:spcAft>
            </a:pPr>
            <a:endParaRPr lang="en-US" dirty="0"/>
          </a:p>
          <a:p>
            <a:pPr algn="l">
              <a:lnSpc>
                <a:spcPct val="100000"/>
              </a:lnSpc>
              <a:spcAft>
                <a:spcPts val="600"/>
              </a:spcAft>
            </a:pPr>
            <a:r>
              <a:rPr lang="en-US" dirty="0"/>
              <a:t>Linked to 1999-2014 NHIS.  More complete set of mortality variables.  Linked for adult participants and children. </a:t>
            </a:r>
            <a:endParaRPr lang="en-US" b="1" dirty="0">
              <a:solidFill>
                <a:schemeClr val="tx1"/>
              </a:solidFill>
            </a:endParaRPr>
          </a:p>
        </p:txBody>
      </p:sp>
      <p:sp>
        <p:nvSpPr>
          <p:cNvPr id="5" name="Rectangle 4">
            <a:extLst>
              <a:ext uri="{FF2B5EF4-FFF2-40B4-BE49-F238E27FC236}">
                <a16:creationId xmlns:a16="http://schemas.microsoft.com/office/drawing/2014/main" id="{D0CDE9B3-FE06-4E3A-87C0-8A62AC518E37}"/>
              </a:ext>
            </a:extLst>
          </p:cNvPr>
          <p:cNvSpPr/>
          <p:nvPr/>
        </p:nvSpPr>
        <p:spPr>
          <a:xfrm>
            <a:off x="3048000" y="2584063"/>
            <a:ext cx="6096000" cy="646331"/>
          </a:xfrm>
          <a:prstGeom prst="rect">
            <a:avLst/>
          </a:prstGeom>
        </p:spPr>
        <p:txBody>
          <a:bodyPr>
            <a:spAutoFit/>
          </a:bodyPr>
          <a:lstStyle/>
          <a:p>
            <a:r>
              <a:rPr lang="en-US" dirty="0"/>
              <a:t> </a:t>
            </a:r>
          </a:p>
          <a:p>
            <a:endParaRPr lang="en-US" dirty="0"/>
          </a:p>
        </p:txBody>
      </p:sp>
    </p:spTree>
    <p:extLst>
      <p:ext uri="{BB962C8B-B14F-4D97-AF65-F5344CB8AC3E}">
        <p14:creationId xmlns:p14="http://schemas.microsoft.com/office/powerpoint/2010/main" val="798670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8F81-BC7D-4DBF-8212-CC8439CC51BF}"/>
              </a:ext>
            </a:extLst>
          </p:cNvPr>
          <p:cNvSpPr>
            <a:spLocks noGrp="1"/>
          </p:cNvSpPr>
          <p:nvPr>
            <p:ph type="title"/>
          </p:nvPr>
        </p:nvSpPr>
        <p:spPr/>
        <p:txBody>
          <a:bodyPr>
            <a:normAutofit/>
          </a:bodyPr>
          <a:lstStyle/>
          <a:p>
            <a:r>
              <a:rPr lang="en-US" dirty="0"/>
              <a:t>Agency for Healthcare Research and Quality (AHRQ) Data</a:t>
            </a:r>
            <a:endParaRPr lang="en-US" sz="3100" dirty="0"/>
          </a:p>
        </p:txBody>
      </p:sp>
      <p:sp>
        <p:nvSpPr>
          <p:cNvPr id="3" name="Content Placeholder 2">
            <a:extLst>
              <a:ext uri="{FF2B5EF4-FFF2-40B4-BE49-F238E27FC236}">
                <a16:creationId xmlns:a16="http://schemas.microsoft.com/office/drawing/2014/main" id="{0E2597B9-1E9D-4D9B-9E37-7134486FE791}"/>
              </a:ext>
            </a:extLst>
          </p:cNvPr>
          <p:cNvSpPr>
            <a:spLocks noGrp="1"/>
          </p:cNvSpPr>
          <p:nvPr>
            <p:ph idx="1"/>
          </p:nvPr>
        </p:nvSpPr>
        <p:spPr/>
        <p:txBody>
          <a:bodyPr/>
          <a:lstStyle/>
          <a:p>
            <a:r>
              <a:rPr lang="en-US" b="1" dirty="0"/>
              <a:t>All-Payer Claims Databases (APCDs): </a:t>
            </a:r>
            <a:r>
              <a:rPr lang="en-US" dirty="0">
                <a:hlinkClick r:id="rId2"/>
              </a:rPr>
              <a:t>https://www.ahrq.gov/data/apcd/index.html</a:t>
            </a:r>
            <a:endParaRPr lang="en-US" b="1" dirty="0"/>
          </a:p>
          <a:p>
            <a:r>
              <a:rPr lang="en-US" b="1" dirty="0"/>
              <a:t>Healthcare Cost and Utilization Project (HCUP): </a:t>
            </a:r>
            <a:r>
              <a:rPr lang="en-US" dirty="0">
                <a:hlinkClick r:id="rId3"/>
              </a:rPr>
              <a:t>https://www.ahrq.gov/data/hcup/index.html</a:t>
            </a:r>
            <a:endParaRPr lang="en-US" dirty="0"/>
          </a:p>
          <a:p>
            <a:r>
              <a:rPr lang="en-US" b="1" dirty="0"/>
              <a:t>Medical Expenditure Panel Survey (MEPS):</a:t>
            </a:r>
            <a:r>
              <a:rPr lang="en-US" dirty="0">
                <a:hlinkClick r:id="rId4"/>
              </a:rPr>
              <a:t> https://www.ahrq.gov/data/meps.html</a:t>
            </a:r>
            <a:endParaRPr lang="en-US" dirty="0"/>
          </a:p>
          <a:p>
            <a:endParaRPr lang="en-US" dirty="0"/>
          </a:p>
        </p:txBody>
      </p:sp>
    </p:spTree>
    <p:extLst>
      <p:ext uri="{BB962C8B-B14F-4D97-AF65-F5344CB8AC3E}">
        <p14:creationId xmlns:p14="http://schemas.microsoft.com/office/powerpoint/2010/main" val="334993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FF1-9DC7-4F13-B661-0053AF5CD957}"/>
              </a:ext>
            </a:extLst>
          </p:cNvPr>
          <p:cNvSpPr>
            <a:spLocks noGrp="1"/>
          </p:cNvSpPr>
          <p:nvPr>
            <p:ph type="title"/>
          </p:nvPr>
        </p:nvSpPr>
        <p:spPr>
          <a:xfrm>
            <a:off x="578324" y="1257276"/>
            <a:ext cx="11035352" cy="5225411"/>
          </a:xfrm>
        </p:spPr>
        <p:txBody>
          <a:bodyPr>
            <a:normAutofit/>
          </a:bodyPr>
          <a:lstStyle/>
          <a:p>
            <a:r>
              <a:rPr lang="en-US" sz="3200" b="1" dirty="0"/>
              <a:t>All-Payer Claims Databases (APCDs): </a:t>
            </a:r>
            <a:r>
              <a:rPr lang="en-US" sz="3200" dirty="0">
                <a:hlinkClick r:id="rId2"/>
              </a:rPr>
              <a:t>https://www.ahrq.gov/data/apcd/index.html</a:t>
            </a:r>
            <a:br>
              <a:rPr lang="en-US" sz="3200" dirty="0"/>
            </a:br>
            <a:br>
              <a:rPr lang="en-US" sz="3100" dirty="0"/>
            </a:br>
            <a:r>
              <a:rPr lang="en-US" sz="3100" dirty="0"/>
              <a:t>--All-payer claims databases (APCDs) are large State databases that include medical claims, pharmacy claims, dental claims, and eligibility and provider files collected from private and public payers.</a:t>
            </a:r>
            <a:br>
              <a:rPr lang="en-US" sz="3100" dirty="0"/>
            </a:br>
            <a:r>
              <a:rPr lang="en-US" sz="3100" dirty="0"/>
              <a:t>--There is national and local momentum to establish and implement APCDs. To date, 18 States have legislation mandating the creation and use of APCDs or are actively establishing APCDs, and more than 30 States maintain, are developing, or have a strong interest in developing an APCD.</a:t>
            </a:r>
          </a:p>
        </p:txBody>
      </p:sp>
    </p:spTree>
    <p:extLst>
      <p:ext uri="{BB962C8B-B14F-4D97-AF65-F5344CB8AC3E}">
        <p14:creationId xmlns:p14="http://schemas.microsoft.com/office/powerpoint/2010/main" val="1401955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FF1-9DC7-4F13-B661-0053AF5CD957}"/>
              </a:ext>
            </a:extLst>
          </p:cNvPr>
          <p:cNvSpPr>
            <a:spLocks noGrp="1"/>
          </p:cNvSpPr>
          <p:nvPr>
            <p:ph type="title"/>
          </p:nvPr>
        </p:nvSpPr>
        <p:spPr>
          <a:xfrm>
            <a:off x="578324" y="1257276"/>
            <a:ext cx="11035352" cy="5225411"/>
          </a:xfrm>
        </p:spPr>
        <p:txBody>
          <a:bodyPr>
            <a:normAutofit fontScale="90000"/>
          </a:bodyPr>
          <a:lstStyle/>
          <a:p>
            <a:r>
              <a:rPr lang="en-US" sz="3100" b="1" dirty="0"/>
              <a:t>The Healthcare Cost and Utilization Project (HCUP pronounced H-Cup):</a:t>
            </a:r>
            <a:r>
              <a:rPr lang="en-US" sz="3100" dirty="0"/>
              <a:t> </a:t>
            </a:r>
            <a:r>
              <a:rPr lang="en-US" sz="3100" dirty="0">
                <a:hlinkClick r:id="rId2"/>
              </a:rPr>
              <a:t>https://www.ahrq.gov/data/hcup/index.html</a:t>
            </a:r>
            <a:br>
              <a:rPr lang="en-US" sz="3100" dirty="0"/>
            </a:br>
            <a:br>
              <a:rPr lang="en-US" sz="3100" dirty="0"/>
            </a:br>
            <a:r>
              <a:rPr lang="en-US" sz="3100" dirty="0"/>
              <a:t>--Nation’s most comprehensive source of hospital care data, including information on in-patient stays, ambulatory surgery and services visits, and emergency department encounters.</a:t>
            </a:r>
            <a:br>
              <a:rPr lang="en-US" sz="3100" dirty="0"/>
            </a:br>
            <a:br>
              <a:rPr lang="en-US" sz="3100" dirty="0"/>
            </a:br>
            <a:r>
              <a:rPr lang="en-US" sz="3100" dirty="0"/>
              <a:t>--These databases enable research on a broad range of health policy issues, including cost and quality of health services, medical practice patterns, access to health care programs, and outcomes of treatments at the national, State, and local market levels.</a:t>
            </a:r>
            <a:br>
              <a:rPr lang="en-US" dirty="0"/>
            </a:br>
            <a:endParaRPr lang="en-US" dirty="0"/>
          </a:p>
        </p:txBody>
      </p:sp>
    </p:spTree>
    <p:extLst>
      <p:ext uri="{BB962C8B-B14F-4D97-AF65-F5344CB8AC3E}">
        <p14:creationId xmlns:p14="http://schemas.microsoft.com/office/powerpoint/2010/main" val="40473621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FF1-9DC7-4F13-B661-0053AF5CD957}"/>
              </a:ext>
            </a:extLst>
          </p:cNvPr>
          <p:cNvSpPr>
            <a:spLocks noGrp="1"/>
          </p:cNvSpPr>
          <p:nvPr>
            <p:ph type="title"/>
          </p:nvPr>
        </p:nvSpPr>
        <p:spPr>
          <a:xfrm>
            <a:off x="469141" y="218364"/>
            <a:ext cx="11377115" cy="5823341"/>
          </a:xfrm>
        </p:spPr>
        <p:txBody>
          <a:bodyPr>
            <a:normAutofit fontScale="90000"/>
          </a:bodyPr>
          <a:lstStyle/>
          <a:p>
            <a:r>
              <a:rPr lang="en-US" sz="3200" b="1" dirty="0"/>
              <a:t>Medical Expenditure Panel Survey (MEPS):</a:t>
            </a:r>
            <a:r>
              <a:rPr lang="en-US" sz="3200" dirty="0">
                <a:hlinkClick r:id="rId2"/>
              </a:rPr>
              <a:t> https://www.ahrq.gov/data/meps.html</a:t>
            </a:r>
            <a:br>
              <a:rPr lang="en-US" sz="3200" dirty="0"/>
            </a:br>
            <a:br>
              <a:rPr lang="en-US" sz="3200" dirty="0"/>
            </a:br>
            <a:r>
              <a:rPr lang="en-US" sz="3100" dirty="0"/>
              <a:t>--MEPS is the only national data source measuring how Americans use and pay for medical care, health insurance, and out-of-pocket spending. </a:t>
            </a:r>
            <a:br>
              <a:rPr lang="en-US" sz="3100" dirty="0"/>
            </a:br>
            <a:br>
              <a:rPr lang="en-US" sz="3100" dirty="0"/>
            </a:br>
            <a:r>
              <a:rPr lang="en-US" sz="3100" dirty="0"/>
              <a:t>--Annual surveys of individuals and families, as well as their health care providers, provide data on health status, the use of medical services, charges, insurance coverage, and satisfaction with care.</a:t>
            </a:r>
            <a:br>
              <a:rPr lang="en-US" sz="3100" dirty="0"/>
            </a:br>
            <a:br>
              <a:rPr lang="en-US" sz="3100" dirty="0"/>
            </a:br>
            <a:r>
              <a:rPr lang="en-US" sz="3100" dirty="0"/>
              <a:t>--Longitudinal--captures changes in </a:t>
            </a:r>
            <a:r>
              <a:rPr lang="en-US" sz="3200" dirty="0"/>
              <a:t>health status, medical conditions, healthcare utilization, and healthcare expenditures</a:t>
            </a:r>
            <a:br>
              <a:rPr lang="en-US" sz="3100" dirty="0"/>
            </a:br>
            <a:br>
              <a:rPr lang="en-US" sz="3100" dirty="0"/>
            </a:br>
            <a:endParaRPr lang="en-US" dirty="0"/>
          </a:p>
        </p:txBody>
      </p:sp>
    </p:spTree>
    <p:extLst>
      <p:ext uri="{BB962C8B-B14F-4D97-AF65-F5344CB8AC3E}">
        <p14:creationId xmlns:p14="http://schemas.microsoft.com/office/powerpoint/2010/main" val="291136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93596A0-A7C9-41AA-8F22-40F52E09DA7B}"/>
              </a:ext>
            </a:extLst>
          </p:cNvPr>
          <p:cNvSpPr>
            <a:spLocks noGrp="1"/>
          </p:cNvSpPr>
          <p:nvPr>
            <p:ph type="ctrTitle"/>
          </p:nvPr>
        </p:nvSpPr>
        <p:spPr>
          <a:xfrm>
            <a:off x="1314450" y="169863"/>
            <a:ext cx="10229850" cy="782637"/>
          </a:xfrm>
        </p:spPr>
        <p:txBody>
          <a:bodyPr>
            <a:normAutofit/>
          </a:bodyPr>
          <a:lstStyle/>
          <a:p>
            <a:r>
              <a:rPr lang="en-US" sz="2800" dirty="0"/>
              <a:t>RMRDC Consortium Member Contributions</a:t>
            </a:r>
          </a:p>
        </p:txBody>
      </p:sp>
      <p:graphicFrame>
        <p:nvGraphicFramePr>
          <p:cNvPr id="3" name="Table 2">
            <a:extLst>
              <a:ext uri="{FF2B5EF4-FFF2-40B4-BE49-F238E27FC236}">
                <a16:creationId xmlns:a16="http://schemas.microsoft.com/office/drawing/2014/main" id="{C8CB58B9-C7FE-4CC4-8FB1-B6D4C50D204B}"/>
              </a:ext>
            </a:extLst>
          </p:cNvPr>
          <p:cNvGraphicFramePr>
            <a:graphicFrameLocks noGrp="1"/>
          </p:cNvGraphicFramePr>
          <p:nvPr>
            <p:extLst>
              <p:ext uri="{D42A27DB-BD31-4B8C-83A1-F6EECF244321}">
                <p14:modId xmlns:p14="http://schemas.microsoft.com/office/powerpoint/2010/main" val="3113690401"/>
              </p:ext>
            </p:extLst>
          </p:nvPr>
        </p:nvGraphicFramePr>
        <p:xfrm>
          <a:off x="1007918" y="952500"/>
          <a:ext cx="10723418" cy="5275354"/>
        </p:xfrm>
        <a:graphic>
          <a:graphicData uri="http://schemas.openxmlformats.org/drawingml/2006/table">
            <a:tbl>
              <a:tblPr/>
              <a:tblGrid>
                <a:gridCol w="2669522">
                  <a:extLst>
                    <a:ext uri="{9D8B030D-6E8A-4147-A177-3AD203B41FA5}">
                      <a16:colId xmlns:a16="http://schemas.microsoft.com/office/drawing/2014/main" val="381162095"/>
                    </a:ext>
                  </a:extLst>
                </a:gridCol>
                <a:gridCol w="1006737">
                  <a:extLst>
                    <a:ext uri="{9D8B030D-6E8A-4147-A177-3AD203B41FA5}">
                      <a16:colId xmlns:a16="http://schemas.microsoft.com/office/drawing/2014/main" val="2092585835"/>
                    </a:ext>
                  </a:extLst>
                </a:gridCol>
                <a:gridCol w="1006737">
                  <a:extLst>
                    <a:ext uri="{9D8B030D-6E8A-4147-A177-3AD203B41FA5}">
                      <a16:colId xmlns:a16="http://schemas.microsoft.com/office/drawing/2014/main" val="2944944130"/>
                    </a:ext>
                  </a:extLst>
                </a:gridCol>
                <a:gridCol w="1006737">
                  <a:extLst>
                    <a:ext uri="{9D8B030D-6E8A-4147-A177-3AD203B41FA5}">
                      <a16:colId xmlns:a16="http://schemas.microsoft.com/office/drawing/2014/main" val="3899043789"/>
                    </a:ext>
                  </a:extLst>
                </a:gridCol>
                <a:gridCol w="1006737">
                  <a:extLst>
                    <a:ext uri="{9D8B030D-6E8A-4147-A177-3AD203B41FA5}">
                      <a16:colId xmlns:a16="http://schemas.microsoft.com/office/drawing/2014/main" val="2932785111"/>
                    </a:ext>
                  </a:extLst>
                </a:gridCol>
                <a:gridCol w="1006737">
                  <a:extLst>
                    <a:ext uri="{9D8B030D-6E8A-4147-A177-3AD203B41FA5}">
                      <a16:colId xmlns:a16="http://schemas.microsoft.com/office/drawing/2014/main" val="1985040820"/>
                    </a:ext>
                  </a:extLst>
                </a:gridCol>
                <a:gridCol w="1006737">
                  <a:extLst>
                    <a:ext uri="{9D8B030D-6E8A-4147-A177-3AD203B41FA5}">
                      <a16:colId xmlns:a16="http://schemas.microsoft.com/office/drawing/2014/main" val="4095779968"/>
                    </a:ext>
                  </a:extLst>
                </a:gridCol>
                <a:gridCol w="1006737">
                  <a:extLst>
                    <a:ext uri="{9D8B030D-6E8A-4147-A177-3AD203B41FA5}">
                      <a16:colId xmlns:a16="http://schemas.microsoft.com/office/drawing/2014/main" val="2946746880"/>
                    </a:ext>
                  </a:extLst>
                </a:gridCol>
                <a:gridCol w="1006737">
                  <a:extLst>
                    <a:ext uri="{9D8B030D-6E8A-4147-A177-3AD203B41FA5}">
                      <a16:colId xmlns:a16="http://schemas.microsoft.com/office/drawing/2014/main" val="3100982664"/>
                    </a:ext>
                  </a:extLst>
                </a:gridCol>
              </a:tblGrid>
              <a:tr h="459185">
                <a:tc>
                  <a:txBody>
                    <a:bodyPr/>
                    <a:lstStyle/>
                    <a:p>
                      <a:pPr algn="l" rtl="0" fontAlgn="ctr"/>
                      <a:r>
                        <a:rPr lang="en-US" sz="1400" b="1" i="0" u="none" strike="noStrike" dirty="0">
                          <a:solidFill>
                            <a:srgbClr val="FFFFFF"/>
                          </a:solidFill>
                          <a:effectLst/>
                          <a:latin typeface="Calibri" panose="020F0502020204030204" pitchFamily="34" charset="0"/>
                        </a:rPr>
                        <a:t>Member Institution</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FY16-17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FY17-18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FY18-19</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FY19-20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FY20-21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FY21-22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FY22-23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sz="1800" b="1" i="0" u="none" strike="noStrike" dirty="0">
                          <a:solidFill>
                            <a:srgbClr val="FFFFFF"/>
                          </a:solidFill>
                          <a:effectLst/>
                          <a:latin typeface="Calibri" panose="020F0502020204030204" pitchFamily="34" charset="0"/>
                        </a:rPr>
                        <a:t>FY23-24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515400524"/>
                  </a:ext>
                </a:extLst>
              </a:tr>
              <a:tr h="459185">
                <a:tc>
                  <a:txBody>
                    <a:bodyPr/>
                    <a:lstStyle/>
                    <a:p>
                      <a:pPr algn="l" rtl="0" fontAlgn="ctr"/>
                      <a:r>
                        <a:rPr lang="en-US" sz="1800" b="0" i="0" u="none" strike="noStrike" dirty="0">
                          <a:solidFill>
                            <a:srgbClr val="000000"/>
                          </a:solidFill>
                          <a:effectLst/>
                          <a:latin typeface="Calibri" panose="020F0502020204030204" pitchFamily="34" charset="0"/>
                        </a:rPr>
                        <a:t>CU Boulder VCR</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dirty="0">
                          <a:solidFill>
                            <a:srgbClr val="000000"/>
                          </a:solidFill>
                          <a:effectLst/>
                          <a:latin typeface="Calibri" panose="020F0502020204030204" pitchFamily="34" charset="0"/>
                        </a:rPr>
                        <a:t>$125K</a:t>
                      </a:r>
                    </a:p>
                  </a:txBody>
                  <a:tcPr marL="7620"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dirty="0">
                          <a:solidFill>
                            <a:srgbClr val="0D0D0D"/>
                          </a:solidFill>
                          <a:effectLst/>
                          <a:latin typeface="Calibri" panose="020F0502020204030204" pitchFamily="34" charset="0"/>
                        </a:rPr>
                        <a:t>$100K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dirty="0">
                          <a:solidFill>
                            <a:srgbClr val="000000"/>
                          </a:solidFill>
                          <a:effectLst/>
                          <a:latin typeface="Calibri" panose="020F0502020204030204" pitchFamily="34" charset="0"/>
                        </a:rPr>
                        <a:t>$100K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dirty="0">
                          <a:solidFill>
                            <a:srgbClr val="000000"/>
                          </a:solidFill>
                          <a:effectLst/>
                          <a:latin typeface="Calibri" panose="020F0502020204030204" pitchFamily="34" charset="0"/>
                        </a:rPr>
                        <a:t>$100K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dirty="0">
                          <a:solidFill>
                            <a:srgbClr val="000000"/>
                          </a:solidFill>
                          <a:effectLst/>
                          <a:latin typeface="Calibri" panose="020F0502020204030204" pitchFamily="34" charset="0"/>
                        </a:rPr>
                        <a:t>$100K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800" b="0" i="0" u="none" strike="noStrike" dirty="0">
                          <a:solidFill>
                            <a:srgbClr val="000000"/>
                          </a:solidFill>
                          <a:effectLst/>
                          <a:latin typeface="Calibri" panose="020F0502020204030204" pitchFamily="34" charset="0"/>
                        </a:rPr>
                        <a:t>$40K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00"/>
                          </a:solidFill>
                          <a:effectLst/>
                          <a:latin typeface="Calibri" panose="020F0502020204030204" pitchFamily="34" charset="0"/>
                        </a:rPr>
                        <a:t>$40K</a:t>
                      </a:r>
                    </a:p>
                  </a:txBody>
                  <a:tcPr marL="7620" marR="7620" marT="7620" marB="0" anchor="ctr">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92771337"/>
                  </a:ext>
                </a:extLst>
              </a:tr>
              <a:tr h="459185">
                <a:tc>
                  <a:txBody>
                    <a:bodyPr/>
                    <a:lstStyle/>
                    <a:p>
                      <a:pPr algn="l" rtl="0" fontAlgn="ctr"/>
                      <a:r>
                        <a:rPr lang="en-US" sz="1800" b="0" i="0" u="none" strike="noStrike">
                          <a:solidFill>
                            <a:srgbClr val="000000"/>
                          </a:solidFill>
                          <a:effectLst/>
                          <a:latin typeface="Calibri" panose="020F0502020204030204" pitchFamily="34" charset="0"/>
                        </a:rPr>
                        <a:t>CU Boulder Provost</a:t>
                      </a:r>
                    </a:p>
                  </a:txBody>
                  <a:tcPr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000000"/>
                          </a:solidFill>
                          <a:effectLst/>
                          <a:latin typeface="Calibri" panose="020F0502020204030204" pitchFamily="34" charset="0"/>
                        </a:rPr>
                        <a:t>$25K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a:solidFill>
                            <a:srgbClr val="000000"/>
                          </a:solidFill>
                          <a:effectLst/>
                          <a:latin typeface="Calibri" panose="020F0502020204030204" pitchFamily="34" charset="0"/>
                        </a:rPr>
                        <a:t>$50K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a:solidFill>
                            <a:srgbClr val="000000"/>
                          </a:solidFill>
                          <a:effectLst/>
                          <a:latin typeface="Calibri" panose="020F0502020204030204" pitchFamily="34" charset="0"/>
                        </a:rPr>
                        <a:t>$50K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a:solidFill>
                            <a:srgbClr val="000000"/>
                          </a:solidFill>
                          <a:effectLst/>
                          <a:latin typeface="Calibri" panose="020F0502020204030204" pitchFamily="34" charset="0"/>
                        </a:rPr>
                        <a:t>$50K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rtl="0" fontAlgn="ctr"/>
                      <a:r>
                        <a:rPr lang="en-US" sz="1800" b="0" i="0" u="none" strike="noStrike">
                          <a:solidFill>
                            <a:srgbClr val="000000"/>
                          </a:solidFill>
                          <a:effectLst/>
                          <a:latin typeface="Calibri" panose="020F0502020204030204" pitchFamily="34" charset="0"/>
                        </a:rPr>
                        <a:t>$50K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800" b="0" i="0" u="none" strike="noStrike" dirty="0">
                          <a:solidFill>
                            <a:srgbClr val="000000"/>
                          </a:solidFill>
                          <a:effectLst/>
                          <a:latin typeface="Calibri" panose="020F0502020204030204" pitchFamily="34" charset="0"/>
                        </a:rPr>
                        <a:t>$35K</a:t>
                      </a:r>
                    </a:p>
                  </a:txBody>
                  <a:tcPr marL="7620" marR="7620" marT="7620"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00"/>
                          </a:solidFill>
                          <a:effectLst/>
                          <a:latin typeface="Calibri" panose="020F0502020204030204" pitchFamily="34" charset="0"/>
                        </a:rPr>
                        <a:t>$35K</a:t>
                      </a: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782093640"/>
                  </a:ext>
                </a:extLst>
              </a:tr>
              <a:tr h="459185">
                <a:tc>
                  <a:txBody>
                    <a:bodyPr/>
                    <a:lstStyle/>
                    <a:p>
                      <a:pPr algn="l" rtl="0" fontAlgn="ctr"/>
                      <a:r>
                        <a:rPr lang="en-US" sz="1800" b="0" i="0" u="none" strike="noStrike" dirty="0">
                          <a:solidFill>
                            <a:srgbClr val="000000"/>
                          </a:solidFill>
                          <a:effectLst/>
                          <a:latin typeface="Calibri" panose="020F0502020204030204" pitchFamily="34" charset="0"/>
                        </a:rPr>
                        <a:t>CU Denver Main</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6717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40634032"/>
                  </a:ext>
                </a:extLst>
              </a:tr>
              <a:tr h="459185">
                <a:tc>
                  <a:txBody>
                    <a:bodyPr/>
                    <a:lstStyle/>
                    <a:p>
                      <a:pPr algn="l" rtl="0" fontAlgn="ctr"/>
                      <a:r>
                        <a:rPr lang="en-US" sz="1800" b="0" i="0" u="none" strike="noStrike">
                          <a:solidFill>
                            <a:srgbClr val="000000"/>
                          </a:solidFill>
                          <a:effectLst/>
                          <a:latin typeface="Calibri" panose="020F0502020204030204" pitchFamily="34" charset="0"/>
                        </a:rPr>
                        <a:t>CU Denver Anschutz</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$15K</a:t>
                      </a:r>
                    </a:p>
                  </a:txBody>
                  <a:tcPr marL="7620"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tc>
                  <a:txBody>
                    <a:bodyPr/>
                    <a:lstStyle/>
                    <a:p>
                      <a:pPr algn="ctr" rtl="0" fontAlgn="ctr"/>
                      <a:r>
                        <a:rPr lang="en-US" sz="1800" b="0" i="0" u="none" strike="noStrike" dirty="0">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7F7F"/>
                    </a:solidFill>
                  </a:tcPr>
                </a:tc>
                <a:extLst>
                  <a:ext uri="{0D108BD9-81ED-4DB2-BD59-A6C34878D82A}">
                    <a16:rowId xmlns:a16="http://schemas.microsoft.com/office/drawing/2014/main" val="4180881214"/>
                  </a:ext>
                </a:extLst>
              </a:tr>
              <a:tr h="459185">
                <a:tc>
                  <a:txBody>
                    <a:bodyPr/>
                    <a:lstStyle/>
                    <a:p>
                      <a:pPr algn="l" rtl="0" fontAlgn="ctr"/>
                      <a:r>
                        <a:rPr lang="en-US" sz="1800" b="0" i="0" u="none" strike="noStrike" dirty="0">
                          <a:solidFill>
                            <a:srgbClr val="000000"/>
                          </a:solidFill>
                          <a:effectLst/>
                          <a:latin typeface="Calibri" panose="020F0502020204030204" pitchFamily="34" charset="0"/>
                        </a:rPr>
                        <a:t>University of Wyoming</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rtl="0" fontAlgn="ctr"/>
                      <a:r>
                        <a:rPr lang="en-US" sz="1800" b="0" i="0" u="none" strike="noStrike">
                          <a:solidFill>
                            <a:srgbClr val="F2F2F2"/>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5A11"/>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458740871"/>
                  </a:ext>
                </a:extLst>
              </a:tr>
              <a:tr h="459185">
                <a:tc>
                  <a:txBody>
                    <a:bodyPr/>
                    <a:lstStyle/>
                    <a:p>
                      <a:pPr algn="l" rtl="0" fontAlgn="ctr"/>
                      <a:r>
                        <a:rPr lang="en-US" sz="1800" b="0" i="0" u="none" strike="noStrike">
                          <a:solidFill>
                            <a:srgbClr val="000000"/>
                          </a:solidFill>
                          <a:effectLst/>
                          <a:latin typeface="Calibri" panose="020F0502020204030204" pitchFamily="34" charset="0"/>
                        </a:rPr>
                        <a:t>University of Denver</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000000"/>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1800" b="0" i="0" u="none" strike="noStrike">
                          <a:solidFill>
                            <a:srgbClr val="000000"/>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sz="1800" b="0" i="0" u="none" strike="noStrike">
                          <a:solidFill>
                            <a:srgbClr val="000000"/>
                          </a:solidFill>
                          <a:effectLst/>
                          <a:latin typeface="Calibri" panose="020F0502020204030204" pitchFamily="34" charset="0"/>
                        </a:rPr>
                        <a:t>$15K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fontAlgn="ctr"/>
                      <a:r>
                        <a:rPr lang="en-US" sz="1800" b="0" i="0" u="none" strike="noStrike" dirty="0">
                          <a:solidFill>
                            <a:srgbClr val="000000"/>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699D"/>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671187869"/>
                  </a:ext>
                </a:extLst>
              </a:tr>
              <a:tr h="459185">
                <a:tc>
                  <a:txBody>
                    <a:bodyPr/>
                    <a:lstStyle/>
                    <a:p>
                      <a:pPr algn="l" rtl="0" fontAlgn="ctr"/>
                      <a:r>
                        <a:rPr lang="en-US" sz="1800" b="0" i="0" u="none" strike="noStrike">
                          <a:solidFill>
                            <a:srgbClr val="000000"/>
                          </a:solidFill>
                          <a:effectLst/>
                          <a:latin typeface="Calibri" panose="020F0502020204030204" pitchFamily="34" charset="0"/>
                        </a:rPr>
                        <a:t>Colorado School of Mines</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rtl="0" fontAlgn="ctr"/>
                      <a:r>
                        <a:rPr lang="en-US" sz="1800" b="0" i="0" u="none" strike="noStrike" dirty="0">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262893165"/>
                  </a:ext>
                </a:extLst>
              </a:tr>
              <a:tr h="459185">
                <a:tc>
                  <a:txBody>
                    <a:bodyPr/>
                    <a:lstStyle/>
                    <a:p>
                      <a:pPr algn="l" rtl="0" fontAlgn="ctr"/>
                      <a:r>
                        <a:rPr lang="en-US" sz="1800" b="0" i="0" u="none" strike="noStrike">
                          <a:solidFill>
                            <a:srgbClr val="000000"/>
                          </a:solidFill>
                          <a:effectLst/>
                          <a:latin typeface="Calibri" panose="020F0502020204030204" pitchFamily="34" charset="0"/>
                        </a:rPr>
                        <a:t>Colorado State University</a:t>
                      </a:r>
                    </a:p>
                  </a:txBody>
                  <a:tcPr marR="7620" marT="7620" marB="0" anchor="ctr">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$30K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en-US" sz="1800" b="0" i="0" u="none" strike="noStrike">
                          <a:solidFill>
                            <a:srgbClr val="F2F2F2"/>
                          </a:solidFill>
                          <a:effectLst/>
                          <a:latin typeface="Calibri" panose="020F0502020204030204" pitchFamily="34" charset="0"/>
                        </a:rPr>
                        <a:t>$30K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rtl="0" fontAlgn="ctr"/>
                      <a:r>
                        <a:rPr lang="en-US" sz="1800" b="0" i="0" u="none" strike="noStrike">
                          <a:solidFill>
                            <a:srgbClr val="F2F2F2"/>
                          </a:solidFill>
                          <a:effectLst/>
                          <a:latin typeface="Calibri" panose="020F0502020204030204" pitchFamily="34" charset="0"/>
                        </a:rPr>
                        <a:t>$30K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ctr"/>
                      <a:r>
                        <a:rPr lang="en-US" sz="1800" b="0" i="0" u="none" strike="noStrike">
                          <a:solidFill>
                            <a:srgbClr val="FFFFFF"/>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US" sz="1800" b="0" i="0" u="none" strike="noStrike">
                          <a:solidFill>
                            <a:srgbClr val="FFFFFF"/>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FFFFFF"/>
                          </a:solidFill>
                          <a:effectLst/>
                          <a:latin typeface="Calibri" panose="020F0502020204030204" pitchFamily="34" charset="0"/>
                        </a:rPr>
                        <a:t>$20K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2340591906"/>
                  </a:ext>
                </a:extLst>
              </a:tr>
              <a:tr h="542170">
                <a:tc>
                  <a:txBody>
                    <a:bodyPr/>
                    <a:lstStyle/>
                    <a:p>
                      <a:pPr algn="l" rtl="0" fontAlgn="ctr"/>
                      <a:r>
                        <a:rPr lang="en-US" sz="1800" b="0" i="0" u="none" strike="noStrike">
                          <a:solidFill>
                            <a:srgbClr val="000000"/>
                          </a:solidFill>
                          <a:effectLst/>
                          <a:latin typeface="Calibri" panose="020F0502020204030204" pitchFamily="34" charset="0"/>
                        </a:rPr>
                        <a:t>Rocky Mtn Poison and Drug Safety </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30A0"/>
                    </a:solidFill>
                  </a:tcPr>
                </a:tc>
                <a:tc>
                  <a:txBody>
                    <a:bodyPr/>
                    <a:lstStyle/>
                    <a:p>
                      <a:pPr algn="ctr" rtl="0" fontAlgn="ctr"/>
                      <a:r>
                        <a:rPr lang="en-US" sz="1800" b="0" i="0" u="none" strike="noStrike">
                          <a:solidFill>
                            <a:srgbClr val="F2F2F2"/>
                          </a:solidFill>
                          <a:effectLst/>
                          <a:latin typeface="Calibri" panose="020F0502020204030204" pitchFamily="34" charset="0"/>
                        </a:rPr>
                        <a:t>$10K</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7030A0"/>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E9EBF5"/>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E9EBF5"/>
                    </a:solidFill>
                  </a:tcPr>
                </a:tc>
                <a:extLst>
                  <a:ext uri="{0D108BD9-81ED-4DB2-BD59-A6C34878D82A}">
                    <a16:rowId xmlns:a16="http://schemas.microsoft.com/office/drawing/2014/main" val="4089585110"/>
                  </a:ext>
                </a:extLst>
              </a:tr>
              <a:tr h="586429">
                <a:tc>
                  <a:txBody>
                    <a:bodyPr/>
                    <a:lstStyle/>
                    <a:p>
                      <a:pPr algn="l" rtl="0" fontAlgn="ctr"/>
                      <a:r>
                        <a:rPr lang="en-US" sz="1800" b="0" i="0" u="none" strike="noStrike" dirty="0">
                          <a:solidFill>
                            <a:srgbClr val="000000"/>
                          </a:solidFill>
                          <a:effectLst/>
                          <a:latin typeface="Calibri" panose="020F0502020204030204" pitchFamily="34" charset="0"/>
                        </a:rPr>
                        <a:t>University of Texas  at        El Paso </a:t>
                      </a:r>
                    </a:p>
                  </a:txBody>
                  <a:tcPr marR="7620" marT="762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6350" cap="flat" cmpd="sng" algn="ctr">
                      <a:solidFill>
                        <a:srgbClr val="F2F2F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dirty="0">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fontAlgn="t"/>
                      <a:r>
                        <a:rPr lang="en-US" sz="1800" b="0" i="0" u="none" strike="noStrike">
                          <a:solidFill>
                            <a:srgbClr val="000000"/>
                          </a:solidFill>
                          <a:effectLst/>
                          <a:latin typeface="Arial" panose="020B0604020202020204" pitchFamily="34" charset="0"/>
                        </a:rPr>
                        <a:t> </a:t>
                      </a:r>
                    </a:p>
                  </a:txBody>
                  <a:tcPr marL="7620" marR="7620" marT="7620" marB="0">
                    <a:lnL w="12700" cap="flat" cmpd="sng" algn="ctr">
                      <a:solidFill>
                        <a:srgbClr val="FFFFFF"/>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sz="1800" b="0" i="0" u="none" strike="noStrike">
                          <a:solidFill>
                            <a:srgbClr val="FFFFFF"/>
                          </a:solidFill>
                          <a:effectLst/>
                          <a:latin typeface="Calibri" panose="020F0502020204030204" pitchFamily="34" charset="0"/>
                        </a:rPr>
                        <a:t>$10K</a:t>
                      </a:r>
                    </a:p>
                  </a:txBody>
                  <a:tcPr marL="7620" marR="7620" marT="7620"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ED7D31"/>
                    </a:solidFill>
                  </a:tcPr>
                </a:tc>
                <a:tc>
                  <a:txBody>
                    <a:bodyPr/>
                    <a:lstStyle/>
                    <a:p>
                      <a:pPr algn="ctr" rtl="0" fontAlgn="ctr"/>
                      <a:r>
                        <a:rPr lang="en-US" sz="1800" b="0" i="0" u="none" strike="noStrike" dirty="0">
                          <a:solidFill>
                            <a:srgbClr val="FFFFFF"/>
                          </a:solidFill>
                          <a:effectLst/>
                          <a:latin typeface="Calibri" panose="020F0502020204030204" pitchFamily="34" charset="0"/>
                        </a:rPr>
                        <a:t>$10K</a:t>
                      </a:r>
                    </a:p>
                  </a:txBody>
                  <a:tcPr marL="7620" marR="7620" marT="7620"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ED7D31"/>
                    </a:solidFill>
                  </a:tcPr>
                </a:tc>
                <a:tc>
                  <a:txBody>
                    <a:bodyPr/>
                    <a:lstStyle/>
                    <a:p>
                      <a:pPr algn="ctr" rtl="0" fontAlgn="ctr"/>
                      <a:r>
                        <a:rPr lang="en-US" sz="1800" b="0" i="0" u="none" strike="noStrike" dirty="0">
                          <a:solidFill>
                            <a:srgbClr val="FFFFFF"/>
                          </a:solidFill>
                          <a:effectLst/>
                          <a:latin typeface="Calibri" panose="020F0502020204030204" pitchFamily="34" charset="0"/>
                        </a:rPr>
                        <a:t>$10K</a:t>
                      </a:r>
                    </a:p>
                  </a:txBody>
                  <a:tcPr marL="7620" marR="7620" marT="7620" marB="0" anchor="ctr">
                    <a:lnL w="12700" cap="flat" cmpd="sng" algn="ctr">
                      <a:solidFill>
                        <a:srgbClr val="8EA9DB"/>
                      </a:solidFill>
                      <a:prstDash val="solid"/>
                      <a:round/>
                      <a:headEnd type="none" w="med" len="med"/>
                      <a:tailEnd type="none" w="med" len="med"/>
                    </a:lnL>
                    <a:lnR w="12700" cap="flat" cmpd="sng" algn="ctr">
                      <a:solidFill>
                        <a:srgbClr val="8EA9DB"/>
                      </a:solidFill>
                      <a:prstDash val="solid"/>
                      <a:round/>
                      <a:headEnd type="none" w="med" len="med"/>
                      <a:tailEnd type="none" w="med" len="med"/>
                    </a:lnR>
                    <a:lnT w="12700" cap="flat" cmpd="sng" algn="ctr">
                      <a:solidFill>
                        <a:srgbClr val="8EA9DB"/>
                      </a:solidFill>
                      <a:prstDash val="solid"/>
                      <a:round/>
                      <a:headEnd type="none" w="med" len="med"/>
                      <a:tailEnd type="none" w="med" len="med"/>
                    </a:lnT>
                    <a:lnB w="12700" cap="flat" cmpd="sng" algn="ctr">
                      <a:solidFill>
                        <a:srgbClr val="8EA9DB"/>
                      </a:solidFill>
                      <a:prstDash val="solid"/>
                      <a:round/>
                      <a:headEnd type="none" w="med" len="med"/>
                      <a:tailEnd type="none" w="med" len="med"/>
                    </a:lnB>
                    <a:solidFill>
                      <a:srgbClr val="ED7D31"/>
                    </a:solidFill>
                  </a:tcPr>
                </a:tc>
                <a:extLst>
                  <a:ext uri="{0D108BD9-81ED-4DB2-BD59-A6C34878D82A}">
                    <a16:rowId xmlns:a16="http://schemas.microsoft.com/office/drawing/2014/main" val="2666665201"/>
                  </a:ext>
                </a:extLst>
              </a:tr>
            </a:tbl>
          </a:graphicData>
        </a:graphic>
      </p:graphicFrame>
    </p:spTree>
    <p:extLst>
      <p:ext uri="{BB962C8B-B14F-4D97-AF65-F5344CB8AC3E}">
        <p14:creationId xmlns:p14="http://schemas.microsoft.com/office/powerpoint/2010/main" val="3822688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FF1-9DC7-4F13-B661-0053AF5CD957}"/>
              </a:ext>
            </a:extLst>
          </p:cNvPr>
          <p:cNvSpPr>
            <a:spLocks noGrp="1"/>
          </p:cNvSpPr>
          <p:nvPr>
            <p:ph type="title"/>
          </p:nvPr>
        </p:nvSpPr>
        <p:spPr>
          <a:xfrm>
            <a:off x="497305" y="304800"/>
            <a:ext cx="11471781" cy="6391997"/>
          </a:xfrm>
        </p:spPr>
        <p:txBody>
          <a:bodyPr>
            <a:normAutofit/>
          </a:bodyPr>
          <a:lstStyle/>
          <a:p>
            <a:r>
              <a:rPr lang="en-US" sz="3200" b="1" dirty="0"/>
              <a:t>Components of the Medical Expenditure Panel Survey (MEPS):</a:t>
            </a:r>
            <a:br>
              <a:rPr lang="en-US" sz="3200" dirty="0"/>
            </a:br>
            <a:br>
              <a:rPr lang="en-US" sz="3200" dirty="0"/>
            </a:br>
            <a:r>
              <a:rPr lang="en-US" sz="2000" u="sng" dirty="0">
                <a:hlinkClick r:id="rId2"/>
              </a:rPr>
              <a:t>The MEPS Household Component (MEPS-HC)</a:t>
            </a:r>
            <a:r>
              <a:rPr lang="en-US" sz="2000" dirty="0"/>
              <a:t> survey collects information from families and individuals that provides timely, comprehensive information on the health status of Americans, health insurance coverage, and access, use, and cost of health services. Includes information on medical expenditures, conditions, and events; demographics (for example, age, ethnicity, and income); health insurance coverage; access to care; health status; and jobs held.  Each surveyed household is interviewed five times over a two-year period.</a:t>
            </a:r>
            <a:br>
              <a:rPr lang="en-US" sz="2000" dirty="0"/>
            </a:br>
            <a:br>
              <a:rPr lang="en-US" sz="2000" dirty="0"/>
            </a:br>
            <a:r>
              <a:rPr lang="en-US" sz="2000" u="sng" dirty="0">
                <a:hlinkClick r:id="rId3"/>
              </a:rPr>
              <a:t>The MEPS Medical Provider Component (MEPS-MPC)</a:t>
            </a:r>
            <a:r>
              <a:rPr lang="en-US" sz="2000" dirty="0"/>
              <a:t> survey collects information from providers of medical care that supplements the information collected from persons in the MEPS-HC sample in order to provide the most accurate cost data possible.</a:t>
            </a:r>
            <a:br>
              <a:rPr lang="en-US" sz="2000" dirty="0"/>
            </a:br>
            <a:br>
              <a:rPr lang="en-US" sz="2000" dirty="0"/>
            </a:br>
            <a:r>
              <a:rPr lang="en-US" sz="2000" u="sng" dirty="0">
                <a:hlinkClick r:id="rId4"/>
              </a:rPr>
              <a:t>The MEPS Insurance Component (MEPS-IC)</a:t>
            </a:r>
            <a:r>
              <a:rPr lang="en-US" sz="2000" dirty="0"/>
              <a:t> survey collects information from employers in the private sector and state and local governments on the health insurance coverage offered to their employees.  Includes information on the number and types of private health insurance plans offered, benefits associated with these plans, annual premiums and contributions to premiums by employers and employees, copayments and coinsurance, by various employer characteristics (for example, State, industry and firm size).</a:t>
            </a:r>
            <a:br>
              <a:rPr lang="en-US" dirty="0"/>
            </a:br>
            <a:br>
              <a:rPr lang="en-US" sz="3100" dirty="0"/>
            </a:br>
            <a:endParaRPr lang="en-US" dirty="0"/>
          </a:p>
        </p:txBody>
      </p:sp>
    </p:spTree>
    <p:extLst>
      <p:ext uri="{BB962C8B-B14F-4D97-AF65-F5344CB8AC3E}">
        <p14:creationId xmlns:p14="http://schemas.microsoft.com/office/powerpoint/2010/main" val="3305766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3FF1-9DC7-4F13-B661-0053AF5CD957}"/>
              </a:ext>
            </a:extLst>
          </p:cNvPr>
          <p:cNvSpPr>
            <a:spLocks noGrp="1"/>
          </p:cNvSpPr>
          <p:nvPr>
            <p:ph type="title"/>
          </p:nvPr>
        </p:nvSpPr>
        <p:spPr>
          <a:xfrm>
            <a:off x="407442" y="517329"/>
            <a:ext cx="11377115" cy="5823341"/>
          </a:xfrm>
        </p:spPr>
        <p:txBody>
          <a:bodyPr>
            <a:normAutofit/>
          </a:bodyPr>
          <a:lstStyle/>
          <a:p>
            <a:r>
              <a:rPr lang="en-US" sz="3200" b="1" dirty="0"/>
              <a:t>The MEPS Household Component (MEPS-HC)</a:t>
            </a:r>
            <a:br>
              <a:rPr lang="en-US" sz="3200" b="1" dirty="0"/>
            </a:br>
            <a:r>
              <a:rPr lang="en-US" sz="3200" b="1" dirty="0"/>
              <a:t> </a:t>
            </a:r>
            <a:br>
              <a:rPr lang="en-US" sz="3200" dirty="0"/>
            </a:br>
            <a:r>
              <a:rPr lang="en-US" sz="3200" dirty="0"/>
              <a:t>A nationally representative survey of the U.S. civilian noninstitutionalized population. The sampling frame is drawn from respondents to the National Health Interview Survey (NHIS)</a:t>
            </a:r>
            <a:br>
              <a:rPr lang="en-US" sz="2800" dirty="0"/>
            </a:br>
            <a:br>
              <a:rPr lang="en-US" sz="2800" dirty="0"/>
            </a:br>
            <a:r>
              <a:rPr lang="en-US" sz="3200" dirty="0"/>
              <a:t>Uses</a:t>
            </a:r>
            <a:r>
              <a:rPr lang="en-US" sz="2800" dirty="0"/>
              <a:t> </a:t>
            </a:r>
            <a:r>
              <a:rPr lang="en-US" sz="3100" dirty="0"/>
              <a:t>an overlapping panel design. A new panel of sample households is selected each year, and data for each panel are collected for two calendar years. The two years of data for each panel are collected in five rounds of interviews that take place over a two and a half year period. </a:t>
            </a:r>
          </a:p>
        </p:txBody>
      </p:sp>
    </p:spTree>
    <p:extLst>
      <p:ext uri="{BB962C8B-B14F-4D97-AF65-F5344CB8AC3E}">
        <p14:creationId xmlns:p14="http://schemas.microsoft.com/office/powerpoint/2010/main" val="1021408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259773" y="81093"/>
            <a:ext cx="11378045" cy="39713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 (RMRDC)</a:t>
            </a:r>
          </a:p>
          <a:p>
            <a:pPr>
              <a:lnSpc>
                <a:spcPct val="100000"/>
              </a:lnSpc>
            </a:pPr>
            <a:r>
              <a:rPr lang="en-US" sz="1800" b="1" dirty="0">
                <a:solidFill>
                  <a:schemeClr val="bg1"/>
                </a:solidFill>
              </a:rPr>
              <a:t>https://www.colorado.edu/rocky-mountain-research-data-center/</a:t>
            </a:r>
          </a:p>
          <a:p>
            <a:pPr>
              <a:lnSpc>
                <a:spcPct val="100000"/>
              </a:lnSpc>
              <a:spcBef>
                <a:spcPts val="600"/>
              </a:spcBef>
            </a:pPr>
            <a:endParaRPr lang="en-US" dirty="0">
              <a:solidFill>
                <a:schemeClr val="bg1"/>
              </a:solidFill>
            </a:endParaRPr>
          </a:p>
          <a:p>
            <a:pPr>
              <a:lnSpc>
                <a:spcPct val="100000"/>
              </a:lnSpc>
              <a:spcBef>
                <a:spcPts val="600"/>
              </a:spcBef>
            </a:pPr>
            <a:r>
              <a:rPr lang="en-US" dirty="0">
                <a:solidFill>
                  <a:schemeClr val="bg1"/>
                </a:solidFill>
              </a:rPr>
              <a:t>Jani Little, Executive Director</a:t>
            </a:r>
          </a:p>
          <a:p>
            <a:pPr>
              <a:lnSpc>
                <a:spcPct val="100000"/>
              </a:lnSpc>
              <a:spcBef>
                <a:spcPts val="600"/>
              </a:spcBef>
            </a:pPr>
            <a:r>
              <a:rPr lang="en-US" sz="1400" dirty="0">
                <a:solidFill>
                  <a:schemeClr val="bg1"/>
                </a:solidFill>
              </a:rPr>
              <a:t>jani.little@colorado.edu</a:t>
            </a:r>
          </a:p>
          <a:p>
            <a:pPr>
              <a:lnSpc>
                <a:spcPct val="100000"/>
              </a:lnSpc>
            </a:pPr>
            <a:r>
              <a:rPr lang="en-US" dirty="0">
                <a:solidFill>
                  <a:schemeClr val="bg1"/>
                </a:solidFill>
              </a:rPr>
              <a:t>Phil Pendergast, Administrator (Census)</a:t>
            </a:r>
          </a:p>
          <a:p>
            <a:pPr>
              <a:lnSpc>
                <a:spcPct val="100000"/>
              </a:lnSpc>
            </a:pPr>
            <a:r>
              <a:rPr lang="en-US" sz="1400" dirty="0">
                <a:solidFill>
                  <a:schemeClr val="bg1"/>
                </a:solidFill>
              </a:rPr>
              <a:t>philip.m.pendergast@census.gov</a:t>
            </a:r>
          </a:p>
          <a:p>
            <a:pPr>
              <a:lnSpc>
                <a:spcPct val="100000"/>
              </a:lnSpc>
            </a:pPr>
            <a:r>
              <a:rPr lang="en-US" dirty="0">
                <a:solidFill>
                  <a:schemeClr val="bg1"/>
                </a:solidFill>
              </a:rPr>
              <a:t>Kas McLean, GRA (Econ PhD Candidate)</a:t>
            </a:r>
          </a:p>
          <a:p>
            <a:pPr>
              <a:lnSpc>
                <a:spcPct val="100000"/>
              </a:lnSpc>
            </a:pPr>
            <a:r>
              <a:rPr lang="en-US" sz="1400" dirty="0">
                <a:solidFill>
                  <a:schemeClr val="bg1"/>
                </a:solidFill>
              </a:rPr>
              <a:t>kas.mclean@colorado.edu</a:t>
            </a:r>
          </a:p>
          <a:p>
            <a:pPr>
              <a:lnSpc>
                <a:spcPct val="100000"/>
              </a:lnSpc>
            </a:pPr>
            <a:endParaRPr lang="en-US" sz="2800" dirty="0">
              <a:solidFill>
                <a:schemeClr val="bg1"/>
              </a:solidFill>
            </a:endParaRPr>
          </a:p>
        </p:txBody>
      </p:sp>
    </p:spTree>
    <p:extLst>
      <p:ext uri="{BB962C8B-B14F-4D97-AF65-F5344CB8AC3E}">
        <p14:creationId xmlns:p14="http://schemas.microsoft.com/office/powerpoint/2010/main" val="199034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l"/>
            <a:r>
              <a:rPr lang="en-US" sz="4000" b="1" dirty="0"/>
              <a:t>What RMRDC offers:</a:t>
            </a:r>
          </a:p>
        </p:txBody>
      </p:sp>
      <p:sp>
        <p:nvSpPr>
          <p:cNvPr id="5" name="Content Placeholder 4">
            <a:extLst>
              <a:ext uri="{FF2B5EF4-FFF2-40B4-BE49-F238E27FC236}">
                <a16:creationId xmlns:a16="http://schemas.microsoft.com/office/drawing/2014/main" id="{66A9E264-EF2E-214D-843A-7DEB79637019}"/>
              </a:ext>
            </a:extLst>
          </p:cNvPr>
          <p:cNvSpPr>
            <a:spLocks noGrp="1"/>
          </p:cNvSpPr>
          <p:nvPr>
            <p:ph idx="1"/>
          </p:nvPr>
        </p:nvSpPr>
        <p:spPr>
          <a:xfrm>
            <a:off x="838200" y="1110542"/>
            <a:ext cx="10823532" cy="4351338"/>
          </a:xfrm>
        </p:spPr>
        <p:txBody>
          <a:bodyPr>
            <a:normAutofit lnSpcReduction="10000"/>
          </a:bodyPr>
          <a:lstStyle/>
          <a:p>
            <a:r>
              <a:rPr lang="en-US" dirty="0"/>
              <a:t>Access to federal restricted data and staff assistance in a secure facility</a:t>
            </a:r>
          </a:p>
          <a:p>
            <a:pPr marL="0" indent="0">
              <a:buNone/>
            </a:pPr>
            <a:r>
              <a:rPr lang="en-US" u="sng" dirty="0"/>
              <a:t>Staff assist with:</a:t>
            </a:r>
          </a:p>
          <a:p>
            <a:r>
              <a:rPr lang="en-US" dirty="0"/>
              <a:t>Successful proposal development and submission</a:t>
            </a:r>
          </a:p>
          <a:p>
            <a:pPr lvl="1"/>
            <a:r>
              <a:rPr lang="en-US" dirty="0"/>
              <a:t>Researchers must develop an agency-approved proposal to use the data. </a:t>
            </a:r>
          </a:p>
          <a:p>
            <a:r>
              <a:rPr lang="en-US" dirty="0"/>
              <a:t>“Special Sworn Status (SSS)” applications</a:t>
            </a:r>
          </a:p>
          <a:p>
            <a:pPr lvl="1"/>
            <a:r>
              <a:rPr lang="en-US" dirty="0"/>
              <a:t>Researchers undergo a background check which gets them lab access</a:t>
            </a:r>
          </a:p>
          <a:p>
            <a:r>
              <a:rPr lang="en-US" dirty="0"/>
              <a:t>Technical support</a:t>
            </a:r>
          </a:p>
          <a:p>
            <a:r>
              <a:rPr lang="en-US" dirty="0"/>
              <a:t>Disclosure review and statistical output approval</a:t>
            </a:r>
          </a:p>
          <a:p>
            <a:pPr lvl="1"/>
            <a:r>
              <a:rPr lang="en-US" dirty="0"/>
              <a:t>Results must be formally reviewed for disclosure violation before they leave the secure facility.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56693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7" name="12-Point Star 6">
            <a:extLst>
              <a:ext uri="{FF2B5EF4-FFF2-40B4-BE49-F238E27FC236}">
                <a16:creationId xmlns:a16="http://schemas.microsoft.com/office/drawing/2014/main" id="{D5E762C6-CD23-2441-B0F2-9A62D9BD6723}"/>
              </a:ext>
            </a:extLst>
          </p:cNvPr>
          <p:cNvSpPr/>
          <p:nvPr/>
        </p:nvSpPr>
        <p:spPr>
          <a:xfrm>
            <a:off x="3624805" y="711169"/>
            <a:ext cx="4942390" cy="4535690"/>
          </a:xfrm>
          <a:prstGeom prst="star12">
            <a:avLst>
              <a:gd name="adj" fmla="val 23174"/>
            </a:avLst>
          </a:prstGeom>
          <a:solidFill>
            <a:srgbClr val="006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n w="0">
                  <a:solidFill>
                    <a:schemeClr val="bg1"/>
                  </a:solidFill>
                </a:ln>
                <a:solidFill>
                  <a:schemeClr val="bg1"/>
                </a:solidFill>
                <a:effectLst>
                  <a:outerShdw blurRad="38100" dist="19050" dir="2700000" algn="tl" rotWithShape="0">
                    <a:schemeClr val="dk1">
                      <a:alpha val="40000"/>
                    </a:schemeClr>
                  </a:outerShdw>
                </a:effectLst>
              </a:rPr>
              <a:t>Federal Statistical Agencies</a:t>
            </a:r>
          </a:p>
        </p:txBody>
      </p:sp>
      <p:sp>
        <p:nvSpPr>
          <p:cNvPr id="8" name="TextBox 7">
            <a:extLst>
              <a:ext uri="{FF2B5EF4-FFF2-40B4-BE49-F238E27FC236}">
                <a16:creationId xmlns:a16="http://schemas.microsoft.com/office/drawing/2014/main" id="{F86DC280-EF9E-9E4E-B4F0-ABE8E0E086F7}"/>
              </a:ext>
            </a:extLst>
          </p:cNvPr>
          <p:cNvSpPr txBox="1"/>
          <p:nvPr/>
        </p:nvSpPr>
        <p:spPr>
          <a:xfrm>
            <a:off x="5370652" y="269985"/>
            <a:ext cx="2389149" cy="369332"/>
          </a:xfrm>
          <a:prstGeom prst="rect">
            <a:avLst/>
          </a:prstGeom>
          <a:noFill/>
        </p:spPr>
        <p:txBody>
          <a:bodyPr wrap="square" rtlCol="0">
            <a:spAutoFit/>
          </a:bodyPr>
          <a:lstStyle/>
          <a:p>
            <a:r>
              <a:rPr lang="en-US" b="1" dirty="0"/>
              <a:t>Bureau of the Census</a:t>
            </a:r>
          </a:p>
        </p:txBody>
      </p:sp>
      <p:sp>
        <p:nvSpPr>
          <p:cNvPr id="9" name="TextBox 8">
            <a:extLst>
              <a:ext uri="{FF2B5EF4-FFF2-40B4-BE49-F238E27FC236}">
                <a16:creationId xmlns:a16="http://schemas.microsoft.com/office/drawing/2014/main" id="{4BC65747-8A64-4F41-BAB0-9DEA40C23089}"/>
              </a:ext>
            </a:extLst>
          </p:cNvPr>
          <p:cNvSpPr txBox="1"/>
          <p:nvPr/>
        </p:nvSpPr>
        <p:spPr>
          <a:xfrm>
            <a:off x="7512729" y="765671"/>
            <a:ext cx="3912688" cy="369332"/>
          </a:xfrm>
          <a:prstGeom prst="rect">
            <a:avLst/>
          </a:prstGeom>
          <a:noFill/>
        </p:spPr>
        <p:txBody>
          <a:bodyPr wrap="square" rtlCol="0">
            <a:spAutoFit/>
          </a:bodyPr>
          <a:lstStyle/>
          <a:p>
            <a:r>
              <a:rPr lang="en-US" b="1" dirty="0"/>
              <a:t>National Center for Education Statistics</a:t>
            </a:r>
          </a:p>
        </p:txBody>
      </p:sp>
      <p:sp>
        <p:nvSpPr>
          <p:cNvPr id="10" name="TextBox 9">
            <a:extLst>
              <a:ext uri="{FF2B5EF4-FFF2-40B4-BE49-F238E27FC236}">
                <a16:creationId xmlns:a16="http://schemas.microsoft.com/office/drawing/2014/main" id="{9DC8D98F-CDEC-3F46-9525-CE88DF4D2E42}"/>
              </a:ext>
            </a:extLst>
          </p:cNvPr>
          <p:cNvSpPr txBox="1"/>
          <p:nvPr/>
        </p:nvSpPr>
        <p:spPr>
          <a:xfrm>
            <a:off x="8434169" y="1675814"/>
            <a:ext cx="3805016" cy="369332"/>
          </a:xfrm>
          <a:prstGeom prst="rect">
            <a:avLst/>
          </a:prstGeom>
          <a:noFill/>
        </p:spPr>
        <p:txBody>
          <a:bodyPr wrap="none" rtlCol="0">
            <a:spAutoFit/>
          </a:bodyPr>
          <a:lstStyle/>
          <a:p>
            <a:r>
              <a:rPr lang="en-US" b="1" dirty="0"/>
              <a:t>National Agricultural Statistics Service</a:t>
            </a:r>
          </a:p>
        </p:txBody>
      </p:sp>
      <p:sp>
        <p:nvSpPr>
          <p:cNvPr id="11" name="TextBox 10">
            <a:extLst>
              <a:ext uri="{FF2B5EF4-FFF2-40B4-BE49-F238E27FC236}">
                <a16:creationId xmlns:a16="http://schemas.microsoft.com/office/drawing/2014/main" id="{AEF642A4-02D4-364D-BF43-036514692B9F}"/>
              </a:ext>
            </a:extLst>
          </p:cNvPr>
          <p:cNvSpPr txBox="1"/>
          <p:nvPr/>
        </p:nvSpPr>
        <p:spPr>
          <a:xfrm>
            <a:off x="8737457" y="2961834"/>
            <a:ext cx="2613344" cy="369332"/>
          </a:xfrm>
          <a:prstGeom prst="rect">
            <a:avLst/>
          </a:prstGeom>
          <a:noFill/>
        </p:spPr>
        <p:txBody>
          <a:bodyPr wrap="none" rtlCol="0">
            <a:spAutoFit/>
          </a:bodyPr>
          <a:lstStyle/>
          <a:p>
            <a:r>
              <a:rPr lang="en-US" b="1" dirty="0"/>
              <a:t>Bureau of Labor Statistics</a:t>
            </a:r>
          </a:p>
        </p:txBody>
      </p:sp>
      <p:sp>
        <p:nvSpPr>
          <p:cNvPr id="12" name="TextBox 11">
            <a:extLst>
              <a:ext uri="{FF2B5EF4-FFF2-40B4-BE49-F238E27FC236}">
                <a16:creationId xmlns:a16="http://schemas.microsoft.com/office/drawing/2014/main" id="{07E920CA-2DA5-F945-8F12-92DE4D4C6D21}"/>
              </a:ext>
            </a:extLst>
          </p:cNvPr>
          <p:cNvSpPr txBox="1"/>
          <p:nvPr/>
        </p:nvSpPr>
        <p:spPr>
          <a:xfrm>
            <a:off x="8434169" y="3987511"/>
            <a:ext cx="2919389" cy="369332"/>
          </a:xfrm>
          <a:prstGeom prst="rect">
            <a:avLst/>
          </a:prstGeom>
          <a:noFill/>
        </p:spPr>
        <p:txBody>
          <a:bodyPr wrap="none" rtlCol="0">
            <a:spAutoFit/>
          </a:bodyPr>
          <a:lstStyle/>
          <a:p>
            <a:r>
              <a:rPr lang="en-US" b="1" dirty="0"/>
              <a:t>Bureau of Economic Analysis</a:t>
            </a:r>
          </a:p>
        </p:txBody>
      </p:sp>
      <p:sp>
        <p:nvSpPr>
          <p:cNvPr id="13" name="TextBox 12">
            <a:extLst>
              <a:ext uri="{FF2B5EF4-FFF2-40B4-BE49-F238E27FC236}">
                <a16:creationId xmlns:a16="http://schemas.microsoft.com/office/drawing/2014/main" id="{1932F324-6206-2E43-8594-24CE5CFFC972}"/>
              </a:ext>
            </a:extLst>
          </p:cNvPr>
          <p:cNvSpPr txBox="1"/>
          <p:nvPr/>
        </p:nvSpPr>
        <p:spPr>
          <a:xfrm>
            <a:off x="7541542" y="4617185"/>
            <a:ext cx="2750497" cy="369332"/>
          </a:xfrm>
          <a:prstGeom prst="rect">
            <a:avLst/>
          </a:prstGeom>
          <a:noFill/>
        </p:spPr>
        <p:txBody>
          <a:bodyPr wrap="none" rtlCol="0">
            <a:spAutoFit/>
          </a:bodyPr>
          <a:lstStyle/>
          <a:p>
            <a:r>
              <a:rPr lang="en-US" b="1" dirty="0"/>
              <a:t>Economic Research Service</a:t>
            </a:r>
          </a:p>
        </p:txBody>
      </p:sp>
      <p:sp>
        <p:nvSpPr>
          <p:cNvPr id="14" name="TextBox 13">
            <a:extLst>
              <a:ext uri="{FF2B5EF4-FFF2-40B4-BE49-F238E27FC236}">
                <a16:creationId xmlns:a16="http://schemas.microsoft.com/office/drawing/2014/main" id="{38B5E8B3-08F9-3441-82CE-37E8BD6B6600}"/>
              </a:ext>
            </a:extLst>
          </p:cNvPr>
          <p:cNvSpPr txBox="1"/>
          <p:nvPr/>
        </p:nvSpPr>
        <p:spPr>
          <a:xfrm>
            <a:off x="4726761" y="5298347"/>
            <a:ext cx="5272790" cy="646331"/>
          </a:xfrm>
          <a:prstGeom prst="rect">
            <a:avLst/>
          </a:prstGeom>
          <a:noFill/>
        </p:spPr>
        <p:txBody>
          <a:bodyPr wrap="none" rtlCol="0">
            <a:spAutoFit/>
          </a:bodyPr>
          <a:lstStyle/>
          <a:p>
            <a:r>
              <a:rPr lang="en-US" b="1" dirty="0"/>
              <a:t>National Center for Science and Engineering Statistics</a:t>
            </a:r>
          </a:p>
          <a:p>
            <a:r>
              <a:rPr lang="en-US" b="1" dirty="0"/>
              <a:t>(National Science Foundation)</a:t>
            </a:r>
          </a:p>
        </p:txBody>
      </p:sp>
      <p:sp>
        <p:nvSpPr>
          <p:cNvPr id="15" name="TextBox 14">
            <a:extLst>
              <a:ext uri="{FF2B5EF4-FFF2-40B4-BE49-F238E27FC236}">
                <a16:creationId xmlns:a16="http://schemas.microsoft.com/office/drawing/2014/main" id="{0B71946A-E8C8-D447-8827-592C7DBEDF0C}"/>
              </a:ext>
            </a:extLst>
          </p:cNvPr>
          <p:cNvSpPr txBox="1"/>
          <p:nvPr/>
        </p:nvSpPr>
        <p:spPr>
          <a:xfrm>
            <a:off x="1871556" y="4672273"/>
            <a:ext cx="2855205" cy="646331"/>
          </a:xfrm>
          <a:prstGeom prst="rect">
            <a:avLst/>
          </a:prstGeom>
          <a:noFill/>
        </p:spPr>
        <p:txBody>
          <a:bodyPr wrap="none" rtlCol="0">
            <a:spAutoFit/>
          </a:bodyPr>
          <a:lstStyle/>
          <a:p>
            <a:pPr algn="r"/>
            <a:r>
              <a:rPr lang="en-US" b="1" dirty="0"/>
              <a:t>Statistics of Income Division</a:t>
            </a:r>
          </a:p>
          <a:p>
            <a:pPr algn="r"/>
            <a:r>
              <a:rPr lang="en-US" b="1" dirty="0"/>
              <a:t>(Internal Revenue Service)</a:t>
            </a:r>
          </a:p>
        </p:txBody>
      </p:sp>
      <p:sp>
        <p:nvSpPr>
          <p:cNvPr id="16" name="TextBox 15">
            <a:extLst>
              <a:ext uri="{FF2B5EF4-FFF2-40B4-BE49-F238E27FC236}">
                <a16:creationId xmlns:a16="http://schemas.microsoft.com/office/drawing/2014/main" id="{4B9BE868-3849-8E40-A3CD-490EE946A00B}"/>
              </a:ext>
            </a:extLst>
          </p:cNvPr>
          <p:cNvSpPr txBox="1"/>
          <p:nvPr/>
        </p:nvSpPr>
        <p:spPr>
          <a:xfrm>
            <a:off x="1101593" y="3863652"/>
            <a:ext cx="2710165" cy="369332"/>
          </a:xfrm>
          <a:prstGeom prst="rect">
            <a:avLst/>
          </a:prstGeom>
          <a:noFill/>
        </p:spPr>
        <p:txBody>
          <a:bodyPr wrap="none" rtlCol="0">
            <a:spAutoFit/>
          </a:bodyPr>
          <a:lstStyle/>
          <a:p>
            <a:r>
              <a:rPr lang="en-US" b="1" dirty="0"/>
              <a:t>Bureau of Justice Statistics</a:t>
            </a:r>
          </a:p>
        </p:txBody>
      </p:sp>
      <p:sp>
        <p:nvSpPr>
          <p:cNvPr id="17" name="TextBox 16">
            <a:extLst>
              <a:ext uri="{FF2B5EF4-FFF2-40B4-BE49-F238E27FC236}">
                <a16:creationId xmlns:a16="http://schemas.microsoft.com/office/drawing/2014/main" id="{144B51C9-370C-064B-948C-29DF4CE78E3C}"/>
              </a:ext>
            </a:extLst>
          </p:cNvPr>
          <p:cNvSpPr txBox="1"/>
          <p:nvPr/>
        </p:nvSpPr>
        <p:spPr>
          <a:xfrm>
            <a:off x="258390" y="2628115"/>
            <a:ext cx="3604064" cy="369332"/>
          </a:xfrm>
          <a:prstGeom prst="rect">
            <a:avLst/>
          </a:prstGeom>
          <a:noFill/>
        </p:spPr>
        <p:txBody>
          <a:bodyPr wrap="none" rtlCol="0">
            <a:spAutoFit/>
          </a:bodyPr>
          <a:lstStyle/>
          <a:p>
            <a:r>
              <a:rPr lang="en-US" b="1" dirty="0"/>
              <a:t>National Center for Health Statistics</a:t>
            </a:r>
          </a:p>
        </p:txBody>
      </p:sp>
      <p:sp>
        <p:nvSpPr>
          <p:cNvPr id="18" name="TextBox 17">
            <a:extLst>
              <a:ext uri="{FF2B5EF4-FFF2-40B4-BE49-F238E27FC236}">
                <a16:creationId xmlns:a16="http://schemas.microsoft.com/office/drawing/2014/main" id="{67EB7A6E-FBFF-5749-AB40-9CE7B7A47E50}"/>
              </a:ext>
            </a:extLst>
          </p:cNvPr>
          <p:cNvSpPr txBox="1"/>
          <p:nvPr/>
        </p:nvSpPr>
        <p:spPr>
          <a:xfrm>
            <a:off x="493286" y="1459934"/>
            <a:ext cx="3481722" cy="369332"/>
          </a:xfrm>
          <a:prstGeom prst="rect">
            <a:avLst/>
          </a:prstGeom>
          <a:noFill/>
        </p:spPr>
        <p:txBody>
          <a:bodyPr wrap="none" rtlCol="0">
            <a:spAutoFit/>
          </a:bodyPr>
          <a:lstStyle/>
          <a:p>
            <a:r>
              <a:rPr lang="en-US" b="1" dirty="0"/>
              <a:t>Bureau of Transportation Statistics</a:t>
            </a:r>
          </a:p>
        </p:txBody>
      </p:sp>
      <p:sp>
        <p:nvSpPr>
          <p:cNvPr id="19" name="TextBox 18">
            <a:extLst>
              <a:ext uri="{FF2B5EF4-FFF2-40B4-BE49-F238E27FC236}">
                <a16:creationId xmlns:a16="http://schemas.microsoft.com/office/drawing/2014/main" id="{1CB94568-A630-5A49-B0F4-1B6041A50723}"/>
              </a:ext>
            </a:extLst>
          </p:cNvPr>
          <p:cNvSpPr txBox="1"/>
          <p:nvPr/>
        </p:nvSpPr>
        <p:spPr>
          <a:xfrm>
            <a:off x="403710" y="490437"/>
            <a:ext cx="4404347" cy="646331"/>
          </a:xfrm>
          <a:prstGeom prst="rect">
            <a:avLst/>
          </a:prstGeom>
          <a:noFill/>
        </p:spPr>
        <p:txBody>
          <a:bodyPr wrap="none" rtlCol="0">
            <a:spAutoFit/>
          </a:bodyPr>
          <a:lstStyle/>
          <a:p>
            <a:pPr algn="r"/>
            <a:r>
              <a:rPr lang="en-US" b="1" dirty="0"/>
              <a:t>Office of Research, Evaluation, and Statistics</a:t>
            </a:r>
          </a:p>
          <a:p>
            <a:pPr algn="r"/>
            <a:r>
              <a:rPr lang="en-US" b="1" dirty="0"/>
              <a:t>(Social Security Administration)</a:t>
            </a:r>
          </a:p>
        </p:txBody>
      </p:sp>
    </p:spTree>
    <p:extLst>
      <p:ext uri="{BB962C8B-B14F-4D97-AF65-F5344CB8AC3E}">
        <p14:creationId xmlns:p14="http://schemas.microsoft.com/office/powerpoint/2010/main" val="190297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7" name="Oval 6">
            <a:extLst>
              <a:ext uri="{FF2B5EF4-FFF2-40B4-BE49-F238E27FC236}">
                <a16:creationId xmlns:a16="http://schemas.microsoft.com/office/drawing/2014/main" id="{A18FDF40-1A88-2445-B494-56EEE9ACB242}"/>
              </a:ext>
            </a:extLst>
          </p:cNvPr>
          <p:cNvSpPr/>
          <p:nvPr/>
        </p:nvSpPr>
        <p:spPr>
          <a:xfrm>
            <a:off x="1151286" y="3769311"/>
            <a:ext cx="2680138" cy="1213945"/>
          </a:xfrm>
          <a:prstGeom prst="ellipse">
            <a:avLst/>
          </a:prstGeom>
          <a:solidFill>
            <a:srgbClr val="0E72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Health Disparities</a:t>
            </a:r>
          </a:p>
        </p:txBody>
      </p:sp>
      <p:sp>
        <p:nvSpPr>
          <p:cNvPr id="8" name="Oval 7">
            <a:extLst>
              <a:ext uri="{FF2B5EF4-FFF2-40B4-BE49-F238E27FC236}">
                <a16:creationId xmlns:a16="http://schemas.microsoft.com/office/drawing/2014/main" id="{EB7A4612-B540-F14C-BEF0-1CAE6749B852}"/>
              </a:ext>
            </a:extLst>
          </p:cNvPr>
          <p:cNvSpPr/>
          <p:nvPr/>
        </p:nvSpPr>
        <p:spPr>
          <a:xfrm>
            <a:off x="3494731" y="2707713"/>
            <a:ext cx="2983998" cy="1524892"/>
          </a:xfrm>
          <a:prstGeom prst="ellipse">
            <a:avLst/>
          </a:prstGeom>
          <a:solidFill>
            <a:srgbClr val="2E18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Immigration</a:t>
            </a:r>
          </a:p>
          <a:p>
            <a:pPr algn="ctr"/>
            <a:r>
              <a:rPr lang="en-US" sz="2000" dirty="0"/>
              <a:t>impacts on People and Business</a:t>
            </a:r>
          </a:p>
        </p:txBody>
      </p:sp>
      <p:sp>
        <p:nvSpPr>
          <p:cNvPr id="9" name="Oval 8">
            <a:extLst>
              <a:ext uri="{FF2B5EF4-FFF2-40B4-BE49-F238E27FC236}">
                <a16:creationId xmlns:a16="http://schemas.microsoft.com/office/drawing/2014/main" id="{F3876F33-6E8B-1841-B5B1-7AE6430BCB2E}"/>
              </a:ext>
            </a:extLst>
          </p:cNvPr>
          <p:cNvSpPr/>
          <p:nvPr/>
        </p:nvSpPr>
        <p:spPr>
          <a:xfrm>
            <a:off x="9213238" y="1526675"/>
            <a:ext cx="2680138" cy="1213945"/>
          </a:xfrm>
          <a:prstGeom prst="ellipse">
            <a:avLst/>
          </a:prstGeom>
          <a:solidFill>
            <a:srgbClr val="2E18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International Trade Policies</a:t>
            </a:r>
          </a:p>
        </p:txBody>
      </p:sp>
      <p:sp>
        <p:nvSpPr>
          <p:cNvPr id="10" name="Oval 9">
            <a:extLst>
              <a:ext uri="{FF2B5EF4-FFF2-40B4-BE49-F238E27FC236}">
                <a16:creationId xmlns:a16="http://schemas.microsoft.com/office/drawing/2014/main" id="{563F12D3-4AA7-1649-B2F3-CCE71593AF34}"/>
              </a:ext>
            </a:extLst>
          </p:cNvPr>
          <p:cNvSpPr/>
          <p:nvPr/>
        </p:nvSpPr>
        <p:spPr>
          <a:xfrm>
            <a:off x="1184119" y="1983358"/>
            <a:ext cx="2680138" cy="1213945"/>
          </a:xfrm>
          <a:prstGeom prst="ellipse">
            <a:avLst/>
          </a:prstGeom>
          <a:solidFill>
            <a:srgbClr val="006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Local Labor Markets</a:t>
            </a:r>
          </a:p>
        </p:txBody>
      </p:sp>
      <p:sp>
        <p:nvSpPr>
          <p:cNvPr id="11" name="Oval 10">
            <a:extLst>
              <a:ext uri="{FF2B5EF4-FFF2-40B4-BE49-F238E27FC236}">
                <a16:creationId xmlns:a16="http://schemas.microsoft.com/office/drawing/2014/main" id="{3E8EA221-D454-0C4A-A6A3-E887C809C643}"/>
              </a:ext>
            </a:extLst>
          </p:cNvPr>
          <p:cNvSpPr/>
          <p:nvPr/>
        </p:nvSpPr>
        <p:spPr>
          <a:xfrm>
            <a:off x="6096000" y="1758146"/>
            <a:ext cx="2842132" cy="1524892"/>
          </a:xfrm>
          <a:prstGeom prst="ellipse">
            <a:avLst/>
          </a:prstGeom>
          <a:solidFill>
            <a:srgbClr val="0E72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Natural Hazards</a:t>
            </a:r>
            <a:r>
              <a:rPr lang="en-US" dirty="0"/>
              <a:t> impacts on People and Business </a:t>
            </a:r>
          </a:p>
        </p:txBody>
      </p:sp>
      <p:sp>
        <p:nvSpPr>
          <p:cNvPr id="12" name="Oval 11">
            <a:extLst>
              <a:ext uri="{FF2B5EF4-FFF2-40B4-BE49-F238E27FC236}">
                <a16:creationId xmlns:a16="http://schemas.microsoft.com/office/drawing/2014/main" id="{2D014504-52CA-6344-8F53-7C61154B6F36}"/>
              </a:ext>
            </a:extLst>
          </p:cNvPr>
          <p:cNvSpPr/>
          <p:nvPr/>
        </p:nvSpPr>
        <p:spPr>
          <a:xfrm>
            <a:off x="8577215" y="2902231"/>
            <a:ext cx="2831598" cy="1308898"/>
          </a:xfrm>
          <a:prstGeom prst="ellipse">
            <a:avLst/>
          </a:prstGeom>
          <a:solidFill>
            <a:srgbClr val="006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Rural vs Urban Disparities</a:t>
            </a:r>
          </a:p>
        </p:txBody>
      </p:sp>
      <p:sp>
        <p:nvSpPr>
          <p:cNvPr id="13" name="Oval 12">
            <a:extLst>
              <a:ext uri="{FF2B5EF4-FFF2-40B4-BE49-F238E27FC236}">
                <a16:creationId xmlns:a16="http://schemas.microsoft.com/office/drawing/2014/main" id="{A6DF0A16-34DE-F442-A553-AEA6B36A7103}"/>
              </a:ext>
            </a:extLst>
          </p:cNvPr>
          <p:cNvSpPr/>
          <p:nvPr/>
        </p:nvSpPr>
        <p:spPr>
          <a:xfrm>
            <a:off x="6887722" y="4196927"/>
            <a:ext cx="3105292" cy="1475382"/>
          </a:xfrm>
          <a:prstGeom prst="ellipse">
            <a:avLst/>
          </a:prstGeom>
          <a:solidFill>
            <a:srgbClr val="2E18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Business Sector </a:t>
            </a:r>
          </a:p>
          <a:p>
            <a:pPr algn="ctr"/>
            <a:r>
              <a:rPr lang="en-US" sz="2800" dirty="0"/>
              <a:t> </a:t>
            </a:r>
            <a:r>
              <a:rPr lang="en-US" dirty="0"/>
              <a:t>Growth and Decline</a:t>
            </a:r>
          </a:p>
        </p:txBody>
      </p:sp>
      <p:sp>
        <p:nvSpPr>
          <p:cNvPr id="14" name="Oval 13">
            <a:extLst>
              <a:ext uri="{FF2B5EF4-FFF2-40B4-BE49-F238E27FC236}">
                <a16:creationId xmlns:a16="http://schemas.microsoft.com/office/drawing/2014/main" id="{1DC7968F-A344-EA43-AD4F-B7D1FF7D5711}"/>
              </a:ext>
            </a:extLst>
          </p:cNvPr>
          <p:cNvSpPr/>
          <p:nvPr/>
        </p:nvSpPr>
        <p:spPr>
          <a:xfrm>
            <a:off x="3690891" y="4484296"/>
            <a:ext cx="2680138" cy="1213945"/>
          </a:xfrm>
          <a:prstGeom prst="ellipse">
            <a:avLst/>
          </a:prstGeom>
          <a:solidFill>
            <a:srgbClr val="006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Crime</a:t>
            </a:r>
          </a:p>
          <a:p>
            <a:pPr algn="ctr"/>
            <a:r>
              <a:rPr lang="en-US" dirty="0"/>
              <a:t>Victims and Consequences</a:t>
            </a:r>
          </a:p>
        </p:txBody>
      </p:sp>
      <p:sp>
        <p:nvSpPr>
          <p:cNvPr id="15" name="Title 4">
            <a:extLst>
              <a:ext uri="{FF2B5EF4-FFF2-40B4-BE49-F238E27FC236}">
                <a16:creationId xmlns:a16="http://schemas.microsoft.com/office/drawing/2014/main" id="{99B57F5E-9025-8147-AC5F-399FE6486731}"/>
              </a:ext>
            </a:extLst>
          </p:cNvPr>
          <p:cNvSpPr>
            <a:spLocks noGrp="1"/>
          </p:cNvSpPr>
          <p:nvPr>
            <p:ph type="title"/>
          </p:nvPr>
        </p:nvSpPr>
        <p:spPr>
          <a:xfrm>
            <a:off x="838200" y="365125"/>
            <a:ext cx="10515600" cy="1325563"/>
          </a:xfrm>
        </p:spPr>
        <p:txBody>
          <a:bodyPr/>
          <a:lstStyle/>
          <a:p>
            <a:r>
              <a:rPr lang="en-US" dirty="0"/>
              <a:t>Linkable, Restricted-Use Data to Investigate Society’s Most Pressing Challenges</a:t>
            </a:r>
          </a:p>
        </p:txBody>
      </p:sp>
    </p:spTree>
    <p:extLst>
      <p:ext uri="{BB962C8B-B14F-4D97-AF65-F5344CB8AC3E}">
        <p14:creationId xmlns:p14="http://schemas.microsoft.com/office/powerpoint/2010/main" val="365557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200416" y="365125"/>
            <a:ext cx="11699310" cy="1325563"/>
          </a:xfrm>
        </p:spPr>
        <p:txBody>
          <a:bodyPr/>
          <a:lstStyle/>
          <a:p>
            <a:r>
              <a:rPr lang="en-US" dirty="0"/>
              <a:t>Data for Sociologists, Demographers, Geographers:</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838199" y="1690688"/>
            <a:ext cx="10811005" cy="4351338"/>
          </a:xfrm>
        </p:spPr>
        <p:txBody>
          <a:bodyPr>
            <a:normAutofit/>
          </a:bodyPr>
          <a:lstStyle/>
          <a:p>
            <a:r>
              <a:rPr lang="en-US" dirty="0"/>
              <a:t>Microdata on individuals and households -- full-count </a:t>
            </a:r>
            <a:r>
              <a:rPr lang="en-US" b="1" dirty="0"/>
              <a:t>Decennial Censuses</a:t>
            </a:r>
            <a:r>
              <a:rPr lang="en-US" dirty="0"/>
              <a:t>, sample surveys (</a:t>
            </a:r>
            <a:r>
              <a:rPr lang="en-US" b="1" dirty="0"/>
              <a:t>ACS, CPS, AHS, SIPP, NCVS</a:t>
            </a:r>
            <a:r>
              <a:rPr lang="en-US" dirty="0"/>
              <a:t>), and administrative records (e.g. </a:t>
            </a:r>
            <a:r>
              <a:rPr lang="en-US" b="1" dirty="0"/>
              <a:t>Addresses</a:t>
            </a:r>
            <a:r>
              <a:rPr lang="en-US" dirty="0"/>
              <a:t>, </a:t>
            </a:r>
            <a:r>
              <a:rPr lang="en-US" b="1" dirty="0"/>
              <a:t>Births</a:t>
            </a:r>
            <a:r>
              <a:rPr lang="en-US" dirty="0"/>
              <a:t> and </a:t>
            </a:r>
            <a:r>
              <a:rPr lang="en-US" b="1" dirty="0"/>
              <a:t>Deaths</a:t>
            </a:r>
            <a:r>
              <a:rPr lang="en-US" dirty="0"/>
              <a:t>) </a:t>
            </a:r>
          </a:p>
          <a:p>
            <a:r>
              <a:rPr lang="en-US" dirty="0"/>
              <a:t>Most data are linkable at the person level</a:t>
            </a:r>
          </a:p>
          <a:p>
            <a:r>
              <a:rPr lang="en-US" dirty="0"/>
              <a:t>Current topics of study at RMRDC:</a:t>
            </a:r>
          </a:p>
          <a:p>
            <a:pPr lvl="1"/>
            <a:r>
              <a:rPr lang="en-US" dirty="0"/>
              <a:t>Determinants of aging and migration in/out of rural, small-town USA</a:t>
            </a:r>
          </a:p>
          <a:p>
            <a:pPr lvl="1"/>
            <a:r>
              <a:rPr lang="en-US" dirty="0"/>
              <a:t>Long term impacts of crime victimization on employment, income, housing</a:t>
            </a:r>
          </a:p>
          <a:p>
            <a:pPr lvl="1"/>
            <a:r>
              <a:rPr lang="en-US" dirty="0"/>
              <a:t>Race/class differences in accessibility of public transit for workplace commuting</a:t>
            </a:r>
          </a:p>
        </p:txBody>
      </p:sp>
    </p:spTree>
    <p:extLst>
      <p:ext uri="{BB962C8B-B14F-4D97-AF65-F5344CB8AC3E}">
        <p14:creationId xmlns:p14="http://schemas.microsoft.com/office/powerpoint/2010/main" val="24124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5" name="Title 4">
            <a:extLst>
              <a:ext uri="{FF2B5EF4-FFF2-40B4-BE49-F238E27FC236}">
                <a16:creationId xmlns:a16="http://schemas.microsoft.com/office/drawing/2014/main" id="{2A1BFF59-A753-EB45-B061-B8D31959D647}"/>
              </a:ext>
            </a:extLst>
          </p:cNvPr>
          <p:cNvSpPr>
            <a:spLocks noGrp="1"/>
          </p:cNvSpPr>
          <p:nvPr>
            <p:ph type="title"/>
          </p:nvPr>
        </p:nvSpPr>
        <p:spPr>
          <a:xfrm>
            <a:off x="246345" y="116713"/>
            <a:ext cx="11699310" cy="1325563"/>
          </a:xfrm>
        </p:spPr>
        <p:txBody>
          <a:bodyPr/>
          <a:lstStyle/>
          <a:p>
            <a:r>
              <a:rPr lang="en-US" dirty="0"/>
              <a:t>Data for Economists:</a:t>
            </a:r>
          </a:p>
        </p:txBody>
      </p:sp>
      <p:sp>
        <p:nvSpPr>
          <p:cNvPr id="6" name="Content Placeholder 5">
            <a:extLst>
              <a:ext uri="{FF2B5EF4-FFF2-40B4-BE49-F238E27FC236}">
                <a16:creationId xmlns:a16="http://schemas.microsoft.com/office/drawing/2014/main" id="{5A01AB60-784B-FF42-B7B8-49AE4BE1C5BF}"/>
              </a:ext>
            </a:extLst>
          </p:cNvPr>
          <p:cNvSpPr>
            <a:spLocks noGrp="1"/>
          </p:cNvSpPr>
          <p:nvPr>
            <p:ph idx="1"/>
          </p:nvPr>
        </p:nvSpPr>
        <p:spPr>
          <a:xfrm>
            <a:off x="725466" y="1064386"/>
            <a:ext cx="10515600" cy="4351338"/>
          </a:xfrm>
        </p:spPr>
        <p:txBody>
          <a:bodyPr>
            <a:normAutofit/>
          </a:bodyPr>
          <a:lstStyle/>
          <a:p>
            <a:r>
              <a:rPr lang="en-US" dirty="0"/>
              <a:t>Economic Census and Survey Data – firm and establishment-level </a:t>
            </a:r>
            <a:r>
              <a:rPr lang="en-US" b="1" dirty="0"/>
              <a:t>employment, expenditures, revenue, trade </a:t>
            </a:r>
            <a:r>
              <a:rPr lang="en-US" dirty="0"/>
              <a:t>(e.g. </a:t>
            </a:r>
            <a:r>
              <a:rPr lang="en-US" b="1" dirty="0"/>
              <a:t>ASM, CFS, LFTTD</a:t>
            </a:r>
            <a:r>
              <a:rPr lang="en-US" dirty="0"/>
              <a:t>), longitudinal administrative records of business </a:t>
            </a:r>
            <a:r>
              <a:rPr lang="en-US" b="1" dirty="0"/>
              <a:t>births </a:t>
            </a:r>
            <a:r>
              <a:rPr lang="en-US" dirty="0"/>
              <a:t>and </a:t>
            </a:r>
            <a:r>
              <a:rPr lang="en-US" b="1" dirty="0"/>
              <a:t>deaths</a:t>
            </a:r>
            <a:r>
              <a:rPr lang="en-US" dirty="0"/>
              <a:t> (</a:t>
            </a:r>
            <a:r>
              <a:rPr lang="en-US" b="1" dirty="0"/>
              <a:t>LBD</a:t>
            </a:r>
            <a:r>
              <a:rPr lang="en-US" dirty="0"/>
              <a:t>), linked employer-employee data </a:t>
            </a:r>
            <a:r>
              <a:rPr lang="en-US" b="1" dirty="0"/>
              <a:t>(LEHD)</a:t>
            </a:r>
            <a:r>
              <a:rPr lang="en-US" dirty="0"/>
              <a:t> </a:t>
            </a:r>
          </a:p>
          <a:p>
            <a:r>
              <a:rPr lang="en-US" dirty="0"/>
              <a:t>BEA data on multinationals and trade, BLS data on injuries/fatalities</a:t>
            </a:r>
          </a:p>
          <a:p>
            <a:pPr lvl="1"/>
            <a:r>
              <a:rPr lang="en-US" i="1" dirty="0"/>
              <a:t>BEA and BLS charge additional fees for projects</a:t>
            </a:r>
          </a:p>
          <a:p>
            <a:r>
              <a:rPr lang="en-US" dirty="0"/>
              <a:t>Current topics of study at RMRDC:</a:t>
            </a:r>
          </a:p>
          <a:p>
            <a:pPr lvl="1"/>
            <a:r>
              <a:rPr lang="en-US" dirty="0"/>
              <a:t>Impacts of stimulus/shocks on local employment and labor markets</a:t>
            </a:r>
          </a:p>
          <a:p>
            <a:pPr lvl="1"/>
            <a:r>
              <a:rPr lang="en-US" dirty="0"/>
              <a:t>Healthcare coverage in minority-owned businesses</a:t>
            </a:r>
          </a:p>
          <a:p>
            <a:pPr lvl="1"/>
            <a:r>
              <a:rPr lang="en-US" dirty="0"/>
              <a:t>New energy development impacts on local economies by industry</a:t>
            </a:r>
          </a:p>
        </p:txBody>
      </p:sp>
    </p:spTree>
    <p:extLst>
      <p:ext uri="{BB962C8B-B14F-4D97-AF65-F5344CB8AC3E}">
        <p14:creationId xmlns:p14="http://schemas.microsoft.com/office/powerpoint/2010/main" val="247737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10243</TotalTime>
  <Words>3619</Words>
  <Application>Microsoft Office PowerPoint</Application>
  <PresentationFormat>Widescreen</PresentationFormat>
  <Paragraphs>463</Paragraphs>
  <Slides>42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Wingdings</vt:lpstr>
      <vt:lpstr>Office Theme</vt:lpstr>
      <vt:lpstr>PowerPoint Presentation</vt:lpstr>
      <vt:lpstr>PowerPoint Presentation</vt:lpstr>
      <vt:lpstr>RMRDC Membership Network *All faculty, staff, and graduate students associated with member universities have free access to the lab and services </vt:lpstr>
      <vt:lpstr>RMRDC Consortium Member Contributions</vt:lpstr>
      <vt:lpstr>What RMRDC offers:</vt:lpstr>
      <vt:lpstr>PowerPoint Presentation</vt:lpstr>
      <vt:lpstr>Linkable, Restricted-Use Data to Investigate Society’s Most Pressing Challenges</vt:lpstr>
      <vt:lpstr>Data for Sociologists, Demographers, Geographers:</vt:lpstr>
      <vt:lpstr>Data for Economists:</vt:lpstr>
      <vt:lpstr>Data for Public Health Researchers/Epidemiologists:</vt:lpstr>
      <vt:lpstr>Advantages of Restricted-Use Data</vt:lpstr>
      <vt:lpstr>PowerPoint Presentation</vt:lpstr>
      <vt:lpstr>PowerPoint Presentation</vt:lpstr>
      <vt:lpstr>PowerPoint Presentation</vt:lpstr>
      <vt:lpstr>American Community Survey (ACS)</vt:lpstr>
      <vt:lpstr>PowerPoint Presentation</vt:lpstr>
      <vt:lpstr>ACS Questionnaires: https://www.census.gov/programs-surveys/acs/methodology/questionnaire-archive.2019.html</vt:lpstr>
      <vt:lpstr>ACS Questionnaires:https://www.census.gov/programs-surveys/acs/methodology/questionnaire-archive.2019.html</vt:lpstr>
      <vt:lpstr>PowerPoint Presentation</vt:lpstr>
      <vt:lpstr>Current Population Survey (CPS) https://www.census.gov/programs-surveys/cps/technical-documentation/questionnaires.html</vt:lpstr>
      <vt:lpstr>Current Population Survey (CPS): Supplement Topics:  https://www.census.gov/programs-surveys/cps/about/supplemental-surveys.html</vt:lpstr>
      <vt:lpstr>National Health and Nutrition Examination Surveys (NHANES) </vt:lpstr>
      <vt:lpstr>PowerPoint Presentation</vt:lpstr>
      <vt:lpstr>NHANES </vt:lpstr>
      <vt:lpstr>NHANES </vt:lpstr>
      <vt:lpstr>NHANES </vt:lpstr>
      <vt:lpstr>The sample for the survey is selected to represent the U.S. population of all ages. To produce reliable statistics, NHANES over-samples persons 60 and older, African Americans, and Hispanics.  The diseases, medical conditions, and health indicators studied include:</vt:lpstr>
      <vt:lpstr>National Health Interview Surveys (NHIS) </vt:lpstr>
      <vt:lpstr>National Health Interview Surveys</vt:lpstr>
      <vt:lpstr>National Health Interview Surveys </vt:lpstr>
      <vt:lpstr>PowerPoint Presentation</vt:lpstr>
      <vt:lpstr>NHIS </vt:lpstr>
      <vt:lpstr>PowerPoint Presentation</vt:lpstr>
      <vt:lpstr>NHIS vs NHANES</vt:lpstr>
      <vt:lpstr>NHIS Linked  with National Death INDEX (NDI) Mortality DATA </vt:lpstr>
      <vt:lpstr>Agency for Healthcare Research and Quality (AHRQ) Data</vt:lpstr>
      <vt:lpstr>All-Payer Claims Databases (APCDs): https://www.ahrq.gov/data/apcd/index.html  --All-payer claims databases (APCDs) are large State databases that include medical claims, pharmacy claims, dental claims, and eligibility and provider files collected from private and public payers. --There is national and local momentum to establish and implement APCDs. To date, 18 States have legislation mandating the creation and use of APCDs or are actively establishing APCDs, and more than 30 States maintain, are developing, or have a strong interest in developing an APCD.</vt:lpstr>
      <vt:lpstr>The Healthcare Cost and Utilization Project (HCUP pronounced H-Cup): https://www.ahrq.gov/data/hcup/index.html  --Nation’s most comprehensive source of hospital care data, including information on in-patient stays, ambulatory surgery and services visits, and emergency department encounters.  --These databases enable research on a broad range of health policy issues, including cost and quality of health services, medical practice patterns, access to health care programs, and outcomes of treatments at the national, State, and local market levels. </vt:lpstr>
      <vt:lpstr>Medical Expenditure Panel Survey (MEPS): https://www.ahrq.gov/data/meps.html  --MEPS is the only national data source measuring how Americans use and pay for medical care, health insurance, and out-of-pocket spending.   --Annual surveys of individuals and families, as well as their health care providers, provide data on health status, the use of medical services, charges, insurance coverage, and satisfaction with care.  --Longitudinal--captures changes in health status, medical conditions, healthcare utilization, and healthcare expenditures  </vt:lpstr>
      <vt:lpstr>Components of the Medical Expenditure Panel Survey (MEPS):  The MEPS Household Component (MEPS-HC) survey collects information from families and individuals that provides timely, comprehensive information on the health status of Americans, health insurance coverage, and access, use, and cost of health services. Includes information on medical expenditures, conditions, and events; demographics (for example, age, ethnicity, and income); health insurance coverage; access to care; health status; and jobs held.  Each surveyed household is interviewed five times over a two-year period.  The MEPS Medical Provider Component (MEPS-MPC) survey collects information from providers of medical care that supplements the information collected from persons in the MEPS-HC sample in order to provide the most accurate cost data possible.  The MEPS Insurance Component (MEPS-IC) survey collects information from employers in the private sector and state and local governments on the health insurance coverage offered to their employees.  Includes information on the number and types of private health insurance plans offered, benefits associated with these plans, annual premiums and contributions to premiums by employers and employees, copayments and coinsurance, by various employer characteristics (for example, State, industry and firm size).  </vt:lpstr>
      <vt:lpstr>The MEPS Household Component (MEPS-HC)   A nationally representative survey of the U.S. civilian noninstitutionalized population. The sampling frame is drawn from respondents to the National Health Interview Survey (NHIS)  Uses an overlapping panel design. A new panel of sample households is selected each year, and data for each panel are collected for two calendar years. The two years of data for each panel are collected in five rounds of interviews that take place over a two and a half year period.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 S Morrissey Little</dc:creator>
  <cp:lastModifiedBy>Jani S Morrissey Little</cp:lastModifiedBy>
  <cp:revision>176</cp:revision>
  <dcterms:created xsi:type="dcterms:W3CDTF">2019-11-21T16:48:46Z</dcterms:created>
  <dcterms:modified xsi:type="dcterms:W3CDTF">2021-08-12T17:48:33Z</dcterms:modified>
</cp:coreProperties>
</file>