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00" r:id="rId2"/>
    <p:sldId id="261" r:id="rId3"/>
    <p:sldId id="260" r:id="rId4"/>
    <p:sldId id="256" r:id="rId5"/>
    <p:sldId id="501" r:id="rId6"/>
    <p:sldId id="503" r:id="rId7"/>
    <p:sldId id="504" r:id="rId8"/>
    <p:sldId id="505" r:id="rId9"/>
    <p:sldId id="506" r:id="rId10"/>
    <p:sldId id="5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682DA-60A0-4A6B-AD37-7B89B5DA407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A1FAA-4BE0-4532-9F4F-F96482E3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Idea is to teach students how about restricted data.  The semester project is a restricted data proposal.  Would like to make it possible for DU students to take this course for credit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5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1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Idea is to teach students how about restricted data.  The semester project is a restricted data proposal.  Would like to make it possible for DU students to take this course for credit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8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A916-0E91-4687-8B5A-B5E66AD93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EF0B6-26D0-49F6-BA9D-C9E92B7FC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B2D0-7D79-44C3-BB7E-F136FCCC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8958A-FD61-4598-9873-79F2A6E1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5CFD4-58B3-4894-95BE-236CF6A3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BE13-AE47-4BEF-BB5A-930D6F65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C60FB-096A-43B8-A14F-472448547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EAF1-51D1-4394-8A2B-22972D03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7281B-FD2C-4660-B5F1-1D4BD666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57B4-822C-4153-9550-61BA6B53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91C1A-EF21-4B1D-8BA5-C1C543D23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B52D0-575D-417E-A899-85C9C8837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9232E-5592-447E-94FB-6D0E74B6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5674-1717-4DBE-917C-9444E166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E599-FA24-43CB-A6EA-187B38D3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16F8-3E3D-45C6-AD9D-5321C112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B6CE-5308-4323-A3CB-C9B054A5F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DA039-438A-4D3F-924D-74F27914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79877-E727-477E-85AF-8C5F8488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5C88-1D3F-4B6B-A582-499A0269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B952-5553-4244-BE16-C963A1718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40996-B78F-471A-8902-73666904F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D693E-CA1D-4EC6-8CB8-B5281DF5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6BBBB-0CC7-485E-83B4-B658CBD4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C950-ECDB-4918-83A4-2F4A58A1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4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E22E-AD5A-4F10-A963-A681B867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2CB84-7F9B-4C68-9E7D-6F2531CFA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FF6E1-B012-4DC1-931C-244C42175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CCDE7-1CE2-47D4-8840-2D4FC4DA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C4E0F-1257-4B45-8201-16E44AFC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1B13C-1342-453E-AD23-62CADEA0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3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316D-2360-4666-AB73-D117E644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388F2-3CEB-47D8-9AEE-C8BAE2FF3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09A86-C69C-426D-A869-EDC7CB7A6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C8D03-815B-49C4-BE06-C332C7CB6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C6BF-64F9-406C-98CA-462E0D3FA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CB3E84-D10E-41D5-8D83-B32A63EA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BBC15D-7AEB-408E-8E05-26997EDE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77AC-EB4E-48F1-ACE5-6C69C331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5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921C-1875-4734-8E61-88CC4EF4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E2476-CEFA-4CA5-96C9-86276FA0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40574-3895-410F-9794-E2FD8DC8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4C581-6318-40D7-9FFC-558EB0AD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8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DD7B9-5FA5-4CC8-9FF2-DA781257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07BB6-1146-409E-9093-2A7CC945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4E1C2-A87F-4C7F-AC23-4776ECB5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4911-8D6E-4DD6-A0B9-CC7FF751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05DC-8BD9-475B-B6DE-6B7084E82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7DC50-B1EA-471A-B828-35278FA7D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4FFE0-3C42-4CB1-90FE-A2D4B398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9F956-5DE2-46E4-90B5-4A01A888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69EBF-F548-442D-A3D2-6965FB3C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8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2ACF-43A8-4CF0-B980-125674C7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F3CF9-91B7-43F7-B351-F31BEF49C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2AC15-CE84-4AEB-A955-16FFD7CFB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9116C-03E7-4DB5-B213-BAFAEB2B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11712-5E0A-4D42-B1A9-EC549DC6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08E32-56E1-482A-9152-646B20AA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F1578A-7DA2-4D6C-A8A8-F12BF9AE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2F0CE-4AB0-480C-91F9-2F8E9EA63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8006-A48F-4248-85E4-DAE41203D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B784-A5EB-4AAE-A98D-001B06C936C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29144-F9A1-4685-AA60-9C08716F0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C9F97-D7C4-4E46-A935-BA39C1728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6555-7DE4-4D09-BB57-C7FF31B6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8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.edu/rocky-mountain-research-data-cente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821" y="593470"/>
            <a:ext cx="9254359" cy="208390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Rocky Mountain Federal Statistical Research Data Center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(RMRDC)</a:t>
            </a:r>
          </a:p>
          <a:p>
            <a:r>
              <a:rPr lang="en-US" b="1" dirty="0">
                <a:solidFill>
                  <a:schemeClr val="bg1"/>
                </a:solidFill>
              </a:rPr>
              <a:t>Jani Little</a:t>
            </a:r>
          </a:p>
          <a:p>
            <a:r>
              <a:rPr lang="en-US" b="1" dirty="0">
                <a:solidFill>
                  <a:schemeClr val="bg1"/>
                </a:solidFill>
              </a:rPr>
              <a:t>Executive Director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71297" y="81092"/>
            <a:ext cx="9795641" cy="3655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</a:rPr>
              <a:t>Advancing the Frontiers of Social Science: Opportunities and Challenges 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Jani Little, Executive Director</a:t>
            </a:r>
          </a:p>
          <a:p>
            <a:r>
              <a:rPr lang="en-US" b="1" dirty="0">
                <a:solidFill>
                  <a:schemeClr val="bg1"/>
                </a:solidFill>
              </a:rPr>
              <a:t>Katie </a:t>
            </a:r>
            <a:r>
              <a:rPr lang="en-US" b="1" dirty="0" err="1">
                <a:solidFill>
                  <a:schemeClr val="bg1"/>
                </a:solidFill>
              </a:rPr>
              <a:t>Genadek</a:t>
            </a:r>
            <a:r>
              <a:rPr lang="en-US" b="1" dirty="0">
                <a:solidFill>
                  <a:schemeClr val="bg1"/>
                </a:solidFill>
              </a:rPr>
              <a:t>, Expected Administrator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35673"/>
            <a:ext cx="12191998" cy="712934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09717" y="81092"/>
            <a:ext cx="11253658" cy="4062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Annual Meeting, 2021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</a:rPr>
              <a:t>of the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Rocky Mountain Research Data Center Consortium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hlinkClick r:id="rId3"/>
              </a:rPr>
              <a:t>https://www.colorado.edu/rocky-mountain-research-data-center/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</a:rPr>
              <a:t>Application portal: https://www.icpsr.umich.edu/web/pages/appfed/index.html</a:t>
            </a:r>
          </a:p>
        </p:txBody>
      </p:sp>
    </p:spTree>
    <p:extLst>
      <p:ext uri="{BB962C8B-B14F-4D97-AF65-F5344CB8AC3E}">
        <p14:creationId xmlns:p14="http://schemas.microsoft.com/office/powerpoint/2010/main" val="59867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6858"/>
            <a:ext cx="12192000" cy="161114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977" y="0"/>
            <a:ext cx="9099588" cy="46397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Other Outreach Strategies?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dirty="0"/>
              <a:t>1.  Virtual Town Halls</a:t>
            </a:r>
          </a:p>
          <a:p>
            <a:pPr marL="0" indent="0">
              <a:buNone/>
            </a:pPr>
            <a:r>
              <a:rPr lang="en-US" dirty="0"/>
              <a:t>2.  Virtual RMRDC Conference</a:t>
            </a:r>
          </a:p>
          <a:p>
            <a:pPr marL="0" indent="0">
              <a:buNone/>
            </a:pPr>
            <a:r>
              <a:rPr lang="en-US" dirty="0"/>
              <a:t>3.  General Information Sessions</a:t>
            </a:r>
          </a:p>
          <a:p>
            <a:pPr marL="0" indent="0">
              <a:buNone/>
            </a:pPr>
            <a:r>
              <a:rPr lang="en-US" dirty="0"/>
              <a:t>4.  Presentations to Grad Classes</a:t>
            </a:r>
          </a:p>
          <a:p>
            <a:pPr marL="0" indent="0">
              <a:buNone/>
            </a:pPr>
            <a:r>
              <a:rPr lang="en-US" dirty="0"/>
              <a:t>5.  SAS workshop</a:t>
            </a:r>
          </a:p>
        </p:txBody>
      </p:sp>
    </p:spTree>
    <p:extLst>
      <p:ext uri="{BB962C8B-B14F-4D97-AF65-F5344CB8AC3E}">
        <p14:creationId xmlns:p14="http://schemas.microsoft.com/office/powerpoint/2010/main" val="81894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41A685-857B-44D0-A367-17D7509DD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64718"/>
              </p:ext>
            </p:extLst>
          </p:nvPr>
        </p:nvGraphicFramePr>
        <p:xfrm>
          <a:off x="2219324" y="56245"/>
          <a:ext cx="9277349" cy="6801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223">
                  <a:extLst>
                    <a:ext uri="{9D8B030D-6E8A-4147-A177-3AD203B41FA5}">
                      <a16:colId xmlns:a16="http://schemas.microsoft.com/office/drawing/2014/main" val="3689008405"/>
                    </a:ext>
                  </a:extLst>
                </a:gridCol>
                <a:gridCol w="1711515">
                  <a:extLst>
                    <a:ext uri="{9D8B030D-6E8A-4147-A177-3AD203B41FA5}">
                      <a16:colId xmlns:a16="http://schemas.microsoft.com/office/drawing/2014/main" val="96410671"/>
                    </a:ext>
                  </a:extLst>
                </a:gridCol>
                <a:gridCol w="2357161">
                  <a:extLst>
                    <a:ext uri="{9D8B030D-6E8A-4147-A177-3AD203B41FA5}">
                      <a16:colId xmlns:a16="http://schemas.microsoft.com/office/drawing/2014/main" val="2536745240"/>
                    </a:ext>
                  </a:extLst>
                </a:gridCol>
                <a:gridCol w="4896450">
                  <a:extLst>
                    <a:ext uri="{9D8B030D-6E8A-4147-A177-3AD203B41FA5}">
                      <a16:colId xmlns:a16="http://schemas.microsoft.com/office/drawing/2014/main" val="3480021385"/>
                    </a:ext>
                  </a:extLst>
                </a:gridCol>
              </a:tblGrid>
              <a:tr h="2995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Justin Vinneau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Boulder, Soc grad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Black Immigrant Health in the U.S.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671599"/>
                  </a:ext>
                </a:extLst>
              </a:tr>
              <a:tr h="2433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Richard Rogers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Boulder, Soc advisor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450"/>
                  </a:ext>
                </a:extLst>
              </a:tr>
              <a:tr h="380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Joshua Black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Rocky Mountain Poison &amp; Drug 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Analysis of Buprenorphine Mortality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433604"/>
                  </a:ext>
                </a:extLst>
              </a:tr>
              <a:tr h="380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Kevin May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Rocky Mountain Poison &amp; Drug Safety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933401"/>
                  </a:ext>
                </a:extLst>
              </a:tr>
              <a:tr h="2901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Karilynn Rockhill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Anschutz, Grad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89286"/>
                  </a:ext>
                </a:extLst>
              </a:tr>
              <a:tr h="380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Joshua Black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Rocky Mountain Poison &amp; Drug Safety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Analysis of Drug Induced Mortality Data for Opioid Analgesics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67986"/>
                  </a:ext>
                </a:extLst>
              </a:tr>
              <a:tr h="4066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Gabrielle Bau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Rocky Mountain Poison &amp; Drug Safety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6232"/>
                  </a:ext>
                </a:extLst>
              </a:tr>
              <a:tr h="280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Peter Maniloff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Environmental Protection Agency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Oil and Gas Siting, Housing Choices, and Environmental Justice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190587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 Allshouse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Anschutz, CSPH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09984"/>
                  </a:ext>
                </a:extLst>
              </a:tr>
              <a:tr h="2749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Joe Chestnut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University of Denver, Geog grad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Estimating Commuting Accessibility by Income and Departure Time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12375"/>
                  </a:ext>
                </a:extLst>
              </a:tr>
              <a:tr h="2587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Eric Boschmann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University of Denver, Geog advisor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9752"/>
                  </a:ext>
                </a:extLst>
              </a:tr>
              <a:tr h="282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Stephen Yeaple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Penn State, Econ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Multinationals and the Geography of Global Competition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28557"/>
                  </a:ext>
                </a:extLst>
              </a:tr>
              <a:tr h="241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Wolfgang Keller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Boulder, Econ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79797"/>
                  </a:ext>
                </a:extLst>
              </a:tr>
              <a:tr h="282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Myron Gutmann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Boulder, IBS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Trends, Transitions, and Well-Being in Small-Town America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67216"/>
                  </a:ext>
                </a:extLst>
              </a:tr>
              <a:tr h="279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Dylan Connor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Arizona State University, Geog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22971"/>
                  </a:ext>
                </a:extLst>
              </a:tr>
              <a:tr h="247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Cyrus Hester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Boulder, IBS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88989"/>
                  </a:ext>
                </a:extLst>
              </a:tr>
              <a:tr h="220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Lori Hunter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Boulder, IBS, Soc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83779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Taylor Jaworski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Boulder, IBS, Econ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88038"/>
                  </a:ext>
                </a:extLst>
              </a:tr>
              <a:tr h="2433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Stefan Leyk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Boulder, IBS, Geog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0457"/>
                  </a:ext>
                </a:extLst>
              </a:tr>
              <a:tr h="215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Jeremiah Nieves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Boulder, Geog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71432"/>
                  </a:ext>
                </a:extLst>
              </a:tr>
              <a:tr h="2246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Catherine Talbot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Boulder, Soc grad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8428"/>
                  </a:ext>
                </a:extLst>
              </a:tr>
              <a:tr h="274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Chloe East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Denver, Econ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Immigration Policy and Health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10831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Michelle Markus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Vanderbilt University, Econ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88084"/>
                  </a:ext>
                </a:extLst>
              </a:tr>
              <a:tr h="282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Andrea Velasquez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 Denver, Econ grad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235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D04D0A-F93C-42F9-BE2E-CBF5740A2FFD}"/>
              </a:ext>
            </a:extLst>
          </p:cNvPr>
          <p:cNvSpPr txBox="1"/>
          <p:nvPr/>
        </p:nvSpPr>
        <p:spPr>
          <a:xfrm>
            <a:off x="285750" y="257175"/>
            <a:ext cx="1933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RMRDC New Projects Approved in 2020</a:t>
            </a:r>
          </a:p>
        </p:txBody>
      </p:sp>
    </p:spTree>
    <p:extLst>
      <p:ext uri="{BB962C8B-B14F-4D97-AF65-F5344CB8AC3E}">
        <p14:creationId xmlns:p14="http://schemas.microsoft.com/office/powerpoint/2010/main" val="131187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41A685-857B-44D0-A367-17D7509DD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211466"/>
              </p:ext>
            </p:extLst>
          </p:nvPr>
        </p:nvGraphicFramePr>
        <p:xfrm>
          <a:off x="876300" y="962025"/>
          <a:ext cx="10754927" cy="5123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3689008405"/>
                    </a:ext>
                  </a:extLst>
                </a:gridCol>
                <a:gridCol w="1984102">
                  <a:extLst>
                    <a:ext uri="{9D8B030D-6E8A-4147-A177-3AD203B41FA5}">
                      <a16:colId xmlns:a16="http://schemas.microsoft.com/office/drawing/2014/main" val="96410671"/>
                    </a:ext>
                  </a:extLst>
                </a:gridCol>
                <a:gridCol w="2732580">
                  <a:extLst>
                    <a:ext uri="{9D8B030D-6E8A-4147-A177-3AD203B41FA5}">
                      <a16:colId xmlns:a16="http://schemas.microsoft.com/office/drawing/2014/main" val="2536745240"/>
                    </a:ext>
                  </a:extLst>
                </a:gridCol>
                <a:gridCol w="5676295">
                  <a:extLst>
                    <a:ext uri="{9D8B030D-6E8A-4147-A177-3AD203B41FA5}">
                      <a16:colId xmlns:a16="http://schemas.microsoft.com/office/drawing/2014/main" val="3480021385"/>
                    </a:ext>
                  </a:extLst>
                </a:gridCol>
              </a:tblGrid>
              <a:tr h="4826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Kevin Duncan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CSU Pueblo, Econ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Effects of Subcontracting and other Contractor Characteristics on Injuries in the Construction Industry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671599"/>
                  </a:ext>
                </a:extLst>
              </a:tr>
              <a:tr h="279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Ari Fenn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 of Utah, Econ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12375"/>
                  </a:ext>
                </a:extLst>
              </a:tr>
              <a:tr h="2632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Jeffrey </a:t>
                      </a:r>
                      <a:r>
                        <a:rPr lang="en-US" sz="1200" dirty="0" err="1">
                          <a:effectLst/>
                        </a:rPr>
                        <a:t>Waddoups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 of Las Vegas, Econ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9752"/>
                  </a:ext>
                </a:extLst>
              </a:tr>
              <a:tr h="2871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Peter Phillips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 of Utah, Econ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28557"/>
                  </a:ext>
                </a:extLst>
              </a:tr>
              <a:tr h="3337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Jing Deng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 Boulder, Business grad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Turn the Sailboat as the Wind Turns: Startup Relocation Into and Out of Prominent Clusters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79797"/>
                  </a:ext>
                </a:extLst>
              </a:tr>
              <a:tr h="2871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Janet Bercovitz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 Boulder, Business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67216"/>
                  </a:ext>
                </a:extLst>
              </a:tr>
              <a:tr h="387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Soumak Basumallik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 Denver, Econ grad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Did ACA Reduce Disparities in Preventive Healthcare between Hispanics and Non-Hispanic Whites?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22971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Andrew Friedson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 Denver, Econ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88989"/>
                  </a:ext>
                </a:extLst>
              </a:tr>
              <a:tr h="3149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Dan Simon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 Boulder, IBS, Soc grad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Death by Despair? Individual and Contextual Predictors of Suicide Mortality Risk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83779"/>
                  </a:ext>
                </a:extLst>
              </a:tr>
              <a:tr h="296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Ryan Masters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 Boulder, IBS, Soc advisor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88038"/>
                  </a:ext>
                </a:extLst>
              </a:tr>
              <a:tr h="4408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Kim Truong-Vu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 Boulder, IBS, Soc grad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Gender and Racial/Ethnic Differences in the Timing of Initiating the HPV Vaccine: The Case of Southeast Asian Americans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0457"/>
                  </a:ext>
                </a:extLst>
              </a:tr>
              <a:tr h="3239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Stefanie Bailey-Mollborn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 Boulder, IBS, Soc advisor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71432"/>
                  </a:ext>
                </a:extLst>
              </a:tr>
              <a:tr h="251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Sally Moyce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Montana State University, Econ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Effect of Heat Prevention Policies on Heat Related Illnesses in Agricultural Workers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8428"/>
                  </a:ext>
                </a:extLst>
              </a:tr>
              <a:tr h="2789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Wendy Stock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Montana State University, Econ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10831"/>
                  </a:ext>
                </a:extLst>
              </a:tr>
              <a:tr h="305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Kate Coleman-Minahan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 Anschutz, College of Nursing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State Policies and Immigrant Sexual and Reproductive Health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88084"/>
                  </a:ext>
                </a:extLst>
              </a:tr>
              <a:tr h="2871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Goleen Samari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Columbia University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235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D04D0A-F93C-42F9-BE2E-CBF5740A2FFD}"/>
              </a:ext>
            </a:extLst>
          </p:cNvPr>
          <p:cNvSpPr txBox="1"/>
          <p:nvPr/>
        </p:nvSpPr>
        <p:spPr>
          <a:xfrm>
            <a:off x="2314575" y="333375"/>
            <a:ext cx="627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RMRDC New Projects Approved in First 4 Months of 2021</a:t>
            </a:r>
          </a:p>
        </p:txBody>
      </p:sp>
    </p:spTree>
    <p:extLst>
      <p:ext uri="{BB962C8B-B14F-4D97-AF65-F5344CB8AC3E}">
        <p14:creationId xmlns:p14="http://schemas.microsoft.com/office/powerpoint/2010/main" val="351997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93596A0-A7C9-41AA-8F22-40F52E09D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50" y="169863"/>
            <a:ext cx="10229850" cy="782637"/>
          </a:xfrm>
        </p:spPr>
        <p:txBody>
          <a:bodyPr>
            <a:normAutofit/>
          </a:bodyPr>
          <a:lstStyle/>
          <a:p>
            <a:r>
              <a:rPr lang="en-US" sz="2800" dirty="0"/>
              <a:t>RMRDC Consortium Member Contributions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060D66-3F16-41B1-88E1-1BE882DB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68" y="1027113"/>
            <a:ext cx="10714332" cy="50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D4C7F3-4FBF-4728-9047-13B7503C4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48946"/>
              </p:ext>
            </p:extLst>
          </p:nvPr>
        </p:nvGraphicFramePr>
        <p:xfrm>
          <a:off x="2590800" y="457331"/>
          <a:ext cx="7010399" cy="6170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4678">
                  <a:extLst>
                    <a:ext uri="{9D8B030D-6E8A-4147-A177-3AD203B41FA5}">
                      <a16:colId xmlns:a16="http://schemas.microsoft.com/office/drawing/2014/main" val="2680072966"/>
                    </a:ext>
                  </a:extLst>
                </a:gridCol>
                <a:gridCol w="862818">
                  <a:extLst>
                    <a:ext uri="{9D8B030D-6E8A-4147-A177-3AD203B41FA5}">
                      <a16:colId xmlns:a16="http://schemas.microsoft.com/office/drawing/2014/main" val="1010412729"/>
                    </a:ext>
                  </a:extLst>
                </a:gridCol>
                <a:gridCol w="862818">
                  <a:extLst>
                    <a:ext uri="{9D8B030D-6E8A-4147-A177-3AD203B41FA5}">
                      <a16:colId xmlns:a16="http://schemas.microsoft.com/office/drawing/2014/main" val="2939605890"/>
                    </a:ext>
                  </a:extLst>
                </a:gridCol>
                <a:gridCol w="924449">
                  <a:extLst>
                    <a:ext uri="{9D8B030D-6E8A-4147-A177-3AD203B41FA5}">
                      <a16:colId xmlns:a16="http://schemas.microsoft.com/office/drawing/2014/main" val="1519339996"/>
                    </a:ext>
                  </a:extLst>
                </a:gridCol>
                <a:gridCol w="862818">
                  <a:extLst>
                    <a:ext uri="{9D8B030D-6E8A-4147-A177-3AD203B41FA5}">
                      <a16:colId xmlns:a16="http://schemas.microsoft.com/office/drawing/2014/main" val="2901875064"/>
                    </a:ext>
                  </a:extLst>
                </a:gridCol>
                <a:gridCol w="862818">
                  <a:extLst>
                    <a:ext uri="{9D8B030D-6E8A-4147-A177-3AD203B41FA5}">
                      <a16:colId xmlns:a16="http://schemas.microsoft.com/office/drawing/2014/main" val="2542862958"/>
                    </a:ext>
                  </a:extLst>
                </a:gridCol>
              </a:tblGrid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Actual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Projected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Projected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Projected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Projected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3196626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Expenses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FY19-20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FY20-21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FY21-22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FY22-23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FY23-24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4828798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Disclosure Review, Research Support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$24,000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$24,000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$24,000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129633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NCHS Student Data Fees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$4,500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9168242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   Adjustment for credit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($1,800)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4865650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   Student SSS fees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$3,600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$3,600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2465768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Travel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$1,011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5757892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   Annual Meeting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$1,011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4809952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   Outreach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4091252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Supplies/Marketing/Seminars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$258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6858094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Monitors, Computer, Printers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1927420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FedEx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6990227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Safe Systems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$800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$1,395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$800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9760370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Steering Committee Meeting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1291863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Executive Director Salary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$36,633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$37,732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$38,864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6033263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   Adjustment for other funding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($14,428)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($12,513)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($12,825)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2582036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Administrator Salary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$157,927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$162,459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$163,365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2723892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   Adjustment for other funding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($2,488)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($31,303)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($31,497)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9863052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Graduate Research Assistant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$22,781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$23,464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$24,168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8243582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   Tuition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$9,855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$10,151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$10,456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0614799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   Summer salary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$4,000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4224144"/>
                  </a:ext>
                </a:extLst>
              </a:tr>
              <a:tr h="228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Total Expenses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$240,097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$233,385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$235,830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$235,830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$235,830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301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07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3C43BD-3BAE-4175-A9E5-5C389D4D2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91448"/>
              </p:ext>
            </p:extLst>
          </p:nvPr>
        </p:nvGraphicFramePr>
        <p:xfrm>
          <a:off x="1674314" y="652875"/>
          <a:ext cx="8843372" cy="6020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553">
                  <a:extLst>
                    <a:ext uri="{9D8B030D-6E8A-4147-A177-3AD203B41FA5}">
                      <a16:colId xmlns:a16="http://schemas.microsoft.com/office/drawing/2014/main" val="2049857235"/>
                    </a:ext>
                  </a:extLst>
                </a:gridCol>
                <a:gridCol w="1088415">
                  <a:extLst>
                    <a:ext uri="{9D8B030D-6E8A-4147-A177-3AD203B41FA5}">
                      <a16:colId xmlns:a16="http://schemas.microsoft.com/office/drawing/2014/main" val="2924674916"/>
                    </a:ext>
                  </a:extLst>
                </a:gridCol>
                <a:gridCol w="1088415">
                  <a:extLst>
                    <a:ext uri="{9D8B030D-6E8A-4147-A177-3AD203B41FA5}">
                      <a16:colId xmlns:a16="http://schemas.microsoft.com/office/drawing/2014/main" val="1384780199"/>
                    </a:ext>
                  </a:extLst>
                </a:gridCol>
                <a:gridCol w="1166159">
                  <a:extLst>
                    <a:ext uri="{9D8B030D-6E8A-4147-A177-3AD203B41FA5}">
                      <a16:colId xmlns:a16="http://schemas.microsoft.com/office/drawing/2014/main" val="624126151"/>
                    </a:ext>
                  </a:extLst>
                </a:gridCol>
                <a:gridCol w="1088415">
                  <a:extLst>
                    <a:ext uri="{9D8B030D-6E8A-4147-A177-3AD203B41FA5}">
                      <a16:colId xmlns:a16="http://schemas.microsoft.com/office/drawing/2014/main" val="3174122978"/>
                    </a:ext>
                  </a:extLst>
                </a:gridCol>
                <a:gridCol w="1088415">
                  <a:extLst>
                    <a:ext uri="{9D8B030D-6E8A-4147-A177-3AD203B41FA5}">
                      <a16:colId xmlns:a16="http://schemas.microsoft.com/office/drawing/2014/main" val="1007887895"/>
                    </a:ext>
                  </a:extLst>
                </a:gridCol>
              </a:tblGrid>
              <a:tr h="194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 Expected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Projected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Projected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Projected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718879557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  <a:latin typeface="+mn-lt"/>
                        </a:rPr>
                        <a:t>Revenue Sources: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FY19-20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FY20-21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FY21-22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FY22-23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FY23-24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911164478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NSF Direct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$45,833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149446478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CU Boulder - OVCR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$100,000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$100,000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$40,000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$40,000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2289891162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CU Boulder - Provost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$50,000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$50,000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$35,000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$35,000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755428465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CU Boulder - Funded Projects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$12,000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$6,000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982094657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CU Boulder - Economics Dept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$5,000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$5,000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$5,000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$5,000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940393122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CU Boulder - Leeds School of Business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1460563746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CU Boulder - CARTSS and Grad 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$935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353494426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CU Denver - Main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$20,000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$20,000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$20,000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$20,000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$20,000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4047982347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CU Denver - Funded Projects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$8,000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631245276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CU Denver - Anschutz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$15,000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468589174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CSU (7.85% charge)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$18,430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$18,430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$18,430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$18,430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174595093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U Wyoming (7.85% charge)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$18,430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$18,430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$18,430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$18,430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$18,430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313391740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University of Denver (7.85% charge)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$13,823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1487729285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Colo. School of Mines (7.85% charge)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486392323"/>
                  </a:ext>
                </a:extLst>
              </a:tr>
              <a:tr h="380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Rocky Mountain Poison and Drug Safety (7.85% charge)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$9,215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2171826515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External Project (7.85% charge)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$4,608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950584207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Total Revenue: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$285,844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961819254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Total Expected Revenue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$251,505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$95,505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$165,505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$165,505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806927678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Expected Revenue-Expenses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$28,327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$18,120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($140,325)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($70,325)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($70,325)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55410066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206061408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Carry over to next FY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$318,100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$336,220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$195,895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$125,569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$55,244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72297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06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6858"/>
            <a:ext cx="12192000" cy="161114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477" y="477982"/>
            <a:ext cx="8701381" cy="3445090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RMRDC Sponsored Grad Course:</a:t>
            </a:r>
          </a:p>
          <a:p>
            <a:pPr marL="0" indent="0" algn="ctr">
              <a:buNone/>
            </a:pPr>
            <a:r>
              <a:rPr lang="en-US" sz="2600" b="1" dirty="0"/>
              <a:t>Federal Statistical Data for Health Research and Policy</a:t>
            </a:r>
          </a:p>
          <a:p>
            <a:pPr marL="0" indent="0" algn="ctr">
              <a:buNone/>
            </a:pPr>
            <a:r>
              <a:rPr lang="en-US" sz="2600" b="1" dirty="0"/>
              <a:t>Spring 2020 and 2021</a:t>
            </a:r>
          </a:p>
          <a:p>
            <a:pPr marL="0" indent="0" algn="ctr">
              <a:buNone/>
            </a:pPr>
            <a:r>
              <a:rPr lang="en-US" sz="2600" b="1" dirty="0"/>
              <a:t>CU </a:t>
            </a:r>
            <a:r>
              <a:rPr lang="en-US" sz="2600" b="1" dirty="0" err="1"/>
              <a:t>Denver|Main</a:t>
            </a:r>
            <a:r>
              <a:rPr lang="en-US" sz="2600" b="1" dirty="0"/>
              <a:t> Campus</a:t>
            </a:r>
            <a:r>
              <a:rPr lang="en-US" b="1" dirty="0"/>
              <a:t>, </a:t>
            </a:r>
            <a:r>
              <a:rPr lang="en-US" sz="2200" dirty="0"/>
              <a:t>Economics; Health and Behavioral Sciences Departments; Sociology</a:t>
            </a:r>
          </a:p>
          <a:p>
            <a:pPr marL="0" indent="0" algn="ctr">
              <a:buNone/>
            </a:pPr>
            <a:r>
              <a:rPr lang="en-US" sz="2600" b="1" dirty="0"/>
              <a:t>Anschutz Medical Campus,</a:t>
            </a:r>
            <a:r>
              <a:rPr lang="en-US" b="1" dirty="0"/>
              <a:t> </a:t>
            </a:r>
            <a:r>
              <a:rPr lang="en-US" sz="2200" dirty="0"/>
              <a:t>Health Systems Management and Policy</a:t>
            </a:r>
          </a:p>
          <a:p>
            <a:pPr marL="0" indent="0" algn="ctr">
              <a:buNone/>
            </a:pPr>
            <a:r>
              <a:rPr lang="en-US" sz="1900" b="1" dirty="0"/>
              <a:t>Instructors: Jani Little, Phil Pendergast, Kas McLean</a:t>
            </a:r>
          </a:p>
          <a:p>
            <a:pPr marL="0" indent="0" algn="ctr">
              <a:buNone/>
            </a:pPr>
            <a:r>
              <a:rPr lang="en-US" sz="1900" b="1" dirty="0"/>
              <a:t>Fridays, 9am-12noon</a:t>
            </a:r>
          </a:p>
        </p:txBody>
      </p:sp>
    </p:spTree>
    <p:extLst>
      <p:ext uri="{BB962C8B-B14F-4D97-AF65-F5344CB8AC3E}">
        <p14:creationId xmlns:p14="http://schemas.microsoft.com/office/powerpoint/2010/main" val="408202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6858"/>
            <a:ext cx="12192000" cy="161114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477" y="477982"/>
            <a:ext cx="9099588" cy="46397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Federal Statistical Data </a:t>
            </a:r>
          </a:p>
          <a:p>
            <a:pPr marL="0" indent="0" algn="ctr">
              <a:buNone/>
            </a:pPr>
            <a:r>
              <a:rPr lang="en-US" sz="3600" b="1" dirty="0"/>
              <a:t>for Health Research and Policy</a:t>
            </a:r>
          </a:p>
          <a:p>
            <a:pPr marL="0" indent="0">
              <a:buNone/>
            </a:pPr>
            <a:r>
              <a:rPr lang="en-US" dirty="0"/>
              <a:t>1. Students develop the knowledge and skills required to effectively use a variety of federal statistical data sets for health research and policy analysis. </a:t>
            </a:r>
          </a:p>
          <a:p>
            <a:pPr marL="0" indent="0">
              <a:buNone/>
            </a:pPr>
            <a:r>
              <a:rPr lang="en-US" dirty="0"/>
              <a:t>2. Students get “hands on” exercises using SAS to analyze public versions of the federal data sets</a:t>
            </a:r>
          </a:p>
          <a:p>
            <a:pPr marL="0" indent="0">
              <a:buNone/>
            </a:pPr>
            <a:r>
              <a:rPr lang="en-US" dirty="0"/>
              <a:t>3. The semester project is a restricted data proposal.</a:t>
            </a:r>
          </a:p>
        </p:txBody>
      </p:sp>
    </p:spTree>
    <p:extLst>
      <p:ext uri="{BB962C8B-B14F-4D97-AF65-F5344CB8AC3E}">
        <p14:creationId xmlns:p14="http://schemas.microsoft.com/office/powerpoint/2010/main" val="22061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BF069-78D4-4853-ADA7-1B87154AC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1137" y="1219200"/>
            <a:ext cx="9229725" cy="50673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dirty="0"/>
              <a:t>NCHS:</a:t>
            </a:r>
          </a:p>
          <a:p>
            <a:pPr lvl="1"/>
            <a:r>
              <a:rPr lang="en-US" sz="4100" dirty="0"/>
              <a:t>National Vital Statistics System (NVSS)</a:t>
            </a:r>
          </a:p>
          <a:p>
            <a:pPr lvl="1"/>
            <a:r>
              <a:rPr lang="en-US" sz="4100" dirty="0"/>
              <a:t>National Health and Nutrition Examination Surveys (NHANES)</a:t>
            </a:r>
          </a:p>
          <a:p>
            <a:pPr lvl="1"/>
            <a:r>
              <a:rPr lang="en-US" sz="4100" dirty="0"/>
              <a:t>National Health Interview Survey (NHIS) linked with National Death Index (NDI)</a:t>
            </a:r>
          </a:p>
          <a:p>
            <a:pPr lvl="1"/>
            <a:r>
              <a:rPr lang="en-US" sz="4100" dirty="0"/>
              <a:t>NHIS linked with Medical Expenditure Panel Survey (MEPS)</a:t>
            </a:r>
          </a:p>
          <a:p>
            <a:pPr marL="0" indent="0">
              <a:buNone/>
            </a:pPr>
            <a:r>
              <a:rPr lang="en-US" sz="4500" dirty="0"/>
              <a:t>Census:</a:t>
            </a:r>
          </a:p>
          <a:p>
            <a:pPr lvl="1"/>
            <a:r>
              <a:rPr lang="en-US" sz="4100" dirty="0"/>
              <a:t>American Community Survey (ACS)  </a:t>
            </a:r>
          </a:p>
          <a:p>
            <a:pPr lvl="1"/>
            <a:r>
              <a:rPr lang="en-US" sz="4100" dirty="0"/>
              <a:t>Current Population Survey (CPS)</a:t>
            </a:r>
          </a:p>
          <a:p>
            <a:pPr marL="0" indent="0">
              <a:buNone/>
            </a:pPr>
            <a:r>
              <a:rPr lang="en-US" sz="4500" dirty="0"/>
              <a:t>Bureau of Justice Stats:</a:t>
            </a:r>
          </a:p>
          <a:p>
            <a:pPr lvl="1"/>
            <a:r>
              <a:rPr lang="en-US" sz="4100" dirty="0"/>
              <a:t>National Crime Victimization Survey (NCVS)</a:t>
            </a:r>
          </a:p>
          <a:p>
            <a:pPr marL="0" indent="0">
              <a:buNone/>
            </a:pPr>
            <a:r>
              <a:rPr lang="en-US" sz="4500" dirty="0"/>
              <a:t>Bureau of Labor Stats:</a:t>
            </a:r>
          </a:p>
          <a:p>
            <a:pPr lvl="1"/>
            <a:r>
              <a:rPr lang="en-US" sz="4100" dirty="0"/>
              <a:t>Survey of Occupational Injuries and Illnesses (SOII), </a:t>
            </a:r>
          </a:p>
          <a:p>
            <a:pPr lvl="1"/>
            <a:r>
              <a:rPr lang="en-US" sz="4100" dirty="0"/>
              <a:t>Census of Fatal Occupational Injuries (CFOI)</a:t>
            </a:r>
          </a:p>
          <a:p>
            <a:pPr lvl="1"/>
            <a:r>
              <a:rPr lang="en-US" sz="4100" dirty="0"/>
              <a:t>American Time Use Survey (ATUS)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C8402-AACA-4C5F-B0CD-084A116677D2}"/>
              </a:ext>
            </a:extLst>
          </p:cNvPr>
          <p:cNvSpPr txBox="1"/>
          <p:nvPr/>
        </p:nvSpPr>
        <p:spPr>
          <a:xfrm>
            <a:off x="1481137" y="428626"/>
            <a:ext cx="828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Health Data Sets Covered in the Course by Federal Stats Agency </a:t>
            </a:r>
          </a:p>
        </p:txBody>
      </p:sp>
    </p:spTree>
    <p:extLst>
      <p:ext uri="{BB962C8B-B14F-4D97-AF65-F5344CB8AC3E}">
        <p14:creationId xmlns:p14="http://schemas.microsoft.com/office/powerpoint/2010/main" val="101899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1492</Words>
  <Application>Microsoft Office PowerPoint</Application>
  <PresentationFormat>Widescreen</PresentationFormat>
  <Paragraphs>482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RMRDC Consortium Member Contributions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RMRDC Consortium Member Contributions</dc:title>
  <dc:creator>Jani S Morrissey Little</dc:creator>
  <cp:lastModifiedBy>Jani S Morrissey Little</cp:lastModifiedBy>
  <cp:revision>22</cp:revision>
  <dcterms:created xsi:type="dcterms:W3CDTF">2021-04-27T15:01:10Z</dcterms:created>
  <dcterms:modified xsi:type="dcterms:W3CDTF">2021-04-29T13:32:18Z</dcterms:modified>
</cp:coreProperties>
</file>