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488" r:id="rId2"/>
    <p:sldId id="485" r:id="rId3"/>
    <p:sldId id="489" r:id="rId4"/>
    <p:sldId id="344" r:id="rId5"/>
    <p:sldId id="491" r:id="rId6"/>
    <p:sldId id="492" r:id="rId7"/>
    <p:sldId id="493" r:id="rId8"/>
    <p:sldId id="483" r:id="rId9"/>
    <p:sldId id="496" r:id="rId10"/>
    <p:sldId id="494" r:id="rId11"/>
    <p:sldId id="495" r:id="rId12"/>
    <p:sldId id="497" r:id="rId13"/>
    <p:sldId id="48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i S Morrissey Little" initials="JSML" lastIdx="1" clrIdx="0">
    <p:extLst>
      <p:ext uri="{19B8F6BF-5375-455C-9EA6-DF929625EA0E}">
        <p15:presenceInfo xmlns:p15="http://schemas.microsoft.com/office/powerpoint/2012/main" userId="S::littlejs@colorado.edu::f8d26681-7107-429f-89ef-8f93fde2483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31" autoAdjust="0"/>
    <p:restoredTop sz="94660"/>
  </p:normalViewPr>
  <p:slideViewPr>
    <p:cSldViewPr snapToGrid="0">
      <p:cViewPr varScale="1">
        <p:scale>
          <a:sx n="55" d="100"/>
          <a:sy n="55" d="100"/>
        </p:scale>
        <p:origin x="720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3E004-E008-4447-A625-E491653DF928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D646D-33A8-4B59-AFA7-746B1D375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55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primary purpose of the School Crime Supplement (SCS) is to obtain additional information about school-related victimizations so that policymakers; academic researchers; practitioners at the federal, state, and local levels; and special interest groups who are concerned with crime in schools can make informed decisions concerning policies and programs.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9844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primary purpose of the School Crime Supplement (SCS) is to obtain additional information about school-related victimizations so that policymakers; academic researchers; practitioners at the federal, state, and local levels; and special interest groups who are concerned with crime in schools can make informed decisions concerning policies and programs.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6925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primary purpose of the School Crime Supplement (SCS) is to obtain additional information about school-related victimizations so that policymakers; academic researchers; practitioners at the federal, state, and local levels; and special interest groups who are concerned with crime in schools can make informed decisions concerning policies and programs.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7908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primary purpose of the School Crime Supplement (SCS) is to obtain additional information about school-related victimizations so that policymakers; academic researchers; practitioners at the federal, state, and local levels; and special interest groups who are concerned with crime in schools can make informed decisions concerning policies and programs.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7400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primary purpose of the School Crime Supplement (SCS) is to obtain additional information about school-related victimizations so that policymakers; academic researchers; practitioners at the federal, state, and local levels; and special interest groups who are concerned with crime in schools can make informed decisions concerning policies and programs.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16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primary purpose of the School Crime Supplement (SCS) is to obtain additional information about school-related victimizations so that policymakers; academic researchers; practitioners at the federal, state, and local levels; and special interest groups who are concerned with crime in schools can make informed decisions concerning policies and programs.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08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primary purpose of the School Crime Supplement (SCS) is to obtain additional information about school-related victimizations so that policymakers; academic researchers; practitioners at the federal, state, and local levels; and special interest groups who are concerned with crime in schools can make informed decisions concerning policies and programs.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6181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Take a look at the inter-university agreement.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1893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Take a look at the inter-university agreement.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08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primary purpose of the School Crime Supplement (SCS) is to obtain additional information about school-related victimizations so that policymakers; academic researchers; practitioners at the federal, state, and local levels; and special interest groups who are concerned with crime in schools can make informed decisions concerning policies and programs.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0727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primary purpose of the School Crime Supplement (SCS) is to obtain additional information about school-related victimizations so that policymakers; academic researchers; practitioners at the federal, state, and local levels; and special interest groups who are concerned with crime in schools can make informed decisions concerning policies and programs.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3039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primary purpose of the School Crime Supplement (SCS) is to obtain additional information about school-related victimizations so that policymakers; academic researchers; practitioners at the federal, state, and local levels; and special interest groups who are concerned with crime in schools can make informed decisions concerning policies and programs.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421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primary purpose of the School Crime Supplement (SCS) is to obtain additional information about school-related victimizations so that policymakers; academic researchers; practitioners at the federal, state, and local levels; and special interest groups who are concerned with crime in schools can make informed decisions concerning policies and programs.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675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7D510-A197-43E2-A3DE-6F6CDCABD9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7283DC-6D2F-4241-9AC6-6E699C9750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E205C-50F7-45A2-BBE8-41B0A4EAB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2DF-2468-42DC-AABF-E5DEC938DE2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FEAF5-C051-432F-BC7C-CC733A28D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B2A1D-6111-4B32-B372-E5816FB76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FCF-EA89-455B-9870-52069A86E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394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94A09-BFAC-447F-8D85-96278F815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5F8BDB-5756-40F1-B1D9-E9AFEDF55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0E881-EC85-4C27-B8AA-CE0A120BF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2DF-2468-42DC-AABF-E5DEC938DE2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21546-6CA1-4E1B-880F-07A7448B3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8CBC1-0AC1-4246-B1DF-588E6546B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FCF-EA89-455B-9870-52069A86E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749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671C1B-639C-49C0-B8FA-48D47CC04B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235B91-D678-48E0-916B-A7AD451BB3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80B88-98EA-428F-94CC-B2739284A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2DF-2468-42DC-AABF-E5DEC938DE2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804EC-BA16-457E-8B38-6FCDFD5C4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116EE-11FB-4429-98FE-A45F2D3AD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FCF-EA89-455B-9870-52069A86E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391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6325E-680C-4338-AC6C-CB50F5E26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25F61-CCEF-4825-91D3-A7D1C7E4D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7E6C6C-91A2-4FC5-9013-88361F246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2DF-2468-42DC-AABF-E5DEC938DE2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5FDC9-A790-4F99-A3CD-20F94BF2A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9BDD5D-223F-405C-A79C-0CB5EDDC9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FCF-EA89-455B-9870-52069A86E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726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8A06E-0D5F-4C05-A2AF-8EFD8005F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A3065F-38B5-43A3-8CBF-BAFB5692C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E41B9-0D2B-45CF-B8F7-63BA5468D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2DF-2468-42DC-AABF-E5DEC938DE2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A41C5-CF87-4708-B174-8D3A8EE83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7845B-3A3D-4232-BFF4-E9037A578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FCF-EA89-455B-9870-52069A86E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90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61B93-5466-41E0-A133-E09AE50E5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F7C3B-3875-4307-8015-0CA0F88CF4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EEA235-D5EC-4B7E-8D8F-0A42D5B5A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0B3D57-27CC-42CB-8506-ADF86C118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2DF-2468-42DC-AABF-E5DEC938DE2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BECAE0-30FC-45E6-AD84-25206D630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739C4D-F9C3-4789-9CB6-FDD8034D4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FCF-EA89-455B-9870-52069A86E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97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7E288-EC38-4B46-AD30-5B96F50A5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DD870-21B2-4055-BEFF-4F0A38BA6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8400F5-826D-4C02-ADDF-FFCA7D29A7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105110-D2EA-41D5-BB17-067A14356D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BAC5B4-94F4-495B-AF50-E3FF660C97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832A26-C0A9-4DE6-A68D-908AF6AF6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2DF-2468-42DC-AABF-E5DEC938DE2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8639C0-A8F1-4B1F-89F3-9536CF429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B60EAB-3562-4BBE-8FB3-BDAF23BA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FCF-EA89-455B-9870-52069A86E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3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63896-9F35-4BEA-A4AC-E1CDE3912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33B30D-4D8E-44ED-8831-4D3BD5B37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2DF-2468-42DC-AABF-E5DEC938DE2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1ECF4F-02E2-4B5A-BCF1-0CD2AAA96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B3FF37-670D-40C8-91B1-32C161A87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FCF-EA89-455B-9870-52069A86E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79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8FE9DA-85F7-4710-A9F0-E6171B5AB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2DF-2468-42DC-AABF-E5DEC938DE2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F01651-67BD-45DB-84F6-CD4A2E03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0D6B3-0428-4C8E-B94B-FA2A29B33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FCF-EA89-455B-9870-52069A86E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089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A4DAA-D170-4930-BD39-09D6928B6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88D8C-1639-4CC1-8622-CDD1968D7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658E50-CFBA-448A-9EA5-7B5A1C84CB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783F6E-A46E-44E5-BC57-22AD03467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2DF-2468-42DC-AABF-E5DEC938DE2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E94914-85C5-4EA6-9A0E-9152917C1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3DD14D-C138-4F46-A0B8-0ADEF8728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FCF-EA89-455B-9870-52069A86E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51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0482F-DEB5-41DC-A52E-C88AFCB93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5969A5-42FC-4512-A79D-F83056A5D3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1CA5B9-3EF2-43D0-97BB-5D15CCD34C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6F1345-1E9D-437E-8FD6-6EA6C0451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F2DF-2468-42DC-AABF-E5DEC938DE2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369056-A669-4D37-AD73-F8398CB6C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730941-8109-47CF-BB75-CBA65E449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FFCF-EA89-455B-9870-52069A86E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00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BAB61B-6AA3-4CDD-A6DF-C10019826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88D9D-6934-4E4D-9963-338692A59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83832-4630-4FE5-955D-53528B3DD1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CF2DF-2468-42DC-AABF-E5DEC938DE2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F4A6A-D88C-48F8-B713-58FBBF4D33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30606-97AC-42D5-BA52-D0CB3DA64B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CFFCF-EA89-455B-9870-52069A86E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102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46858"/>
            <a:ext cx="12192000" cy="1611142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4082" y="249382"/>
            <a:ext cx="8951736" cy="5736476"/>
          </a:xfrm>
        </p:spPr>
        <p:txBody>
          <a:bodyPr anchor="ctr"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9800" b="1" dirty="0"/>
              <a:t>Rocky Mountain Federal Statistical Research Data Center </a:t>
            </a:r>
          </a:p>
          <a:p>
            <a:pPr marL="0" indent="0" algn="ctr">
              <a:buNone/>
            </a:pPr>
            <a:r>
              <a:rPr lang="en-US" sz="9800" b="1" dirty="0"/>
              <a:t>(RMRDC)</a:t>
            </a:r>
          </a:p>
          <a:p>
            <a:pPr>
              <a:lnSpc>
                <a:spcPct val="100000"/>
              </a:lnSpc>
            </a:pPr>
            <a:r>
              <a:rPr lang="en-US" sz="4800" dirty="0">
                <a:solidFill>
                  <a:schemeClr val="bg1"/>
                </a:solidFill>
              </a:rPr>
              <a:t>Jani Little</a:t>
            </a:r>
          </a:p>
          <a:p>
            <a:pPr algn="ctr">
              <a:lnSpc>
                <a:spcPct val="100000"/>
              </a:lnSpc>
            </a:pPr>
            <a:r>
              <a:rPr lang="en-US" sz="11200" b="1" dirty="0"/>
              <a:t>Jani Little, Executive Director</a:t>
            </a:r>
          </a:p>
          <a:p>
            <a:pPr algn="ctr">
              <a:lnSpc>
                <a:spcPct val="100000"/>
              </a:lnSpc>
            </a:pPr>
            <a:r>
              <a:rPr lang="en-US" sz="11200" dirty="0"/>
              <a:t>jani.little@colorado.edu</a:t>
            </a:r>
          </a:p>
          <a:p>
            <a:pPr algn="ctr">
              <a:lnSpc>
                <a:spcPct val="100000"/>
              </a:lnSpc>
            </a:pPr>
            <a:r>
              <a:rPr lang="en-US" sz="11200" b="1" dirty="0"/>
              <a:t>Phil Pendergast, Administrator (Census)</a:t>
            </a:r>
          </a:p>
          <a:p>
            <a:pPr algn="ctr">
              <a:lnSpc>
                <a:spcPct val="100000"/>
              </a:lnSpc>
            </a:pPr>
            <a:r>
              <a:rPr lang="en-US" sz="11200" dirty="0"/>
              <a:t>philip.m.pendergast@census.gov</a:t>
            </a:r>
          </a:p>
          <a:p>
            <a:pPr algn="ctr">
              <a:lnSpc>
                <a:spcPct val="100000"/>
              </a:lnSpc>
            </a:pPr>
            <a:r>
              <a:rPr lang="en-US" sz="11200" b="1" dirty="0"/>
              <a:t>Kas McLean, GRA (Econ)</a:t>
            </a:r>
          </a:p>
          <a:p>
            <a:pPr algn="ctr">
              <a:lnSpc>
                <a:spcPct val="100000"/>
              </a:lnSpc>
            </a:pPr>
            <a:r>
              <a:rPr lang="en-US" sz="11200" dirty="0"/>
              <a:t>kas.mclean@Colorado.EDU</a:t>
            </a:r>
          </a:p>
          <a:p>
            <a:pPr>
              <a:lnSpc>
                <a:spcPct val="100000"/>
              </a:lnSpc>
            </a:pPr>
            <a:r>
              <a:rPr lang="en-US" sz="4800" dirty="0">
                <a:solidFill>
                  <a:schemeClr val="bg1"/>
                </a:solidFill>
              </a:rPr>
              <a:t>, Executive Director</a:t>
            </a:r>
          </a:p>
          <a:p>
            <a:pPr>
              <a:lnSpc>
                <a:spcPct val="100000"/>
              </a:lnSpc>
            </a:pPr>
            <a:r>
              <a:rPr lang="en-US" sz="4000" dirty="0">
                <a:solidFill>
                  <a:schemeClr val="bg1"/>
                </a:solidFill>
              </a:rPr>
              <a:t>Jani.little@Colorado.edu</a:t>
            </a:r>
          </a:p>
          <a:p>
            <a:pPr>
              <a:lnSpc>
                <a:spcPct val="100000"/>
              </a:lnSpc>
            </a:pPr>
            <a:r>
              <a:rPr lang="en-US" sz="3600" dirty="0">
                <a:solidFill>
                  <a:schemeClr val="bg1"/>
                </a:solidFill>
              </a:rPr>
              <a:t>Phil Pendergast, Administrator (Census)</a:t>
            </a:r>
          </a:p>
          <a:p>
            <a:pPr>
              <a:lnSpc>
                <a:spcPct val="100000"/>
              </a:lnSpc>
            </a:pPr>
            <a:r>
              <a:rPr lang="en-US" sz="3600" dirty="0">
                <a:solidFill>
                  <a:schemeClr val="bg1"/>
                </a:solidFill>
              </a:rPr>
              <a:t>philip.m.pendergast@census.gov</a:t>
            </a:r>
          </a:p>
          <a:p>
            <a:pPr>
              <a:lnSpc>
                <a:spcPct val="100000"/>
              </a:lnSpc>
            </a:pPr>
            <a:r>
              <a:rPr lang="en-US" sz="3600" dirty="0">
                <a:solidFill>
                  <a:schemeClr val="bg1"/>
                </a:solidFill>
              </a:rPr>
              <a:t>Kas McLean, GRA (Econ)</a:t>
            </a:r>
          </a:p>
          <a:p>
            <a:pPr marL="0" indent="0" algn="ctr">
              <a:buNone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697809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46858"/>
            <a:ext cx="12192000" cy="1611142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7968" y="-52506"/>
            <a:ext cx="8899814" cy="529936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Federal Statistical Data for Health Research and Policy</a:t>
            </a:r>
          </a:p>
          <a:p>
            <a:pPr marL="0" indent="0" algn="ctr">
              <a:buNone/>
            </a:pPr>
            <a:r>
              <a:rPr lang="en-US" b="1" dirty="0"/>
              <a:t>(Health Data Course)</a:t>
            </a:r>
          </a:p>
          <a:p>
            <a:pPr marL="0" indent="0">
              <a:buNone/>
            </a:pPr>
            <a:r>
              <a:rPr lang="en-US" dirty="0"/>
              <a:t>1. Targets early-career grads in data-intensive programs</a:t>
            </a:r>
          </a:p>
          <a:p>
            <a:pPr marL="0" indent="0">
              <a:buNone/>
            </a:pPr>
            <a:r>
              <a:rPr lang="en-US" dirty="0"/>
              <a:t>2. Emphasizes advantages of restricted data over public-use data.</a:t>
            </a:r>
          </a:p>
          <a:p>
            <a:pPr marL="0" indent="0">
              <a:buNone/>
            </a:pPr>
            <a:r>
              <a:rPr lang="en-US" dirty="0"/>
              <a:t>3. Teaches health applications based on published peer-reviewed papers.</a:t>
            </a:r>
          </a:p>
          <a:p>
            <a:pPr marL="0" indent="0">
              <a:buNone/>
            </a:pPr>
            <a:r>
              <a:rPr lang="en-US" dirty="0"/>
              <a:t>4. Labs instruction teaches how to replicate findings in public-use data paper using SAS.</a:t>
            </a:r>
          </a:p>
          <a:p>
            <a:pPr marL="0" indent="0">
              <a:buNone/>
            </a:pPr>
            <a:r>
              <a:rPr lang="en-US" dirty="0"/>
              <a:t>5. Course project is a proposal for access to restricted data.</a:t>
            </a:r>
          </a:p>
        </p:txBody>
      </p:sp>
    </p:spTree>
    <p:extLst>
      <p:ext uri="{BB962C8B-B14F-4D97-AF65-F5344CB8AC3E}">
        <p14:creationId xmlns:p14="http://schemas.microsoft.com/office/powerpoint/2010/main" val="2979251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46858"/>
            <a:ext cx="12192000" cy="1611142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0367" y="-6928"/>
            <a:ext cx="9440142" cy="137789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Federal Statistical Data for Health Research and Policy</a:t>
            </a:r>
          </a:p>
          <a:p>
            <a:pPr marL="0" indent="0" algn="ctr">
              <a:buNone/>
            </a:pPr>
            <a:r>
              <a:rPr lang="en-US" b="1" dirty="0"/>
              <a:t>(Health Data Course)</a:t>
            </a:r>
          </a:p>
          <a:p>
            <a:pPr marL="0" indent="0" algn="ctr">
              <a:buNone/>
            </a:pPr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7DDB8B-590E-469D-A517-7C753F70B031}"/>
              </a:ext>
            </a:extLst>
          </p:cNvPr>
          <p:cNvSpPr txBox="1"/>
          <p:nvPr/>
        </p:nvSpPr>
        <p:spPr>
          <a:xfrm>
            <a:off x="619126" y="1370967"/>
            <a:ext cx="567083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National Center For Health Statistics (NCHS) Data</a:t>
            </a:r>
          </a:p>
          <a:p>
            <a:r>
              <a:rPr lang="en-US" dirty="0"/>
              <a:t>1. National Vital Statistics System (NVSS)     </a:t>
            </a:r>
          </a:p>
          <a:p>
            <a:r>
              <a:rPr lang="en-US" dirty="0"/>
              <a:t>2. National Health and </a:t>
            </a:r>
            <a:r>
              <a:rPr lang="en-US" dirty="0" err="1"/>
              <a:t>Nutritian</a:t>
            </a:r>
            <a:r>
              <a:rPr lang="en-US" dirty="0"/>
              <a:t> Examination Surveys (NHANES)</a:t>
            </a:r>
          </a:p>
          <a:p>
            <a:r>
              <a:rPr lang="en-US" dirty="0"/>
              <a:t>3. National Health Interview Surveys (NHIS) linked to National Death Index (NDI)</a:t>
            </a:r>
          </a:p>
          <a:p>
            <a:r>
              <a:rPr lang="en-US" dirty="0"/>
              <a:t>4. Behavioral Risk Factors Surveillance System (BRFSS)</a:t>
            </a:r>
          </a:p>
          <a:p>
            <a:endParaRPr lang="en-US" dirty="0"/>
          </a:p>
          <a:p>
            <a:r>
              <a:rPr lang="en-US" b="1" dirty="0"/>
              <a:t>Agency for Health Research and Quality (AHRQ) Data </a:t>
            </a:r>
          </a:p>
          <a:p>
            <a:r>
              <a:rPr lang="en-US" dirty="0"/>
              <a:t>1. Medical Expenditure Panel Survey (MEPS)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DDD888-A96F-4A9E-9745-75394ACAD46D}"/>
              </a:ext>
            </a:extLst>
          </p:cNvPr>
          <p:cNvSpPr txBox="1"/>
          <p:nvPr/>
        </p:nvSpPr>
        <p:spPr>
          <a:xfrm>
            <a:off x="6561144" y="1208833"/>
            <a:ext cx="513012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Census Data</a:t>
            </a:r>
          </a:p>
          <a:p>
            <a:r>
              <a:rPr lang="en-US" dirty="0"/>
              <a:t>1. American Community Survey (ACS)</a:t>
            </a:r>
          </a:p>
          <a:p>
            <a:r>
              <a:rPr lang="en-US" dirty="0"/>
              <a:t>2. Current Population Survey (CPS)</a:t>
            </a:r>
          </a:p>
          <a:p>
            <a:r>
              <a:rPr lang="en-US" dirty="0"/>
              <a:t>3. National Crime Victimization Survey (NCVS)</a:t>
            </a:r>
          </a:p>
          <a:p>
            <a:r>
              <a:rPr lang="en-US" dirty="0"/>
              <a:t>4. Survey of Income and Program Participation (SIPP)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EB9729-DD5C-4965-B391-3FD4F06D089F}"/>
              </a:ext>
            </a:extLst>
          </p:cNvPr>
          <p:cNvSpPr txBox="1"/>
          <p:nvPr/>
        </p:nvSpPr>
        <p:spPr>
          <a:xfrm>
            <a:off x="6561144" y="3116099"/>
            <a:ext cx="39386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Bureau of Labor Statistics (BLS) Data</a:t>
            </a:r>
          </a:p>
          <a:p>
            <a:pPr marL="342900" indent="-342900">
              <a:buAutoNum type="arabicPeriod"/>
            </a:pPr>
            <a:r>
              <a:rPr lang="en-US" dirty="0"/>
              <a:t>Survey of Occupation Related Illness and Injury (SOII)</a:t>
            </a:r>
          </a:p>
          <a:p>
            <a:pPr marL="342900" indent="-342900">
              <a:buAutoNum type="arabicPeriod"/>
            </a:pPr>
            <a:r>
              <a:rPr lang="en-US" dirty="0"/>
              <a:t>Census of Fatal Occupational Injuries (CFOI)</a:t>
            </a:r>
          </a:p>
        </p:txBody>
      </p:sp>
    </p:spTree>
    <p:extLst>
      <p:ext uri="{BB962C8B-B14F-4D97-AF65-F5344CB8AC3E}">
        <p14:creationId xmlns:p14="http://schemas.microsoft.com/office/powerpoint/2010/main" val="2500439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46858"/>
            <a:ext cx="12192000" cy="1611142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0367" y="-6928"/>
            <a:ext cx="9440142" cy="137789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Would like to roll out the Health Data Course to all RMRDC member institutions, Spring 2021</a:t>
            </a:r>
          </a:p>
          <a:p>
            <a:pPr marL="0" indent="0" algn="ctr">
              <a:buNone/>
            </a:pPr>
            <a:endParaRPr lang="en-US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DDD888-A96F-4A9E-9745-75394ACAD46D}"/>
              </a:ext>
            </a:extLst>
          </p:cNvPr>
          <p:cNvSpPr txBox="1"/>
          <p:nvPr/>
        </p:nvSpPr>
        <p:spPr>
          <a:xfrm>
            <a:off x="888661" y="1370967"/>
            <a:ext cx="5150128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1. At no cost to member institutions</a:t>
            </a:r>
          </a:p>
          <a:p>
            <a:endParaRPr lang="en-US" b="1" dirty="0"/>
          </a:p>
          <a:p>
            <a:r>
              <a:rPr lang="en-US" b="1" dirty="0"/>
              <a:t>2. Use Zoom for Lectures and Labs</a:t>
            </a:r>
          </a:p>
          <a:p>
            <a:endParaRPr lang="en-US" b="1" dirty="0"/>
          </a:p>
          <a:p>
            <a:r>
              <a:rPr lang="en-US" b="1" dirty="0"/>
              <a:t>3. Four Physical Lab Sites (more if enough students);</a:t>
            </a:r>
          </a:p>
          <a:p>
            <a:endParaRPr lang="en-US" b="1" dirty="0"/>
          </a:p>
          <a:p>
            <a:r>
              <a:rPr lang="en-US" b="1" dirty="0"/>
              <a:t>CU Boulder, IBS</a:t>
            </a:r>
          </a:p>
          <a:p>
            <a:r>
              <a:rPr lang="en-US" b="1" dirty="0"/>
              <a:t>CU Denver| Downtown</a:t>
            </a:r>
          </a:p>
          <a:p>
            <a:r>
              <a:rPr lang="en-US" b="1" dirty="0"/>
              <a:t>CSU| Ft Collins</a:t>
            </a:r>
          </a:p>
          <a:p>
            <a:r>
              <a:rPr lang="en-US" b="1" dirty="0"/>
              <a:t>U of Wyoming| Laramie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EB9729-DD5C-4965-B391-3FD4F06D089F}"/>
              </a:ext>
            </a:extLst>
          </p:cNvPr>
          <p:cNvSpPr txBox="1"/>
          <p:nvPr/>
        </p:nvSpPr>
        <p:spPr>
          <a:xfrm>
            <a:off x="6536229" y="1327303"/>
            <a:ext cx="39386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4. Need a faculty advocate from each campus</a:t>
            </a:r>
          </a:p>
          <a:p>
            <a:r>
              <a:rPr lang="en-US" b="1" dirty="0"/>
              <a:t>---to help advertise and list the course</a:t>
            </a:r>
          </a:p>
          <a:p>
            <a:r>
              <a:rPr lang="en-US" b="1" dirty="0"/>
              <a:t>---to help coordinate lab facility video conferencing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081386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46858"/>
            <a:ext cx="12192000" cy="1611142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427A9FC-463B-46C6-8456-4664884B3B26}"/>
              </a:ext>
            </a:extLst>
          </p:cNvPr>
          <p:cNvSpPr/>
          <p:nvPr/>
        </p:nvSpPr>
        <p:spPr>
          <a:xfrm>
            <a:off x="704675" y="503338"/>
            <a:ext cx="1027651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3200" b="1" dirty="0"/>
              <a:t>Open Discussion</a:t>
            </a:r>
          </a:p>
          <a:p>
            <a:pPr lvl="1" algn="ctr"/>
            <a:endParaRPr lang="en-US" sz="3200" b="1" dirty="0"/>
          </a:p>
          <a:p>
            <a:pPr lvl="1" algn="ctr"/>
            <a:r>
              <a:rPr lang="en-US" sz="3200" b="1" dirty="0"/>
              <a:t>Issues?</a:t>
            </a:r>
          </a:p>
          <a:p>
            <a:pPr lvl="1" algn="ctr"/>
            <a:endParaRPr lang="en-US" sz="3200" b="1" dirty="0"/>
          </a:p>
          <a:p>
            <a:pPr lvl="1" algn="ctr"/>
            <a:r>
              <a:rPr lang="en-US" sz="3200" b="1" dirty="0"/>
              <a:t>Suggestions??</a:t>
            </a:r>
          </a:p>
          <a:p>
            <a:pPr lvl="1" algn="ctr"/>
            <a:endParaRPr lang="en-US" sz="3200" b="1" dirty="0"/>
          </a:p>
          <a:p>
            <a:pPr lvl="1" algn="ctr"/>
            <a:r>
              <a:rPr lang="en-US" sz="3200" b="1" dirty="0"/>
              <a:t>Thank You!!</a:t>
            </a:r>
          </a:p>
        </p:txBody>
      </p:sp>
    </p:spTree>
    <p:extLst>
      <p:ext uri="{BB962C8B-B14F-4D97-AF65-F5344CB8AC3E}">
        <p14:creationId xmlns:p14="http://schemas.microsoft.com/office/powerpoint/2010/main" val="728983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46858"/>
            <a:ext cx="12192000" cy="1611142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0585" y="748145"/>
            <a:ext cx="9384723" cy="493452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FSRDCs Re-opening</a:t>
            </a:r>
          </a:p>
          <a:p>
            <a:pPr marL="0" indent="0" algn="ctr">
              <a:buNone/>
            </a:pPr>
            <a:r>
              <a:rPr lang="en-US" sz="3200" b="1" dirty="0"/>
              <a:t>Extremely Fluid, Depends on </a:t>
            </a:r>
          </a:p>
          <a:p>
            <a:pPr marL="0" indent="0">
              <a:buNone/>
            </a:pPr>
            <a:r>
              <a:rPr lang="en-US" b="1" dirty="0"/>
              <a:t>--Host institution’s policies, e.g.,</a:t>
            </a:r>
          </a:p>
          <a:p>
            <a:pPr marL="0" indent="0">
              <a:buNone/>
            </a:pPr>
            <a:r>
              <a:rPr lang="en-US" sz="2400" b="1" dirty="0"/>
              <a:t>	(UT Austin and RTI requesting immediate re-opening!)</a:t>
            </a:r>
          </a:p>
          <a:p>
            <a:pPr marL="0" indent="0">
              <a:buNone/>
            </a:pPr>
            <a:r>
              <a:rPr lang="en-US" sz="2400" b="1" dirty="0"/>
              <a:t>	(CU Boulder will require masks)</a:t>
            </a:r>
          </a:p>
          <a:p>
            <a:pPr marL="0" indent="0">
              <a:buNone/>
            </a:pPr>
            <a:r>
              <a:rPr lang="en-US" b="1" dirty="0"/>
              <a:t>--FSRDC overarching guidelines being developed by Census</a:t>
            </a:r>
          </a:p>
          <a:p>
            <a:pPr marL="0" indent="0">
              <a:buNone/>
            </a:pPr>
            <a:r>
              <a:rPr lang="en-US" sz="2400" b="1" dirty="0"/>
              <a:t>	(social distancing, cleaning, scheduling, admins remote working)</a:t>
            </a:r>
          </a:p>
          <a:p>
            <a:pPr marL="0" indent="0" algn="ctr">
              <a:buNone/>
            </a:pPr>
            <a:endParaRPr lang="en-US" sz="3600" b="1" dirty="0"/>
          </a:p>
          <a:p>
            <a:pPr marL="0" indent="0" algn="ctr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62736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46858"/>
            <a:ext cx="12192000" cy="1611142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6839" y="498764"/>
            <a:ext cx="9467851" cy="530860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Remote Access Pilot Expansion</a:t>
            </a:r>
          </a:p>
          <a:p>
            <a:pPr marL="0" indent="0">
              <a:buNone/>
            </a:pPr>
            <a:r>
              <a:rPr lang="en-US" b="1" dirty="0"/>
              <a:t>--Original Cohort </a:t>
            </a:r>
            <a:r>
              <a:rPr lang="en-US" dirty="0"/>
              <a:t>went live last week (6 researchers)</a:t>
            </a:r>
          </a:p>
          <a:p>
            <a:pPr marL="0" indent="0">
              <a:buNone/>
            </a:pPr>
            <a:r>
              <a:rPr lang="en-US" dirty="0"/>
              <a:t>--</a:t>
            </a:r>
            <a:r>
              <a:rPr lang="en-US" b="1" dirty="0"/>
              <a:t>Second Cohort </a:t>
            </a:r>
            <a:r>
              <a:rPr lang="en-US" dirty="0"/>
              <a:t>using only ACS, Censuses, or SIPP should go live this week or next</a:t>
            </a:r>
          </a:p>
          <a:p>
            <a:pPr marL="0" indent="0">
              <a:buNone/>
            </a:pPr>
            <a:r>
              <a:rPr lang="en-US" dirty="0"/>
              <a:t>--</a:t>
            </a:r>
            <a:r>
              <a:rPr lang="en-US" b="1" dirty="0"/>
              <a:t>Third Cohort </a:t>
            </a:r>
            <a:r>
              <a:rPr lang="en-US" dirty="0"/>
              <a:t>using non-Census Title 13 data (no tax data), still being processed, not sure when will have access</a:t>
            </a:r>
          </a:p>
          <a:p>
            <a:pPr marL="0" indent="0">
              <a:buNone/>
            </a:pPr>
            <a:r>
              <a:rPr lang="en-US" dirty="0"/>
              <a:t>	Rick Mansfield and Jeronimo Carballo, CU-B, LEHD</a:t>
            </a:r>
          </a:p>
          <a:p>
            <a:pPr marL="0" indent="0">
              <a:buNone/>
            </a:pPr>
            <a:r>
              <a:rPr lang="en-US" dirty="0"/>
              <a:t>	Markus Schneider, DU, CPS</a:t>
            </a:r>
          </a:p>
          <a:p>
            <a:pPr marL="0" indent="0">
              <a:buNone/>
            </a:pPr>
            <a:r>
              <a:rPr lang="en-US" dirty="0"/>
              <a:t>	Ben Gilbert, CSM, NCVS</a:t>
            </a:r>
          </a:p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50844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106AF4-5C72-489A-95E6-90F8D9EDF88E}"/>
              </a:ext>
            </a:extLst>
          </p:cNvPr>
          <p:cNvSpPr txBox="1"/>
          <p:nvPr/>
        </p:nvSpPr>
        <p:spPr>
          <a:xfrm>
            <a:off x="879231" y="263769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Fig 1. RMRDC Member Commitments, May 2020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B6474F7-D622-4C98-B59C-5DEA04346A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8016538"/>
              </p:ext>
            </p:extLst>
          </p:nvPr>
        </p:nvGraphicFramePr>
        <p:xfrm>
          <a:off x="1648690" y="969818"/>
          <a:ext cx="9725892" cy="492289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17235">
                  <a:extLst>
                    <a:ext uri="{9D8B030D-6E8A-4147-A177-3AD203B41FA5}">
                      <a16:colId xmlns:a16="http://schemas.microsoft.com/office/drawing/2014/main" val="3034249893"/>
                    </a:ext>
                  </a:extLst>
                </a:gridCol>
                <a:gridCol w="892077">
                  <a:extLst>
                    <a:ext uri="{9D8B030D-6E8A-4147-A177-3AD203B41FA5}">
                      <a16:colId xmlns:a16="http://schemas.microsoft.com/office/drawing/2014/main" val="2249412728"/>
                    </a:ext>
                  </a:extLst>
                </a:gridCol>
                <a:gridCol w="970244">
                  <a:extLst>
                    <a:ext uri="{9D8B030D-6E8A-4147-A177-3AD203B41FA5}">
                      <a16:colId xmlns:a16="http://schemas.microsoft.com/office/drawing/2014/main" val="1650002606"/>
                    </a:ext>
                  </a:extLst>
                </a:gridCol>
                <a:gridCol w="970244">
                  <a:extLst>
                    <a:ext uri="{9D8B030D-6E8A-4147-A177-3AD203B41FA5}">
                      <a16:colId xmlns:a16="http://schemas.microsoft.com/office/drawing/2014/main" val="3048812311"/>
                    </a:ext>
                  </a:extLst>
                </a:gridCol>
                <a:gridCol w="970244">
                  <a:extLst>
                    <a:ext uri="{9D8B030D-6E8A-4147-A177-3AD203B41FA5}">
                      <a16:colId xmlns:a16="http://schemas.microsoft.com/office/drawing/2014/main" val="2588277033"/>
                    </a:ext>
                  </a:extLst>
                </a:gridCol>
                <a:gridCol w="970244">
                  <a:extLst>
                    <a:ext uri="{9D8B030D-6E8A-4147-A177-3AD203B41FA5}">
                      <a16:colId xmlns:a16="http://schemas.microsoft.com/office/drawing/2014/main" val="2362968772"/>
                    </a:ext>
                  </a:extLst>
                </a:gridCol>
                <a:gridCol w="968291">
                  <a:extLst>
                    <a:ext uri="{9D8B030D-6E8A-4147-A177-3AD203B41FA5}">
                      <a16:colId xmlns:a16="http://schemas.microsoft.com/office/drawing/2014/main" val="2426428122"/>
                    </a:ext>
                  </a:extLst>
                </a:gridCol>
                <a:gridCol w="967313">
                  <a:extLst>
                    <a:ext uri="{9D8B030D-6E8A-4147-A177-3AD203B41FA5}">
                      <a16:colId xmlns:a16="http://schemas.microsoft.com/office/drawing/2014/main" val="494619284"/>
                    </a:ext>
                  </a:extLst>
                </a:gridCol>
              </a:tblGrid>
              <a:tr h="4860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Member Institutions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FY17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FY18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FY19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FY20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FY21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FY22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FY23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88947328"/>
                  </a:ext>
                </a:extLst>
              </a:tr>
              <a:tr h="486028">
                <a:tc>
                  <a:txBody>
                    <a:bodyPr/>
                    <a:lstStyle/>
                    <a:p>
                      <a:pPr marL="0" marR="0" indent="152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CU Boulder VCR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$125K</a:t>
                      </a: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$100K</a:t>
                      </a: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$100K</a:t>
                      </a: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$100K</a:t>
                      </a: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/>
                        <a:t>$100K</a:t>
                      </a: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8355276"/>
                  </a:ext>
                </a:extLst>
              </a:tr>
              <a:tr h="486028">
                <a:tc>
                  <a:txBody>
                    <a:bodyPr/>
                    <a:lstStyle/>
                    <a:p>
                      <a:pPr marL="0" marR="0" indent="152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CU Boulder Provost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$25K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$50K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$50K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$50K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$50K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2281606"/>
                  </a:ext>
                </a:extLst>
              </a:tr>
              <a:tr h="486028">
                <a:tc>
                  <a:txBody>
                    <a:bodyPr/>
                    <a:lstStyle/>
                    <a:p>
                      <a:pPr marL="0" marR="0" indent="152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CU Denver Main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$20K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$20K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$20K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$20K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$20K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$20K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2928246"/>
                  </a:ext>
                </a:extLst>
              </a:tr>
              <a:tr h="486028">
                <a:tc>
                  <a:txBody>
                    <a:bodyPr/>
                    <a:lstStyle/>
                    <a:p>
                      <a:pPr marL="0" marR="0" indent="152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CU Denver Anschutz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$15K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$15K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$15K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$15K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5947"/>
                  </a:ext>
                </a:extLst>
              </a:tr>
              <a:tr h="486028">
                <a:tc>
                  <a:txBody>
                    <a:bodyPr/>
                    <a:lstStyle/>
                    <a:p>
                      <a:pPr marL="0" marR="0" indent="152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University of Wyoming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$20K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$20K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$20K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$20K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$20K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$20K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1078611"/>
                  </a:ext>
                </a:extLst>
              </a:tr>
              <a:tr h="486028">
                <a:tc>
                  <a:txBody>
                    <a:bodyPr/>
                    <a:lstStyle/>
                    <a:p>
                      <a:pPr marL="0" marR="0" indent="152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University of Denver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$15K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$15K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$15K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$10K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102021"/>
                  </a:ext>
                </a:extLst>
              </a:tr>
              <a:tr h="486028">
                <a:tc>
                  <a:txBody>
                    <a:bodyPr/>
                    <a:lstStyle/>
                    <a:p>
                      <a:pPr marL="0" marR="0" indent="152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Colorado School of Mines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$10K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$10K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$10K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$10K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9365181"/>
                  </a:ext>
                </a:extLst>
              </a:tr>
              <a:tr h="486028">
                <a:tc>
                  <a:txBody>
                    <a:bodyPr/>
                    <a:lstStyle/>
                    <a:p>
                      <a:pPr marL="0" marR="0" indent="152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Colorado State University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$30K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$30K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$30K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9552607"/>
                  </a:ext>
                </a:extLst>
              </a:tr>
              <a:tr h="486028">
                <a:tc>
                  <a:txBody>
                    <a:bodyPr/>
                    <a:lstStyle/>
                    <a:p>
                      <a:pPr marL="0" marR="0" indent="152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Denver Health and Hospital Authority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$10K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$10K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$10K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938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7695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106AF4-5C72-489A-95E6-90F8D9EDF88E}"/>
              </a:ext>
            </a:extLst>
          </p:cNvPr>
          <p:cNvSpPr txBox="1"/>
          <p:nvPr/>
        </p:nvSpPr>
        <p:spPr>
          <a:xfrm>
            <a:off x="838199" y="291090"/>
            <a:ext cx="10515599" cy="9326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Fig 2. RMRDC </a:t>
            </a:r>
            <a:r>
              <a:rPr lang="en-US" sz="3200" b="1" dirty="0">
                <a:latin typeface="+mj-lt"/>
                <a:ea typeface="+mj-ea"/>
                <a:cs typeface="+mj-cs"/>
              </a:rPr>
              <a:t>Payment</a:t>
            </a:r>
            <a:r>
              <a:rPr lang="en-US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 to Census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B8F95B9-0191-4122-96A5-406DF2ED1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688251"/>
              </p:ext>
            </p:extLst>
          </p:nvPr>
        </p:nvGraphicFramePr>
        <p:xfrm>
          <a:off x="911075" y="1463751"/>
          <a:ext cx="10369850" cy="4440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6960">
                  <a:extLst>
                    <a:ext uri="{9D8B030D-6E8A-4147-A177-3AD203B41FA5}">
                      <a16:colId xmlns:a16="http://schemas.microsoft.com/office/drawing/2014/main" val="485936201"/>
                    </a:ext>
                  </a:extLst>
                </a:gridCol>
                <a:gridCol w="2411445">
                  <a:extLst>
                    <a:ext uri="{9D8B030D-6E8A-4147-A177-3AD203B41FA5}">
                      <a16:colId xmlns:a16="http://schemas.microsoft.com/office/drawing/2014/main" val="2662157677"/>
                    </a:ext>
                  </a:extLst>
                </a:gridCol>
                <a:gridCol w="2411445">
                  <a:extLst>
                    <a:ext uri="{9D8B030D-6E8A-4147-A177-3AD203B41FA5}">
                      <a16:colId xmlns:a16="http://schemas.microsoft.com/office/drawing/2014/main" val="750504685"/>
                    </a:ext>
                  </a:extLst>
                </a:gridCol>
              </a:tblGrid>
              <a:tr h="1369612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FY2019-2020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Estimated Amount     FY2020-2021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extLst>
                  <a:ext uri="{0D108BD9-81ED-4DB2-BD59-A6C34878D82A}">
                    <a16:rowId xmlns:a16="http://schemas.microsoft.com/office/drawing/2014/main" val="316437808"/>
                  </a:ext>
                </a:extLst>
              </a:tr>
              <a:tr h="530296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u="none" strike="noStrike" dirty="0">
                          <a:effectLst/>
                        </a:rPr>
                        <a:t>Item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u="none" strike="noStrike" dirty="0">
                          <a:effectLst/>
                        </a:rPr>
                        <a:t>Amount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u="none" strike="noStrike" dirty="0">
                          <a:effectLst/>
                        </a:rPr>
                        <a:t>Amount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extLst>
                  <a:ext uri="{0D108BD9-81ED-4DB2-BD59-A6C34878D82A}">
                    <a16:rowId xmlns:a16="http://schemas.microsoft.com/office/drawing/2014/main" val="2446003818"/>
                  </a:ext>
                </a:extLst>
              </a:tr>
              <a:tr h="530296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Administrator Services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$157,927 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$131,165 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extLst>
                  <a:ext uri="{0D108BD9-81ED-4DB2-BD59-A6C34878D82A}">
                    <a16:rowId xmlns:a16="http://schemas.microsoft.com/office/drawing/2014/main" val="3304440204"/>
                  </a:ext>
                </a:extLst>
              </a:tr>
              <a:tr h="530296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Disclosure Analysis and Review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$24,000 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$24,000 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extLst>
                  <a:ext uri="{0D108BD9-81ED-4DB2-BD59-A6C34878D82A}">
                    <a16:rowId xmlns:a16="http://schemas.microsoft.com/office/drawing/2014/main" val="2213894641"/>
                  </a:ext>
                </a:extLst>
              </a:tr>
              <a:tr h="94995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Decrease/Increase Due to Project Adjustments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($2,488)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($16,728)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extLst>
                  <a:ext uri="{0D108BD9-81ED-4DB2-BD59-A6C34878D82A}">
                    <a16:rowId xmlns:a16="http://schemas.microsoft.com/office/drawing/2014/main" val="2853877410"/>
                  </a:ext>
                </a:extLst>
              </a:tr>
              <a:tr h="530296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Total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$179,439 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$138,437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075" marR="19075" marT="19075" marB="0" anchor="b"/>
                </a:tc>
                <a:extLst>
                  <a:ext uri="{0D108BD9-81ED-4DB2-BD59-A6C34878D82A}">
                    <a16:rowId xmlns:a16="http://schemas.microsoft.com/office/drawing/2014/main" val="1870030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8200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46858"/>
            <a:ext cx="12192000" cy="1611142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7127" y="692726"/>
            <a:ext cx="9947563" cy="511463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RMRDC Projects Update</a:t>
            </a:r>
          </a:p>
          <a:p>
            <a:pPr marL="0" indent="0">
              <a:buNone/>
            </a:pPr>
            <a:r>
              <a:rPr lang="en-US" b="1" dirty="0"/>
              <a:t>Top 5 FSRDCs </a:t>
            </a:r>
          </a:p>
          <a:p>
            <a:pPr marL="0" indent="0">
              <a:buNone/>
            </a:pPr>
            <a:r>
              <a:rPr lang="en-US" b="1" dirty="0"/>
              <a:t># Active Projects</a:t>
            </a:r>
          </a:p>
          <a:p>
            <a:pPr marL="514350" indent="-514350">
              <a:buAutoNum type="arabicPeriod"/>
            </a:pPr>
            <a:r>
              <a:rPr lang="en-US" b="1" dirty="0"/>
              <a:t>Baruch</a:t>
            </a:r>
          </a:p>
          <a:p>
            <a:pPr marL="514350" indent="-514350">
              <a:buAutoNum type="arabicPeriod"/>
            </a:pPr>
            <a:r>
              <a:rPr lang="en-US" b="1" dirty="0"/>
              <a:t>Boston</a:t>
            </a:r>
          </a:p>
          <a:p>
            <a:pPr marL="514350" indent="-514350">
              <a:buAutoNum type="arabicPeriod"/>
            </a:pPr>
            <a:r>
              <a:rPr lang="en-US" b="1" dirty="0"/>
              <a:t>Chicago</a:t>
            </a:r>
          </a:p>
          <a:p>
            <a:pPr marL="514350" indent="-514350">
              <a:buAutoNum type="arabicPeriod"/>
            </a:pPr>
            <a:r>
              <a:rPr lang="en-US" b="1" dirty="0"/>
              <a:t>Michigan</a:t>
            </a:r>
          </a:p>
          <a:p>
            <a:pPr marL="514350" indent="-514350">
              <a:buAutoNum type="arabicPeriod"/>
            </a:pPr>
            <a:r>
              <a:rPr lang="en-US" dirty="0"/>
              <a:t>RMRDC!!</a:t>
            </a:r>
          </a:p>
          <a:p>
            <a:pPr marL="514350" indent="-514350">
              <a:buAutoNum type="arabicPeriod"/>
            </a:pPr>
            <a:r>
              <a:rPr lang="en-US" b="1" dirty="0"/>
              <a:t>Cornell</a:t>
            </a:r>
          </a:p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31DC3F-4A3D-4056-A84B-468F0A96C731}"/>
              </a:ext>
            </a:extLst>
          </p:cNvPr>
          <p:cNvSpPr txBox="1"/>
          <p:nvPr/>
        </p:nvSpPr>
        <p:spPr>
          <a:xfrm>
            <a:off x="4821381" y="1401047"/>
            <a:ext cx="70519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 new projects recently submitted:</a:t>
            </a:r>
          </a:p>
          <a:p>
            <a:endParaRPr lang="en-US" sz="2400" dirty="0"/>
          </a:p>
          <a:p>
            <a:r>
              <a:rPr lang="en-US" sz="2400" dirty="0"/>
              <a:t>“Variations in Commuting Accessibility by Income and Departure Time” </a:t>
            </a:r>
          </a:p>
          <a:p>
            <a:r>
              <a:rPr lang="en-US" sz="2400" dirty="0"/>
              <a:t>	Joe Chestnut, DU, </a:t>
            </a:r>
            <a:r>
              <a:rPr lang="en-US" sz="2400" dirty="0" err="1"/>
              <a:t>Geog</a:t>
            </a:r>
            <a:r>
              <a:rPr lang="en-US" sz="2400" dirty="0"/>
              <a:t> grad</a:t>
            </a:r>
          </a:p>
          <a:p>
            <a:r>
              <a:rPr lang="en-US" sz="2400" dirty="0"/>
              <a:t>	Eric Boschmann, DU, </a:t>
            </a:r>
            <a:r>
              <a:rPr lang="en-US" sz="2400" dirty="0" err="1"/>
              <a:t>Geog</a:t>
            </a:r>
            <a:r>
              <a:rPr lang="en-US" sz="2400" dirty="0"/>
              <a:t> advisor</a:t>
            </a:r>
          </a:p>
          <a:p>
            <a:r>
              <a:rPr lang="en-US" sz="2400" dirty="0"/>
              <a:t>“Analysis of </a:t>
            </a:r>
            <a:r>
              <a:rPr lang="en-US" sz="2400" dirty="0" err="1"/>
              <a:t>Buprenorphene</a:t>
            </a:r>
            <a:r>
              <a:rPr lang="en-US" sz="2400" dirty="0"/>
              <a:t> Mortality”</a:t>
            </a:r>
          </a:p>
          <a:p>
            <a:r>
              <a:rPr lang="en-US" sz="2400" dirty="0"/>
              <a:t>	Joshua Black, DHHA|RMPDS</a:t>
            </a:r>
          </a:p>
        </p:txBody>
      </p:sp>
    </p:spTree>
    <p:extLst>
      <p:ext uri="{BB962C8B-B14F-4D97-AF65-F5344CB8AC3E}">
        <p14:creationId xmlns:p14="http://schemas.microsoft.com/office/powerpoint/2010/main" val="1400343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46858"/>
            <a:ext cx="12192000" cy="1611142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4836" y="1341582"/>
            <a:ext cx="9975273" cy="551641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Census Policy Regarding COVID-19 Related Projects</a:t>
            </a:r>
          </a:p>
          <a:p>
            <a:pPr marL="0" indent="0" algn="ctr">
              <a:buNone/>
            </a:pPr>
            <a:endParaRPr lang="en-US" sz="3600" b="1" dirty="0"/>
          </a:p>
          <a:p>
            <a:pPr marL="0" indent="0" algn="ctr">
              <a:buNone/>
            </a:pPr>
            <a:r>
              <a:rPr lang="en-US" sz="3600" b="1" dirty="0"/>
              <a:t>--Encouraging scope expansion of current projects to include COVID-19 questions</a:t>
            </a:r>
          </a:p>
          <a:p>
            <a:pPr marL="0" indent="0" algn="ctr">
              <a:buNone/>
            </a:pPr>
            <a:r>
              <a:rPr lang="en-US" sz="3600" b="1" dirty="0"/>
              <a:t>and</a:t>
            </a:r>
          </a:p>
          <a:p>
            <a:pPr marL="0" indent="0" algn="ctr">
              <a:buNone/>
            </a:pPr>
            <a:r>
              <a:rPr lang="en-US" sz="3600" b="1" dirty="0"/>
              <a:t>--New Projects with COVID-19 scope</a:t>
            </a:r>
          </a:p>
          <a:p>
            <a:pPr marL="0" indent="0" algn="ctr">
              <a:buNone/>
            </a:pPr>
            <a:r>
              <a:rPr lang="en-US" sz="3600" b="1" dirty="0"/>
              <a:t>--Expedited Review for both</a:t>
            </a:r>
          </a:p>
          <a:p>
            <a:pPr marL="0" indent="0" algn="ctr">
              <a:buNone/>
            </a:pPr>
            <a:endParaRPr lang="en-US" sz="3600" b="1" dirty="0"/>
          </a:p>
          <a:p>
            <a:pPr marL="0" indent="0" algn="ctr">
              <a:buNone/>
            </a:pPr>
            <a:endParaRPr lang="en-US" sz="3600" b="1" dirty="0"/>
          </a:p>
          <a:p>
            <a:pPr marL="0" indent="0" algn="ctr">
              <a:buNone/>
            </a:pPr>
            <a:endParaRPr lang="en-US" sz="3600" b="1" dirty="0"/>
          </a:p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72039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46858"/>
            <a:ext cx="12192000" cy="1611142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0477" y="477981"/>
            <a:ext cx="8711046" cy="4498109"/>
          </a:xfrm>
        </p:spPr>
        <p:txBody>
          <a:bodyPr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600" b="1" dirty="0"/>
              <a:t>New Course Offering</a:t>
            </a:r>
          </a:p>
          <a:p>
            <a:pPr marL="0" indent="0" algn="ctr">
              <a:buNone/>
            </a:pPr>
            <a:r>
              <a:rPr lang="en-US" b="1" dirty="0"/>
              <a:t>Federal Statistical Data for Health Research and Policy</a:t>
            </a:r>
          </a:p>
          <a:p>
            <a:pPr marL="0" indent="0" algn="ctr">
              <a:buNone/>
            </a:pPr>
            <a:r>
              <a:rPr lang="en-US" b="1" dirty="0"/>
              <a:t>Spring 2020</a:t>
            </a:r>
          </a:p>
          <a:p>
            <a:pPr marL="0" indent="0" algn="ctr">
              <a:buNone/>
            </a:pPr>
            <a:r>
              <a:rPr lang="en-US" sz="2400" b="1" dirty="0"/>
              <a:t>CU </a:t>
            </a:r>
            <a:r>
              <a:rPr lang="en-US" sz="2400" b="1" dirty="0" err="1"/>
              <a:t>Denver|Main</a:t>
            </a:r>
            <a:endParaRPr lang="en-US" sz="2400" b="1" dirty="0"/>
          </a:p>
          <a:p>
            <a:pPr marL="0" indent="0" algn="ctr">
              <a:buNone/>
            </a:pPr>
            <a:r>
              <a:rPr lang="en-US" sz="2400" b="1" dirty="0"/>
              <a:t>Rm NC 1009B </a:t>
            </a:r>
          </a:p>
          <a:p>
            <a:pPr marL="0" indent="0" algn="ctr">
              <a:buNone/>
            </a:pPr>
            <a:r>
              <a:rPr lang="en-US" sz="2400" b="1" dirty="0"/>
              <a:t>ECON 6060/HBSC 5999/SOCY 5770/GEOG 5990 </a:t>
            </a:r>
          </a:p>
          <a:p>
            <a:pPr marL="0" indent="0" algn="ctr">
              <a:buNone/>
            </a:pPr>
            <a:r>
              <a:rPr lang="en-US" sz="2400" b="1" dirty="0"/>
              <a:t>and</a:t>
            </a:r>
          </a:p>
          <a:p>
            <a:pPr marL="0" indent="0" algn="ctr">
              <a:buNone/>
            </a:pPr>
            <a:r>
              <a:rPr lang="en-US" sz="2400" b="1" dirty="0"/>
              <a:t>Anschutz Medical Campus</a:t>
            </a:r>
          </a:p>
          <a:p>
            <a:pPr marL="0" indent="0" algn="ctr">
              <a:buNone/>
            </a:pPr>
            <a:r>
              <a:rPr lang="en-US" sz="2400" b="1" dirty="0"/>
              <a:t>HSMP 6670</a:t>
            </a:r>
          </a:p>
          <a:p>
            <a:pPr marL="0" indent="0" algn="ctr">
              <a:buNone/>
            </a:pPr>
            <a:r>
              <a:rPr lang="en-US" sz="1700" b="1" dirty="0"/>
              <a:t>Instructors: Jani Little, Phil Pendergast, Kas McLean</a:t>
            </a:r>
          </a:p>
          <a:p>
            <a:pPr marL="0" indent="0" algn="ctr">
              <a:buNone/>
            </a:pPr>
            <a:r>
              <a:rPr lang="en-US" sz="1700" b="1" dirty="0"/>
              <a:t>Local Instructor/Coordinator: Laura Argys</a:t>
            </a:r>
          </a:p>
          <a:p>
            <a:pPr marL="0" indent="0" algn="ctr">
              <a:buNone/>
            </a:pPr>
            <a:r>
              <a:rPr lang="en-US" sz="1700" b="1" dirty="0"/>
              <a:t>1 and 3 credit options</a:t>
            </a:r>
          </a:p>
        </p:txBody>
      </p:sp>
    </p:spTree>
    <p:extLst>
      <p:ext uri="{BB962C8B-B14F-4D97-AF65-F5344CB8AC3E}">
        <p14:creationId xmlns:p14="http://schemas.microsoft.com/office/powerpoint/2010/main" val="412917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46858"/>
            <a:ext cx="12192000" cy="1611142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0477" y="477981"/>
            <a:ext cx="8711046" cy="449810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New Course Offering</a:t>
            </a:r>
          </a:p>
          <a:p>
            <a:pPr marL="0" indent="0" algn="ctr">
              <a:buNone/>
            </a:pPr>
            <a:r>
              <a:rPr lang="en-US" b="1" dirty="0"/>
              <a:t>Federal Statistical Data for Health Research and Policy</a:t>
            </a:r>
          </a:p>
          <a:p>
            <a:pPr marL="0" indent="0" algn="ctr">
              <a:buNone/>
            </a:pPr>
            <a:r>
              <a:rPr lang="en-US" b="1" dirty="0"/>
              <a:t>Spring 2020</a:t>
            </a:r>
          </a:p>
          <a:p>
            <a:pPr marL="0" indent="0" algn="ctr">
              <a:buNone/>
            </a:pPr>
            <a:r>
              <a:rPr lang="en-US" sz="2000" dirty="0"/>
              <a:t>5 students completed</a:t>
            </a:r>
          </a:p>
          <a:p>
            <a:pPr marL="0" indent="0" algn="ctr">
              <a:buNone/>
            </a:pPr>
            <a:r>
              <a:rPr lang="en-US" sz="2000" dirty="0"/>
              <a:t>CSPH-HSMP, CU Boulder Econ, CU Denver Health Econ, </a:t>
            </a:r>
          </a:p>
          <a:p>
            <a:pPr marL="0" indent="0" algn="ctr">
              <a:buNone/>
            </a:pPr>
            <a:r>
              <a:rPr lang="en-US" sz="2000" dirty="0"/>
              <a:t>CU Denver HBSC, CU Denver Soc</a:t>
            </a:r>
          </a:p>
          <a:p>
            <a:pPr marL="0" indent="0" algn="ctr">
              <a:buNone/>
            </a:pPr>
            <a:r>
              <a:rPr lang="en-US" sz="2000" dirty="0"/>
              <a:t>4 RMRDC Projects Expected</a:t>
            </a:r>
          </a:p>
          <a:p>
            <a:pPr marL="0" indent="0" algn="ctr">
              <a:buNone/>
            </a:pPr>
            <a:r>
              <a:rPr lang="en-US" sz="2000" dirty="0"/>
              <a:t>1 student entering PhD program at U. of Maryland and expected to do a project at Maryland RDC</a:t>
            </a:r>
          </a:p>
        </p:txBody>
      </p:sp>
    </p:spTree>
    <p:extLst>
      <p:ext uri="{BB962C8B-B14F-4D97-AF65-F5344CB8AC3E}">
        <p14:creationId xmlns:p14="http://schemas.microsoft.com/office/powerpoint/2010/main" val="386453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1002</TotalTime>
  <Words>1602</Words>
  <Application>Microsoft Office PowerPoint</Application>
  <PresentationFormat>Widescreen</PresentationFormat>
  <Paragraphs>244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Jani S Morrissey Little</dc:creator>
  <cp:lastModifiedBy>Jani S Morrissey Little</cp:lastModifiedBy>
  <cp:revision>19</cp:revision>
  <dcterms:created xsi:type="dcterms:W3CDTF">2020-05-11T20:03:32Z</dcterms:created>
  <dcterms:modified xsi:type="dcterms:W3CDTF">2020-05-12T17:58:21Z</dcterms:modified>
</cp:coreProperties>
</file>