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500" r:id="rId2"/>
    <p:sldId id="267" r:id="rId3"/>
    <p:sldId id="462" r:id="rId4"/>
    <p:sldId id="304" r:id="rId5"/>
    <p:sldId id="487" r:id="rId6"/>
    <p:sldId id="421" r:id="rId7"/>
    <p:sldId id="354" r:id="rId8"/>
    <p:sldId id="467" r:id="rId9"/>
    <p:sldId id="501" r:id="rId10"/>
    <p:sldId id="502" r:id="rId11"/>
    <p:sldId id="503" r:id="rId12"/>
    <p:sldId id="504" r:id="rId13"/>
    <p:sldId id="505" r:id="rId14"/>
    <p:sldId id="506" r:id="rId15"/>
    <p:sldId id="523" r:id="rId16"/>
    <p:sldId id="330" r:id="rId17"/>
    <p:sldId id="332" r:id="rId18"/>
    <p:sldId id="524" r:id="rId19"/>
    <p:sldId id="256" r:id="rId20"/>
    <p:sldId id="314" r:id="rId21"/>
    <p:sldId id="317" r:id="rId22"/>
    <p:sldId id="312" r:id="rId23"/>
    <p:sldId id="525" r:id="rId24"/>
    <p:sldId id="526" r:id="rId25"/>
    <p:sldId id="527" r:id="rId26"/>
    <p:sldId id="528" r:id="rId27"/>
    <p:sldId id="529" r:id="rId28"/>
    <p:sldId id="530" r:id="rId29"/>
    <p:sldId id="357" r:id="rId30"/>
    <p:sldId id="531" r:id="rId31"/>
    <p:sldId id="532" r:id="rId32"/>
    <p:sldId id="533" r:id="rId33"/>
    <p:sldId id="486" r:id="rId34"/>
    <p:sldId id="264" r:id="rId35"/>
    <p:sldId id="345" r:id="rId36"/>
    <p:sldId id="489" r:id="rId37"/>
    <p:sldId id="490" r:id="rId38"/>
    <p:sldId id="491" r:id="rId39"/>
    <p:sldId id="48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06" autoAdjust="0"/>
    <p:restoredTop sz="86352" autoAdjust="0"/>
  </p:normalViewPr>
  <p:slideViewPr>
    <p:cSldViewPr snapToGrid="0">
      <p:cViewPr varScale="1">
        <p:scale>
          <a:sx n="98" d="100"/>
          <a:sy n="98" d="100"/>
        </p:scale>
        <p:origin x="39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3D7C-3F43-4BE8-89D8-600E8A0C935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8BBF744-DF93-4531-800F-6785D67C23F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2AE6BC6-E9B8-4EA8-92C4-DDF5F25AD432}" type="datetimeFigureOut">
              <a:rPr lang="en-US" smtClean="0"/>
              <a:t>2/6/2020</a:t>
            </a:fld>
            <a:endParaRPr lang="en-US"/>
          </a:p>
        </p:txBody>
      </p:sp>
      <p:sp>
        <p:nvSpPr>
          <p:cNvPr id="4" name="Footer Placeholder 3">
            <a:extLst>
              <a:ext uri="{FF2B5EF4-FFF2-40B4-BE49-F238E27FC236}">
                <a16:creationId xmlns:a16="http://schemas.microsoft.com/office/drawing/2014/main" id="{7D69D53F-D343-4A96-881A-5441200341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B1909F-A7DB-4298-A73E-4FD3C9151C7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640631-7DA2-41FF-B94E-FCC2EF48D39C}" type="slidenum">
              <a:rPr lang="en-US" smtClean="0"/>
              <a:t>‹#›</a:t>
            </a:fld>
            <a:endParaRPr lang="en-US"/>
          </a:p>
        </p:txBody>
      </p:sp>
    </p:spTree>
    <p:extLst>
      <p:ext uri="{BB962C8B-B14F-4D97-AF65-F5344CB8AC3E}">
        <p14:creationId xmlns:p14="http://schemas.microsoft.com/office/powerpoint/2010/main" val="232127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EC735-45CF-4C66-80B6-B5D2BC566F8F}" type="datetimeFigureOut">
              <a:rPr lang="en-US" smtClean="0"/>
              <a:t>2/6/2020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DEF262-CCFF-49CA-B33D-D6BD01EAB4C9}" type="slidenum">
              <a:rPr lang="en-US" smtClean="0"/>
              <a:t>‹#›</a:t>
            </a:fld>
            <a:endParaRPr lang="en-US"/>
          </a:p>
        </p:txBody>
      </p:sp>
    </p:spTree>
    <p:extLst>
      <p:ext uri="{BB962C8B-B14F-4D97-AF65-F5344CB8AC3E}">
        <p14:creationId xmlns:p14="http://schemas.microsoft.com/office/powerpoint/2010/main" val="26041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a:t>
            </a:r>
            <a:r>
              <a:rPr lang="en-US" baseline="0" dirty="0"/>
              <a:t> in 2009 and 24 in 2016</a:t>
            </a: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3</a:t>
            </a:fld>
            <a:endParaRPr lang="en-US"/>
          </a:p>
        </p:txBody>
      </p:sp>
    </p:spTree>
    <p:extLst>
      <p:ext uri="{BB962C8B-B14F-4D97-AF65-F5344CB8AC3E}">
        <p14:creationId xmlns:p14="http://schemas.microsoft.com/office/powerpoint/2010/main" val="421165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13</a:t>
            </a:fld>
            <a:endParaRPr lang="en-US"/>
          </a:p>
        </p:txBody>
      </p:sp>
    </p:spTree>
    <p:extLst>
      <p:ext uri="{BB962C8B-B14F-4D97-AF65-F5344CB8AC3E}">
        <p14:creationId xmlns:p14="http://schemas.microsoft.com/office/powerpoint/2010/main" val="13852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1DEF262-CCFF-49CA-B33D-D6BD01EAB4C9}" type="slidenum">
              <a:rPr lang="en-US" smtClean="0"/>
              <a:t>14</a:t>
            </a:fld>
            <a:endParaRPr lang="en-US"/>
          </a:p>
        </p:txBody>
      </p:sp>
    </p:spTree>
    <p:extLst>
      <p:ext uri="{BB962C8B-B14F-4D97-AF65-F5344CB8AC3E}">
        <p14:creationId xmlns:p14="http://schemas.microsoft.com/office/powerpoint/2010/main" val="143587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2. Injury death rates for children and adolescents aged 10–19 years, by intent: United States, 1999–2016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Other issues—growing dementia, fire arms involved in deaths, drugs involved in deaths</a:t>
            </a:r>
          </a:p>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15</a:t>
            </a:fld>
            <a:endParaRPr lang="en-US"/>
          </a:p>
        </p:txBody>
      </p:sp>
    </p:spTree>
    <p:extLst>
      <p:ext uri="{BB962C8B-B14F-4D97-AF65-F5344CB8AC3E}">
        <p14:creationId xmlns:p14="http://schemas.microsoft.com/office/powerpoint/2010/main" val="37431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1DEF262-CCFF-49CA-B33D-D6BD01EAB4C9}" type="slidenum">
              <a:rPr lang="en-US" smtClean="0"/>
              <a:t>18</a:t>
            </a:fld>
            <a:endParaRPr lang="en-US"/>
          </a:p>
        </p:txBody>
      </p:sp>
    </p:spTree>
    <p:extLst>
      <p:ext uri="{BB962C8B-B14F-4D97-AF65-F5344CB8AC3E}">
        <p14:creationId xmlns:p14="http://schemas.microsoft.com/office/powerpoint/2010/main" val="418169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talked about NVSS system and </a:t>
            </a:r>
          </a:p>
        </p:txBody>
      </p:sp>
      <p:sp>
        <p:nvSpPr>
          <p:cNvPr id="4" name="Slide Number Placeholder 3"/>
          <p:cNvSpPr>
            <a:spLocks noGrp="1"/>
          </p:cNvSpPr>
          <p:nvPr>
            <p:ph type="sldNum" sz="quarter" idx="5"/>
          </p:nvPr>
        </p:nvSpPr>
        <p:spPr/>
        <p:txBody>
          <a:bodyPr/>
          <a:lstStyle/>
          <a:p>
            <a:fld id="{91DEF262-CCFF-49CA-B33D-D6BD01EAB4C9}" type="slidenum">
              <a:rPr lang="en-US" smtClean="0"/>
              <a:t>23</a:t>
            </a:fld>
            <a:endParaRPr lang="en-US"/>
          </a:p>
        </p:txBody>
      </p:sp>
    </p:spTree>
    <p:extLst>
      <p:ext uri="{BB962C8B-B14F-4D97-AF65-F5344CB8AC3E}">
        <p14:creationId xmlns:p14="http://schemas.microsoft.com/office/powerpoint/2010/main" val="162108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CSU Econ Grad student: intimate partner violence victims' use of healthcare facilities and state-specific correlates associated with intimate partner violence (IPV) rates. impacts of mandatory physician reporting laws on healthcare utilization rates of IPV victims using a quasi-experimental framework. </a:t>
            </a:r>
          </a:p>
          <a:p>
            <a:r>
              <a:rPr lang="en-US" dirty="0"/>
              <a:t>Wyoming Psych Prof collaborating with Econ at CSM: quasi‐experimental methods to determine how violent victimization type influences changes in employment status, earnings, and housing after instances of reported victimization.</a:t>
            </a:r>
          </a:p>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24</a:t>
            </a:fld>
            <a:endParaRPr lang="en-US"/>
          </a:p>
        </p:txBody>
      </p:sp>
    </p:spTree>
    <p:extLst>
      <p:ext uri="{BB962C8B-B14F-4D97-AF65-F5344CB8AC3E}">
        <p14:creationId xmlns:p14="http://schemas.microsoft.com/office/powerpoint/2010/main" val="419358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NCVS collects information on nonfatal personal crimes (i.e., rape or sexual assault, robbery, aggravated and simple assault, and personal larceny) and household property crimes (i.e., burglary/trespassing, motor-vehicle theft, and other theft) both reported and not reported to police. Survey respondents provide information about themselves (e.g., age, sex, race and Hispanic origin, marital status, education level, and income) and whether they experienced a victimization. For each victimization incident, the NCVS collects information about the offender (e.g., age, race and Hispanic origin, sex, and victim-offender relationship), characteristics of the crime (e.g., time and place of occurrence, use of weapons, nature of injury, and economic consequences), whether the crime was reported to police, reasons the crime was or was not reported, and victim experiences with the criminal justice system.</a:t>
            </a: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25</a:t>
            </a:fld>
            <a:endParaRPr lang="en-US"/>
          </a:p>
        </p:txBody>
      </p:sp>
    </p:spTree>
    <p:extLst>
      <p:ext uri="{BB962C8B-B14F-4D97-AF65-F5344CB8AC3E}">
        <p14:creationId xmlns:p14="http://schemas.microsoft.com/office/powerpoint/2010/main" val="191367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of the School Crime Supplement (SCS) is to obtain additional information about school-related victimizations so that policymakers; academic researchers; practitioners at the federal, state, and local levels; and special interest groups who are concerned with crime in schools can make informed decisions concerning policies and programs. </a:t>
            </a:r>
          </a:p>
        </p:txBody>
      </p:sp>
      <p:sp>
        <p:nvSpPr>
          <p:cNvPr id="4" name="Slide Number Placeholder 3"/>
          <p:cNvSpPr>
            <a:spLocks noGrp="1"/>
          </p:cNvSpPr>
          <p:nvPr>
            <p:ph type="sldNum" sz="quarter" idx="10"/>
          </p:nvPr>
        </p:nvSpPr>
        <p:spPr/>
        <p:txBody>
          <a:bodyPr/>
          <a:lstStyle/>
          <a:p>
            <a:fld id="{91DEF262-CCFF-49CA-B33D-D6BD01EAB4C9}" type="slidenum">
              <a:rPr lang="en-US" smtClean="0"/>
              <a:t>26</a:t>
            </a:fld>
            <a:endParaRPr lang="en-US"/>
          </a:p>
        </p:txBody>
      </p:sp>
    </p:spTree>
    <p:extLst>
      <p:ext uri="{BB962C8B-B14F-4D97-AF65-F5344CB8AC3E}">
        <p14:creationId xmlns:p14="http://schemas.microsoft.com/office/powerpoint/2010/main" val="2284104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27</a:t>
            </a:fld>
            <a:endParaRPr lang="en-US"/>
          </a:p>
        </p:txBody>
      </p:sp>
    </p:spTree>
    <p:extLst>
      <p:ext uri="{BB962C8B-B14F-4D97-AF65-F5344CB8AC3E}">
        <p14:creationId xmlns:p14="http://schemas.microsoft.com/office/powerpoint/2010/main" val="2313094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1DEF262-CCFF-49CA-B33D-D6BD01EAB4C9}" type="slidenum">
              <a:rPr lang="en-US" smtClean="0"/>
              <a:t>28</a:t>
            </a:fld>
            <a:endParaRPr lang="en-US"/>
          </a:p>
        </p:txBody>
      </p:sp>
    </p:spTree>
    <p:extLst>
      <p:ext uri="{BB962C8B-B14F-4D97-AF65-F5344CB8AC3E}">
        <p14:creationId xmlns:p14="http://schemas.microsoft.com/office/powerpoint/2010/main" val="295277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4</a:t>
            </a:fld>
            <a:endParaRPr lang="en-US"/>
          </a:p>
        </p:txBody>
      </p:sp>
    </p:spTree>
    <p:extLst>
      <p:ext uri="{BB962C8B-B14F-4D97-AF65-F5344CB8AC3E}">
        <p14:creationId xmlns:p14="http://schemas.microsoft.com/office/powerpoint/2010/main" val="3328569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29</a:t>
            </a:fld>
            <a:endParaRPr lang="en-US"/>
          </a:p>
        </p:txBody>
      </p:sp>
    </p:spTree>
    <p:extLst>
      <p:ext uri="{BB962C8B-B14F-4D97-AF65-F5344CB8AC3E}">
        <p14:creationId xmlns:p14="http://schemas.microsoft.com/office/powerpoint/2010/main" val="2381225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Master Address File Extract (MAFX) is a Census Bureau file that contains an accurate, up to date inventory of all known living quarters in the United States, Puerto Rico and associated island areas. The MAFX is used to support most of the census and surveys that the Census Bureau conducts including the decennial census, the American Community Survey and ongoing demographic surveys. The content of the MAFX includes address information, Census geographic location codes, as well as source and history data. The MAFX provides the longitude and latitude of each housing unit.  "</a:t>
            </a:r>
            <a:br>
              <a:rPr lang="en-US" dirty="0"/>
            </a:br>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35</a:t>
            </a:fld>
            <a:endParaRPr lang="en-US"/>
          </a:p>
        </p:txBody>
      </p:sp>
    </p:spTree>
    <p:extLst>
      <p:ext uri="{BB962C8B-B14F-4D97-AF65-F5344CB8AC3E}">
        <p14:creationId xmlns:p14="http://schemas.microsoft.com/office/powerpoint/2010/main" val="3314745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39</a:t>
            </a:fld>
            <a:endParaRPr lang="en-US"/>
          </a:p>
        </p:txBody>
      </p:sp>
    </p:spTree>
    <p:extLst>
      <p:ext uri="{BB962C8B-B14F-4D97-AF65-F5344CB8AC3E}">
        <p14:creationId xmlns:p14="http://schemas.microsoft.com/office/powerpoint/2010/main" val="283549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of the 30 active projects involve a researcher from one of our regional partners. 9 grad students active in the RMRDC across all of these partners.  </a:t>
            </a:r>
          </a:p>
        </p:txBody>
      </p:sp>
      <p:sp>
        <p:nvSpPr>
          <p:cNvPr id="4" name="Slide Number Placeholder 3"/>
          <p:cNvSpPr>
            <a:spLocks noGrp="1"/>
          </p:cNvSpPr>
          <p:nvPr>
            <p:ph type="sldNum" sz="quarter" idx="10"/>
          </p:nvPr>
        </p:nvSpPr>
        <p:spPr/>
        <p:txBody>
          <a:bodyPr/>
          <a:lstStyle/>
          <a:p>
            <a:fld id="{91DEF262-CCFF-49CA-B33D-D6BD01EAB4C9}" type="slidenum">
              <a:rPr lang="en-US" smtClean="0"/>
              <a:t>6</a:t>
            </a:fld>
            <a:endParaRPr lang="en-US"/>
          </a:p>
        </p:txBody>
      </p:sp>
    </p:spTree>
    <p:extLst>
      <p:ext uri="{BB962C8B-B14F-4D97-AF65-F5344CB8AC3E}">
        <p14:creationId xmlns:p14="http://schemas.microsoft.com/office/powerpoint/2010/main" val="32974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started as Census RDCs.  Because the Census Bureau administers surveys for many of these agencies and because the Census model for security and protection was endorsed by the EBPA.  More and more restricted data are becoming available and formal agreements between agencies are in process.  </a:t>
            </a:r>
          </a:p>
        </p:txBody>
      </p:sp>
      <p:sp>
        <p:nvSpPr>
          <p:cNvPr id="4" name="Slide Number Placeholder 3"/>
          <p:cNvSpPr>
            <a:spLocks noGrp="1"/>
          </p:cNvSpPr>
          <p:nvPr>
            <p:ph type="sldNum" sz="quarter" idx="5"/>
          </p:nvPr>
        </p:nvSpPr>
        <p:spPr/>
        <p:txBody>
          <a:bodyPr/>
          <a:lstStyle/>
          <a:p>
            <a:fld id="{91DEF262-CCFF-49CA-B33D-D6BD01EAB4C9}" type="slidenum">
              <a:rPr lang="en-US" smtClean="0"/>
              <a:t>7</a:t>
            </a:fld>
            <a:endParaRPr lang="en-US"/>
          </a:p>
        </p:txBody>
      </p:sp>
    </p:spTree>
    <p:extLst>
      <p:ext uri="{BB962C8B-B14F-4D97-AF65-F5344CB8AC3E}">
        <p14:creationId xmlns:p14="http://schemas.microsoft.com/office/powerpoint/2010/main" val="315812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agencies spend a lot of time and money on understanding disclosure risk.  The theory has developed exponentially since the 1970’s when we only observed rule #1. Public-Use releases limit usefulness for research.  #10 is the overall mosaic effect which might allow the record to be reproduced and then linked with other data to identify person.  Every agency has different public-release data and restrictions on their restricted data.  </a:t>
            </a:r>
          </a:p>
        </p:txBody>
      </p:sp>
      <p:sp>
        <p:nvSpPr>
          <p:cNvPr id="4" name="Slide Number Placeholder 3"/>
          <p:cNvSpPr>
            <a:spLocks noGrp="1"/>
          </p:cNvSpPr>
          <p:nvPr>
            <p:ph type="sldNum" sz="quarter" idx="5"/>
          </p:nvPr>
        </p:nvSpPr>
        <p:spPr/>
        <p:txBody>
          <a:bodyPr/>
          <a:lstStyle/>
          <a:p>
            <a:fld id="{91DEF262-CCFF-49CA-B33D-D6BD01EAB4C9}" type="slidenum">
              <a:rPr lang="en-US" smtClean="0"/>
              <a:t>8</a:t>
            </a:fld>
            <a:endParaRPr lang="en-US"/>
          </a:p>
        </p:txBody>
      </p:sp>
    </p:spTree>
    <p:extLst>
      <p:ext uri="{BB962C8B-B14F-4D97-AF65-F5344CB8AC3E}">
        <p14:creationId xmlns:p14="http://schemas.microsoft.com/office/powerpoint/2010/main" val="14568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1DEF262-CCFF-49CA-B33D-D6BD01EAB4C9}" type="slidenum">
              <a:rPr lang="en-US" smtClean="0"/>
              <a:t>9</a:t>
            </a:fld>
            <a:endParaRPr lang="en-US"/>
          </a:p>
        </p:txBody>
      </p:sp>
    </p:spTree>
    <p:extLst>
      <p:ext uri="{BB962C8B-B14F-4D97-AF65-F5344CB8AC3E}">
        <p14:creationId xmlns:p14="http://schemas.microsoft.com/office/powerpoint/2010/main" val="45192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Idea is to teach students how about restricted data.  The semester project is a restricted data proposal.  Would like to make it possible for DU students to take this course for credit </a:t>
            </a:r>
          </a:p>
        </p:txBody>
      </p:sp>
      <p:sp>
        <p:nvSpPr>
          <p:cNvPr id="4" name="Slide Number Placeholder 3"/>
          <p:cNvSpPr>
            <a:spLocks noGrp="1"/>
          </p:cNvSpPr>
          <p:nvPr>
            <p:ph type="sldNum" sz="quarter" idx="10"/>
          </p:nvPr>
        </p:nvSpPr>
        <p:spPr/>
        <p:txBody>
          <a:bodyPr/>
          <a:lstStyle/>
          <a:p>
            <a:fld id="{91DEF262-CCFF-49CA-B33D-D6BD01EAB4C9}" type="slidenum">
              <a:rPr lang="en-US" smtClean="0"/>
              <a:t>10</a:t>
            </a:fld>
            <a:endParaRPr lang="en-US"/>
          </a:p>
        </p:txBody>
      </p:sp>
    </p:spTree>
    <p:extLst>
      <p:ext uri="{BB962C8B-B14F-4D97-AF65-F5344CB8AC3E}">
        <p14:creationId xmlns:p14="http://schemas.microsoft.com/office/powerpoint/2010/main" val="85445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1DEF262-CCFF-49CA-B33D-D6BD01EAB4C9}" type="slidenum">
              <a:rPr lang="en-US" smtClean="0"/>
              <a:t>11</a:t>
            </a:fld>
            <a:endParaRPr lang="en-US"/>
          </a:p>
        </p:txBody>
      </p:sp>
    </p:spTree>
    <p:extLst>
      <p:ext uri="{BB962C8B-B14F-4D97-AF65-F5344CB8AC3E}">
        <p14:creationId xmlns:p14="http://schemas.microsoft.com/office/powerpoint/2010/main" val="175217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1DEF262-CCFF-49CA-B33D-D6BD01EAB4C9}" type="slidenum">
              <a:rPr lang="en-US" smtClean="0"/>
              <a:t>12</a:t>
            </a:fld>
            <a:endParaRPr lang="en-US"/>
          </a:p>
        </p:txBody>
      </p:sp>
    </p:spTree>
    <p:extLst>
      <p:ext uri="{BB962C8B-B14F-4D97-AF65-F5344CB8AC3E}">
        <p14:creationId xmlns:p14="http://schemas.microsoft.com/office/powerpoint/2010/main" val="330785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619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07167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215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0158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87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884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872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599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4204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53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67447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ucdenver.zoom.us/j/98154876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pr.org/2020/01/31/meth-guns-aggressive-tactics-combine-to-give-colorado-one-of-nations-highest-police-shooting-rat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chs/nhanes/index.htm"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dc.gov/nchs/data/nhanes/survey_contents.pdf"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hyperlink" Target="https://www.cdc.gov/rdc/b1datatype/Dt1222.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ucdenver.zoom.us/j/98154876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ensus.gov/econ/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census.gov/ces/dataproducts/lehddata.html"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ensus.gov/ces/dataproducts/lehddata.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509717" y="81092"/>
            <a:ext cx="10999574" cy="35038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a:t>
            </a:r>
          </a:p>
          <a:p>
            <a:pPr>
              <a:lnSpc>
                <a:spcPct val="100000"/>
              </a:lnSpc>
            </a:pPr>
            <a:r>
              <a:rPr lang="en-US" sz="3200" dirty="0">
                <a:solidFill>
                  <a:schemeClr val="bg1"/>
                </a:solidFill>
              </a:rPr>
              <a:t>Local Access to Unlimited Micro-Data Resources</a:t>
            </a:r>
          </a:p>
          <a:p>
            <a:pPr>
              <a:lnSpc>
                <a:spcPct val="100000"/>
              </a:lnSpc>
            </a:pPr>
            <a:endParaRPr lang="en-US" sz="3200" dirty="0">
              <a:solidFill>
                <a:schemeClr val="bg1"/>
              </a:solidFill>
            </a:endParaRPr>
          </a:p>
          <a:p>
            <a:pPr>
              <a:lnSpc>
                <a:spcPct val="100000"/>
              </a:lnSpc>
            </a:pPr>
            <a:r>
              <a:rPr lang="en-US" sz="2800" dirty="0">
                <a:solidFill>
                  <a:schemeClr val="bg1"/>
                </a:solidFill>
              </a:rPr>
              <a:t>Jani Little, Executive Director </a:t>
            </a:r>
          </a:p>
          <a:p>
            <a:pPr>
              <a:lnSpc>
                <a:spcPct val="100000"/>
              </a:lnSpc>
            </a:pPr>
            <a:endParaRPr lang="en-US" sz="1800" dirty="0">
              <a:solidFill>
                <a:schemeClr val="bg1"/>
              </a:solidFill>
            </a:endParaRPr>
          </a:p>
        </p:txBody>
      </p:sp>
    </p:spTree>
    <p:extLst>
      <p:ext uri="{BB962C8B-B14F-4D97-AF65-F5344CB8AC3E}">
        <p14:creationId xmlns:p14="http://schemas.microsoft.com/office/powerpoint/2010/main" val="59867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740477" y="477982"/>
            <a:ext cx="9099588" cy="4639708"/>
          </a:xfrm>
        </p:spPr>
        <p:txBody>
          <a:bodyPr anchor="ctr">
            <a:normAutofit/>
          </a:bodyPr>
          <a:lstStyle/>
          <a:p>
            <a:pPr marL="0" indent="0" algn="ctr">
              <a:buNone/>
            </a:pPr>
            <a:r>
              <a:rPr lang="en-US" sz="3600" b="1" dirty="0"/>
              <a:t>Federal Statistical Data </a:t>
            </a:r>
          </a:p>
          <a:p>
            <a:pPr marL="0" indent="0" algn="ctr">
              <a:buNone/>
            </a:pPr>
            <a:r>
              <a:rPr lang="en-US" sz="3600" b="1" dirty="0"/>
              <a:t>for Health Research and Policy</a:t>
            </a:r>
          </a:p>
          <a:p>
            <a:pPr marL="0" indent="0" algn="ctr">
              <a:buNone/>
            </a:pPr>
            <a:r>
              <a:rPr lang="en-US" sz="3600" b="1" dirty="0"/>
              <a:t>Spring 2020</a:t>
            </a:r>
          </a:p>
          <a:p>
            <a:pPr marL="0" indent="0" algn="ctr">
              <a:buNone/>
            </a:pPr>
            <a:r>
              <a:rPr lang="en-US" dirty="0"/>
              <a:t>Students develop the knowledge and skills required to effectively use a variety of federal statistical data sets for health research and policy analysis. </a:t>
            </a:r>
          </a:p>
          <a:p>
            <a:pPr marL="0" indent="0" algn="ctr">
              <a:buNone/>
            </a:pPr>
            <a:r>
              <a:rPr lang="en-US" dirty="0"/>
              <a:t>Students get “hands on” exercises using SAS to analyze public versions of the federal data sets</a:t>
            </a:r>
          </a:p>
          <a:p>
            <a:pPr marL="0" indent="0" algn="ctr">
              <a:buNone/>
            </a:pPr>
            <a:r>
              <a:rPr lang="en-US" dirty="0"/>
              <a:t>The semester project is a restricted data proposal.</a:t>
            </a:r>
          </a:p>
        </p:txBody>
      </p:sp>
    </p:spTree>
    <p:extLst>
      <p:ext uri="{BB962C8B-B14F-4D97-AF65-F5344CB8AC3E}">
        <p14:creationId xmlns:p14="http://schemas.microsoft.com/office/powerpoint/2010/main" val="204746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740477" y="477982"/>
            <a:ext cx="9099588" cy="4639708"/>
          </a:xfrm>
        </p:spPr>
        <p:txBody>
          <a:bodyPr anchor="ctr">
            <a:normAutofit/>
          </a:bodyPr>
          <a:lstStyle/>
          <a:p>
            <a:pPr marL="0" indent="0" algn="ctr">
              <a:buNone/>
            </a:pPr>
            <a:r>
              <a:rPr lang="en-US" sz="3600" b="1" dirty="0"/>
              <a:t>Federal Statistical Data </a:t>
            </a:r>
          </a:p>
          <a:p>
            <a:pPr marL="0" indent="0" algn="ctr">
              <a:buNone/>
            </a:pPr>
            <a:r>
              <a:rPr lang="en-US" sz="3600" b="1" dirty="0"/>
              <a:t>for Health Research and Policy</a:t>
            </a:r>
          </a:p>
          <a:p>
            <a:pPr marL="0" indent="0" algn="ctr">
              <a:buNone/>
            </a:pPr>
            <a:r>
              <a:rPr lang="en-US" sz="3600" b="1" dirty="0"/>
              <a:t>Spring 2020</a:t>
            </a:r>
          </a:p>
          <a:p>
            <a:pPr marL="0" indent="0" algn="ctr">
              <a:buNone/>
            </a:pPr>
            <a:r>
              <a:rPr lang="en-US" sz="3600" dirty="0"/>
              <a:t>Anyone at Colorado State University is invited to attend the lectures (9-10am) by zoom  </a:t>
            </a:r>
            <a:r>
              <a:rPr lang="en-US" dirty="0">
                <a:hlinkClick r:id="rId4"/>
              </a:rPr>
              <a:t>https://ucdenver.zoom.us/j/981548769</a:t>
            </a:r>
            <a:endParaRPr lang="en-US" dirty="0"/>
          </a:p>
          <a:p>
            <a:pPr marL="0" indent="0" algn="ctr">
              <a:buNone/>
            </a:pPr>
            <a:endParaRPr lang="en-US" sz="3600" dirty="0"/>
          </a:p>
          <a:p>
            <a:pPr marL="0" indent="0" algn="ctr">
              <a:buNone/>
            </a:pPr>
            <a:endParaRPr lang="en-US" sz="3600" b="1" dirty="0"/>
          </a:p>
        </p:txBody>
      </p:sp>
    </p:spTree>
    <p:extLst>
      <p:ext uri="{BB962C8B-B14F-4D97-AF65-F5344CB8AC3E}">
        <p14:creationId xmlns:p14="http://schemas.microsoft.com/office/powerpoint/2010/main" val="87306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740477" y="477982"/>
            <a:ext cx="9099588" cy="4639708"/>
          </a:xfrm>
        </p:spPr>
        <p:txBody>
          <a:bodyPr anchor="ctr">
            <a:normAutofit/>
          </a:bodyPr>
          <a:lstStyle/>
          <a:p>
            <a:pPr marL="0" indent="0" algn="ctr">
              <a:buNone/>
            </a:pPr>
            <a:r>
              <a:rPr lang="en-US" sz="3600" b="1" dirty="0"/>
              <a:t>Federal Statistical Data </a:t>
            </a:r>
          </a:p>
          <a:p>
            <a:pPr marL="0" indent="0" algn="ctr">
              <a:buNone/>
            </a:pPr>
            <a:r>
              <a:rPr lang="en-US" sz="3600" b="1" dirty="0"/>
              <a:t>for Health Research and Policy</a:t>
            </a:r>
          </a:p>
          <a:p>
            <a:pPr marL="0" indent="0" algn="ctr">
              <a:buNone/>
            </a:pPr>
            <a:r>
              <a:rPr lang="en-US" sz="3600" b="1" dirty="0"/>
              <a:t>Data Collections Covered and Schedule</a:t>
            </a:r>
          </a:p>
          <a:p>
            <a:pPr marL="0" indent="0" algn="ctr">
              <a:buNone/>
            </a:pPr>
            <a:endParaRPr lang="en-US" sz="3600" dirty="0"/>
          </a:p>
          <a:p>
            <a:pPr marL="0" indent="0" algn="ctr">
              <a:buNone/>
            </a:pPr>
            <a:endParaRPr lang="en-US" sz="3600" b="1" dirty="0"/>
          </a:p>
        </p:txBody>
      </p:sp>
    </p:spTree>
    <p:extLst>
      <p:ext uri="{BB962C8B-B14F-4D97-AF65-F5344CB8AC3E}">
        <p14:creationId xmlns:p14="http://schemas.microsoft.com/office/powerpoint/2010/main" val="272625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6BF069-78D4-4853-ADA7-1B87154ACB7A}"/>
              </a:ext>
            </a:extLst>
          </p:cNvPr>
          <p:cNvSpPr>
            <a:spLocks noGrp="1"/>
          </p:cNvSpPr>
          <p:nvPr>
            <p:ph sz="half" idx="2"/>
          </p:nvPr>
        </p:nvSpPr>
        <p:spPr>
          <a:xfrm>
            <a:off x="1122902" y="688870"/>
            <a:ext cx="6583566" cy="5311572"/>
          </a:xfrm>
        </p:spPr>
        <p:txBody>
          <a:bodyPr>
            <a:normAutofit fontScale="55000" lnSpcReduction="20000"/>
          </a:bodyPr>
          <a:lstStyle/>
          <a:p>
            <a:r>
              <a:rPr lang="en-US" sz="4500" dirty="0"/>
              <a:t>National Vital Statistics System (NVSS)</a:t>
            </a:r>
          </a:p>
          <a:p>
            <a:r>
              <a:rPr lang="en-US" sz="4500" dirty="0"/>
              <a:t>National Health and Nutrition Examination Surveys (NHANES)</a:t>
            </a:r>
          </a:p>
          <a:p>
            <a:r>
              <a:rPr lang="en-US" sz="4500" dirty="0"/>
              <a:t>National Health Interview Survey (NHIS) linked with National Death Index (NDI)</a:t>
            </a:r>
          </a:p>
          <a:p>
            <a:r>
              <a:rPr lang="en-US" sz="4500" dirty="0"/>
              <a:t>NHIS linked with Medical Expenditure Panel Survey (MEPS)</a:t>
            </a:r>
          </a:p>
          <a:p>
            <a:r>
              <a:rPr lang="en-US" sz="4500" dirty="0"/>
              <a:t>American Community Survey (ACS) and Current Population Survey (CPS)</a:t>
            </a:r>
          </a:p>
          <a:p>
            <a:r>
              <a:rPr lang="en-US" sz="4500" dirty="0"/>
              <a:t>National Crime Victimization Survey (NCVS)</a:t>
            </a:r>
          </a:p>
          <a:p>
            <a:r>
              <a:rPr lang="en-US" sz="4500" dirty="0"/>
              <a:t>Survey of Occupational Injuries and Illnesses (SOII), Census of Fatal Occupational Injuries (CFOI), American Time Use Survey (ATUS)</a:t>
            </a:r>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BE22278E-D03A-41B1-BF5D-881DFE8F4642}"/>
              </a:ext>
            </a:extLst>
          </p:cNvPr>
          <p:cNvSpPr>
            <a:spLocks noGrp="1"/>
          </p:cNvSpPr>
          <p:nvPr>
            <p:ph sz="quarter" idx="4"/>
          </p:nvPr>
        </p:nvSpPr>
        <p:spPr>
          <a:xfrm>
            <a:off x="7777316" y="688870"/>
            <a:ext cx="5183188" cy="3684588"/>
          </a:xfrm>
        </p:spPr>
        <p:txBody>
          <a:bodyPr>
            <a:noAutofit/>
          </a:bodyPr>
          <a:lstStyle/>
          <a:p>
            <a:r>
              <a:rPr lang="en-US" sz="2400" dirty="0"/>
              <a:t>Jan 31</a:t>
            </a:r>
          </a:p>
          <a:p>
            <a:r>
              <a:rPr lang="en-US" sz="2400" dirty="0"/>
              <a:t>Feb 7</a:t>
            </a:r>
          </a:p>
          <a:p>
            <a:r>
              <a:rPr lang="en-US" sz="2400" dirty="0"/>
              <a:t>Feb 14</a:t>
            </a:r>
          </a:p>
          <a:p>
            <a:endParaRPr lang="en-US" sz="2400" dirty="0"/>
          </a:p>
          <a:p>
            <a:r>
              <a:rPr lang="en-US" sz="2400" dirty="0"/>
              <a:t>Feb 28</a:t>
            </a:r>
          </a:p>
          <a:p>
            <a:pPr>
              <a:lnSpc>
                <a:spcPct val="150000"/>
              </a:lnSpc>
            </a:pPr>
            <a:r>
              <a:rPr lang="en-US" sz="2400" dirty="0"/>
              <a:t>Mar 6</a:t>
            </a:r>
          </a:p>
          <a:p>
            <a:pPr>
              <a:lnSpc>
                <a:spcPct val="150000"/>
              </a:lnSpc>
            </a:pPr>
            <a:r>
              <a:rPr lang="en-US" sz="2400" dirty="0"/>
              <a:t>April 3</a:t>
            </a:r>
          </a:p>
          <a:p>
            <a:r>
              <a:rPr lang="en-US" sz="2400" dirty="0"/>
              <a:t>April 10</a:t>
            </a:r>
          </a:p>
        </p:txBody>
      </p:sp>
    </p:spTree>
    <p:extLst>
      <p:ext uri="{BB962C8B-B14F-4D97-AF65-F5344CB8AC3E}">
        <p14:creationId xmlns:p14="http://schemas.microsoft.com/office/powerpoint/2010/main" val="101899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740477" y="477982"/>
            <a:ext cx="9099588" cy="4639708"/>
          </a:xfrm>
        </p:spPr>
        <p:txBody>
          <a:bodyPr anchor="ctr">
            <a:normAutofit/>
          </a:bodyPr>
          <a:lstStyle/>
          <a:p>
            <a:pPr marL="0" indent="0" algn="ctr">
              <a:buNone/>
            </a:pPr>
            <a:r>
              <a:rPr lang="en-US" sz="3600" b="1" dirty="0"/>
              <a:t>Federal Statistical Data </a:t>
            </a:r>
          </a:p>
          <a:p>
            <a:pPr marL="0" indent="0" algn="ctr">
              <a:buNone/>
            </a:pPr>
            <a:r>
              <a:rPr lang="en-US" sz="3600" b="1" dirty="0"/>
              <a:t>for Health Research and Policy</a:t>
            </a:r>
          </a:p>
          <a:p>
            <a:pPr marL="0" indent="0" algn="ctr">
              <a:buNone/>
            </a:pPr>
            <a:r>
              <a:rPr lang="en-US" sz="3600" dirty="0"/>
              <a:t>National Vital Statistics System (NVSS)</a:t>
            </a:r>
          </a:p>
          <a:p>
            <a:pPr marL="0" indent="0" algn="ctr">
              <a:buNone/>
            </a:pPr>
            <a:endParaRPr lang="en-US" sz="3600" dirty="0"/>
          </a:p>
          <a:p>
            <a:pPr marL="0" indent="0" algn="ctr">
              <a:buNone/>
            </a:pPr>
            <a:endParaRPr lang="en-US" sz="3600" b="1" dirty="0"/>
          </a:p>
        </p:txBody>
      </p:sp>
    </p:spTree>
    <p:extLst>
      <p:ext uri="{BB962C8B-B14F-4D97-AF65-F5344CB8AC3E}">
        <p14:creationId xmlns:p14="http://schemas.microsoft.com/office/powerpoint/2010/main" val="358241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409D9E-39A0-4306-A800-0EA3B280E6D6}"/>
              </a:ext>
            </a:extLst>
          </p:cNvPr>
          <p:cNvPicPr>
            <a:picLocks noChangeAspect="1"/>
          </p:cNvPicPr>
          <p:nvPr/>
        </p:nvPicPr>
        <p:blipFill>
          <a:blip r:embed="rId3"/>
          <a:stretch>
            <a:fillRect/>
          </a:stretch>
        </p:blipFill>
        <p:spPr>
          <a:xfrm>
            <a:off x="539646" y="-264695"/>
            <a:ext cx="10628026" cy="6638406"/>
          </a:xfrm>
          <a:prstGeom prst="rect">
            <a:avLst/>
          </a:prstGeom>
        </p:spPr>
      </p:pic>
      <p:sp>
        <p:nvSpPr>
          <p:cNvPr id="3" name="TextBox 2">
            <a:extLst>
              <a:ext uri="{FF2B5EF4-FFF2-40B4-BE49-F238E27FC236}">
                <a16:creationId xmlns:a16="http://schemas.microsoft.com/office/drawing/2014/main" id="{3E45464C-1576-49C0-ABF6-D3D138A90A41}"/>
              </a:ext>
            </a:extLst>
          </p:cNvPr>
          <p:cNvSpPr txBox="1"/>
          <p:nvPr/>
        </p:nvSpPr>
        <p:spPr>
          <a:xfrm>
            <a:off x="539646" y="6151749"/>
            <a:ext cx="10654410" cy="830997"/>
          </a:xfrm>
          <a:prstGeom prst="rect">
            <a:avLst/>
          </a:prstGeom>
          <a:noFill/>
        </p:spPr>
        <p:txBody>
          <a:bodyPr wrap="square" rtlCol="0">
            <a:spAutoFit/>
          </a:bodyPr>
          <a:lstStyle/>
          <a:p>
            <a:pPr lvl="0">
              <a:defRPr/>
            </a:pPr>
            <a:r>
              <a:rPr lang="en-US" sz="2400" b="1" dirty="0"/>
              <a:t>Figure 2. Injury death rates for children and adolescents aged 10–19 years, by intent: United States, 1999–2016</a:t>
            </a:r>
          </a:p>
        </p:txBody>
      </p:sp>
    </p:spTree>
    <p:extLst>
      <p:ext uri="{BB962C8B-B14F-4D97-AF65-F5344CB8AC3E}">
        <p14:creationId xmlns:p14="http://schemas.microsoft.com/office/powerpoint/2010/main" val="350392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BF8EA-C22D-4454-A8A2-C4A3080AB407}"/>
              </a:ext>
            </a:extLst>
          </p:cNvPr>
          <p:cNvSpPr/>
          <p:nvPr/>
        </p:nvSpPr>
        <p:spPr>
          <a:xfrm>
            <a:off x="531844" y="550507"/>
            <a:ext cx="11299372" cy="1477328"/>
          </a:xfrm>
          <a:prstGeom prst="rect">
            <a:avLst/>
          </a:prstGeom>
        </p:spPr>
        <p:txBody>
          <a:bodyPr wrap="square">
            <a:spAutoFit/>
          </a:bodyPr>
          <a:lstStyle/>
          <a:p>
            <a:r>
              <a:rPr lang="en-US" dirty="0"/>
              <a:t>	</a:t>
            </a:r>
            <a:br>
              <a:rPr lang="en-US" dirty="0"/>
            </a:br>
            <a:br>
              <a:rPr lang="en-US" dirty="0"/>
            </a:br>
            <a:endParaRPr lang="en-US" dirty="0">
              <a:solidFill>
                <a:srgbClr val="323130"/>
              </a:solidFill>
              <a:latin typeface="Segoe UI" panose="020B0502040204020203" pitchFamily="34" charset="0"/>
            </a:endParaRPr>
          </a:p>
          <a:p>
            <a:endParaRPr lang="en-US" dirty="0">
              <a:solidFill>
                <a:srgbClr val="323130"/>
              </a:solidFill>
              <a:latin typeface="Segoe UI" panose="020B0502040204020203" pitchFamily="34" charset="0"/>
            </a:endParaRPr>
          </a:p>
          <a:p>
            <a:endParaRPr lang="en-US" dirty="0"/>
          </a:p>
        </p:txBody>
      </p:sp>
      <p:sp>
        <p:nvSpPr>
          <p:cNvPr id="3" name="Rectangle 2">
            <a:extLst>
              <a:ext uri="{FF2B5EF4-FFF2-40B4-BE49-F238E27FC236}">
                <a16:creationId xmlns:a16="http://schemas.microsoft.com/office/drawing/2014/main" id="{CC1D4EFA-CB71-4174-9D60-9CDF32401591}"/>
              </a:ext>
            </a:extLst>
          </p:cNvPr>
          <p:cNvSpPr/>
          <p:nvPr/>
        </p:nvSpPr>
        <p:spPr>
          <a:xfrm>
            <a:off x="1519015" y="1289171"/>
            <a:ext cx="9153970" cy="2862322"/>
          </a:xfrm>
          <a:prstGeom prst="rect">
            <a:avLst/>
          </a:prstGeom>
        </p:spPr>
        <p:txBody>
          <a:bodyPr wrap="square">
            <a:spAutoFit/>
          </a:bodyPr>
          <a:lstStyle/>
          <a:p>
            <a:r>
              <a:rPr lang="en-US" dirty="0"/>
              <a:t>CPR News (repost of Washington Post article) Benefits from NVSS:</a:t>
            </a:r>
          </a:p>
          <a:p>
            <a:endParaRPr lang="en-US" dirty="0"/>
          </a:p>
          <a:p>
            <a:r>
              <a:rPr lang="en-US" dirty="0"/>
              <a:t>Meth, Guns and Aggressive Tactics Combine to Give Colorado One of Nation’s Highest Police Shooting Rates</a:t>
            </a:r>
          </a:p>
          <a:p>
            <a:pPr lvl="0" eaLnBrk="0" fontAlgn="base" hangingPunct="0">
              <a:spcBef>
                <a:spcPct val="0"/>
              </a:spcBef>
              <a:spcAft>
                <a:spcPct val="0"/>
              </a:spcAft>
            </a:pPr>
            <a:r>
              <a:rPr lang="en-US" altLang="en-US" dirty="0">
                <a:solidFill>
                  <a:srgbClr val="252931"/>
                </a:solidFill>
                <a:latin typeface="ibm-plex-sans"/>
              </a:rPr>
              <a:t>By </a:t>
            </a:r>
            <a:r>
              <a:rPr lang="en-US" altLang="en-US" dirty="0">
                <a:solidFill>
                  <a:srgbClr val="12121C"/>
                </a:solidFill>
                <a:latin typeface="ibm-plex-sans"/>
              </a:rPr>
              <a:t>Allison Sherry</a:t>
            </a:r>
            <a:r>
              <a:rPr lang="en-US" altLang="en-US" dirty="0">
                <a:solidFill>
                  <a:srgbClr val="252931"/>
                </a:solidFill>
                <a:latin typeface="ibm-plex-sans"/>
              </a:rPr>
              <a:t> and </a:t>
            </a:r>
            <a:r>
              <a:rPr lang="en-US" altLang="en-US" dirty="0">
                <a:solidFill>
                  <a:srgbClr val="12121C"/>
                </a:solidFill>
                <a:latin typeface="ibm-plex-sans"/>
              </a:rPr>
              <a:t>Ben Markus</a:t>
            </a:r>
            <a:endParaRPr lang="en-US" altLang="en-US" dirty="0">
              <a:solidFill>
                <a:srgbClr val="252931"/>
              </a:solidFill>
              <a:latin typeface="ibm-plex-sans"/>
            </a:endParaRPr>
          </a:p>
          <a:p>
            <a:pPr lvl="0" eaLnBrk="0" fontAlgn="base" hangingPunct="0">
              <a:spcBef>
                <a:spcPct val="0"/>
              </a:spcBef>
              <a:spcAft>
                <a:spcPct val="0"/>
              </a:spcAft>
            </a:pPr>
            <a:r>
              <a:rPr lang="en-US" altLang="en-US" dirty="0">
                <a:solidFill>
                  <a:srgbClr val="252931"/>
                </a:solidFill>
                <a:latin typeface="ibm-plex-sans"/>
              </a:rPr>
              <a:t>January 31, 2020</a:t>
            </a:r>
            <a:endParaRPr lang="en-US" altLang="en-US" dirty="0">
              <a:latin typeface="Arial" panose="020B0604020202020204" pitchFamily="34" charset="0"/>
            </a:endParaRPr>
          </a:p>
          <a:p>
            <a:endParaRPr lang="en-US" b="1" dirty="0">
              <a:hlinkClick r:id="rId2"/>
            </a:endParaRPr>
          </a:p>
          <a:p>
            <a:endParaRPr lang="en-US" dirty="0">
              <a:hlinkClick r:id=""/>
            </a:endParaRPr>
          </a:p>
          <a:p>
            <a:r>
              <a:rPr lang="en-US" dirty="0">
                <a:hlinkClick r:id=""/>
              </a:rPr>
              <a:t>https://www.cpr.org/2020/01/31/meth-guns-aggressive-tactics-combine-to-give-colorado-one-of-nations-highest-police-shooting-rates/</a:t>
            </a:r>
            <a:endParaRPr lang="en-US" dirty="0"/>
          </a:p>
        </p:txBody>
      </p:sp>
    </p:spTree>
    <p:extLst>
      <p:ext uri="{BB962C8B-B14F-4D97-AF65-F5344CB8AC3E}">
        <p14:creationId xmlns:p14="http://schemas.microsoft.com/office/powerpoint/2010/main" val="207812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emote&#10;&#10;Description automatically generated">
            <a:extLst>
              <a:ext uri="{FF2B5EF4-FFF2-40B4-BE49-F238E27FC236}">
                <a16:creationId xmlns:a16="http://schemas.microsoft.com/office/drawing/2014/main" id="{3538DAC7-A75E-4CBD-BEE2-D45289C15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62" y="388386"/>
            <a:ext cx="8108302" cy="6081227"/>
          </a:xfrm>
          <a:prstGeom prst="rect">
            <a:avLst/>
          </a:prstGeom>
        </p:spPr>
      </p:pic>
      <p:sp>
        <p:nvSpPr>
          <p:cNvPr id="5" name="TextBox 4">
            <a:extLst>
              <a:ext uri="{FF2B5EF4-FFF2-40B4-BE49-F238E27FC236}">
                <a16:creationId xmlns:a16="http://schemas.microsoft.com/office/drawing/2014/main" id="{44DFFDEF-9B4D-41B0-8E8F-8F519C88FFD6}"/>
              </a:ext>
            </a:extLst>
          </p:cNvPr>
          <p:cNvSpPr txBox="1"/>
          <p:nvPr/>
        </p:nvSpPr>
        <p:spPr>
          <a:xfrm>
            <a:off x="682333" y="612397"/>
            <a:ext cx="3003259" cy="1200329"/>
          </a:xfrm>
          <a:prstGeom prst="rect">
            <a:avLst/>
          </a:prstGeom>
          <a:noFill/>
        </p:spPr>
        <p:txBody>
          <a:bodyPr wrap="square" rtlCol="0">
            <a:spAutoFit/>
          </a:bodyPr>
          <a:lstStyle/>
          <a:p>
            <a:r>
              <a:rPr lang="en-US" dirty="0"/>
              <a:t>Officer-Involved Fatal Shootings Per 100,000 People</a:t>
            </a:r>
          </a:p>
          <a:p>
            <a:endParaRPr lang="en-US" dirty="0"/>
          </a:p>
        </p:txBody>
      </p:sp>
    </p:spTree>
    <p:extLst>
      <p:ext uri="{BB962C8B-B14F-4D97-AF65-F5344CB8AC3E}">
        <p14:creationId xmlns:p14="http://schemas.microsoft.com/office/powerpoint/2010/main" val="49705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740477" y="477982"/>
            <a:ext cx="9099588" cy="4639708"/>
          </a:xfrm>
        </p:spPr>
        <p:txBody>
          <a:bodyPr anchor="ctr">
            <a:normAutofit/>
          </a:bodyPr>
          <a:lstStyle/>
          <a:p>
            <a:pPr marL="0" indent="0" algn="ctr">
              <a:buNone/>
            </a:pPr>
            <a:r>
              <a:rPr lang="en-US" sz="3600" b="1" dirty="0"/>
              <a:t>Federal Statistical Data </a:t>
            </a:r>
          </a:p>
          <a:p>
            <a:pPr marL="0" indent="0" algn="ctr">
              <a:buNone/>
            </a:pPr>
            <a:r>
              <a:rPr lang="en-US" sz="3600" b="1" dirty="0"/>
              <a:t>for Health Research and Policy</a:t>
            </a:r>
          </a:p>
          <a:p>
            <a:pPr marL="0" indent="0" algn="ctr">
              <a:buNone/>
            </a:pPr>
            <a:r>
              <a:rPr lang="en-US" sz="3600" dirty="0"/>
              <a:t>National Health and Nutrition Examination Surveys (NHANES)</a:t>
            </a:r>
          </a:p>
          <a:p>
            <a:pPr marL="0" indent="0" algn="ctr">
              <a:buNone/>
            </a:pPr>
            <a:endParaRPr lang="en-US" sz="3600" dirty="0"/>
          </a:p>
          <a:p>
            <a:pPr marL="0" indent="0" algn="ctr">
              <a:buNone/>
            </a:pPr>
            <a:endParaRPr lang="en-US" sz="3600" b="1" dirty="0"/>
          </a:p>
        </p:txBody>
      </p:sp>
    </p:spTree>
    <p:extLst>
      <p:ext uri="{BB962C8B-B14F-4D97-AF65-F5344CB8AC3E}">
        <p14:creationId xmlns:p14="http://schemas.microsoft.com/office/powerpoint/2010/main" val="387667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694031" y="1196096"/>
            <a:ext cx="8652938" cy="2461504"/>
          </a:xfrm>
        </p:spPr>
        <p:txBody>
          <a:bodyPr>
            <a:normAutofit/>
          </a:bodyPr>
          <a:lstStyle/>
          <a:p>
            <a:r>
              <a:rPr lang="en-US" sz="3200" dirty="0"/>
              <a:t>National Health and Nutrition Examination Surveys (NHANES)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3429000"/>
            <a:ext cx="9778576" cy="2229653"/>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6" name="Rectangle 5">
            <a:extLst>
              <a:ext uri="{FF2B5EF4-FFF2-40B4-BE49-F238E27FC236}">
                <a16:creationId xmlns:a16="http://schemas.microsoft.com/office/drawing/2014/main" id="{B3774F98-1D58-4B10-8831-D0356F504DAB}"/>
              </a:ext>
            </a:extLst>
          </p:cNvPr>
          <p:cNvSpPr/>
          <p:nvPr/>
        </p:nvSpPr>
        <p:spPr>
          <a:xfrm>
            <a:off x="2532446" y="3300548"/>
            <a:ext cx="8066496" cy="461665"/>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rPr>
              <a:t> </a:t>
            </a:r>
            <a:r>
              <a:rPr lang="en-US" sz="2400"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https://www.cdc.gov/nchs/nhanes/index.htm</a:t>
            </a:r>
            <a:endParaRPr lang="en-US" sz="2400"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2413562" y="3956777"/>
            <a:ext cx="8540536" cy="1200329"/>
          </a:xfrm>
          <a:prstGeom prst="rect">
            <a:avLst/>
          </a:prstGeom>
          <a:noFill/>
        </p:spPr>
        <p:txBody>
          <a:bodyPr wrap="square" rtlCol="0">
            <a:spAutoFit/>
          </a:bodyPr>
          <a:lstStyle/>
          <a:p>
            <a:r>
              <a:rPr lang="en-US" dirty="0"/>
              <a:t>Is designed to assess the health and nutritional status of adults and children in the United States. The survey is unique in that it combines interviews, physical examinations, and lab tests.</a:t>
            </a:r>
          </a:p>
          <a:p>
            <a:endParaRPr lang="en-US" dirty="0"/>
          </a:p>
        </p:txBody>
      </p:sp>
    </p:spTree>
    <p:extLst>
      <p:ext uri="{BB962C8B-B14F-4D97-AF65-F5344CB8AC3E}">
        <p14:creationId xmlns:p14="http://schemas.microsoft.com/office/powerpoint/2010/main" val="292856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096" y="-1206061"/>
            <a:ext cx="10602310" cy="2561896"/>
          </a:xfrm>
        </p:spPr>
        <p:txBody>
          <a:bodyPr>
            <a:normAutofit/>
          </a:bodyPr>
          <a:lstStyle/>
          <a:p>
            <a:r>
              <a:rPr lang="en-US" sz="4000" b="1" dirty="0"/>
              <a:t>What is a Federal Statistical Research Data Center </a:t>
            </a:r>
            <a:br>
              <a:rPr lang="en-US" sz="4000" b="1" dirty="0"/>
            </a:br>
            <a:r>
              <a:rPr lang="en-US" sz="4000" b="1" dirty="0"/>
              <a:t>(FSRDC)?</a:t>
            </a:r>
          </a:p>
        </p:txBody>
      </p:sp>
      <p:sp>
        <p:nvSpPr>
          <p:cNvPr id="3" name="Subtitle 2"/>
          <p:cNvSpPr>
            <a:spLocks noGrp="1"/>
          </p:cNvSpPr>
          <p:nvPr>
            <p:ph type="subTitle" idx="1"/>
          </p:nvPr>
        </p:nvSpPr>
        <p:spPr>
          <a:xfrm>
            <a:off x="1462251" y="1450045"/>
            <a:ext cx="9683970" cy="4690624"/>
          </a:xfrm>
        </p:spPr>
        <p:txBody>
          <a:bodyPr>
            <a:normAutofit/>
          </a:bodyPr>
          <a:lstStyle/>
          <a:p>
            <a:pPr algn="l"/>
            <a:endParaRPr lang="en-US" dirty="0"/>
          </a:p>
          <a:p>
            <a:pPr algn="l"/>
            <a:r>
              <a:rPr lang="en-US" dirty="0"/>
              <a:t>--A secure computing lab where restricted data, collected by federal agencies, can be accessed FOR STATISTICAL PURPOSES ONLY</a:t>
            </a:r>
          </a:p>
          <a:p>
            <a:pPr algn="l"/>
            <a:r>
              <a:rPr lang="en-US" dirty="0"/>
              <a:t>--Confidentiality is protected by Federal Laws and Regs</a:t>
            </a:r>
          </a:p>
          <a:p>
            <a:pPr algn="l"/>
            <a:r>
              <a:rPr lang="en-US" dirty="0"/>
              <a:t>--The Census Bureau directs all FSRDCs and the FSRDC Program</a:t>
            </a:r>
          </a:p>
          <a:p>
            <a:pPr algn="l"/>
            <a:r>
              <a:rPr lang="en-US" dirty="0"/>
              <a:t>--FSRDCs are managed by an on-site Census employee—the administrator—who guides researchers on proposal development, enforces security guidelines, and serves as liaison with the research community.  </a:t>
            </a:r>
          </a:p>
          <a:p>
            <a:endParaRPr lang="en-US" dirty="0"/>
          </a:p>
          <a:p>
            <a:endParaRPr lang="en-US" dirty="0"/>
          </a:p>
          <a:p>
            <a:endParaRPr lang="en-US" dirty="0"/>
          </a:p>
        </p:txBody>
      </p:sp>
    </p:spTree>
    <p:extLst>
      <p:ext uri="{BB962C8B-B14F-4D97-AF65-F5344CB8AC3E}">
        <p14:creationId xmlns:p14="http://schemas.microsoft.com/office/powerpoint/2010/main" val="310347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0723-6B13-4476-AA48-0495FD64C889}"/>
              </a:ext>
            </a:extLst>
          </p:cNvPr>
          <p:cNvSpPr>
            <a:spLocks noGrp="1"/>
          </p:cNvSpPr>
          <p:nvPr>
            <p:ph type="title"/>
          </p:nvPr>
        </p:nvSpPr>
        <p:spPr/>
        <p:txBody>
          <a:bodyPr>
            <a:normAutofit/>
          </a:bodyPr>
          <a:lstStyle/>
          <a:p>
            <a:r>
              <a:rPr lang="en-US" sz="2400" dirty="0"/>
              <a:t>Examples of major NHANES contributions to knowledge and policy:</a:t>
            </a:r>
            <a:br>
              <a:rPr lang="en-US" sz="2400" dirty="0"/>
            </a:br>
            <a:endParaRPr lang="en-US" sz="2000" dirty="0"/>
          </a:p>
        </p:txBody>
      </p:sp>
      <p:sp>
        <p:nvSpPr>
          <p:cNvPr id="3" name="Content Placeholder 2">
            <a:extLst>
              <a:ext uri="{FF2B5EF4-FFF2-40B4-BE49-F238E27FC236}">
                <a16:creationId xmlns:a16="http://schemas.microsoft.com/office/drawing/2014/main" id="{D7076459-DAAC-417E-A1E1-32553DEB789D}"/>
              </a:ext>
            </a:extLst>
          </p:cNvPr>
          <p:cNvSpPr>
            <a:spLocks noGrp="1"/>
          </p:cNvSpPr>
          <p:nvPr>
            <p:ph sz="half" idx="1"/>
          </p:nvPr>
        </p:nvSpPr>
        <p:spPr/>
        <p:txBody>
          <a:bodyPr>
            <a:normAutofit fontScale="92500" lnSpcReduction="10000"/>
          </a:bodyPr>
          <a:lstStyle/>
          <a:p>
            <a:r>
              <a:rPr lang="en-US" sz="1900" dirty="0"/>
              <a:t>NHANES’ </a:t>
            </a:r>
            <a:r>
              <a:rPr lang="en-US" sz="1900" b="1" dirty="0"/>
              <a:t>partnership with the U.S. Environmental Protection Agency </a:t>
            </a:r>
            <a:r>
              <a:rPr lang="en-US" sz="1900" dirty="0"/>
              <a:t>allows continued study of the many important environmental influences on our health.</a:t>
            </a:r>
          </a:p>
          <a:p>
            <a:r>
              <a:rPr lang="en-US" sz="1900" b="1" dirty="0"/>
              <a:t>Blood lead data were instrumental in developing policy </a:t>
            </a:r>
            <a:r>
              <a:rPr lang="en-US" sz="1900" dirty="0"/>
              <a:t>to eliminate lead from gasoline and in food and soft drink cans. Recent survey data indicate the policy has been even more effective than originally envisioned, with a decline in elevated blood lead levels of more than 70% since the 1970s.</a:t>
            </a:r>
          </a:p>
          <a:p>
            <a:r>
              <a:rPr lang="en-US" sz="1900" b="1" dirty="0"/>
              <a:t>Overweight prevalence figures </a:t>
            </a:r>
            <a:r>
              <a:rPr lang="en-US" sz="1900" dirty="0"/>
              <a:t>have led to the proliferation of programs emphasizing diet and exercise, stimulated additional research, and provided a means to track trends in obesity.</a:t>
            </a:r>
          </a:p>
          <a:p>
            <a:endParaRPr lang="en-US" dirty="0"/>
          </a:p>
        </p:txBody>
      </p:sp>
      <p:sp>
        <p:nvSpPr>
          <p:cNvPr id="4" name="Content Placeholder 3">
            <a:extLst>
              <a:ext uri="{FF2B5EF4-FFF2-40B4-BE49-F238E27FC236}">
                <a16:creationId xmlns:a16="http://schemas.microsoft.com/office/drawing/2014/main" id="{A21A695D-7DC5-4CB4-89AF-DEA1D2F94B6D}"/>
              </a:ext>
            </a:extLst>
          </p:cNvPr>
          <p:cNvSpPr>
            <a:spLocks noGrp="1"/>
          </p:cNvSpPr>
          <p:nvPr>
            <p:ph sz="half" idx="2"/>
          </p:nvPr>
        </p:nvSpPr>
        <p:spPr/>
        <p:txBody>
          <a:bodyPr>
            <a:normAutofit fontScale="92500" lnSpcReduction="10000"/>
          </a:bodyPr>
          <a:lstStyle/>
          <a:p>
            <a:r>
              <a:rPr lang="en-US" sz="1900" dirty="0"/>
              <a:t>Data have continued to indicate that </a:t>
            </a:r>
            <a:r>
              <a:rPr lang="en-US" sz="1900" b="1" dirty="0"/>
              <a:t>undiagnosed diabetes</a:t>
            </a:r>
            <a:r>
              <a:rPr lang="en-US" sz="1900" dirty="0"/>
              <a:t> is a significant problem in the United States. Efforts by government and private agencies to increase public awareness, especially among minority populations, have been intensified. These are just a few examples of what survey findings have meant. The current program promises continuing contributions and some new initiatives.</a:t>
            </a:r>
          </a:p>
          <a:p>
            <a:r>
              <a:rPr lang="en-US" sz="1900" dirty="0"/>
              <a:t>National programs to reduce </a:t>
            </a:r>
            <a:r>
              <a:rPr lang="en-US" sz="1900" b="1" dirty="0"/>
              <a:t>hypertension and cholesterol levels </a:t>
            </a:r>
            <a:r>
              <a:rPr lang="en-US" sz="1900" dirty="0"/>
              <a:t>continue to depend on NHANES data to steer education and prevention programs toward those at risk and to measure success in curtailing risk factors associated with heart disease, the Nation’s number one cause of death.</a:t>
            </a:r>
          </a:p>
          <a:p>
            <a:r>
              <a:rPr lang="en-US" sz="1900" dirty="0"/>
              <a:t>New measures of lung function will further our understanding of </a:t>
            </a:r>
            <a:r>
              <a:rPr lang="en-US" sz="1900" b="1" dirty="0"/>
              <a:t>respiratory disease </a:t>
            </a:r>
            <a:r>
              <a:rPr lang="en-US" sz="1900" dirty="0"/>
              <a:t>and better describe the burden of asthma in the United States.</a:t>
            </a:r>
          </a:p>
          <a:p>
            <a:endParaRPr lang="en-US" dirty="0"/>
          </a:p>
        </p:txBody>
      </p:sp>
    </p:spTree>
    <p:extLst>
      <p:ext uri="{BB962C8B-B14F-4D97-AF65-F5344CB8AC3E}">
        <p14:creationId xmlns:p14="http://schemas.microsoft.com/office/powerpoint/2010/main" val="410829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710808" y="2208434"/>
            <a:ext cx="8532149" cy="526650"/>
          </a:xfrm>
        </p:spPr>
        <p:txBody>
          <a:bodyPr>
            <a:normAutofit fontScale="90000"/>
          </a:bodyPr>
          <a:lstStyle/>
          <a:p>
            <a:r>
              <a:rPr lang="en-US" sz="3200" dirty="0"/>
              <a:t>NHANES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949043" y="2689087"/>
            <a:ext cx="9068498" cy="2585323"/>
          </a:xfrm>
          <a:prstGeom prst="rect">
            <a:avLst/>
          </a:prstGeom>
          <a:noFill/>
        </p:spPr>
        <p:txBody>
          <a:bodyPr wrap="square" rtlCol="0">
            <a:spAutoFit/>
          </a:bodyPr>
          <a:lstStyle/>
          <a:p>
            <a:r>
              <a:rPr lang="en-US" dirty="0"/>
              <a:t>Guidelines for what is restricted NHANES data:</a:t>
            </a:r>
          </a:p>
          <a:p>
            <a:r>
              <a:rPr lang="en-US" dirty="0"/>
              <a:t>	Sensitive data involving children/youth</a:t>
            </a:r>
          </a:p>
          <a:p>
            <a:r>
              <a:rPr lang="en-US" dirty="0"/>
              <a:t>	Child physical exam data linked with parent’s data record</a:t>
            </a:r>
          </a:p>
          <a:p>
            <a:r>
              <a:rPr lang="en-US" dirty="0"/>
              <a:t>	Geographic locations</a:t>
            </a:r>
          </a:p>
          <a:p>
            <a:r>
              <a:rPr lang="en-US" dirty="0"/>
              <a:t>	Linked with National Death Index (NDI) or Medicare/Medicaid Claims</a:t>
            </a:r>
          </a:p>
          <a:p>
            <a:r>
              <a:rPr lang="en-US" dirty="0"/>
              <a:t>	DNA</a:t>
            </a:r>
          </a:p>
          <a:p>
            <a:endParaRPr lang="en-US" dirty="0">
              <a:hlinkClick r:id="rId3">
                <a:extLst>
                  <a:ext uri="{A12FA001-AC4F-418D-AE19-62706E023703}">
                    <ahyp:hlinkClr xmlns:ahyp="http://schemas.microsoft.com/office/drawing/2018/hyperlinkcolor" val="tx"/>
                  </a:ext>
                </a:extLst>
              </a:hlinkClick>
            </a:endParaRPr>
          </a:p>
          <a:p>
            <a:r>
              <a:rPr lang="en-US" dirty="0"/>
              <a:t>Link to more information:</a:t>
            </a:r>
            <a:endParaRPr lang="en-US" dirty="0">
              <a:hlinkClick r:id="rId3">
                <a:extLst>
                  <a:ext uri="{A12FA001-AC4F-418D-AE19-62706E023703}">
                    <ahyp:hlinkClr xmlns:ahyp="http://schemas.microsoft.com/office/drawing/2018/hyperlinkcolor" val="tx"/>
                  </a:ext>
                </a:extLst>
              </a:hlinkClick>
            </a:endParaRPr>
          </a:p>
          <a:p>
            <a:r>
              <a:rPr lang="en-US" dirty="0">
                <a:solidFill>
                  <a:srgbClr val="0070C0"/>
                </a:solidFill>
                <a:hlinkClick r:id="rId4">
                  <a:extLst>
                    <a:ext uri="{A12FA001-AC4F-418D-AE19-62706E023703}">
                      <ahyp:hlinkClr xmlns:ahyp="http://schemas.microsoft.com/office/drawing/2018/hyperlinkcolor" val="tx"/>
                    </a:ext>
                  </a:extLst>
                </a:hlinkClick>
              </a:rPr>
              <a:t>https://www.cdc.gov/rdc/b1datatype/Dt1222.htm</a:t>
            </a:r>
            <a:endParaRPr lang="en-US" dirty="0">
              <a:solidFill>
                <a:srgbClr val="0070C0"/>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424495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710808" y="2208434"/>
            <a:ext cx="8532149" cy="526650"/>
          </a:xfrm>
        </p:spPr>
        <p:txBody>
          <a:bodyPr>
            <a:normAutofit fontScale="90000"/>
          </a:bodyPr>
          <a:lstStyle/>
          <a:p>
            <a:r>
              <a:rPr lang="en-US" sz="3200" dirty="0"/>
              <a:t>NHANES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775245" y="2967335"/>
            <a:ext cx="8540536" cy="923330"/>
          </a:xfrm>
          <a:prstGeom prst="rect">
            <a:avLst/>
          </a:prstGeom>
          <a:noFill/>
        </p:spPr>
        <p:txBody>
          <a:bodyPr wrap="square" rtlCol="0">
            <a:spAutoFit/>
          </a:bodyPr>
          <a:lstStyle/>
          <a:p>
            <a:r>
              <a:rPr lang="en-US" dirty="0"/>
              <a:t>Survey, Physical Exam, and Lab Tests Contents: 1999-2020:</a:t>
            </a:r>
          </a:p>
          <a:p>
            <a:endParaRPr lang="en-US" dirty="0">
              <a:solidFill>
                <a:srgbClr val="0070C0"/>
              </a:solidFill>
              <a:hlinkClick r:id="">
                <a:extLst>
                  <a:ext uri="{A12FA001-AC4F-418D-AE19-62706E023703}">
                    <ahyp:hlinkClr xmlns:ahyp="http://schemas.microsoft.com/office/drawing/2018/hyperlinkcolor" val="tx"/>
                  </a:ext>
                </a:extLst>
              </a:hlinkClick>
            </a:endParaRPr>
          </a:p>
          <a:p>
            <a:r>
              <a:rPr lang="en-US" dirty="0">
                <a:solidFill>
                  <a:srgbClr val="0070C0"/>
                </a:solidFill>
                <a:hlinkClick r:id="">
                  <a:extLst>
                    <a:ext uri="{A12FA001-AC4F-418D-AE19-62706E023703}">
                      <ahyp:hlinkClr xmlns:ahyp="http://schemas.microsoft.com/office/drawing/2018/hyperlinkcolor" val="tx"/>
                    </a:ext>
                  </a:extLst>
                </a:hlinkClick>
              </a:rPr>
              <a:t>https://wwwn.cdc.gov/nchs/data/nhanes/survey_contents.pdf</a:t>
            </a:r>
            <a:endParaRPr lang="en-US" dirty="0">
              <a:solidFill>
                <a:srgbClr val="0070C0"/>
              </a:solidFill>
            </a:endParaRPr>
          </a:p>
        </p:txBody>
      </p:sp>
    </p:spTree>
    <p:extLst>
      <p:ext uri="{BB962C8B-B14F-4D97-AF65-F5344CB8AC3E}">
        <p14:creationId xmlns:p14="http://schemas.microsoft.com/office/powerpoint/2010/main" val="269859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431049B4-4AD5-44FB-9729-0618F42B0812}"/>
              </a:ext>
            </a:extLst>
          </p:cNvPr>
          <p:cNvSpPr/>
          <p:nvPr/>
        </p:nvSpPr>
        <p:spPr>
          <a:xfrm>
            <a:off x="2009689" y="807725"/>
            <a:ext cx="3483428" cy="142784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Restricted data for Victim-Reported Crime</a:t>
            </a:r>
          </a:p>
        </p:txBody>
      </p:sp>
      <p:sp>
        <p:nvSpPr>
          <p:cNvPr id="15" name="Rectangle 14">
            <a:extLst>
              <a:ext uri="{FF2B5EF4-FFF2-40B4-BE49-F238E27FC236}">
                <a16:creationId xmlns:a16="http://schemas.microsoft.com/office/drawing/2014/main" id="{65D46967-44C7-4BF7-90E4-1683005BD2FF}"/>
              </a:ext>
            </a:extLst>
          </p:cNvPr>
          <p:cNvSpPr/>
          <p:nvPr/>
        </p:nvSpPr>
        <p:spPr>
          <a:xfrm>
            <a:off x="1849645" y="3035967"/>
            <a:ext cx="3803515" cy="1960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Crime Victimization Survey (NCVS)</a:t>
            </a:r>
          </a:p>
          <a:p>
            <a:pPr algn="ctr"/>
            <a:r>
              <a:rPr lang="en-US" dirty="0"/>
              <a:t>2006-2018</a:t>
            </a:r>
          </a:p>
        </p:txBody>
      </p:sp>
      <p:sp>
        <p:nvSpPr>
          <p:cNvPr id="18" name="Arrow: Down 17">
            <a:extLst>
              <a:ext uri="{FF2B5EF4-FFF2-40B4-BE49-F238E27FC236}">
                <a16:creationId xmlns:a16="http://schemas.microsoft.com/office/drawing/2014/main" id="{2E47450C-FA17-406A-9740-5C8D80F1604C}"/>
              </a:ext>
            </a:extLst>
          </p:cNvPr>
          <p:cNvSpPr/>
          <p:nvPr/>
        </p:nvSpPr>
        <p:spPr>
          <a:xfrm>
            <a:off x="3608499" y="2235566"/>
            <a:ext cx="418289" cy="800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C16EA32-9A84-4C49-9B39-9E6A2A67AA62}"/>
              </a:ext>
            </a:extLst>
          </p:cNvPr>
          <p:cNvSpPr/>
          <p:nvPr/>
        </p:nvSpPr>
        <p:spPr>
          <a:xfrm>
            <a:off x="6841177" y="3035967"/>
            <a:ext cx="3127664" cy="1960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Crime Victimization Survey (NCVS)</a:t>
            </a:r>
          </a:p>
          <a:p>
            <a:pPr algn="ctr"/>
            <a:r>
              <a:rPr lang="en-US" dirty="0"/>
              <a:t>School Crime Supplement (SCS)</a:t>
            </a:r>
          </a:p>
          <a:p>
            <a:pPr algn="ctr"/>
            <a:r>
              <a:rPr lang="en-US" dirty="0"/>
              <a:t>Odd Years</a:t>
            </a:r>
          </a:p>
          <a:p>
            <a:pPr algn="ctr"/>
            <a:endParaRPr lang="en-US" dirty="0"/>
          </a:p>
        </p:txBody>
      </p:sp>
      <p:sp>
        <p:nvSpPr>
          <p:cNvPr id="3" name="Arrow: Right 2">
            <a:extLst>
              <a:ext uri="{FF2B5EF4-FFF2-40B4-BE49-F238E27FC236}">
                <a16:creationId xmlns:a16="http://schemas.microsoft.com/office/drawing/2014/main" id="{026EC250-8A6B-4F97-B8C0-5C724448205C}"/>
              </a:ext>
            </a:extLst>
          </p:cNvPr>
          <p:cNvSpPr/>
          <p:nvPr/>
        </p:nvSpPr>
        <p:spPr>
          <a:xfrm>
            <a:off x="5653160" y="3765321"/>
            <a:ext cx="1177626" cy="436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icture 3"/>
          <p:cNvPicPr>
            <a:picLocks noChangeAspect="1"/>
          </p:cNvPicPr>
          <p:nvPr/>
        </p:nvPicPr>
        <p:blipFill>
          <a:blip r:embed="rId3"/>
          <a:stretch>
            <a:fillRect/>
          </a:stretch>
        </p:blipFill>
        <p:spPr>
          <a:xfrm>
            <a:off x="12526" y="5246858"/>
            <a:ext cx="12192000" cy="1611142"/>
          </a:xfrm>
          <a:prstGeom prst="rect">
            <a:avLst/>
          </a:prstGeom>
          <a:ln w="12700">
            <a:miter lim="400000"/>
          </a:ln>
        </p:spPr>
      </p:pic>
    </p:spTree>
    <p:extLst>
      <p:ext uri="{BB962C8B-B14F-4D97-AF65-F5344CB8AC3E}">
        <p14:creationId xmlns:p14="http://schemas.microsoft.com/office/powerpoint/2010/main" val="58764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838199" y="262648"/>
            <a:ext cx="10630711" cy="6417552"/>
          </a:xfrm>
        </p:spPr>
        <p:txBody>
          <a:bodyPr>
            <a:normAutofit/>
          </a:bodyPr>
          <a:lstStyle/>
          <a:p>
            <a:pPr marL="0" indent="0">
              <a:buNone/>
            </a:pPr>
            <a:r>
              <a:rPr lang="en-US" b="1" dirty="0"/>
              <a:t>National Crime Victimization Survey (NCVS) 2006-2018</a:t>
            </a:r>
          </a:p>
          <a:p>
            <a:pPr lvl="1"/>
            <a:endParaRPr lang="en-US" dirty="0"/>
          </a:p>
          <a:p>
            <a:pPr lvl="1"/>
            <a:r>
              <a:rPr lang="en-US" dirty="0"/>
              <a:t>Approximately 135,000 households each year </a:t>
            </a:r>
          </a:p>
          <a:p>
            <a:pPr lvl="1"/>
            <a:r>
              <a:rPr lang="en-US" dirty="0"/>
              <a:t>AND 240,000 individuals in the HH aged 12 or older</a:t>
            </a:r>
          </a:p>
          <a:p>
            <a:pPr lvl="1"/>
            <a:r>
              <a:rPr lang="en-US" dirty="0"/>
              <a:t>Dwelling units remain in sample for 3.5 years, surveyed every 6 months </a:t>
            </a:r>
          </a:p>
          <a:p>
            <a:pPr lvl="1"/>
            <a:r>
              <a:rPr lang="en-US" dirty="0"/>
              <a:t>Yields annual and change estimates of criminal victimization for persons age 12 or older</a:t>
            </a:r>
          </a:p>
          <a:p>
            <a:pPr lvl="1"/>
            <a:r>
              <a:rPr lang="en-US" dirty="0"/>
              <a:t>Includes persons living in group quarters (e.g. dormitories) but excludes institutional settings (correctional or hospital facilities) and homeless</a:t>
            </a:r>
          </a:p>
        </p:txBody>
      </p:sp>
    </p:spTree>
    <p:extLst>
      <p:ext uri="{BB962C8B-B14F-4D97-AF65-F5344CB8AC3E}">
        <p14:creationId xmlns:p14="http://schemas.microsoft.com/office/powerpoint/2010/main" val="365414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838199" y="262648"/>
            <a:ext cx="10630711" cy="6417552"/>
          </a:xfrm>
        </p:spPr>
        <p:txBody>
          <a:bodyPr>
            <a:normAutofit/>
          </a:bodyPr>
          <a:lstStyle/>
          <a:p>
            <a:pPr marL="0" indent="0">
              <a:buNone/>
            </a:pPr>
            <a:r>
              <a:rPr lang="en-US" b="1" dirty="0"/>
              <a:t>National Crime Victimization Survey (NCVS) 2006-2018</a:t>
            </a:r>
          </a:p>
          <a:p>
            <a:pPr lvl="2"/>
            <a:endParaRPr lang="en-US" dirty="0"/>
          </a:p>
          <a:p>
            <a:pPr lvl="2"/>
            <a:r>
              <a:rPr lang="en-US" sz="2800" dirty="0"/>
              <a:t>Person Data</a:t>
            </a:r>
          </a:p>
          <a:p>
            <a:pPr lvl="3"/>
            <a:r>
              <a:rPr lang="en-US" dirty="0"/>
              <a:t>Demographics (age, sex, race, ethnicity, marital status, education, income, employment)</a:t>
            </a:r>
          </a:p>
          <a:p>
            <a:pPr lvl="3"/>
            <a:r>
              <a:rPr lang="en-US" dirty="0"/>
              <a:t>Nonfatal personal crimes (i.e., rape or sexual assault, robbery, aggravated and simple assault, and personal larceny) </a:t>
            </a:r>
          </a:p>
          <a:p>
            <a:pPr lvl="3"/>
            <a:r>
              <a:rPr lang="en-US" dirty="0"/>
              <a:t>Yields potentially longitudinal personal data on marital status, education, income, employment</a:t>
            </a:r>
          </a:p>
          <a:p>
            <a:pPr lvl="2"/>
            <a:endParaRPr lang="en-US" dirty="0"/>
          </a:p>
          <a:p>
            <a:pPr lvl="2"/>
            <a:r>
              <a:rPr lang="en-US" sz="2800" dirty="0"/>
              <a:t>Victimization incident:</a:t>
            </a:r>
          </a:p>
          <a:p>
            <a:pPr lvl="3"/>
            <a:r>
              <a:rPr lang="en-US" dirty="0"/>
              <a:t>offender (e.g., age, race and Hispanic origin, sex, and victim-offender relationship), </a:t>
            </a:r>
          </a:p>
          <a:p>
            <a:pPr lvl="3"/>
            <a:r>
              <a:rPr lang="en-US" dirty="0"/>
              <a:t>characteristics of the crime (e.g., time and place of occurrence, use of weapons, nature of injury, and economic consequences)</a:t>
            </a:r>
          </a:p>
          <a:p>
            <a:pPr lvl="3"/>
            <a:r>
              <a:rPr lang="en-US" dirty="0"/>
              <a:t>crime was reported to police, reasons the crime was or was not reported, and victim experiences with the criminal justice system</a:t>
            </a:r>
          </a:p>
          <a:p>
            <a:pPr lvl="3"/>
            <a:r>
              <a:rPr lang="en-US" dirty="0"/>
              <a:t>sought medical treatment</a:t>
            </a:r>
          </a:p>
          <a:p>
            <a:pPr marL="914400" lvl="2" indent="0">
              <a:buNone/>
            </a:pPr>
            <a:endParaRPr lang="en-US" dirty="0"/>
          </a:p>
        </p:txBody>
      </p:sp>
    </p:spTree>
    <p:extLst>
      <p:ext uri="{BB962C8B-B14F-4D97-AF65-F5344CB8AC3E}">
        <p14:creationId xmlns:p14="http://schemas.microsoft.com/office/powerpoint/2010/main" val="277886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838199" y="262648"/>
            <a:ext cx="10630711" cy="6417552"/>
          </a:xfrm>
        </p:spPr>
        <p:txBody>
          <a:bodyPr>
            <a:normAutofit/>
          </a:bodyPr>
          <a:lstStyle/>
          <a:p>
            <a:pPr marL="0" indent="0">
              <a:buNone/>
            </a:pPr>
            <a:r>
              <a:rPr lang="en-US" b="1" dirty="0"/>
              <a:t>NCVS School Crime Supplement (SCS) 2005, 2007,…2013, 2015, 2017</a:t>
            </a:r>
          </a:p>
          <a:p>
            <a:pPr marL="0" indent="0">
              <a:buNone/>
            </a:pPr>
            <a:r>
              <a:rPr lang="en-US" b="1" dirty="0"/>
              <a:t>Student experiences with and perceptions of . . .</a:t>
            </a:r>
          </a:p>
          <a:p>
            <a:pPr marL="0" indent="0">
              <a:buNone/>
            </a:pPr>
            <a:r>
              <a:rPr lang="en-US" dirty="0"/>
              <a:t>crime and safety at school </a:t>
            </a:r>
          </a:p>
          <a:p>
            <a:pPr marL="0" indent="0">
              <a:buNone/>
            </a:pPr>
            <a:r>
              <a:rPr lang="en-US" dirty="0"/>
              <a:t>preventive measures employed by schools</a:t>
            </a:r>
          </a:p>
          <a:p>
            <a:pPr marL="0" indent="0">
              <a:buNone/>
            </a:pPr>
            <a:r>
              <a:rPr lang="en-US" dirty="0"/>
              <a:t>participation in after school activities</a:t>
            </a:r>
          </a:p>
          <a:p>
            <a:pPr marL="0" indent="0">
              <a:buNone/>
            </a:pPr>
            <a:r>
              <a:rPr lang="en-US" dirty="0"/>
              <a:t>school rules and enforcement</a:t>
            </a:r>
          </a:p>
          <a:p>
            <a:pPr marL="0" indent="0">
              <a:buNone/>
            </a:pPr>
            <a:r>
              <a:rPr lang="en-US" dirty="0"/>
              <a:t>presence of weapons, drugs, alcohol, and gangs in school</a:t>
            </a:r>
          </a:p>
          <a:p>
            <a:pPr marL="0" indent="0">
              <a:buNone/>
            </a:pPr>
            <a:r>
              <a:rPr lang="en-US" dirty="0"/>
              <a:t>bullying</a:t>
            </a:r>
          </a:p>
          <a:p>
            <a:pPr marL="0" indent="0">
              <a:buNone/>
            </a:pPr>
            <a:r>
              <a:rPr lang="en-US" dirty="0"/>
              <a:t>hate-related incidents </a:t>
            </a:r>
          </a:p>
          <a:p>
            <a:pPr marL="0" indent="0">
              <a:buNone/>
            </a:pPr>
            <a:r>
              <a:rPr lang="en-US" dirty="0"/>
              <a:t>fear of victimization at school</a:t>
            </a:r>
            <a:endParaRPr lang="en-US" b="1" dirty="0"/>
          </a:p>
        </p:txBody>
      </p:sp>
    </p:spTree>
    <p:extLst>
      <p:ext uri="{BB962C8B-B14F-4D97-AF65-F5344CB8AC3E}">
        <p14:creationId xmlns:p14="http://schemas.microsoft.com/office/powerpoint/2010/main" val="1901908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6BF069-78D4-4853-ADA7-1B87154ACB7A}"/>
              </a:ext>
            </a:extLst>
          </p:cNvPr>
          <p:cNvSpPr>
            <a:spLocks noGrp="1"/>
          </p:cNvSpPr>
          <p:nvPr>
            <p:ph sz="half" idx="2"/>
          </p:nvPr>
        </p:nvSpPr>
        <p:spPr>
          <a:xfrm>
            <a:off x="1122902" y="688870"/>
            <a:ext cx="6583566" cy="5311572"/>
          </a:xfrm>
        </p:spPr>
        <p:txBody>
          <a:bodyPr>
            <a:normAutofit fontScale="55000" lnSpcReduction="20000"/>
          </a:bodyPr>
          <a:lstStyle/>
          <a:p>
            <a:r>
              <a:rPr lang="en-US" sz="4500" dirty="0"/>
              <a:t>National Vital Statistics System (NVSS)</a:t>
            </a:r>
          </a:p>
          <a:p>
            <a:r>
              <a:rPr lang="en-US" sz="4500" dirty="0"/>
              <a:t>National Health and Nutrition Examination Surveys (NHANES)</a:t>
            </a:r>
          </a:p>
          <a:p>
            <a:r>
              <a:rPr lang="en-US" sz="4500" dirty="0"/>
              <a:t>National Health Interview Survey (NHIS) linked with National Death Index (NDI)</a:t>
            </a:r>
          </a:p>
          <a:p>
            <a:r>
              <a:rPr lang="en-US" sz="4500" dirty="0"/>
              <a:t>NHIS linked with Medical Expenditure Panel Survey (MEPS)</a:t>
            </a:r>
          </a:p>
          <a:p>
            <a:r>
              <a:rPr lang="en-US" sz="4500" dirty="0"/>
              <a:t>American Community Survey (ACS) and Current Population Survey (CPS)</a:t>
            </a:r>
          </a:p>
          <a:p>
            <a:r>
              <a:rPr lang="en-US" sz="4500" dirty="0"/>
              <a:t>National Crime Victimization Survey (NCVS)</a:t>
            </a:r>
          </a:p>
          <a:p>
            <a:r>
              <a:rPr lang="en-US" sz="4500" dirty="0"/>
              <a:t>Survey of Occupational Injuries and Illnesses (SOII), Census of Fatal Occupational Injuries (CFOI), American Time Use Survey (ATUS)</a:t>
            </a:r>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BE22278E-D03A-41B1-BF5D-881DFE8F4642}"/>
              </a:ext>
            </a:extLst>
          </p:cNvPr>
          <p:cNvSpPr>
            <a:spLocks noGrp="1"/>
          </p:cNvSpPr>
          <p:nvPr>
            <p:ph sz="quarter" idx="4"/>
          </p:nvPr>
        </p:nvSpPr>
        <p:spPr>
          <a:xfrm>
            <a:off x="7777316" y="688870"/>
            <a:ext cx="5183188" cy="3684588"/>
          </a:xfrm>
        </p:spPr>
        <p:txBody>
          <a:bodyPr>
            <a:noAutofit/>
          </a:bodyPr>
          <a:lstStyle/>
          <a:p>
            <a:r>
              <a:rPr lang="en-US" sz="2400" dirty="0"/>
              <a:t>Jan 31</a:t>
            </a:r>
          </a:p>
          <a:p>
            <a:r>
              <a:rPr lang="en-US" sz="2400" dirty="0"/>
              <a:t>Feb 7</a:t>
            </a:r>
          </a:p>
          <a:p>
            <a:r>
              <a:rPr lang="en-US" sz="2400" dirty="0"/>
              <a:t>Feb 14</a:t>
            </a:r>
          </a:p>
          <a:p>
            <a:endParaRPr lang="en-US" sz="2400" dirty="0"/>
          </a:p>
          <a:p>
            <a:r>
              <a:rPr lang="en-US" sz="2400" dirty="0"/>
              <a:t>Feb 28</a:t>
            </a:r>
          </a:p>
          <a:p>
            <a:pPr>
              <a:lnSpc>
                <a:spcPct val="150000"/>
              </a:lnSpc>
            </a:pPr>
            <a:r>
              <a:rPr lang="en-US" sz="2400" dirty="0"/>
              <a:t>Mar 6</a:t>
            </a:r>
          </a:p>
          <a:p>
            <a:pPr>
              <a:lnSpc>
                <a:spcPct val="150000"/>
              </a:lnSpc>
            </a:pPr>
            <a:r>
              <a:rPr lang="en-US" sz="2400" dirty="0"/>
              <a:t>April 3</a:t>
            </a:r>
          </a:p>
          <a:p>
            <a:r>
              <a:rPr lang="en-US" sz="2400" dirty="0"/>
              <a:t>April 10</a:t>
            </a:r>
          </a:p>
        </p:txBody>
      </p:sp>
    </p:spTree>
    <p:extLst>
      <p:ext uri="{BB962C8B-B14F-4D97-AF65-F5344CB8AC3E}">
        <p14:creationId xmlns:p14="http://schemas.microsoft.com/office/powerpoint/2010/main" val="409693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740477" y="477982"/>
            <a:ext cx="9099588" cy="4639708"/>
          </a:xfrm>
        </p:spPr>
        <p:txBody>
          <a:bodyPr anchor="ctr">
            <a:normAutofit/>
          </a:bodyPr>
          <a:lstStyle/>
          <a:p>
            <a:pPr marL="0" indent="0" algn="ctr">
              <a:buNone/>
            </a:pPr>
            <a:r>
              <a:rPr lang="en-US" sz="3600" b="1" dirty="0"/>
              <a:t>Federal Statistical Data </a:t>
            </a:r>
          </a:p>
          <a:p>
            <a:pPr marL="0" indent="0" algn="ctr">
              <a:buNone/>
            </a:pPr>
            <a:r>
              <a:rPr lang="en-US" sz="3600" b="1" dirty="0"/>
              <a:t>for Health Research and Policy</a:t>
            </a:r>
          </a:p>
          <a:p>
            <a:pPr marL="0" indent="0" algn="ctr">
              <a:buNone/>
            </a:pPr>
            <a:r>
              <a:rPr lang="en-US" sz="3600" b="1" dirty="0"/>
              <a:t>Spring 2020</a:t>
            </a:r>
          </a:p>
          <a:p>
            <a:pPr marL="0" indent="0" algn="ctr">
              <a:buNone/>
            </a:pPr>
            <a:r>
              <a:rPr lang="en-US" sz="3600" dirty="0"/>
              <a:t>Anyone at Colorado State University is invited to attend the lectures (9-10am) by zoom  </a:t>
            </a:r>
            <a:r>
              <a:rPr lang="en-US" dirty="0">
                <a:hlinkClick r:id="rId4"/>
              </a:rPr>
              <a:t>https://ucdenver.zoom.us/j/981548769</a:t>
            </a:r>
            <a:endParaRPr lang="en-US" dirty="0"/>
          </a:p>
          <a:p>
            <a:pPr marL="0" indent="0" algn="ctr">
              <a:buNone/>
            </a:pPr>
            <a:endParaRPr lang="en-US" sz="3600" dirty="0"/>
          </a:p>
          <a:p>
            <a:pPr marL="0" indent="0" algn="ctr">
              <a:buNone/>
            </a:pPr>
            <a:endParaRPr lang="en-US" sz="3600" b="1" dirty="0"/>
          </a:p>
        </p:txBody>
      </p:sp>
    </p:spTree>
    <p:extLst>
      <p:ext uri="{BB962C8B-B14F-4D97-AF65-F5344CB8AC3E}">
        <p14:creationId xmlns:p14="http://schemas.microsoft.com/office/powerpoint/2010/main" val="196898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975574" cy="648666"/>
          </a:xfrm>
        </p:spPr>
        <p:txBody>
          <a:bodyPr>
            <a:normAutofit/>
          </a:bodyPr>
          <a:lstStyle/>
          <a:p>
            <a:r>
              <a:rPr lang="en-US" sz="2800" b="1" dirty="0"/>
              <a:t>Examples of Economic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808933"/>
              </p:ext>
            </p:extLst>
          </p:nvPr>
        </p:nvGraphicFramePr>
        <p:xfrm>
          <a:off x="675861" y="1013792"/>
          <a:ext cx="10677939" cy="5243827"/>
        </p:xfrm>
        <a:graphic>
          <a:graphicData uri="http://schemas.openxmlformats.org/drawingml/2006/table">
            <a:tbl>
              <a:tblPr/>
              <a:tblGrid>
                <a:gridCol w="4938548">
                  <a:extLst>
                    <a:ext uri="{9D8B030D-6E8A-4147-A177-3AD203B41FA5}">
                      <a16:colId xmlns:a16="http://schemas.microsoft.com/office/drawing/2014/main" val="20000"/>
                    </a:ext>
                  </a:extLst>
                </a:gridCol>
                <a:gridCol w="1735164">
                  <a:extLst>
                    <a:ext uri="{9D8B030D-6E8A-4147-A177-3AD203B41FA5}">
                      <a16:colId xmlns:a16="http://schemas.microsoft.com/office/drawing/2014/main" val="20001"/>
                    </a:ext>
                  </a:extLst>
                </a:gridCol>
                <a:gridCol w="2402536">
                  <a:extLst>
                    <a:ext uri="{9D8B030D-6E8A-4147-A177-3AD203B41FA5}">
                      <a16:colId xmlns:a16="http://schemas.microsoft.com/office/drawing/2014/main" val="20002"/>
                    </a:ext>
                  </a:extLst>
                </a:gridCol>
                <a:gridCol w="1601691">
                  <a:extLst>
                    <a:ext uri="{9D8B030D-6E8A-4147-A177-3AD203B41FA5}">
                      <a16:colId xmlns:a16="http://schemas.microsoft.com/office/drawing/2014/main" val="20003"/>
                    </a:ext>
                  </a:extLst>
                </a:gridCol>
              </a:tblGrid>
              <a:tr h="364849">
                <a:tc>
                  <a:txBody>
                    <a:bodyPr/>
                    <a:lstStyle/>
                    <a:p>
                      <a:pPr fontAlgn="t"/>
                      <a:r>
                        <a:rPr lang="en-US" sz="2000" baseline="0" dirty="0">
                          <a:effectLst/>
                        </a:rPr>
                        <a:t>Data Sets</a:t>
                      </a:r>
                    </a:p>
                  </a:txBody>
                  <a:tcPr marL="58263" marR="58263" marT="29132" marB="29132">
                    <a:lnL>
                      <a:noFill/>
                    </a:lnL>
                    <a:lnR>
                      <a:noFill/>
                    </a:lnR>
                    <a:lnT>
                      <a:noFill/>
                    </a:lnT>
                    <a:lnB>
                      <a:noFill/>
                    </a:lnB>
                  </a:tcPr>
                </a:tc>
                <a:tc>
                  <a:txBody>
                    <a:bodyPr/>
                    <a:lstStyle/>
                    <a:p>
                      <a:pPr algn="ctr" fontAlgn="t"/>
                      <a:r>
                        <a:rPr lang="en-US" sz="2000" baseline="0">
                          <a:effectLst/>
                        </a:rPr>
                        <a:t>Frequency</a:t>
                      </a:r>
                    </a:p>
                  </a:txBody>
                  <a:tcPr marL="58263" marR="58263" marT="29132" marB="29132">
                    <a:lnL>
                      <a:noFill/>
                    </a:lnL>
                    <a:lnR>
                      <a:noFill/>
                    </a:lnR>
                    <a:lnT>
                      <a:noFill/>
                    </a:lnT>
                    <a:lnB>
                      <a:noFill/>
                    </a:lnB>
                  </a:tcPr>
                </a:tc>
                <a:tc>
                  <a:txBody>
                    <a:bodyPr/>
                    <a:lstStyle/>
                    <a:p>
                      <a:pPr algn="ctr" fontAlgn="t"/>
                      <a:r>
                        <a:rPr lang="en-US" sz="2000" baseline="0">
                          <a:effectLst/>
                        </a:rPr>
                        <a:t>Unit of Enumeration</a:t>
                      </a:r>
                    </a:p>
                  </a:txBody>
                  <a:tcPr marL="58263" marR="58263" marT="29132" marB="29132">
                    <a:lnL>
                      <a:noFill/>
                    </a:lnL>
                    <a:lnR>
                      <a:noFill/>
                    </a:lnR>
                    <a:lnT>
                      <a:noFill/>
                    </a:lnT>
                    <a:lnB>
                      <a:noFill/>
                    </a:lnB>
                  </a:tcPr>
                </a:tc>
                <a:tc>
                  <a:txBody>
                    <a:bodyPr/>
                    <a:lstStyle/>
                    <a:p>
                      <a:pPr algn="ctr" fontAlgn="t"/>
                      <a:r>
                        <a:rPr lang="en-US" sz="2000" baseline="0">
                          <a:effectLst/>
                        </a:rPr>
                        <a:t>Availability</a:t>
                      </a:r>
                    </a:p>
                  </a:txBody>
                  <a:tcPr marL="58263" marR="58263" marT="29132" marB="29132">
                    <a:lnL>
                      <a:noFill/>
                    </a:lnL>
                    <a:lnR>
                      <a:noFill/>
                    </a:lnR>
                    <a:lnT>
                      <a:noFill/>
                    </a:lnT>
                    <a:lnB>
                      <a:noFill/>
                    </a:lnB>
                  </a:tcPr>
                </a:tc>
                <a:extLst>
                  <a:ext uri="{0D108BD9-81ED-4DB2-BD59-A6C34878D82A}">
                    <a16:rowId xmlns:a16="http://schemas.microsoft.com/office/drawing/2014/main" val="10000"/>
                  </a:ext>
                </a:extLst>
              </a:tr>
              <a:tr h="479231">
                <a:tc>
                  <a:txBody>
                    <a:bodyPr/>
                    <a:lstStyle/>
                    <a:p>
                      <a:pPr fontAlgn="t"/>
                      <a:r>
                        <a:rPr lang="en-US" sz="2000" u="sng" baseline="0" dirty="0">
                          <a:solidFill>
                            <a:srgbClr val="990066"/>
                          </a:solidFill>
                          <a:effectLst/>
                          <a:hlinkClick r:id="rId3"/>
                        </a:rPr>
                        <a:t>Census of Auxiliary Establishments (AUX)</a:t>
                      </a:r>
                      <a:endParaRPr lang="en-US" sz="2000" baseline="0" dirty="0">
                        <a:effectLst/>
                      </a:endParaRPr>
                    </a:p>
                  </a:txBody>
                  <a:tcPr marL="58263" marR="58263" marT="29132" marB="29132">
                    <a:lnL>
                      <a:noFill/>
                    </a:lnL>
                    <a:lnR>
                      <a:noFill/>
                    </a:lnR>
                    <a:lnT>
                      <a:noFill/>
                    </a:lnT>
                    <a:lnB>
                      <a:noFill/>
                    </a:lnB>
                    <a:solidFill>
                      <a:srgbClr val="FFFFFF"/>
                    </a:solidFill>
                  </a:tcPr>
                </a:tc>
                <a:tc>
                  <a:txBody>
                    <a:bodyPr/>
                    <a:lstStyle/>
                    <a:p>
                      <a:pPr algn="ctr" fontAlgn="t"/>
                      <a:r>
                        <a:rPr lang="en-US" sz="2000" baseline="0" dirty="0">
                          <a:effectLst/>
                        </a:rPr>
                        <a:t>Every 5 Years</a:t>
                      </a:r>
                    </a:p>
                  </a:txBody>
                  <a:tcPr marL="58263" marR="58263" marT="29132" marB="29132">
                    <a:lnL>
                      <a:noFill/>
                    </a:lnL>
                    <a:lnR>
                      <a:noFill/>
                    </a:lnR>
                    <a:lnT>
                      <a:noFill/>
                    </a:lnT>
                    <a:lnB>
                      <a:noFill/>
                    </a:lnB>
                    <a:solidFill>
                      <a:srgbClr val="FFFFFF"/>
                    </a:solidFill>
                  </a:tcPr>
                </a:tc>
                <a:tc>
                  <a:txBody>
                    <a:bodyPr/>
                    <a:lstStyle/>
                    <a:p>
                      <a:pPr algn="ctr" fontAlgn="t"/>
                      <a:r>
                        <a:rPr lang="en-US" sz="2000" baseline="0">
                          <a:effectLst/>
                        </a:rPr>
                        <a:t>Establishment</a:t>
                      </a:r>
                    </a:p>
                  </a:txBody>
                  <a:tcPr marL="58263" marR="58263" marT="29132" marB="29132">
                    <a:lnL>
                      <a:noFill/>
                    </a:lnL>
                    <a:lnR>
                      <a:noFill/>
                    </a:lnR>
                    <a:lnT>
                      <a:noFill/>
                    </a:lnT>
                    <a:lnB>
                      <a:noFill/>
                    </a:lnB>
                    <a:solidFill>
                      <a:srgbClr val="FFFFFF"/>
                    </a:solidFill>
                  </a:tcPr>
                </a:tc>
                <a:tc>
                  <a:txBody>
                    <a:bodyPr/>
                    <a:lstStyle/>
                    <a:p>
                      <a:pPr algn="ctr" fontAlgn="t"/>
                      <a:r>
                        <a:rPr lang="en-US" sz="2000" baseline="0">
                          <a:effectLst/>
                        </a:rPr>
                        <a:t>1977–2007</a:t>
                      </a:r>
                    </a:p>
                  </a:txBody>
                  <a:tcPr marL="58263" marR="58263" marT="29132" marB="29132">
                    <a:lnL>
                      <a:noFill/>
                    </a:lnL>
                    <a:lnR>
                      <a:noFill/>
                    </a:lnR>
                    <a:lnT>
                      <a:noFill/>
                    </a:lnT>
                    <a:lnB>
                      <a:noFill/>
                    </a:lnB>
                    <a:solidFill>
                      <a:srgbClr val="FFFFFF"/>
                    </a:solidFill>
                  </a:tcPr>
                </a:tc>
                <a:extLst>
                  <a:ext uri="{0D108BD9-81ED-4DB2-BD59-A6C34878D82A}">
                    <a16:rowId xmlns:a16="http://schemas.microsoft.com/office/drawing/2014/main" val="10001"/>
                  </a:ext>
                </a:extLst>
              </a:tr>
              <a:tr h="479231">
                <a:tc>
                  <a:txBody>
                    <a:bodyPr/>
                    <a:lstStyle/>
                    <a:p>
                      <a:pPr fontAlgn="t"/>
                      <a:r>
                        <a:rPr lang="en-US" sz="2000" u="sng" baseline="0" dirty="0">
                          <a:solidFill>
                            <a:srgbClr val="990066"/>
                          </a:solidFill>
                          <a:effectLst/>
                          <a:hlinkClick r:id="rId3"/>
                        </a:rPr>
                        <a:t>Census of Construction Industries (CCN)</a:t>
                      </a:r>
                      <a:endParaRPr lang="en-US" sz="2000" baseline="0" dirty="0">
                        <a:effectLst/>
                      </a:endParaRP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Every 5 Years</a:t>
                      </a: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Establishment</a:t>
                      </a: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1972–2017</a:t>
                      </a:r>
                    </a:p>
                  </a:txBody>
                  <a:tcPr marL="58263" marR="58263" marT="29132" marB="29132">
                    <a:lnL>
                      <a:noFill/>
                    </a:lnL>
                    <a:lnR>
                      <a:noFill/>
                    </a:lnR>
                    <a:lnT>
                      <a:noFill/>
                    </a:lnT>
                    <a:lnB>
                      <a:noFill/>
                    </a:lnB>
                    <a:solidFill>
                      <a:srgbClr val="E1EBCD"/>
                    </a:solidFill>
                  </a:tcPr>
                </a:tc>
                <a:extLst>
                  <a:ext uri="{0D108BD9-81ED-4DB2-BD59-A6C34878D82A}">
                    <a16:rowId xmlns:a16="http://schemas.microsoft.com/office/drawing/2014/main" val="10002"/>
                  </a:ext>
                </a:extLst>
              </a:tr>
              <a:tr h="568521">
                <a:tc>
                  <a:txBody>
                    <a:bodyPr/>
                    <a:lstStyle/>
                    <a:p>
                      <a:pPr fontAlgn="t"/>
                      <a:r>
                        <a:rPr lang="en-US" sz="2000" u="sng" baseline="0" dirty="0">
                          <a:solidFill>
                            <a:srgbClr val="990066"/>
                          </a:solidFill>
                          <a:effectLst/>
                          <a:hlinkClick r:id="rId3"/>
                        </a:rPr>
                        <a:t>Census of Finance, Insurance, and Real Estate (CFI)</a:t>
                      </a:r>
                      <a:endParaRPr lang="en-US" sz="2000" baseline="0" dirty="0">
                        <a:effectLst/>
                      </a:endParaRPr>
                    </a:p>
                  </a:txBody>
                  <a:tcPr marL="58263" marR="58263" marT="29132" marB="29132">
                    <a:lnL>
                      <a:noFill/>
                    </a:lnL>
                    <a:lnR>
                      <a:noFill/>
                    </a:lnR>
                    <a:lnT>
                      <a:noFill/>
                    </a:lnT>
                    <a:lnB>
                      <a:noFill/>
                    </a:lnB>
                  </a:tcPr>
                </a:tc>
                <a:tc>
                  <a:txBody>
                    <a:bodyPr/>
                    <a:lstStyle/>
                    <a:p>
                      <a:pPr algn="ctr" fontAlgn="t"/>
                      <a:r>
                        <a:rPr lang="en-US" sz="2000" baseline="0">
                          <a:effectLst/>
                        </a:rPr>
                        <a:t>Every 5 Years</a:t>
                      </a:r>
                    </a:p>
                  </a:txBody>
                  <a:tcPr marL="58263" marR="58263" marT="29132" marB="29132">
                    <a:lnL>
                      <a:noFill/>
                    </a:lnL>
                    <a:lnR>
                      <a:noFill/>
                    </a:lnR>
                    <a:lnT>
                      <a:noFill/>
                    </a:lnT>
                    <a:lnB>
                      <a:noFill/>
                    </a:lnB>
                  </a:tcPr>
                </a:tc>
                <a:tc>
                  <a:txBody>
                    <a:bodyPr/>
                    <a:lstStyle/>
                    <a:p>
                      <a:pPr algn="ctr" fontAlgn="t"/>
                      <a:r>
                        <a:rPr lang="en-US" sz="2000" baseline="0" dirty="0">
                          <a:effectLst/>
                        </a:rPr>
                        <a:t>Establishment</a:t>
                      </a:r>
                    </a:p>
                  </a:txBody>
                  <a:tcPr marL="58263" marR="58263" marT="29132" marB="29132">
                    <a:lnL>
                      <a:noFill/>
                    </a:lnL>
                    <a:lnR>
                      <a:noFill/>
                    </a:lnR>
                    <a:lnT>
                      <a:noFill/>
                    </a:lnT>
                    <a:lnB>
                      <a:noFill/>
                    </a:lnB>
                  </a:tcPr>
                </a:tc>
                <a:tc>
                  <a:txBody>
                    <a:bodyPr/>
                    <a:lstStyle/>
                    <a:p>
                      <a:pPr algn="ctr" fontAlgn="t"/>
                      <a:r>
                        <a:rPr lang="en-US" sz="2000" baseline="0" dirty="0">
                          <a:effectLst/>
                        </a:rPr>
                        <a:t>1992–2017</a:t>
                      </a:r>
                    </a:p>
                  </a:txBody>
                  <a:tcPr marL="58263" marR="58263" marT="29132" marB="29132">
                    <a:lnL>
                      <a:noFill/>
                    </a:lnL>
                    <a:lnR>
                      <a:noFill/>
                    </a:lnR>
                    <a:lnT>
                      <a:noFill/>
                    </a:lnT>
                    <a:lnB>
                      <a:noFill/>
                    </a:lnB>
                  </a:tcPr>
                </a:tc>
                <a:extLst>
                  <a:ext uri="{0D108BD9-81ED-4DB2-BD59-A6C34878D82A}">
                    <a16:rowId xmlns:a16="http://schemas.microsoft.com/office/drawing/2014/main" val="10003"/>
                  </a:ext>
                </a:extLst>
              </a:tr>
              <a:tr h="665781">
                <a:tc>
                  <a:txBody>
                    <a:bodyPr/>
                    <a:lstStyle/>
                    <a:p>
                      <a:pPr fontAlgn="t"/>
                      <a:r>
                        <a:rPr lang="en-US" sz="2000" u="sng" baseline="0" dirty="0">
                          <a:solidFill>
                            <a:srgbClr val="990066"/>
                          </a:solidFill>
                          <a:effectLst/>
                          <a:hlinkClick r:id="rId3"/>
                        </a:rPr>
                        <a:t>Census of Manufactures (CMF)</a:t>
                      </a:r>
                      <a:endParaRPr lang="en-US" sz="2000" baseline="0" dirty="0">
                        <a:effectLst/>
                      </a:endParaRPr>
                    </a:p>
                  </a:txBody>
                  <a:tcPr marL="58263" marR="58263" marT="29132" marB="29132">
                    <a:lnL>
                      <a:noFill/>
                    </a:lnL>
                    <a:lnR>
                      <a:noFill/>
                    </a:lnR>
                    <a:lnT>
                      <a:noFill/>
                    </a:lnT>
                    <a:lnB>
                      <a:noFill/>
                    </a:lnB>
                  </a:tcPr>
                </a:tc>
                <a:tc>
                  <a:txBody>
                    <a:bodyPr/>
                    <a:lstStyle/>
                    <a:p>
                      <a:pPr algn="ctr" fontAlgn="t"/>
                      <a:r>
                        <a:rPr lang="en-US" sz="2000" baseline="0">
                          <a:effectLst/>
                        </a:rPr>
                        <a:t>Every 5 Years</a:t>
                      </a:r>
                    </a:p>
                  </a:txBody>
                  <a:tcPr marL="58263" marR="58263" marT="29132" marB="29132">
                    <a:lnL>
                      <a:noFill/>
                    </a:lnL>
                    <a:lnR>
                      <a:noFill/>
                    </a:lnR>
                    <a:lnT>
                      <a:noFill/>
                    </a:lnT>
                    <a:lnB>
                      <a:noFill/>
                    </a:lnB>
                  </a:tcPr>
                </a:tc>
                <a:tc>
                  <a:txBody>
                    <a:bodyPr/>
                    <a:lstStyle/>
                    <a:p>
                      <a:pPr algn="ctr" fontAlgn="t"/>
                      <a:r>
                        <a:rPr lang="en-US" sz="2000" baseline="0">
                          <a:effectLst/>
                        </a:rPr>
                        <a:t>Establishment</a:t>
                      </a:r>
                    </a:p>
                  </a:txBody>
                  <a:tcPr marL="58263" marR="58263" marT="29132" marB="29132">
                    <a:lnL>
                      <a:noFill/>
                    </a:lnL>
                    <a:lnR>
                      <a:noFill/>
                    </a:lnR>
                    <a:lnT>
                      <a:noFill/>
                    </a:lnT>
                    <a:lnB>
                      <a:noFill/>
                    </a:lnB>
                  </a:tcPr>
                </a:tc>
                <a:tc>
                  <a:txBody>
                    <a:bodyPr/>
                    <a:lstStyle/>
                    <a:p>
                      <a:pPr algn="ctr" fontAlgn="t"/>
                      <a:r>
                        <a:rPr lang="en-US" sz="2000" baseline="0" dirty="0">
                          <a:effectLst/>
                        </a:rPr>
                        <a:t>1963, </a:t>
                      </a:r>
                      <a:br>
                        <a:rPr lang="en-US" sz="2000" baseline="0" dirty="0">
                          <a:effectLst/>
                        </a:rPr>
                      </a:br>
                      <a:r>
                        <a:rPr lang="en-US" sz="2000" baseline="0" dirty="0">
                          <a:effectLst/>
                        </a:rPr>
                        <a:t>1967–2017</a:t>
                      </a:r>
                    </a:p>
                  </a:txBody>
                  <a:tcPr marL="58263" marR="58263" marT="29132" marB="29132">
                    <a:lnL>
                      <a:noFill/>
                    </a:lnL>
                    <a:lnR>
                      <a:noFill/>
                    </a:lnR>
                    <a:lnT>
                      <a:noFill/>
                    </a:lnT>
                    <a:lnB>
                      <a:noFill/>
                    </a:lnB>
                  </a:tcPr>
                </a:tc>
                <a:extLst>
                  <a:ext uri="{0D108BD9-81ED-4DB2-BD59-A6C34878D82A}">
                    <a16:rowId xmlns:a16="http://schemas.microsoft.com/office/drawing/2014/main" val="10004"/>
                  </a:ext>
                </a:extLst>
              </a:tr>
              <a:tr h="479231">
                <a:tc>
                  <a:txBody>
                    <a:bodyPr/>
                    <a:lstStyle/>
                    <a:p>
                      <a:pPr fontAlgn="t"/>
                      <a:r>
                        <a:rPr lang="en-US" sz="2000" u="sng" baseline="0" dirty="0">
                          <a:solidFill>
                            <a:srgbClr val="990066"/>
                          </a:solidFill>
                          <a:effectLst/>
                          <a:hlinkClick r:id="rId3"/>
                        </a:rPr>
                        <a:t>Census of Mining (CMI)</a:t>
                      </a:r>
                      <a:endParaRPr lang="en-US" sz="2000" baseline="0" dirty="0">
                        <a:effectLst/>
                      </a:endParaRPr>
                    </a:p>
                  </a:txBody>
                  <a:tcPr marL="58263" marR="58263" marT="29132" marB="29132">
                    <a:lnL>
                      <a:noFill/>
                    </a:lnL>
                    <a:lnR>
                      <a:noFill/>
                    </a:lnR>
                    <a:lnT>
                      <a:noFill/>
                    </a:lnT>
                    <a:lnB>
                      <a:noFill/>
                    </a:lnB>
                    <a:solidFill>
                      <a:srgbClr val="E1EBCD"/>
                    </a:solidFill>
                  </a:tcPr>
                </a:tc>
                <a:tc>
                  <a:txBody>
                    <a:bodyPr/>
                    <a:lstStyle/>
                    <a:p>
                      <a:pPr algn="ctr" fontAlgn="t"/>
                      <a:r>
                        <a:rPr lang="en-US" sz="2000" baseline="0">
                          <a:effectLst/>
                        </a:rPr>
                        <a:t>Every 5 Years</a:t>
                      </a:r>
                    </a:p>
                  </a:txBody>
                  <a:tcPr marL="58263" marR="58263" marT="29132" marB="29132">
                    <a:lnL>
                      <a:noFill/>
                    </a:lnL>
                    <a:lnR>
                      <a:noFill/>
                    </a:lnR>
                    <a:lnT>
                      <a:noFill/>
                    </a:lnT>
                    <a:lnB>
                      <a:noFill/>
                    </a:lnB>
                    <a:solidFill>
                      <a:srgbClr val="E1EBCD"/>
                    </a:solidFill>
                  </a:tcPr>
                </a:tc>
                <a:tc>
                  <a:txBody>
                    <a:bodyPr/>
                    <a:lstStyle/>
                    <a:p>
                      <a:pPr algn="ctr" fontAlgn="t"/>
                      <a:r>
                        <a:rPr lang="en-US" sz="2000" baseline="0">
                          <a:effectLst/>
                        </a:rPr>
                        <a:t>Establishment</a:t>
                      </a: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1987–2017</a:t>
                      </a:r>
                    </a:p>
                  </a:txBody>
                  <a:tcPr marL="58263" marR="58263" marT="29132" marB="29132">
                    <a:lnL>
                      <a:noFill/>
                    </a:lnL>
                    <a:lnR>
                      <a:noFill/>
                    </a:lnR>
                    <a:lnT>
                      <a:noFill/>
                    </a:lnT>
                    <a:lnB>
                      <a:noFill/>
                    </a:lnB>
                    <a:solidFill>
                      <a:srgbClr val="E1EBCD"/>
                    </a:solidFill>
                  </a:tcPr>
                </a:tc>
                <a:extLst>
                  <a:ext uri="{0D108BD9-81ED-4DB2-BD59-A6C34878D82A}">
                    <a16:rowId xmlns:a16="http://schemas.microsoft.com/office/drawing/2014/main" val="10005"/>
                  </a:ext>
                </a:extLst>
              </a:tr>
              <a:tr h="479231">
                <a:tc>
                  <a:txBody>
                    <a:bodyPr/>
                    <a:lstStyle/>
                    <a:p>
                      <a:pPr fontAlgn="t"/>
                      <a:r>
                        <a:rPr lang="en-US" sz="2000" u="sng" baseline="0">
                          <a:solidFill>
                            <a:srgbClr val="990066"/>
                          </a:solidFill>
                          <a:effectLst/>
                          <a:hlinkClick r:id="rId3"/>
                        </a:rPr>
                        <a:t>Census of Retail Trade (CRT)</a:t>
                      </a:r>
                      <a:endParaRPr lang="en-US" sz="2000" baseline="0">
                        <a:effectLst/>
                      </a:endParaRPr>
                    </a:p>
                  </a:txBody>
                  <a:tcPr marL="58263" marR="58263" marT="29132" marB="29132">
                    <a:lnL>
                      <a:noFill/>
                    </a:lnL>
                    <a:lnR>
                      <a:noFill/>
                    </a:lnR>
                    <a:lnT>
                      <a:noFill/>
                    </a:lnT>
                    <a:lnB>
                      <a:noFill/>
                    </a:lnB>
                  </a:tcPr>
                </a:tc>
                <a:tc>
                  <a:txBody>
                    <a:bodyPr/>
                    <a:lstStyle/>
                    <a:p>
                      <a:pPr algn="ctr" fontAlgn="t"/>
                      <a:r>
                        <a:rPr lang="en-US" sz="2000" baseline="0">
                          <a:effectLst/>
                        </a:rPr>
                        <a:t>Every 5 Years</a:t>
                      </a:r>
                    </a:p>
                  </a:txBody>
                  <a:tcPr marL="58263" marR="58263" marT="29132" marB="29132">
                    <a:lnL>
                      <a:noFill/>
                    </a:lnL>
                    <a:lnR>
                      <a:noFill/>
                    </a:lnR>
                    <a:lnT>
                      <a:noFill/>
                    </a:lnT>
                    <a:lnB>
                      <a:noFill/>
                    </a:lnB>
                  </a:tcPr>
                </a:tc>
                <a:tc>
                  <a:txBody>
                    <a:bodyPr/>
                    <a:lstStyle/>
                    <a:p>
                      <a:pPr algn="ctr" fontAlgn="t"/>
                      <a:r>
                        <a:rPr lang="en-US" sz="2000" baseline="0" dirty="0">
                          <a:effectLst/>
                        </a:rPr>
                        <a:t>Establishment</a:t>
                      </a:r>
                    </a:p>
                  </a:txBody>
                  <a:tcPr marL="58263" marR="58263" marT="29132" marB="29132">
                    <a:lnL>
                      <a:noFill/>
                    </a:lnL>
                    <a:lnR>
                      <a:noFill/>
                    </a:lnR>
                    <a:lnT>
                      <a:noFill/>
                    </a:lnT>
                    <a:lnB>
                      <a:noFill/>
                    </a:lnB>
                  </a:tcPr>
                </a:tc>
                <a:tc>
                  <a:txBody>
                    <a:bodyPr/>
                    <a:lstStyle/>
                    <a:p>
                      <a:pPr algn="ctr" fontAlgn="t"/>
                      <a:r>
                        <a:rPr lang="en-US" sz="2000" baseline="0" dirty="0">
                          <a:effectLst/>
                        </a:rPr>
                        <a:t>1977–2017</a:t>
                      </a:r>
                    </a:p>
                  </a:txBody>
                  <a:tcPr marL="58263" marR="58263" marT="29132" marB="29132">
                    <a:lnL>
                      <a:noFill/>
                    </a:lnL>
                    <a:lnR>
                      <a:noFill/>
                    </a:lnR>
                    <a:lnT>
                      <a:noFill/>
                    </a:lnT>
                    <a:lnB>
                      <a:noFill/>
                    </a:lnB>
                  </a:tcPr>
                </a:tc>
                <a:extLst>
                  <a:ext uri="{0D108BD9-81ED-4DB2-BD59-A6C34878D82A}">
                    <a16:rowId xmlns:a16="http://schemas.microsoft.com/office/drawing/2014/main" val="10006"/>
                  </a:ext>
                </a:extLst>
              </a:tr>
              <a:tr h="479231">
                <a:tc>
                  <a:txBody>
                    <a:bodyPr/>
                    <a:lstStyle/>
                    <a:p>
                      <a:pPr fontAlgn="t"/>
                      <a:r>
                        <a:rPr lang="en-US" sz="2000" u="sng" baseline="0" dirty="0">
                          <a:solidFill>
                            <a:srgbClr val="990066"/>
                          </a:solidFill>
                          <a:effectLst/>
                          <a:hlinkClick r:id="rId3"/>
                        </a:rPr>
                        <a:t>Census of Services (CSR)</a:t>
                      </a:r>
                      <a:endParaRPr lang="en-US" sz="2000" baseline="0" dirty="0">
                        <a:effectLst/>
                      </a:endParaRPr>
                    </a:p>
                  </a:txBody>
                  <a:tcPr marL="58263" marR="58263" marT="29132" marB="29132">
                    <a:lnL>
                      <a:noFill/>
                    </a:lnL>
                    <a:lnR>
                      <a:noFill/>
                    </a:lnR>
                    <a:lnT>
                      <a:noFill/>
                    </a:lnT>
                    <a:lnB>
                      <a:noFill/>
                    </a:lnB>
                    <a:solidFill>
                      <a:srgbClr val="E1EBCD"/>
                    </a:solidFill>
                  </a:tcPr>
                </a:tc>
                <a:tc>
                  <a:txBody>
                    <a:bodyPr/>
                    <a:lstStyle/>
                    <a:p>
                      <a:pPr algn="ctr" fontAlgn="t"/>
                      <a:r>
                        <a:rPr lang="en-US" sz="2000" baseline="0">
                          <a:effectLst/>
                        </a:rPr>
                        <a:t>Every 5 Years</a:t>
                      </a:r>
                    </a:p>
                  </a:txBody>
                  <a:tcPr marL="58263" marR="58263" marT="29132" marB="29132">
                    <a:lnL>
                      <a:noFill/>
                    </a:lnL>
                    <a:lnR>
                      <a:noFill/>
                    </a:lnR>
                    <a:lnT>
                      <a:noFill/>
                    </a:lnT>
                    <a:lnB>
                      <a:noFill/>
                    </a:lnB>
                    <a:solidFill>
                      <a:srgbClr val="E1EBCD"/>
                    </a:solidFill>
                  </a:tcPr>
                </a:tc>
                <a:tc>
                  <a:txBody>
                    <a:bodyPr/>
                    <a:lstStyle/>
                    <a:p>
                      <a:pPr algn="ctr" fontAlgn="t"/>
                      <a:r>
                        <a:rPr lang="en-US" sz="2000" baseline="0">
                          <a:effectLst/>
                        </a:rPr>
                        <a:t>Establishment</a:t>
                      </a: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1977–2017</a:t>
                      </a:r>
                    </a:p>
                  </a:txBody>
                  <a:tcPr marL="58263" marR="58263" marT="29132" marB="29132">
                    <a:lnL>
                      <a:noFill/>
                    </a:lnL>
                    <a:lnR>
                      <a:noFill/>
                    </a:lnR>
                    <a:lnT>
                      <a:noFill/>
                    </a:lnT>
                    <a:lnB>
                      <a:noFill/>
                    </a:lnB>
                    <a:solidFill>
                      <a:srgbClr val="E1EBCD"/>
                    </a:solidFill>
                  </a:tcPr>
                </a:tc>
                <a:extLst>
                  <a:ext uri="{0D108BD9-81ED-4DB2-BD59-A6C34878D82A}">
                    <a16:rowId xmlns:a16="http://schemas.microsoft.com/office/drawing/2014/main" val="10007"/>
                  </a:ext>
                </a:extLst>
              </a:tr>
              <a:tr h="665781">
                <a:tc>
                  <a:txBody>
                    <a:bodyPr/>
                    <a:lstStyle/>
                    <a:p>
                      <a:pPr fontAlgn="t"/>
                      <a:r>
                        <a:rPr lang="en-US" sz="2000" u="sng" baseline="0">
                          <a:solidFill>
                            <a:srgbClr val="990066"/>
                          </a:solidFill>
                          <a:effectLst/>
                          <a:hlinkClick r:id="rId3"/>
                        </a:rPr>
                        <a:t>Census of Transportation, Communications, and Utilities (CUT)</a:t>
                      </a:r>
                      <a:endParaRPr lang="en-US" sz="2000" baseline="0">
                        <a:effectLst/>
                      </a:endParaRPr>
                    </a:p>
                  </a:txBody>
                  <a:tcPr marL="58263" marR="58263" marT="29132" marB="29132">
                    <a:lnL>
                      <a:noFill/>
                    </a:lnL>
                    <a:lnR>
                      <a:noFill/>
                    </a:lnR>
                    <a:lnT>
                      <a:noFill/>
                    </a:lnT>
                    <a:lnB>
                      <a:noFill/>
                    </a:lnB>
                  </a:tcPr>
                </a:tc>
                <a:tc>
                  <a:txBody>
                    <a:bodyPr/>
                    <a:lstStyle/>
                    <a:p>
                      <a:pPr algn="ctr" fontAlgn="t"/>
                      <a:r>
                        <a:rPr lang="en-US" sz="2000" baseline="0">
                          <a:effectLst/>
                        </a:rPr>
                        <a:t>Every 5 Years</a:t>
                      </a:r>
                    </a:p>
                  </a:txBody>
                  <a:tcPr marL="58263" marR="58263" marT="29132" marB="29132">
                    <a:lnL>
                      <a:noFill/>
                    </a:lnL>
                    <a:lnR>
                      <a:noFill/>
                    </a:lnR>
                    <a:lnT>
                      <a:noFill/>
                    </a:lnT>
                    <a:lnB>
                      <a:noFill/>
                    </a:lnB>
                  </a:tcPr>
                </a:tc>
                <a:tc>
                  <a:txBody>
                    <a:bodyPr/>
                    <a:lstStyle/>
                    <a:p>
                      <a:pPr algn="ctr" fontAlgn="t"/>
                      <a:r>
                        <a:rPr lang="en-US" sz="2000" baseline="0">
                          <a:effectLst/>
                        </a:rPr>
                        <a:t>Establishment</a:t>
                      </a:r>
                    </a:p>
                  </a:txBody>
                  <a:tcPr marL="58263" marR="58263" marT="29132" marB="29132">
                    <a:lnL>
                      <a:noFill/>
                    </a:lnL>
                    <a:lnR>
                      <a:noFill/>
                    </a:lnR>
                    <a:lnT>
                      <a:noFill/>
                    </a:lnT>
                    <a:lnB>
                      <a:noFill/>
                    </a:lnB>
                  </a:tcPr>
                </a:tc>
                <a:tc>
                  <a:txBody>
                    <a:bodyPr/>
                    <a:lstStyle/>
                    <a:p>
                      <a:pPr algn="ctr" fontAlgn="t"/>
                      <a:r>
                        <a:rPr lang="en-US" sz="2000" baseline="0" dirty="0">
                          <a:effectLst/>
                        </a:rPr>
                        <a:t>1987–2017</a:t>
                      </a:r>
                    </a:p>
                  </a:txBody>
                  <a:tcPr marL="58263" marR="58263" marT="29132" marB="29132">
                    <a:lnL>
                      <a:noFill/>
                    </a:lnL>
                    <a:lnR>
                      <a:noFill/>
                    </a:lnR>
                    <a:lnT>
                      <a:noFill/>
                    </a:lnT>
                    <a:lnB>
                      <a:noFill/>
                    </a:lnB>
                  </a:tcPr>
                </a:tc>
                <a:extLst>
                  <a:ext uri="{0D108BD9-81ED-4DB2-BD59-A6C34878D82A}">
                    <a16:rowId xmlns:a16="http://schemas.microsoft.com/office/drawing/2014/main" val="10008"/>
                  </a:ext>
                </a:extLst>
              </a:tr>
              <a:tr h="479231">
                <a:tc>
                  <a:txBody>
                    <a:bodyPr/>
                    <a:lstStyle/>
                    <a:p>
                      <a:pPr fontAlgn="t"/>
                      <a:r>
                        <a:rPr lang="en-US" sz="2000" u="sng" baseline="0" dirty="0">
                          <a:solidFill>
                            <a:srgbClr val="990066"/>
                          </a:solidFill>
                          <a:effectLst/>
                          <a:hlinkClick r:id="rId3"/>
                        </a:rPr>
                        <a:t>Census of Wholesale Trade (CWH)</a:t>
                      </a:r>
                      <a:endParaRPr lang="en-US" sz="2000" baseline="0" dirty="0">
                        <a:effectLst/>
                      </a:endParaRP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Every 5 Years</a:t>
                      </a: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Establishment</a:t>
                      </a:r>
                    </a:p>
                  </a:txBody>
                  <a:tcPr marL="58263" marR="58263" marT="29132" marB="29132">
                    <a:lnL>
                      <a:noFill/>
                    </a:lnL>
                    <a:lnR>
                      <a:noFill/>
                    </a:lnR>
                    <a:lnT>
                      <a:noFill/>
                    </a:lnT>
                    <a:lnB>
                      <a:noFill/>
                    </a:lnB>
                    <a:solidFill>
                      <a:srgbClr val="E1EBCD"/>
                    </a:solidFill>
                  </a:tcPr>
                </a:tc>
                <a:tc>
                  <a:txBody>
                    <a:bodyPr/>
                    <a:lstStyle/>
                    <a:p>
                      <a:pPr algn="ctr" fontAlgn="t"/>
                      <a:r>
                        <a:rPr lang="en-US" sz="2000" baseline="0" dirty="0">
                          <a:effectLst/>
                        </a:rPr>
                        <a:t>1977–2017</a:t>
                      </a:r>
                    </a:p>
                  </a:txBody>
                  <a:tcPr marL="58263" marR="58263" marT="29132" marB="29132">
                    <a:lnL>
                      <a:noFill/>
                    </a:lnL>
                    <a:lnR>
                      <a:noFill/>
                    </a:lnR>
                    <a:lnT>
                      <a:noFill/>
                    </a:lnT>
                    <a:lnB>
                      <a:noFill/>
                    </a:lnB>
                    <a:solidFill>
                      <a:srgbClr val="E1EBCD"/>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676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B2AD956-689F-443F-821A-0758F4BE933C}"/>
              </a:ext>
            </a:extLst>
          </p:cNvPr>
          <p:cNvSpPr txBox="1">
            <a:spLocks/>
          </p:cNvSpPr>
          <p:nvPr/>
        </p:nvSpPr>
        <p:spPr>
          <a:xfrm>
            <a:off x="120580" y="241160"/>
            <a:ext cx="2365267" cy="59358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t>A National Network of Scholars</a:t>
            </a:r>
          </a:p>
          <a:p>
            <a:endParaRPr lang="en-US" sz="4000" dirty="0"/>
          </a:p>
        </p:txBody>
      </p:sp>
      <p:pic>
        <p:nvPicPr>
          <p:cNvPr id="5" name="Picture 4" descr="A picture containing text, map&#10;&#10;Description automatically generated">
            <a:extLst>
              <a:ext uri="{FF2B5EF4-FFF2-40B4-BE49-F238E27FC236}">
                <a16:creationId xmlns:a16="http://schemas.microsoft.com/office/drawing/2014/main" id="{883E7D90-71F9-4C7F-A808-ABDE1D69E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847" y="303647"/>
            <a:ext cx="8246321" cy="6250706"/>
          </a:xfrm>
          <a:prstGeom prst="rect">
            <a:avLst/>
          </a:prstGeom>
        </p:spPr>
      </p:pic>
    </p:spTree>
    <p:extLst>
      <p:ext uri="{BB962C8B-B14F-4D97-AF65-F5344CB8AC3E}">
        <p14:creationId xmlns:p14="http://schemas.microsoft.com/office/powerpoint/2010/main" val="1565309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Longitudinal Business Database (1976-2017)</a:t>
            </a:r>
          </a:p>
        </p:txBody>
      </p:sp>
      <p:sp>
        <p:nvSpPr>
          <p:cNvPr id="3" name="Content Placeholder 2"/>
          <p:cNvSpPr>
            <a:spLocks noGrp="1"/>
          </p:cNvSpPr>
          <p:nvPr>
            <p:ph idx="1"/>
          </p:nvPr>
        </p:nvSpPr>
        <p:spPr>
          <a:xfrm>
            <a:off x="838200" y="1165224"/>
            <a:ext cx="10515600" cy="4422776"/>
          </a:xfrm>
        </p:spPr>
        <p:txBody>
          <a:bodyPr/>
          <a:lstStyle/>
          <a:p>
            <a:r>
              <a:rPr lang="en-US" b="1" dirty="0"/>
              <a:t>Complete U.S. business establishment histories (with paid employees)</a:t>
            </a:r>
          </a:p>
          <a:p>
            <a:pPr lvl="1"/>
            <a:r>
              <a:rPr lang="en-US" dirty="0"/>
              <a:t>Establishment birth and death dates</a:t>
            </a:r>
          </a:p>
          <a:p>
            <a:pPr lvl="1"/>
            <a:r>
              <a:rPr lang="en-US" dirty="0"/>
              <a:t>All employer establishments in the Economic Censuses</a:t>
            </a:r>
          </a:p>
          <a:p>
            <a:pPr lvl="1"/>
            <a:r>
              <a:rPr lang="en-US" dirty="0"/>
              <a:t>Detailed linkage documentation over time and very accurate histories</a:t>
            </a:r>
          </a:p>
          <a:p>
            <a:r>
              <a:rPr lang="en-US" b="1" dirty="0"/>
              <a:t>Basic establishment demographic data linkable to other business datasets by EIN, SEIN</a:t>
            </a:r>
          </a:p>
          <a:p>
            <a:pPr lvl="1"/>
            <a:r>
              <a:rPr lang="en-US" dirty="0"/>
              <a:t>Establishment size</a:t>
            </a:r>
          </a:p>
          <a:p>
            <a:pPr lvl="1"/>
            <a:r>
              <a:rPr lang="en-US" dirty="0"/>
              <a:t>Industry </a:t>
            </a:r>
          </a:p>
          <a:p>
            <a:pPr lvl="1"/>
            <a:r>
              <a:rPr lang="en-US" dirty="0"/>
              <a:t>Location </a:t>
            </a:r>
          </a:p>
        </p:txBody>
      </p:sp>
    </p:spTree>
    <p:extLst>
      <p:ext uri="{BB962C8B-B14F-4D97-AF65-F5344CB8AC3E}">
        <p14:creationId xmlns:p14="http://schemas.microsoft.com/office/powerpoint/2010/main" val="2557895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920" y="411982"/>
            <a:ext cx="9299526" cy="909711"/>
          </a:xfrm>
        </p:spPr>
        <p:txBody>
          <a:bodyPr>
            <a:noAutofit/>
          </a:bodyPr>
          <a:lstStyle/>
          <a:p>
            <a:pPr algn="l"/>
            <a:r>
              <a:rPr lang="en-US" sz="3600" b="1" dirty="0">
                <a:cs typeface="Arial"/>
              </a:rPr>
              <a:t>Longitudinal Employer-Household Dynamics (LEHD)</a:t>
            </a:r>
            <a:r>
              <a:rPr lang="en-US" sz="3600" dirty="0"/>
              <a:t> </a:t>
            </a:r>
            <a:r>
              <a:rPr lang="en-US" sz="2400" dirty="0">
                <a:hlinkClick r:id="rId2"/>
              </a:rPr>
              <a:t>https://www.census.gov/ces/dataproducts/lehddata.html </a:t>
            </a:r>
            <a:endParaRPr lang="en-US" sz="2400" b="1" dirty="0"/>
          </a:p>
        </p:txBody>
      </p:sp>
      <p:sp>
        <p:nvSpPr>
          <p:cNvPr id="3" name="Subtitle 2"/>
          <p:cNvSpPr>
            <a:spLocks noGrp="1"/>
          </p:cNvSpPr>
          <p:nvPr>
            <p:ph type="subTitle" idx="1"/>
          </p:nvPr>
        </p:nvSpPr>
        <p:spPr>
          <a:xfrm>
            <a:off x="1027723" y="1602349"/>
            <a:ext cx="10027920" cy="4450080"/>
          </a:xfrm>
        </p:spPr>
        <p:txBody>
          <a:bodyPr>
            <a:normAutofit lnSpcReduction="10000"/>
          </a:bodyPr>
          <a:lstStyle/>
          <a:p>
            <a:pPr algn="l">
              <a:lnSpc>
                <a:spcPct val="80000"/>
              </a:lnSpc>
            </a:pPr>
            <a:r>
              <a:rPr lang="en-US" sz="2600" dirty="0">
                <a:cs typeface="Calibri (body)"/>
              </a:rPr>
              <a:t>Combines administrative data from states</a:t>
            </a:r>
            <a:r>
              <a:rPr lang="ja-JP" altLang="en-US" sz="2600" dirty="0">
                <a:cs typeface="Calibri (body)"/>
              </a:rPr>
              <a:t>’</a:t>
            </a:r>
            <a:r>
              <a:rPr lang="en-US" sz="2600" dirty="0">
                <a:cs typeface="Calibri (body)"/>
              </a:rPr>
              <a:t>Unemployment Insurance systems with Census Bureau business data and the individual demographic data using the Social Security Administration number database of encrypted identifiers.</a:t>
            </a:r>
          </a:p>
          <a:p>
            <a:pPr algn="l">
              <a:lnSpc>
                <a:spcPct val="80000"/>
              </a:lnSpc>
            </a:pPr>
            <a:endParaRPr lang="en-US" sz="2600" dirty="0">
              <a:cs typeface="Calibri (body)"/>
            </a:endParaRPr>
          </a:p>
          <a:p>
            <a:pPr lvl="1" algn="l">
              <a:lnSpc>
                <a:spcPct val="80000"/>
              </a:lnSpc>
            </a:pPr>
            <a:r>
              <a:rPr lang="en-US" sz="2600" b="1" dirty="0">
                <a:cs typeface="Calibri (body)"/>
              </a:rPr>
              <a:t>Workers--</a:t>
            </a:r>
            <a:r>
              <a:rPr lang="en-US" sz="2600" dirty="0">
                <a:cs typeface="Calibri (body)"/>
              </a:rPr>
              <a:t>Employer history and wage history, Individual characteristics (sex, age, race, ethnicity, education, place of birth), Point in time residence</a:t>
            </a:r>
          </a:p>
          <a:p>
            <a:pPr lvl="1" algn="l">
              <a:lnSpc>
                <a:spcPct val="80000"/>
              </a:lnSpc>
            </a:pPr>
            <a:endParaRPr lang="en-US" sz="2600" dirty="0">
              <a:cs typeface="Calibri (body)"/>
            </a:endParaRPr>
          </a:p>
          <a:p>
            <a:pPr lvl="1" algn="l">
              <a:lnSpc>
                <a:spcPct val="80000"/>
              </a:lnSpc>
              <a:spcBef>
                <a:spcPts val="0"/>
              </a:spcBef>
            </a:pPr>
            <a:r>
              <a:rPr lang="en-US" sz="2600" b="1" dirty="0">
                <a:cs typeface="Calibri (body)"/>
              </a:rPr>
              <a:t>Employers--</a:t>
            </a:r>
            <a:r>
              <a:rPr lang="en-US" sz="2600" dirty="0">
                <a:cs typeface="Calibri (body)"/>
              </a:rPr>
              <a:t>Industry, # employees, </a:t>
            </a:r>
            <a:r>
              <a:rPr lang="en-US" sz="2600" dirty="0" err="1">
                <a:cs typeface="Calibri (body)"/>
              </a:rPr>
              <a:t>firmage</a:t>
            </a:r>
            <a:r>
              <a:rPr lang="en-US" sz="2600" dirty="0">
                <a:cs typeface="Calibri (body)"/>
              </a:rPr>
              <a:t>, total payroll, location</a:t>
            </a:r>
          </a:p>
          <a:p>
            <a:pPr marL="914400" lvl="1" indent="-457200" algn="l">
              <a:lnSpc>
                <a:spcPct val="80000"/>
              </a:lnSpc>
              <a:spcBef>
                <a:spcPts val="0"/>
              </a:spcBef>
              <a:buAutoNum type="arabicPeriod"/>
            </a:pPr>
            <a:endParaRPr lang="en-US" sz="2600" dirty="0">
              <a:cs typeface="Calibri (body)"/>
            </a:endParaRPr>
          </a:p>
          <a:p>
            <a:pPr lvl="1" algn="l">
              <a:lnSpc>
                <a:spcPct val="80000"/>
              </a:lnSpc>
              <a:spcBef>
                <a:spcPts val="0"/>
              </a:spcBef>
            </a:pPr>
            <a:r>
              <a:rPr lang="en-US" sz="2600" dirty="0">
                <a:cs typeface="Calibri (body)"/>
              </a:rPr>
              <a:t>Linkages between workers and employers</a:t>
            </a:r>
          </a:p>
          <a:p>
            <a:pPr marL="914400" lvl="1" indent="-457200" algn="l">
              <a:lnSpc>
                <a:spcPct val="80000"/>
              </a:lnSpc>
              <a:spcBef>
                <a:spcPts val="0"/>
              </a:spcBef>
              <a:buAutoNum type="arabicPeriod"/>
            </a:pPr>
            <a:endParaRPr lang="en-US" sz="2600" dirty="0">
              <a:cs typeface="Calibri (body)"/>
            </a:endParaRPr>
          </a:p>
          <a:p>
            <a:pPr lvl="1" algn="l">
              <a:lnSpc>
                <a:spcPct val="80000"/>
              </a:lnSpc>
              <a:spcBef>
                <a:spcPts val="0"/>
              </a:spcBef>
            </a:pPr>
            <a:r>
              <a:rPr lang="en-US" sz="2600" dirty="0">
                <a:cs typeface="Calibri (body)"/>
              </a:rPr>
              <a:t>Links to other Census data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2772897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3" descr="Picture 3"/>
          <p:cNvPicPr>
            <a:picLocks noChangeAspect="1"/>
          </p:cNvPicPr>
          <p:nvPr/>
        </p:nvPicPr>
        <p:blipFill>
          <a:blip r:embed="rId2"/>
          <a:stretch>
            <a:fillRect/>
          </a:stretch>
        </p:blipFill>
        <p:spPr>
          <a:xfrm>
            <a:off x="0" y="5246858"/>
            <a:ext cx="12192000" cy="1611142"/>
          </a:xfrm>
          <a:prstGeom prst="rect">
            <a:avLst/>
          </a:prstGeom>
          <a:ln w="12700">
            <a:miter lim="400000"/>
          </a:ln>
        </p:spPr>
      </p:pic>
      <p:sp>
        <p:nvSpPr>
          <p:cNvPr id="155" name="Content Placeholder 7"/>
          <p:cNvSpPr txBox="1">
            <a:spLocks noGrp="1"/>
          </p:cNvSpPr>
          <p:nvPr>
            <p:ph type="body" idx="1"/>
          </p:nvPr>
        </p:nvSpPr>
        <p:spPr>
          <a:xfrm>
            <a:off x="1" y="1024932"/>
            <a:ext cx="11947489" cy="4743177"/>
          </a:xfrm>
          <a:prstGeom prst="rect">
            <a:avLst/>
          </a:prstGeom>
        </p:spPr>
        <p:txBody>
          <a:bodyPr>
            <a:normAutofit/>
          </a:bodyPr>
          <a:lstStyle/>
          <a:p>
            <a:pPr marL="1371600" lvl="3" indent="0">
              <a:lnSpc>
                <a:spcPct val="81000"/>
              </a:lnSpc>
              <a:buNone/>
              <a:defRPr sz="2500"/>
            </a:pPr>
            <a:endParaRPr lang="en-US" sz="4000" dirty="0"/>
          </a:p>
          <a:p>
            <a:pPr marL="1371600" lvl="3" indent="0">
              <a:lnSpc>
                <a:spcPct val="81000"/>
              </a:lnSpc>
              <a:buNone/>
              <a:defRPr sz="2500"/>
            </a:pPr>
            <a:r>
              <a:rPr lang="en-US" sz="3400" dirty="0"/>
              <a:t>For external projects-only available from cooperating states</a:t>
            </a:r>
          </a:p>
          <a:p>
            <a:pPr lvl="3">
              <a:lnSpc>
                <a:spcPct val="81000"/>
              </a:lnSpc>
              <a:defRPr sz="2500"/>
            </a:pPr>
            <a:endParaRPr sz="1600" dirty="0"/>
          </a:p>
          <a:p>
            <a:r>
              <a:rPr lang="en-US" dirty="0"/>
              <a:t>Option A: AZ AR DE DC IN IA KS ME MD NV OK TN</a:t>
            </a:r>
          </a:p>
          <a:p>
            <a:r>
              <a:rPr lang="en-US" dirty="0"/>
              <a:t>Option B: AL CA CO CT FL GA HI ID IL KY LA MA MI MN MO MT NE NH NJ NM NY NC ND OR PA RI SC TX UT VT VA WA WV WI WY</a:t>
            </a:r>
          </a:p>
          <a:p>
            <a:pPr marL="0" indent="0">
              <a:buNone/>
            </a:pPr>
            <a:r>
              <a:rPr lang="en-US" dirty="0"/>
              <a:t> </a:t>
            </a:r>
          </a:p>
          <a:p>
            <a:pPr marL="914400" lvl="2" indent="0">
              <a:lnSpc>
                <a:spcPct val="81000"/>
              </a:lnSpc>
              <a:spcBef>
                <a:spcPts val="500"/>
              </a:spcBef>
              <a:buNone/>
              <a:defRPr sz="2500"/>
            </a:pPr>
            <a:endParaRPr sz="1800" dirty="0"/>
          </a:p>
          <a:p>
            <a:pPr marL="0" indent="0">
              <a:lnSpc>
                <a:spcPct val="81000"/>
              </a:lnSpc>
              <a:buSzTx/>
              <a:buNone/>
              <a:defRPr sz="3300"/>
            </a:pPr>
            <a:r>
              <a:rPr dirty="0"/>
              <a:t>	</a:t>
            </a:r>
          </a:p>
        </p:txBody>
      </p:sp>
      <p:sp>
        <p:nvSpPr>
          <p:cNvPr id="5" name="Title 1">
            <a:extLst>
              <a:ext uri="{FF2B5EF4-FFF2-40B4-BE49-F238E27FC236}">
                <a16:creationId xmlns:a16="http://schemas.microsoft.com/office/drawing/2014/main" id="{AF7DB7E2-DB01-4857-846D-97C1AC5D53E4}"/>
              </a:ext>
            </a:extLst>
          </p:cNvPr>
          <p:cNvSpPr txBox="1">
            <a:spLocks/>
          </p:cNvSpPr>
          <p:nvPr/>
        </p:nvSpPr>
        <p:spPr>
          <a:xfrm>
            <a:off x="1391920" y="411982"/>
            <a:ext cx="9299526" cy="9097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cs typeface="Arial"/>
              </a:rPr>
              <a:t>Longitudinal Employer-Household Dynamics (LEHD)</a:t>
            </a:r>
            <a:r>
              <a:rPr lang="en-US" sz="3600"/>
              <a:t> </a:t>
            </a:r>
            <a:r>
              <a:rPr lang="en-US" sz="2400">
                <a:hlinkClick r:id="rId3"/>
              </a:rPr>
              <a:t>https://www.census.gov/ces/dataproducts/lehddata.html </a:t>
            </a:r>
            <a:endParaRPr lang="en-US" sz="2400" b="1" dirty="0"/>
          </a:p>
        </p:txBody>
      </p:sp>
    </p:spTree>
    <p:extLst>
      <p:ext uri="{BB962C8B-B14F-4D97-AF65-F5344CB8AC3E}">
        <p14:creationId xmlns:p14="http://schemas.microsoft.com/office/powerpoint/2010/main" val="313848989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5">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55">
                                            <p:txEl>
                                              <p:pRg st="3" end="3"/>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5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55">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Census Longitudinal Infrastructure Project (CLIP)</a:t>
            </a:r>
          </a:p>
        </p:txBody>
      </p:sp>
      <p:sp>
        <p:nvSpPr>
          <p:cNvPr id="3" name="TextBox 2"/>
          <p:cNvSpPr txBox="1"/>
          <p:nvPr/>
        </p:nvSpPr>
        <p:spPr>
          <a:xfrm>
            <a:off x="1981201" y="1894564"/>
            <a:ext cx="1316263" cy="646331"/>
          </a:xfrm>
          <a:prstGeom prst="rect">
            <a:avLst/>
          </a:prstGeom>
          <a:solidFill>
            <a:schemeClr val="bg1"/>
          </a:solidFill>
          <a:ln w="38100">
            <a:solidFill>
              <a:schemeClr val="tx1"/>
            </a:solidFill>
          </a:ln>
        </p:spPr>
        <p:txBody>
          <a:bodyPr wrap="square" rtlCol="0">
            <a:spAutoFit/>
          </a:bodyPr>
          <a:lstStyle/>
          <a:p>
            <a:pPr algn="ctr"/>
            <a:r>
              <a:rPr lang="en-US" b="1" dirty="0"/>
              <a:t>1940 </a:t>
            </a:r>
          </a:p>
          <a:p>
            <a:pPr algn="ctr"/>
            <a:r>
              <a:rPr lang="en-US" b="1" dirty="0"/>
              <a:t>Census</a:t>
            </a:r>
          </a:p>
        </p:txBody>
      </p:sp>
      <p:sp>
        <p:nvSpPr>
          <p:cNvPr id="4" name="TextBox 3"/>
          <p:cNvSpPr txBox="1"/>
          <p:nvPr/>
        </p:nvSpPr>
        <p:spPr>
          <a:xfrm>
            <a:off x="4352958" y="1896688"/>
            <a:ext cx="1316263" cy="646331"/>
          </a:xfrm>
          <a:prstGeom prst="rect">
            <a:avLst/>
          </a:prstGeom>
          <a:solidFill>
            <a:schemeClr val="bg1"/>
          </a:solidFill>
          <a:ln w="38100">
            <a:solidFill>
              <a:schemeClr val="tx1"/>
            </a:solidFill>
          </a:ln>
        </p:spPr>
        <p:txBody>
          <a:bodyPr wrap="square" rtlCol="0">
            <a:spAutoFit/>
          </a:bodyPr>
          <a:lstStyle/>
          <a:p>
            <a:pPr algn="ctr"/>
            <a:r>
              <a:rPr lang="en-US" b="1" dirty="0"/>
              <a:t>2000</a:t>
            </a:r>
          </a:p>
          <a:p>
            <a:pPr algn="ctr"/>
            <a:r>
              <a:rPr lang="en-US" b="1" dirty="0"/>
              <a:t>Census</a:t>
            </a:r>
          </a:p>
        </p:txBody>
      </p:sp>
      <p:sp>
        <p:nvSpPr>
          <p:cNvPr id="5" name="TextBox 4"/>
          <p:cNvSpPr txBox="1"/>
          <p:nvPr/>
        </p:nvSpPr>
        <p:spPr>
          <a:xfrm>
            <a:off x="9080133" y="1860200"/>
            <a:ext cx="1316263" cy="646331"/>
          </a:xfrm>
          <a:prstGeom prst="rect">
            <a:avLst/>
          </a:prstGeom>
          <a:solidFill>
            <a:schemeClr val="bg1"/>
          </a:solidFill>
          <a:ln w="38100">
            <a:solidFill>
              <a:schemeClr val="tx1"/>
            </a:solidFill>
          </a:ln>
        </p:spPr>
        <p:txBody>
          <a:bodyPr wrap="square" rtlCol="0">
            <a:spAutoFit/>
          </a:bodyPr>
          <a:lstStyle/>
          <a:p>
            <a:pPr algn="ctr"/>
            <a:r>
              <a:rPr lang="en-US" b="1" dirty="0"/>
              <a:t>2001-2015 </a:t>
            </a:r>
          </a:p>
          <a:p>
            <a:pPr algn="ctr"/>
            <a:r>
              <a:rPr lang="en-US" b="1" dirty="0"/>
              <a:t>ACS</a:t>
            </a:r>
          </a:p>
        </p:txBody>
      </p:sp>
      <p:sp>
        <p:nvSpPr>
          <p:cNvPr id="6" name="TextBox 5"/>
          <p:cNvSpPr txBox="1"/>
          <p:nvPr/>
        </p:nvSpPr>
        <p:spPr>
          <a:xfrm>
            <a:off x="6716289" y="1876587"/>
            <a:ext cx="1316263" cy="646331"/>
          </a:xfrm>
          <a:prstGeom prst="rect">
            <a:avLst/>
          </a:prstGeom>
          <a:solidFill>
            <a:schemeClr val="bg1"/>
          </a:solidFill>
          <a:ln w="38100">
            <a:solidFill>
              <a:schemeClr val="tx1"/>
            </a:solidFill>
          </a:ln>
        </p:spPr>
        <p:txBody>
          <a:bodyPr wrap="square" rtlCol="0">
            <a:spAutoFit/>
          </a:bodyPr>
          <a:lstStyle/>
          <a:p>
            <a:pPr algn="ctr"/>
            <a:r>
              <a:rPr lang="en-US" b="1" dirty="0"/>
              <a:t>2010</a:t>
            </a:r>
          </a:p>
          <a:p>
            <a:pPr algn="ctr"/>
            <a:r>
              <a:rPr lang="en-US" b="1" dirty="0"/>
              <a:t> Census</a:t>
            </a:r>
          </a:p>
        </p:txBody>
      </p:sp>
      <p:cxnSp>
        <p:nvCxnSpPr>
          <p:cNvPr id="7" name="Straight Arrow Connector 6"/>
          <p:cNvCxnSpPr>
            <a:stCxn id="3" idx="3"/>
            <a:endCxn id="4" idx="1"/>
          </p:cNvCxnSpPr>
          <p:nvPr/>
        </p:nvCxnSpPr>
        <p:spPr>
          <a:xfrm>
            <a:off x="3297463" y="2217729"/>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69569" y="2219853"/>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019322" y="2179572"/>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3641" y="1444448"/>
            <a:ext cx="3490251" cy="369332"/>
          </a:xfrm>
          <a:prstGeom prst="rect">
            <a:avLst/>
          </a:prstGeom>
          <a:noFill/>
        </p:spPr>
        <p:txBody>
          <a:bodyPr wrap="none" rtlCol="0">
            <a:spAutoFit/>
          </a:bodyPr>
          <a:lstStyle/>
          <a:p>
            <a:r>
              <a:rPr lang="en-US" dirty="0"/>
              <a:t>Decennial Census and ACS datasets</a:t>
            </a:r>
          </a:p>
        </p:txBody>
      </p:sp>
      <p:cxnSp>
        <p:nvCxnSpPr>
          <p:cNvPr id="11" name="Straight Arrow Connector 10"/>
          <p:cNvCxnSpPr/>
          <p:nvPr/>
        </p:nvCxnSpPr>
        <p:spPr>
          <a:xfrm>
            <a:off x="3756079" y="3841092"/>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2700000">
            <a:off x="2392652" y="3145294"/>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8100000">
            <a:off x="8689958" y="3097647"/>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2783" y="3098709"/>
            <a:ext cx="2701637" cy="369332"/>
          </a:xfrm>
          <a:prstGeom prst="rect">
            <a:avLst/>
          </a:prstGeom>
          <a:noFill/>
        </p:spPr>
        <p:txBody>
          <a:bodyPr wrap="none" rtlCol="0">
            <a:spAutoFit/>
          </a:bodyPr>
          <a:lstStyle/>
          <a:p>
            <a:r>
              <a:rPr lang="en-US" dirty="0"/>
              <a:t>Household survey datasets</a:t>
            </a:r>
          </a:p>
        </p:txBody>
      </p:sp>
      <p:sp>
        <p:nvSpPr>
          <p:cNvPr id="15" name="TextBox 14"/>
          <p:cNvSpPr txBox="1"/>
          <p:nvPr/>
        </p:nvSpPr>
        <p:spPr>
          <a:xfrm>
            <a:off x="2419150" y="3642427"/>
            <a:ext cx="1316263" cy="369332"/>
          </a:xfrm>
          <a:prstGeom prst="rect">
            <a:avLst/>
          </a:prstGeom>
          <a:solidFill>
            <a:schemeClr val="bg1"/>
          </a:solidFill>
          <a:ln w="38100">
            <a:solidFill>
              <a:schemeClr val="tx1"/>
            </a:solidFill>
          </a:ln>
        </p:spPr>
        <p:txBody>
          <a:bodyPr wrap="square" rtlCol="0">
            <a:spAutoFit/>
          </a:bodyPr>
          <a:lstStyle/>
          <a:p>
            <a:pPr algn="ctr"/>
            <a:r>
              <a:rPr lang="en-US" b="1" dirty="0"/>
              <a:t>CPS</a:t>
            </a:r>
          </a:p>
        </p:txBody>
      </p:sp>
      <p:sp>
        <p:nvSpPr>
          <p:cNvPr id="16" name="TextBox 15"/>
          <p:cNvSpPr txBox="1"/>
          <p:nvPr/>
        </p:nvSpPr>
        <p:spPr>
          <a:xfrm>
            <a:off x="4413641" y="3642427"/>
            <a:ext cx="1316263" cy="369332"/>
          </a:xfrm>
          <a:prstGeom prst="rect">
            <a:avLst/>
          </a:prstGeom>
          <a:solidFill>
            <a:schemeClr val="bg1"/>
          </a:solidFill>
          <a:ln w="38100">
            <a:solidFill>
              <a:schemeClr val="tx1"/>
            </a:solidFill>
          </a:ln>
        </p:spPr>
        <p:txBody>
          <a:bodyPr wrap="square" rtlCol="0">
            <a:spAutoFit/>
          </a:bodyPr>
          <a:lstStyle/>
          <a:p>
            <a:pPr algn="ctr"/>
            <a:r>
              <a:rPr lang="en-US" b="1" dirty="0"/>
              <a:t>SIPP</a:t>
            </a:r>
          </a:p>
        </p:txBody>
      </p:sp>
      <p:sp>
        <p:nvSpPr>
          <p:cNvPr id="17" name="TextBox 16"/>
          <p:cNvSpPr txBox="1"/>
          <p:nvPr/>
        </p:nvSpPr>
        <p:spPr>
          <a:xfrm>
            <a:off x="6385459" y="3654400"/>
            <a:ext cx="1316263" cy="369332"/>
          </a:xfrm>
          <a:prstGeom prst="rect">
            <a:avLst/>
          </a:prstGeom>
          <a:solidFill>
            <a:schemeClr val="bg1"/>
          </a:solidFill>
          <a:ln w="38100">
            <a:solidFill>
              <a:schemeClr val="tx1"/>
            </a:solidFill>
          </a:ln>
        </p:spPr>
        <p:txBody>
          <a:bodyPr wrap="square" rtlCol="0">
            <a:spAutoFit/>
          </a:bodyPr>
          <a:lstStyle/>
          <a:p>
            <a:pPr algn="ctr"/>
            <a:r>
              <a:rPr lang="en-US" b="1" dirty="0"/>
              <a:t>AHS</a:t>
            </a:r>
          </a:p>
        </p:txBody>
      </p:sp>
      <p:sp>
        <p:nvSpPr>
          <p:cNvPr id="18" name="TextBox 17"/>
          <p:cNvSpPr txBox="1"/>
          <p:nvPr/>
        </p:nvSpPr>
        <p:spPr>
          <a:xfrm>
            <a:off x="8356177" y="3642427"/>
            <a:ext cx="1316263" cy="369332"/>
          </a:xfrm>
          <a:prstGeom prst="rect">
            <a:avLst/>
          </a:prstGeom>
          <a:solidFill>
            <a:schemeClr val="bg1"/>
          </a:solidFill>
          <a:ln w="38100">
            <a:solidFill>
              <a:schemeClr val="tx1"/>
            </a:solidFill>
          </a:ln>
        </p:spPr>
        <p:txBody>
          <a:bodyPr wrap="square" rtlCol="0">
            <a:spAutoFit/>
          </a:bodyPr>
          <a:lstStyle/>
          <a:p>
            <a:pPr algn="ctr"/>
            <a:r>
              <a:rPr lang="en-US" b="1" dirty="0"/>
              <a:t>NCVS</a:t>
            </a:r>
          </a:p>
        </p:txBody>
      </p:sp>
      <p:cxnSp>
        <p:nvCxnSpPr>
          <p:cNvPr id="19" name="Straight Arrow Connector 18"/>
          <p:cNvCxnSpPr/>
          <p:nvPr/>
        </p:nvCxnSpPr>
        <p:spPr>
          <a:xfrm>
            <a:off x="5736405" y="3859167"/>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98046" y="3857043"/>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2700000">
            <a:off x="3511970" y="4525758"/>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8100000">
            <a:off x="7645398" y="4525756"/>
            <a:ext cx="1055494"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77354" y="4984637"/>
            <a:ext cx="1743182" cy="646331"/>
          </a:xfrm>
          <a:prstGeom prst="rect">
            <a:avLst/>
          </a:prstGeom>
          <a:solidFill>
            <a:schemeClr val="bg1"/>
          </a:solidFill>
          <a:ln w="38100">
            <a:solidFill>
              <a:schemeClr val="tx1"/>
            </a:solidFill>
          </a:ln>
        </p:spPr>
        <p:txBody>
          <a:bodyPr wrap="square" rtlCol="0">
            <a:spAutoFit/>
          </a:bodyPr>
          <a:lstStyle/>
          <a:p>
            <a:pPr algn="ctr"/>
            <a:r>
              <a:rPr lang="en-US" b="1" dirty="0"/>
              <a:t>Administrative </a:t>
            </a:r>
          </a:p>
          <a:p>
            <a:pPr algn="ctr"/>
            <a:r>
              <a:rPr lang="en-US" b="1" dirty="0"/>
              <a:t>Records</a:t>
            </a:r>
          </a:p>
        </p:txBody>
      </p:sp>
      <p:sp>
        <p:nvSpPr>
          <p:cNvPr id="24" name="TextBox 23"/>
          <p:cNvSpPr txBox="1"/>
          <p:nvPr/>
        </p:nvSpPr>
        <p:spPr>
          <a:xfrm>
            <a:off x="6463089" y="4999555"/>
            <a:ext cx="1743182" cy="646331"/>
          </a:xfrm>
          <a:prstGeom prst="rect">
            <a:avLst/>
          </a:prstGeom>
          <a:solidFill>
            <a:schemeClr val="bg1"/>
          </a:solidFill>
          <a:ln w="38100">
            <a:solidFill>
              <a:schemeClr val="tx1"/>
            </a:solidFill>
          </a:ln>
        </p:spPr>
        <p:txBody>
          <a:bodyPr wrap="square" rtlCol="0">
            <a:spAutoFit/>
          </a:bodyPr>
          <a:lstStyle/>
          <a:p>
            <a:pPr algn="ctr"/>
            <a:r>
              <a:rPr lang="en-US" b="1" dirty="0"/>
              <a:t>External</a:t>
            </a:r>
          </a:p>
          <a:p>
            <a:pPr algn="ctr"/>
            <a:r>
              <a:rPr lang="en-US" b="1" dirty="0"/>
              <a:t>Data Sources</a:t>
            </a:r>
          </a:p>
        </p:txBody>
      </p:sp>
      <p:cxnSp>
        <p:nvCxnSpPr>
          <p:cNvPr id="25" name="Straight Arrow Connector 24"/>
          <p:cNvCxnSpPr/>
          <p:nvPr/>
        </p:nvCxnSpPr>
        <p:spPr>
          <a:xfrm>
            <a:off x="5820537" y="5320596"/>
            <a:ext cx="642553" cy="212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724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4" name="Title 3"/>
          <p:cNvSpPr>
            <a:spLocks noGrp="1"/>
          </p:cNvSpPr>
          <p:nvPr>
            <p:ph type="title"/>
          </p:nvPr>
        </p:nvSpPr>
        <p:spPr/>
        <p:txBody>
          <a:bodyPr/>
          <a:lstStyle/>
          <a:p>
            <a:r>
              <a:rPr lang="en-US" dirty="0"/>
              <a:t>Current projects making use of linked Census Data</a:t>
            </a:r>
          </a:p>
        </p:txBody>
      </p:sp>
      <p:sp>
        <p:nvSpPr>
          <p:cNvPr id="5" name="Content Placeholder 4"/>
          <p:cNvSpPr>
            <a:spLocks noGrp="1"/>
          </p:cNvSpPr>
          <p:nvPr>
            <p:ph idx="1"/>
          </p:nvPr>
        </p:nvSpPr>
        <p:spPr/>
        <p:txBody>
          <a:bodyPr>
            <a:normAutofit/>
          </a:bodyPr>
          <a:lstStyle/>
          <a:p>
            <a:r>
              <a:rPr lang="en-US" dirty="0"/>
              <a:t>Is racial identity influenced by neighborhood characteristics?</a:t>
            </a:r>
          </a:p>
          <a:p>
            <a:endParaRPr lang="en-US" dirty="0"/>
          </a:p>
          <a:p>
            <a:r>
              <a:rPr lang="en-US" dirty="0"/>
              <a:t>Interracial couples and children’s race – how are they reported, how does that change over time?</a:t>
            </a:r>
          </a:p>
          <a:p>
            <a:pPr marL="0" indent="0">
              <a:buNone/>
            </a:pPr>
            <a:endParaRPr lang="en-US" dirty="0"/>
          </a:p>
          <a:p>
            <a:r>
              <a:rPr lang="en-US" dirty="0"/>
              <a:t>Gender identity.  How prevalent is change??</a:t>
            </a:r>
          </a:p>
          <a:p>
            <a:endParaRPr lang="en-US" sz="3600" dirty="0"/>
          </a:p>
        </p:txBody>
      </p:sp>
    </p:spTree>
    <p:extLst>
      <p:ext uri="{BB962C8B-B14F-4D97-AF65-F5344CB8AC3E}">
        <p14:creationId xmlns:p14="http://schemas.microsoft.com/office/powerpoint/2010/main" val="268519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Address File (MAF)</a:t>
            </a:r>
          </a:p>
        </p:txBody>
      </p:sp>
      <p:sp>
        <p:nvSpPr>
          <p:cNvPr id="3" name="Content Placeholder 2"/>
          <p:cNvSpPr>
            <a:spLocks noGrp="1"/>
          </p:cNvSpPr>
          <p:nvPr>
            <p:ph idx="1"/>
          </p:nvPr>
        </p:nvSpPr>
        <p:spPr>
          <a:xfrm>
            <a:off x="838200" y="1565981"/>
            <a:ext cx="10515600" cy="4351338"/>
          </a:xfrm>
        </p:spPr>
        <p:txBody>
          <a:bodyPr>
            <a:normAutofit/>
          </a:bodyPr>
          <a:lstStyle/>
          <a:p>
            <a:r>
              <a:rPr lang="en-US" sz="3600" dirty="0"/>
              <a:t>MAF Extract</a:t>
            </a:r>
          </a:p>
          <a:p>
            <a:pPr lvl="1"/>
            <a:r>
              <a:rPr lang="en-US" sz="3200" dirty="0"/>
              <a:t>Complete list of addresses with </a:t>
            </a:r>
            <a:r>
              <a:rPr lang="en-US" sz="3200" dirty="0" err="1"/>
              <a:t>lat</a:t>
            </a:r>
            <a:r>
              <a:rPr lang="en-US" sz="3200" dirty="0"/>
              <a:t>/</a:t>
            </a:r>
            <a:r>
              <a:rPr lang="en-US" sz="3200" dirty="0" err="1"/>
              <a:t>lon</a:t>
            </a:r>
            <a:r>
              <a:rPr lang="en-US" sz="3200" dirty="0"/>
              <a:t> and geo information </a:t>
            </a:r>
          </a:p>
          <a:p>
            <a:pPr marL="457200" lvl="1" indent="0">
              <a:buNone/>
            </a:pPr>
            <a:endParaRPr lang="en-US" sz="2800" dirty="0"/>
          </a:p>
          <a:p>
            <a:r>
              <a:rPr lang="en-US" sz="3600" dirty="0"/>
              <a:t>MAF-Auxiliary Reference File (ARF)</a:t>
            </a:r>
          </a:p>
          <a:p>
            <a:pPr lvl="1"/>
            <a:r>
              <a:rPr lang="en-US" sz="3200" dirty="0"/>
              <a:t>Links addresses to individuals</a:t>
            </a:r>
          </a:p>
        </p:txBody>
      </p:sp>
      <p:sp>
        <p:nvSpPr>
          <p:cNvPr id="4" name="Slide Number Placeholder 3"/>
          <p:cNvSpPr>
            <a:spLocks noGrp="1"/>
          </p:cNvSpPr>
          <p:nvPr>
            <p:ph type="sldNum" sz="quarter" idx="12"/>
          </p:nvPr>
        </p:nvSpPr>
        <p:spPr/>
        <p:txBody>
          <a:bodyPr/>
          <a:lstStyle/>
          <a:p>
            <a:fld id="{24BFE6D4-27A9-4AE4-9EAE-AF75F97B179B}" type="slidenum">
              <a:rPr lang="en-US" smtClean="0"/>
              <a:t>35</a:t>
            </a:fld>
            <a:endParaRPr lang="en-US"/>
          </a:p>
        </p:txBody>
      </p:sp>
    </p:spTree>
    <p:extLst>
      <p:ext uri="{BB962C8B-B14F-4D97-AF65-F5344CB8AC3E}">
        <p14:creationId xmlns:p14="http://schemas.microsoft.com/office/powerpoint/2010/main" val="31562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4" name="Title 3"/>
          <p:cNvSpPr>
            <a:spLocks noGrp="1"/>
          </p:cNvSpPr>
          <p:nvPr>
            <p:ph type="title"/>
          </p:nvPr>
        </p:nvSpPr>
        <p:spPr/>
        <p:txBody>
          <a:bodyPr/>
          <a:lstStyle/>
          <a:p>
            <a:r>
              <a:rPr lang="en-US" dirty="0"/>
              <a:t>Current projects making use of MAF Linked Data</a:t>
            </a:r>
          </a:p>
        </p:txBody>
      </p:sp>
      <p:sp>
        <p:nvSpPr>
          <p:cNvPr id="5" name="Content Placeholder 4"/>
          <p:cNvSpPr>
            <a:spLocks noGrp="1"/>
          </p:cNvSpPr>
          <p:nvPr>
            <p:ph idx="1"/>
          </p:nvPr>
        </p:nvSpPr>
        <p:spPr>
          <a:xfrm>
            <a:off x="1000433" y="2286820"/>
            <a:ext cx="10515600" cy="1728736"/>
          </a:xfrm>
        </p:spPr>
        <p:txBody>
          <a:bodyPr>
            <a:normAutofit/>
          </a:bodyPr>
          <a:lstStyle/>
          <a:p>
            <a:r>
              <a:rPr lang="en-US" sz="3600" dirty="0"/>
              <a:t>Linking MAF with ACS data to get more precise estimates and characteristics of small areas and how they change over time.  </a:t>
            </a:r>
          </a:p>
        </p:txBody>
      </p:sp>
    </p:spTree>
    <p:extLst>
      <p:ext uri="{BB962C8B-B14F-4D97-AF65-F5344CB8AC3E}">
        <p14:creationId xmlns:p14="http://schemas.microsoft.com/office/powerpoint/2010/main" val="1904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4" name="Title 3"/>
          <p:cNvSpPr>
            <a:spLocks noGrp="1"/>
          </p:cNvSpPr>
          <p:nvPr>
            <p:ph type="title"/>
          </p:nvPr>
        </p:nvSpPr>
        <p:spPr>
          <a:xfrm>
            <a:off x="764459" y="1327355"/>
            <a:ext cx="11122742" cy="3016045"/>
          </a:xfrm>
        </p:spPr>
        <p:txBody>
          <a:bodyPr>
            <a:normAutofit fontScale="90000"/>
          </a:bodyPr>
          <a:lstStyle/>
          <a:p>
            <a:r>
              <a:rPr lang="en-US" dirty="0"/>
              <a:t>Bureau of Labor Statistics (BLS) Offerings:</a:t>
            </a:r>
            <a:br>
              <a:rPr lang="en-US" dirty="0"/>
            </a:br>
            <a:r>
              <a:rPr lang="en-US" dirty="0"/>
              <a:t>	</a:t>
            </a:r>
            <a:r>
              <a:rPr lang="en-US" b="1" dirty="0"/>
              <a:t>--</a:t>
            </a:r>
            <a:r>
              <a:rPr lang="en-US" sz="3100" b="1" dirty="0"/>
              <a:t>Survey of Occupational Injuries and Illnesses (SOII) </a:t>
            </a:r>
            <a:br>
              <a:rPr lang="en-US" sz="3100" b="1" dirty="0"/>
            </a:br>
            <a:r>
              <a:rPr lang="en-US" sz="3100" b="1" dirty="0"/>
              <a:t>	</a:t>
            </a:r>
            <a:br>
              <a:rPr lang="en-US" sz="3100" b="1" dirty="0"/>
            </a:br>
            <a:r>
              <a:rPr lang="en-US" sz="3100" b="1" dirty="0"/>
              <a:t>	--Census of Fatal Occupational Injuries (CFOI)</a:t>
            </a:r>
            <a:br>
              <a:rPr lang="en-US" sz="3100" b="1" dirty="0"/>
            </a:br>
            <a:br>
              <a:rPr lang="en-US" sz="3100" b="1" dirty="0"/>
            </a:br>
            <a:r>
              <a:rPr lang="en-US" sz="3100" b="1" dirty="0"/>
              <a:t>	--American Time Use Survey (ATUS)</a:t>
            </a:r>
            <a:br>
              <a:rPr lang="en-US" b="1" dirty="0"/>
            </a:br>
            <a:endParaRPr lang="en-US" b="1" dirty="0"/>
          </a:p>
        </p:txBody>
      </p:sp>
    </p:spTree>
    <p:extLst>
      <p:ext uri="{BB962C8B-B14F-4D97-AF65-F5344CB8AC3E}">
        <p14:creationId xmlns:p14="http://schemas.microsoft.com/office/powerpoint/2010/main" val="4155791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4" name="Title 3"/>
          <p:cNvSpPr>
            <a:spLocks noGrp="1"/>
          </p:cNvSpPr>
          <p:nvPr>
            <p:ph type="title"/>
          </p:nvPr>
        </p:nvSpPr>
        <p:spPr/>
        <p:txBody>
          <a:bodyPr/>
          <a:lstStyle/>
          <a:p>
            <a:r>
              <a:rPr lang="en-US" dirty="0"/>
              <a:t>Current projects making use of ATUS</a:t>
            </a:r>
          </a:p>
        </p:txBody>
      </p:sp>
      <p:sp>
        <p:nvSpPr>
          <p:cNvPr id="5" name="Content Placeholder 4"/>
          <p:cNvSpPr>
            <a:spLocks noGrp="1"/>
          </p:cNvSpPr>
          <p:nvPr>
            <p:ph idx="1"/>
          </p:nvPr>
        </p:nvSpPr>
        <p:spPr>
          <a:xfrm>
            <a:off x="1000433" y="1690688"/>
            <a:ext cx="10353367" cy="2324868"/>
          </a:xfrm>
        </p:spPr>
        <p:txBody>
          <a:bodyPr>
            <a:normAutofit fontScale="92500" lnSpcReduction="20000"/>
          </a:bodyPr>
          <a:lstStyle/>
          <a:p>
            <a:r>
              <a:rPr lang="en-US" sz="3600" dirty="0"/>
              <a:t>How child care costs affect time spent away from home with spouse?</a:t>
            </a:r>
          </a:p>
          <a:p>
            <a:endParaRPr lang="en-US" sz="3600" dirty="0"/>
          </a:p>
          <a:p>
            <a:r>
              <a:rPr lang="en-US" sz="3600" dirty="0"/>
              <a:t>How does smoking affect a single mother’s time with children?</a:t>
            </a:r>
          </a:p>
        </p:txBody>
      </p:sp>
    </p:spTree>
    <p:extLst>
      <p:ext uri="{BB962C8B-B14F-4D97-AF65-F5344CB8AC3E}">
        <p14:creationId xmlns:p14="http://schemas.microsoft.com/office/powerpoint/2010/main" val="7526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449425" y="194091"/>
            <a:ext cx="11126275" cy="37549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a:t>
            </a:r>
          </a:p>
          <a:p>
            <a:pPr>
              <a:lnSpc>
                <a:spcPct val="100000"/>
              </a:lnSpc>
            </a:pPr>
            <a:r>
              <a:rPr lang="en-US" sz="2800" dirty="0">
                <a:solidFill>
                  <a:schemeClr val="bg1"/>
                </a:solidFill>
              </a:rPr>
              <a:t>Jani Little, Executive Director</a:t>
            </a:r>
          </a:p>
          <a:p>
            <a:pPr>
              <a:lnSpc>
                <a:spcPct val="100000"/>
              </a:lnSpc>
            </a:pPr>
            <a:r>
              <a:rPr lang="en-US" sz="1600" dirty="0">
                <a:solidFill>
                  <a:schemeClr val="bg1"/>
                </a:solidFill>
              </a:rPr>
              <a:t>Jani.little@Colorado.edu</a:t>
            </a:r>
          </a:p>
          <a:p>
            <a:pPr>
              <a:lnSpc>
                <a:spcPct val="100000"/>
              </a:lnSpc>
            </a:pPr>
            <a:r>
              <a:rPr lang="en-US" dirty="0">
                <a:solidFill>
                  <a:schemeClr val="bg1"/>
                </a:solidFill>
              </a:rPr>
              <a:t>Phil Pendergast, Administrator (Census)</a:t>
            </a:r>
          </a:p>
          <a:p>
            <a:pPr>
              <a:lnSpc>
                <a:spcPct val="100000"/>
              </a:lnSpc>
            </a:pPr>
            <a:r>
              <a:rPr lang="en-US" dirty="0">
                <a:solidFill>
                  <a:schemeClr val="bg1"/>
                </a:solidFill>
              </a:rPr>
              <a:t>Kas McLean, GRA (Econ)</a:t>
            </a:r>
          </a:p>
          <a:p>
            <a:pPr>
              <a:lnSpc>
                <a:spcPct val="100000"/>
              </a:lnSpc>
            </a:pPr>
            <a:endParaRPr lang="en-US" sz="2800" dirty="0">
              <a:solidFill>
                <a:schemeClr val="bg1"/>
              </a:solidFill>
            </a:endParaRPr>
          </a:p>
        </p:txBody>
      </p:sp>
    </p:spTree>
    <p:extLst>
      <p:ext uri="{BB962C8B-B14F-4D97-AF65-F5344CB8AC3E}">
        <p14:creationId xmlns:p14="http://schemas.microsoft.com/office/powerpoint/2010/main" val="335633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449425" y="194091"/>
            <a:ext cx="11126275" cy="37549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3600" b="1" dirty="0">
                <a:solidFill>
                  <a:schemeClr val="bg1"/>
                </a:solidFill>
              </a:rPr>
              <a:t>The Rocky Mountain Research Data Center  (RMRDC)</a:t>
            </a:r>
          </a:p>
          <a:p>
            <a:pPr>
              <a:lnSpc>
                <a:spcPct val="100000"/>
              </a:lnSpc>
            </a:pPr>
            <a:r>
              <a:rPr lang="en-US" sz="2800" dirty="0">
                <a:solidFill>
                  <a:schemeClr val="bg1"/>
                </a:solidFill>
              </a:rPr>
              <a:t>Jani Little, Executive Director</a:t>
            </a:r>
          </a:p>
          <a:p>
            <a:pPr>
              <a:lnSpc>
                <a:spcPct val="100000"/>
              </a:lnSpc>
            </a:pPr>
            <a:r>
              <a:rPr lang="en-US" sz="1800" dirty="0">
                <a:solidFill>
                  <a:schemeClr val="bg1"/>
                </a:solidFill>
              </a:rPr>
              <a:t>jani.little@Colorado.edu</a:t>
            </a:r>
          </a:p>
          <a:p>
            <a:pPr>
              <a:lnSpc>
                <a:spcPct val="100000"/>
              </a:lnSpc>
            </a:pPr>
            <a:r>
              <a:rPr lang="en-US" dirty="0">
                <a:solidFill>
                  <a:schemeClr val="bg1"/>
                </a:solidFill>
              </a:rPr>
              <a:t>Phil Pendergast, Administrator (Census)</a:t>
            </a:r>
          </a:p>
          <a:p>
            <a:pPr>
              <a:lnSpc>
                <a:spcPct val="100000"/>
              </a:lnSpc>
            </a:pPr>
            <a:r>
              <a:rPr lang="en-US" sz="1800" dirty="0">
                <a:solidFill>
                  <a:schemeClr val="bg1"/>
                </a:solidFill>
              </a:rPr>
              <a:t>philip.m.pendergast@census.gov</a:t>
            </a:r>
          </a:p>
          <a:p>
            <a:pPr>
              <a:lnSpc>
                <a:spcPct val="100000"/>
              </a:lnSpc>
            </a:pPr>
            <a:r>
              <a:rPr lang="en-US" dirty="0">
                <a:solidFill>
                  <a:schemeClr val="bg1"/>
                </a:solidFill>
              </a:rPr>
              <a:t>Kas McLean, GRA (Econ)</a:t>
            </a:r>
          </a:p>
          <a:p>
            <a:pPr>
              <a:lnSpc>
                <a:spcPct val="100000"/>
              </a:lnSpc>
            </a:pPr>
            <a:r>
              <a:rPr lang="en-US" sz="1800" dirty="0">
                <a:solidFill>
                  <a:schemeClr val="bg1"/>
                </a:solidFill>
              </a:rPr>
              <a:t>kas.mclean@Colorado.edu</a:t>
            </a:r>
          </a:p>
          <a:p>
            <a:pPr>
              <a:lnSpc>
                <a:spcPct val="100000"/>
              </a:lnSpc>
            </a:pPr>
            <a:endParaRPr lang="en-US" sz="2800" dirty="0">
              <a:solidFill>
                <a:schemeClr val="bg1"/>
              </a:solidFill>
            </a:endParaRPr>
          </a:p>
        </p:txBody>
      </p:sp>
    </p:spTree>
    <p:extLst>
      <p:ext uri="{BB962C8B-B14F-4D97-AF65-F5344CB8AC3E}">
        <p14:creationId xmlns:p14="http://schemas.microsoft.com/office/powerpoint/2010/main" val="419916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02E1F-6B84-45F2-B5E2-35C7BAE2144A}"/>
              </a:ext>
            </a:extLst>
          </p:cNvPr>
          <p:cNvSpPr txBox="1"/>
          <p:nvPr/>
        </p:nvSpPr>
        <p:spPr>
          <a:xfrm>
            <a:off x="1992086" y="134300"/>
            <a:ext cx="7656411" cy="954107"/>
          </a:xfrm>
          <a:prstGeom prst="rect">
            <a:avLst/>
          </a:prstGeom>
          <a:noFill/>
        </p:spPr>
        <p:txBody>
          <a:bodyPr wrap="square" rtlCol="0">
            <a:spAutoFit/>
          </a:bodyPr>
          <a:lstStyle/>
          <a:p>
            <a:r>
              <a:rPr lang="en-US" sz="2800" dirty="0"/>
              <a:t>Restricted Data to Investigate Society’s Most Pressing Challenges</a:t>
            </a:r>
          </a:p>
        </p:txBody>
      </p:sp>
      <p:sp>
        <p:nvSpPr>
          <p:cNvPr id="3" name="Oval 2">
            <a:extLst>
              <a:ext uri="{FF2B5EF4-FFF2-40B4-BE49-F238E27FC236}">
                <a16:creationId xmlns:a16="http://schemas.microsoft.com/office/drawing/2014/main" id="{A48D1E24-EB7E-4E01-9879-6FD072BF4769}"/>
              </a:ext>
            </a:extLst>
          </p:cNvPr>
          <p:cNvSpPr/>
          <p:nvPr/>
        </p:nvSpPr>
        <p:spPr>
          <a:xfrm>
            <a:off x="966523" y="3895208"/>
            <a:ext cx="2680138" cy="1213945"/>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Health Disparities</a:t>
            </a:r>
          </a:p>
        </p:txBody>
      </p:sp>
      <p:sp>
        <p:nvSpPr>
          <p:cNvPr id="4" name="Oval 3">
            <a:extLst>
              <a:ext uri="{FF2B5EF4-FFF2-40B4-BE49-F238E27FC236}">
                <a16:creationId xmlns:a16="http://schemas.microsoft.com/office/drawing/2014/main" id="{8E1BC680-93B2-41D2-83FB-E170B21E9D6B}"/>
              </a:ext>
            </a:extLst>
          </p:cNvPr>
          <p:cNvSpPr/>
          <p:nvPr/>
        </p:nvSpPr>
        <p:spPr>
          <a:xfrm>
            <a:off x="3646661" y="2721608"/>
            <a:ext cx="2983998" cy="152489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Immigration</a:t>
            </a:r>
          </a:p>
          <a:p>
            <a:pPr algn="ctr"/>
            <a:r>
              <a:rPr lang="en-US" sz="2000" dirty="0"/>
              <a:t>impacts on People and Business</a:t>
            </a:r>
          </a:p>
        </p:txBody>
      </p:sp>
      <p:sp>
        <p:nvSpPr>
          <p:cNvPr id="5" name="Oval 4">
            <a:extLst>
              <a:ext uri="{FF2B5EF4-FFF2-40B4-BE49-F238E27FC236}">
                <a16:creationId xmlns:a16="http://schemas.microsoft.com/office/drawing/2014/main" id="{07A0DDC4-C1AD-4E46-96BD-11231367D8A1}"/>
              </a:ext>
            </a:extLst>
          </p:cNvPr>
          <p:cNvSpPr/>
          <p:nvPr/>
        </p:nvSpPr>
        <p:spPr>
          <a:xfrm>
            <a:off x="9137508" y="1196482"/>
            <a:ext cx="2680138" cy="1213945"/>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International Trade Policies</a:t>
            </a:r>
          </a:p>
        </p:txBody>
      </p:sp>
      <p:sp>
        <p:nvSpPr>
          <p:cNvPr id="6" name="Oval 5">
            <a:extLst>
              <a:ext uri="{FF2B5EF4-FFF2-40B4-BE49-F238E27FC236}">
                <a16:creationId xmlns:a16="http://schemas.microsoft.com/office/drawing/2014/main" id="{0E9894CF-7C66-4BCF-B563-A39FBA2FC7C8}"/>
              </a:ext>
            </a:extLst>
          </p:cNvPr>
          <p:cNvSpPr/>
          <p:nvPr/>
        </p:nvSpPr>
        <p:spPr>
          <a:xfrm>
            <a:off x="810047" y="1639613"/>
            <a:ext cx="2680138" cy="121394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Local Labor Markets</a:t>
            </a:r>
          </a:p>
        </p:txBody>
      </p:sp>
      <p:sp>
        <p:nvSpPr>
          <p:cNvPr id="7" name="Oval 6">
            <a:extLst>
              <a:ext uri="{FF2B5EF4-FFF2-40B4-BE49-F238E27FC236}">
                <a16:creationId xmlns:a16="http://schemas.microsoft.com/office/drawing/2014/main" id="{067DA996-94AA-42EF-8A80-617749B650B7}"/>
              </a:ext>
            </a:extLst>
          </p:cNvPr>
          <p:cNvSpPr/>
          <p:nvPr/>
        </p:nvSpPr>
        <p:spPr>
          <a:xfrm>
            <a:off x="5138660" y="1088407"/>
            <a:ext cx="2842132" cy="152489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Natural Hazards</a:t>
            </a:r>
            <a:r>
              <a:rPr lang="en-US" dirty="0"/>
              <a:t> impacts on People and Business </a:t>
            </a:r>
          </a:p>
        </p:txBody>
      </p:sp>
      <p:sp>
        <p:nvSpPr>
          <p:cNvPr id="8" name="Oval 7">
            <a:extLst>
              <a:ext uri="{FF2B5EF4-FFF2-40B4-BE49-F238E27FC236}">
                <a16:creationId xmlns:a16="http://schemas.microsoft.com/office/drawing/2014/main" id="{CEA07B24-103C-4177-BD87-1699DBBBCCF1}"/>
              </a:ext>
            </a:extLst>
          </p:cNvPr>
          <p:cNvSpPr/>
          <p:nvPr/>
        </p:nvSpPr>
        <p:spPr>
          <a:xfrm>
            <a:off x="7797439" y="2721608"/>
            <a:ext cx="2831598" cy="1308898"/>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Rural vs Urban Disparities</a:t>
            </a:r>
          </a:p>
        </p:txBody>
      </p:sp>
      <p:sp>
        <p:nvSpPr>
          <p:cNvPr id="9" name="Oval 8">
            <a:extLst>
              <a:ext uri="{FF2B5EF4-FFF2-40B4-BE49-F238E27FC236}">
                <a16:creationId xmlns:a16="http://schemas.microsoft.com/office/drawing/2014/main" id="{56BD40DC-388F-4C1C-85A7-609851AF4A92}"/>
              </a:ext>
            </a:extLst>
          </p:cNvPr>
          <p:cNvSpPr/>
          <p:nvPr/>
        </p:nvSpPr>
        <p:spPr>
          <a:xfrm>
            <a:off x="6687637" y="4341687"/>
            <a:ext cx="3105292" cy="147538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Business Sector </a:t>
            </a:r>
          </a:p>
          <a:p>
            <a:pPr algn="ctr"/>
            <a:r>
              <a:rPr lang="en-US" sz="2800" dirty="0"/>
              <a:t> </a:t>
            </a:r>
            <a:r>
              <a:rPr lang="en-US" dirty="0"/>
              <a:t>Growth and Decline</a:t>
            </a:r>
          </a:p>
        </p:txBody>
      </p:sp>
      <p:sp>
        <p:nvSpPr>
          <p:cNvPr id="10" name="Oval 9">
            <a:extLst>
              <a:ext uri="{FF2B5EF4-FFF2-40B4-BE49-F238E27FC236}">
                <a16:creationId xmlns:a16="http://schemas.microsoft.com/office/drawing/2014/main" id="{44A4F97A-6FB6-4F2D-A830-3CB3E8CA6CC3}"/>
              </a:ext>
            </a:extLst>
          </p:cNvPr>
          <p:cNvSpPr/>
          <p:nvPr/>
        </p:nvSpPr>
        <p:spPr>
          <a:xfrm>
            <a:off x="3415862" y="5162620"/>
            <a:ext cx="2680138" cy="121394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Crime</a:t>
            </a:r>
          </a:p>
          <a:p>
            <a:pPr algn="ctr"/>
            <a:r>
              <a:rPr lang="en-US" dirty="0"/>
              <a:t>Victims and Consequences</a:t>
            </a:r>
          </a:p>
        </p:txBody>
      </p:sp>
    </p:spTree>
    <p:extLst>
      <p:ext uri="{BB962C8B-B14F-4D97-AF65-F5344CB8AC3E}">
        <p14:creationId xmlns:p14="http://schemas.microsoft.com/office/powerpoint/2010/main" val="386858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784" y="26092"/>
            <a:ext cx="10515600" cy="1325563"/>
          </a:xfrm>
        </p:spPr>
        <p:txBody>
          <a:bodyPr>
            <a:normAutofit/>
          </a:bodyPr>
          <a:lstStyle/>
          <a:p>
            <a:pPr algn="ctr"/>
            <a:r>
              <a:rPr lang="en-US" sz="4000" b="1" dirty="0">
                <a:latin typeface="+mn-lt"/>
              </a:rPr>
              <a:t>A Regional Network of Scholars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37118" y="1754479"/>
            <a:ext cx="3159249" cy="154013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789" y="1485477"/>
            <a:ext cx="3159249" cy="10267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8231" y="2658626"/>
            <a:ext cx="2928186" cy="8052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9661" y="2693778"/>
            <a:ext cx="2464883" cy="11091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784" y="4193660"/>
            <a:ext cx="3175682" cy="95270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4086" y="4269524"/>
            <a:ext cx="3472356" cy="93547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6063" y="3802976"/>
            <a:ext cx="2085975" cy="2069288"/>
          </a:xfrm>
          <a:prstGeom prst="rect">
            <a:avLst/>
          </a:prstGeom>
        </p:spPr>
      </p:pic>
    </p:spTree>
    <p:extLst>
      <p:ext uri="{BB962C8B-B14F-4D97-AF65-F5344CB8AC3E}">
        <p14:creationId xmlns:p14="http://schemas.microsoft.com/office/powerpoint/2010/main" val="71598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657" y="14749"/>
            <a:ext cx="9055608" cy="6858000"/>
          </a:xfrm>
          <a:prstGeom prst="rect">
            <a:avLst/>
          </a:prstGeom>
          <a:ln>
            <a:solidFill>
              <a:srgbClr val="FF0000"/>
            </a:solidFill>
          </a:ln>
        </p:spPr>
      </p:pic>
      <p:sp>
        <p:nvSpPr>
          <p:cNvPr id="4" name="Rectangle 3">
            <a:extLst>
              <a:ext uri="{FF2B5EF4-FFF2-40B4-BE49-F238E27FC236}">
                <a16:creationId xmlns:a16="http://schemas.microsoft.com/office/drawing/2014/main" id="{15A544A8-7AE6-4897-A28C-752801E6544C}"/>
              </a:ext>
            </a:extLst>
          </p:cNvPr>
          <p:cNvSpPr/>
          <p:nvPr/>
        </p:nvSpPr>
        <p:spPr>
          <a:xfrm>
            <a:off x="5191433" y="294966"/>
            <a:ext cx="1696064" cy="796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5D1BBA5-7AC0-4E28-BF83-C84C4C79A54A}"/>
              </a:ext>
            </a:extLst>
          </p:cNvPr>
          <p:cNvSpPr/>
          <p:nvPr/>
        </p:nvSpPr>
        <p:spPr>
          <a:xfrm>
            <a:off x="1759347" y="2780070"/>
            <a:ext cx="2315497" cy="8849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F84C09-1FF6-4F84-AEBB-9F8DC054929B}"/>
              </a:ext>
            </a:extLst>
          </p:cNvPr>
          <p:cNvSpPr/>
          <p:nvPr/>
        </p:nvSpPr>
        <p:spPr>
          <a:xfrm>
            <a:off x="2081931" y="3797708"/>
            <a:ext cx="1961536" cy="8849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FAB346-672F-4872-9D01-18C05E1BF9CE}"/>
              </a:ext>
            </a:extLst>
          </p:cNvPr>
          <p:cNvSpPr/>
          <p:nvPr/>
        </p:nvSpPr>
        <p:spPr>
          <a:xfrm>
            <a:off x="8790040" y="2544097"/>
            <a:ext cx="1799303" cy="8849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48F57A-59E3-4D20-BFFD-DD7AAAC4A998}"/>
              </a:ext>
            </a:extLst>
          </p:cNvPr>
          <p:cNvSpPr/>
          <p:nvPr/>
        </p:nvSpPr>
        <p:spPr>
          <a:xfrm>
            <a:off x="8421331" y="3664973"/>
            <a:ext cx="2168012" cy="604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53C466-A8A5-492F-83BB-110315F5FC98}"/>
              </a:ext>
            </a:extLst>
          </p:cNvPr>
          <p:cNvSpPr/>
          <p:nvPr/>
        </p:nvSpPr>
        <p:spPr>
          <a:xfrm>
            <a:off x="4485992" y="5637569"/>
            <a:ext cx="3274142" cy="973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0C983D-619D-4018-AFFC-70BD3C337063}"/>
              </a:ext>
            </a:extLst>
          </p:cNvPr>
          <p:cNvSpPr/>
          <p:nvPr/>
        </p:nvSpPr>
        <p:spPr>
          <a:xfrm>
            <a:off x="1925868" y="4870653"/>
            <a:ext cx="2970596" cy="79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7EFBBD-D1B3-4760-81D4-A220660C2842}"/>
              </a:ext>
            </a:extLst>
          </p:cNvPr>
          <p:cNvSpPr/>
          <p:nvPr/>
        </p:nvSpPr>
        <p:spPr>
          <a:xfrm>
            <a:off x="1797423" y="1644445"/>
            <a:ext cx="2831690" cy="8996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73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AB72B-D5F2-49EE-A235-90DEDAEC8906}"/>
              </a:ext>
            </a:extLst>
          </p:cNvPr>
          <p:cNvSpPr>
            <a:spLocks noGrp="1"/>
          </p:cNvSpPr>
          <p:nvPr>
            <p:ph sz="half" idx="1"/>
          </p:nvPr>
        </p:nvSpPr>
        <p:spPr>
          <a:xfrm>
            <a:off x="554477" y="418289"/>
            <a:ext cx="5465323" cy="5758674"/>
          </a:xfrm>
        </p:spPr>
        <p:txBody>
          <a:bodyPr>
            <a:normAutofit fontScale="62500" lnSpcReduction="20000"/>
          </a:bodyPr>
          <a:lstStyle/>
          <a:p>
            <a:pPr marL="0" indent="0">
              <a:buNone/>
            </a:pPr>
            <a:r>
              <a:rPr lang="en-US" sz="3600" dirty="0"/>
              <a:t>Public-Use Microdata: </a:t>
            </a:r>
            <a:r>
              <a:rPr lang="en-US" dirty="0"/>
              <a:t>created so that original records cannot be reproduced or linked to other databases</a:t>
            </a:r>
          </a:p>
          <a:p>
            <a:pPr marL="0" indent="0">
              <a:buNone/>
            </a:pPr>
            <a:endParaRPr lang="en-US" dirty="0"/>
          </a:p>
          <a:p>
            <a:pPr marL="0" indent="0">
              <a:buNone/>
            </a:pPr>
            <a:r>
              <a:rPr lang="en-US" dirty="0"/>
              <a:t>1. No obvious identifiers or PII (personally identifiable information)</a:t>
            </a:r>
          </a:p>
          <a:p>
            <a:pPr marL="0" indent="0">
              <a:buNone/>
            </a:pPr>
            <a:r>
              <a:rPr lang="en-US" dirty="0"/>
              <a:t>2. Includes only a portion of the surveyed sample</a:t>
            </a:r>
          </a:p>
          <a:p>
            <a:pPr marL="0" indent="0">
              <a:buNone/>
            </a:pPr>
            <a:r>
              <a:rPr lang="en-US" dirty="0"/>
              <a:t>3. Includes only a selection of variables.  Sensitive variables removed.</a:t>
            </a:r>
          </a:p>
          <a:p>
            <a:pPr marL="0" indent="0">
              <a:buNone/>
            </a:pPr>
            <a:r>
              <a:rPr lang="en-US" dirty="0"/>
              <a:t>4. Limit geographic detail </a:t>
            </a:r>
          </a:p>
          <a:p>
            <a:pPr marL="0" indent="0">
              <a:buNone/>
            </a:pPr>
            <a:r>
              <a:rPr lang="en-US" dirty="0"/>
              <a:t>5. Limit the number and detailed breakdown of categories within variables on the file, e.g., race and ethnicity, exact dates of events</a:t>
            </a:r>
          </a:p>
          <a:p>
            <a:pPr marL="0" indent="0">
              <a:buNone/>
            </a:pPr>
            <a:r>
              <a:rPr lang="en-US" dirty="0"/>
              <a:t>6. Truncate extreme codes for certain variables (top or bottom coding), e.g., income </a:t>
            </a:r>
          </a:p>
          <a:p>
            <a:pPr marL="0" indent="0">
              <a:buNone/>
            </a:pPr>
            <a:r>
              <a:rPr lang="en-US" dirty="0"/>
              <a:t>7. Recode into intervals or round continuous variables </a:t>
            </a:r>
          </a:p>
          <a:p>
            <a:pPr marL="0" indent="0">
              <a:buNone/>
            </a:pPr>
            <a:r>
              <a:rPr lang="en-US" dirty="0"/>
              <a:t>8. No unique or sensitive populations: disabled children, teenagers with STDs, LGBT, mixed race persons</a:t>
            </a:r>
          </a:p>
          <a:p>
            <a:pPr marL="0" indent="0">
              <a:buNone/>
            </a:pPr>
            <a:r>
              <a:rPr lang="en-US" dirty="0"/>
              <a:t>9. No highly unique records</a:t>
            </a:r>
          </a:p>
          <a:p>
            <a:pPr marL="0" indent="0">
              <a:buNone/>
            </a:pPr>
            <a:r>
              <a:rPr lang="en-US" dirty="0"/>
              <a:t>10. Perturbed values or noise added</a:t>
            </a:r>
          </a:p>
        </p:txBody>
      </p:sp>
      <p:sp>
        <p:nvSpPr>
          <p:cNvPr id="4" name="Content Placeholder 3">
            <a:extLst>
              <a:ext uri="{FF2B5EF4-FFF2-40B4-BE49-F238E27FC236}">
                <a16:creationId xmlns:a16="http://schemas.microsoft.com/office/drawing/2014/main" id="{E71582E5-EFC9-4CA0-B263-DEBEDB2BD28D}"/>
              </a:ext>
            </a:extLst>
          </p:cNvPr>
          <p:cNvSpPr>
            <a:spLocks noGrp="1"/>
          </p:cNvSpPr>
          <p:nvPr>
            <p:ph sz="half" idx="2"/>
          </p:nvPr>
        </p:nvSpPr>
        <p:spPr>
          <a:xfrm>
            <a:off x="6172200" y="418289"/>
            <a:ext cx="5465322" cy="5758674"/>
          </a:xfrm>
        </p:spPr>
        <p:txBody>
          <a:bodyPr>
            <a:normAutofit fontScale="62500" lnSpcReduction="20000"/>
          </a:bodyPr>
          <a:lstStyle/>
          <a:p>
            <a:pPr marL="0" indent="0">
              <a:buNone/>
            </a:pPr>
            <a:r>
              <a:rPr lang="en-US" sz="3600" dirty="0"/>
              <a:t>Restricted Access Microdata</a:t>
            </a:r>
          </a:p>
          <a:p>
            <a:pPr marL="0" indent="0">
              <a:buNone/>
            </a:pPr>
            <a:endParaRPr lang="en-US" dirty="0"/>
          </a:p>
          <a:p>
            <a:pPr marL="0" indent="0">
              <a:buNone/>
            </a:pPr>
            <a:endParaRPr lang="en-US" dirty="0"/>
          </a:p>
          <a:p>
            <a:pPr marL="0" indent="0">
              <a:buNone/>
            </a:pPr>
            <a:r>
              <a:rPr lang="en-US" dirty="0"/>
              <a:t>1. No obvious identifiers or PII (personally identifiable information) replaced by PIK (Protected Identification Key) to allow linkages</a:t>
            </a:r>
          </a:p>
          <a:p>
            <a:pPr marL="0" indent="0">
              <a:buNone/>
            </a:pPr>
            <a:r>
              <a:rPr lang="en-US" dirty="0"/>
              <a:t>2. Includes all microdata records</a:t>
            </a:r>
          </a:p>
          <a:p>
            <a:pPr marL="0" indent="0">
              <a:buNone/>
            </a:pPr>
            <a:r>
              <a:rPr lang="en-US" dirty="0"/>
              <a:t>3. Includes unlimited number of variables including sensitive variables and LINKED data records</a:t>
            </a:r>
          </a:p>
          <a:p>
            <a:pPr marL="0" indent="0">
              <a:buNone/>
            </a:pPr>
            <a:r>
              <a:rPr lang="en-US" dirty="0"/>
              <a:t>4. Geographic detail as precise as original data</a:t>
            </a:r>
          </a:p>
          <a:p>
            <a:pPr marL="0" indent="0">
              <a:buNone/>
            </a:pPr>
            <a:r>
              <a:rPr lang="en-US" dirty="0"/>
              <a:t>5. Unlimited categories within variables on the file, e.g., race and ethnicity, exact dates of events</a:t>
            </a:r>
          </a:p>
          <a:p>
            <a:pPr marL="0" indent="0">
              <a:buNone/>
            </a:pPr>
            <a:r>
              <a:rPr lang="en-US" dirty="0"/>
              <a:t>6. No truncated extreme codes for certain variables (top or bottom coding), e.g., income </a:t>
            </a:r>
          </a:p>
          <a:p>
            <a:pPr marL="0" indent="0">
              <a:buNone/>
            </a:pPr>
            <a:r>
              <a:rPr lang="en-US" dirty="0"/>
              <a:t>7. No recoding into intervals or rounded continuous variables </a:t>
            </a:r>
          </a:p>
          <a:p>
            <a:pPr marL="0" indent="0">
              <a:buNone/>
            </a:pPr>
            <a:r>
              <a:rPr lang="en-US" dirty="0"/>
              <a:t>8. Unique and sensitive populations included </a:t>
            </a:r>
          </a:p>
          <a:p>
            <a:pPr marL="0" indent="0">
              <a:buNone/>
            </a:pPr>
            <a:r>
              <a:rPr lang="en-US" dirty="0"/>
              <a:t>9. Highly unique records</a:t>
            </a:r>
          </a:p>
          <a:p>
            <a:pPr marL="0" indent="0">
              <a:buNone/>
            </a:pPr>
            <a:r>
              <a:rPr lang="en-US" dirty="0"/>
              <a:t>10. Original records unperturbed and without added noise</a:t>
            </a:r>
          </a:p>
        </p:txBody>
      </p:sp>
    </p:spTree>
    <p:extLst>
      <p:ext uri="{BB962C8B-B14F-4D97-AF65-F5344CB8AC3E}">
        <p14:creationId xmlns:p14="http://schemas.microsoft.com/office/powerpoint/2010/main" val="372759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740477" y="477982"/>
            <a:ext cx="8701381" cy="3445090"/>
          </a:xfrm>
        </p:spPr>
        <p:txBody>
          <a:bodyPr anchor="ctr">
            <a:normAutofit/>
          </a:bodyPr>
          <a:lstStyle/>
          <a:p>
            <a:pPr marL="0" indent="0" algn="ctr">
              <a:buNone/>
            </a:pPr>
            <a:r>
              <a:rPr lang="en-US" sz="3600" b="1" dirty="0"/>
              <a:t>Federal Statistical Data </a:t>
            </a:r>
          </a:p>
          <a:p>
            <a:pPr marL="0" indent="0" algn="ctr">
              <a:buNone/>
            </a:pPr>
            <a:r>
              <a:rPr lang="en-US" sz="3600" b="1" dirty="0"/>
              <a:t>for Health Research and Policy</a:t>
            </a:r>
          </a:p>
          <a:p>
            <a:pPr marL="0" indent="0" algn="ctr">
              <a:buNone/>
            </a:pPr>
            <a:r>
              <a:rPr lang="en-US" sz="3600" b="1" dirty="0"/>
              <a:t>Spring 2020</a:t>
            </a:r>
          </a:p>
          <a:p>
            <a:pPr marL="0" indent="0" algn="ctr">
              <a:buNone/>
            </a:pPr>
            <a:r>
              <a:rPr lang="en-US" b="1" dirty="0"/>
              <a:t>CU </a:t>
            </a:r>
            <a:r>
              <a:rPr lang="en-US" b="1" dirty="0" err="1"/>
              <a:t>Denver|Main</a:t>
            </a:r>
            <a:r>
              <a:rPr lang="en-US" b="1" dirty="0"/>
              <a:t> and Anschutz Medical Campus</a:t>
            </a:r>
          </a:p>
          <a:p>
            <a:pPr marL="0" indent="0" algn="ctr">
              <a:buNone/>
            </a:pPr>
            <a:r>
              <a:rPr lang="en-US" b="1" dirty="0"/>
              <a:t>Instructors: Jani Little, Phil Pendergast, Kas McLean</a:t>
            </a:r>
          </a:p>
          <a:p>
            <a:pPr marL="0" indent="0" algn="ctr">
              <a:buNone/>
            </a:pPr>
            <a:r>
              <a:rPr lang="en-US" b="1" dirty="0"/>
              <a:t>Fridays, 9am-12noon</a:t>
            </a:r>
          </a:p>
        </p:txBody>
      </p:sp>
    </p:spTree>
    <p:extLst>
      <p:ext uri="{BB962C8B-B14F-4D97-AF65-F5344CB8AC3E}">
        <p14:creationId xmlns:p14="http://schemas.microsoft.com/office/powerpoint/2010/main" val="4082023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14846</TotalTime>
  <Words>3092</Words>
  <Application>Microsoft Office PowerPoint</Application>
  <PresentationFormat>Widescreen</PresentationFormat>
  <Paragraphs>366</Paragraphs>
  <Slides>39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ibm-plex-sans</vt:lpstr>
      <vt:lpstr>Segoe UI</vt:lpstr>
      <vt:lpstr>Office Theme</vt:lpstr>
      <vt:lpstr>PowerPoint Presentation</vt:lpstr>
      <vt:lpstr>What is a Federal Statistical Research Data Center  (FSRDC)?</vt:lpstr>
      <vt:lpstr>PowerPoint Presentation</vt:lpstr>
      <vt:lpstr>PowerPoint Presentation</vt:lpstr>
      <vt:lpstr>PowerPoint Presentation</vt:lpstr>
      <vt:lpstr>A Regional Network of Scholars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Health and Nutrition Examination Surveys (NHANES) </vt:lpstr>
      <vt:lpstr>Examples of major NHANES contributions to knowledge and policy: </vt:lpstr>
      <vt:lpstr>NHANES </vt:lpstr>
      <vt:lpstr>NHANES </vt:lpstr>
      <vt:lpstr>PowerPoint Presentation</vt:lpstr>
      <vt:lpstr>PowerPoint Presentation</vt:lpstr>
      <vt:lpstr>PowerPoint Presentation</vt:lpstr>
      <vt:lpstr>PowerPoint Presentation</vt:lpstr>
      <vt:lpstr>PowerPoint Presentation</vt:lpstr>
      <vt:lpstr>PowerPoint Presentation</vt:lpstr>
      <vt:lpstr>Examples of Economic Data</vt:lpstr>
      <vt:lpstr>Longitudinal Business Database (1976-2017)</vt:lpstr>
      <vt:lpstr>Longitudinal Employer-Household Dynamics (LEHD) https://www.census.gov/ces/dataproducts/lehddata.html </vt:lpstr>
      <vt:lpstr>PowerPoint Presentation</vt:lpstr>
      <vt:lpstr>Census Longitudinal Infrastructure Project (CLIP)</vt:lpstr>
      <vt:lpstr>Current projects making use of linked Census Data</vt:lpstr>
      <vt:lpstr>Master Address File (MAF)</vt:lpstr>
      <vt:lpstr>Current projects making use of MAF Linked Data</vt:lpstr>
      <vt:lpstr>Bureau of Labor Statistics (BLS) Offerings:  --Survey of Occupational Injuries and Illnesses (SOII)     --Census of Fatal Occupational Injuries (CFOI)   --American Time Use Survey (ATUS) </vt:lpstr>
      <vt:lpstr>Current projects making use of ATUS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 S Morrissey Little</dc:creator>
  <cp:lastModifiedBy>Jani S Morrissey Little</cp:lastModifiedBy>
  <cp:revision>126</cp:revision>
  <dcterms:created xsi:type="dcterms:W3CDTF">2019-11-21T16:48:46Z</dcterms:created>
  <dcterms:modified xsi:type="dcterms:W3CDTF">2020-02-11T23:48:17Z</dcterms:modified>
</cp:coreProperties>
</file>