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sldIdLst>
    <p:sldId id="542" r:id="rId5"/>
    <p:sldId id="1184" r:id="rId6"/>
    <p:sldId id="1186" r:id="rId7"/>
    <p:sldId id="1173" r:id="rId8"/>
    <p:sldId id="1187" r:id="rId9"/>
    <p:sldId id="1174" r:id="rId10"/>
    <p:sldId id="1175" r:id="rId11"/>
    <p:sldId id="1185" r:id="rId12"/>
    <p:sldId id="341" r:id="rId13"/>
    <p:sldId id="680" r:id="rId14"/>
    <p:sldId id="1179" r:id="rId15"/>
    <p:sldId id="683" r:id="rId16"/>
    <p:sldId id="1180" r:id="rId17"/>
    <p:sldId id="307" r:id="rId18"/>
    <p:sldId id="678" r:id="rId19"/>
    <p:sldId id="1182" r:id="rId20"/>
    <p:sldId id="681" r:id="rId21"/>
    <p:sldId id="290" r:id="rId22"/>
    <p:sldId id="296" r:id="rId23"/>
    <p:sldId id="346" r:id="rId24"/>
    <p:sldId id="656" r:id="rId25"/>
    <p:sldId id="257" r:id="rId26"/>
    <p:sldId id="639" r:id="rId27"/>
    <p:sldId id="259" r:id="rId28"/>
    <p:sldId id="323" r:id="rId29"/>
    <p:sldId id="319" r:id="rId30"/>
    <p:sldId id="337" r:id="rId31"/>
    <p:sldId id="338" r:id="rId32"/>
    <p:sldId id="349" r:id="rId33"/>
    <p:sldId id="339" r:id="rId34"/>
    <p:sldId id="685" r:id="rId35"/>
    <p:sldId id="351" r:id="rId36"/>
    <p:sldId id="456" r:id="rId37"/>
    <p:sldId id="694" r:id="rId38"/>
    <p:sldId id="1145" r:id="rId39"/>
    <p:sldId id="688" r:id="rId40"/>
    <p:sldId id="695" r:id="rId41"/>
    <p:sldId id="5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B30DC-9855-4E39-B68E-CCAAFE57BCD3}" v="8" dt="2025-02-03T22:10:44.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6E585-44D2-450E-A6DA-15B1B16DB040}" type="doc">
      <dgm:prSet loTypeId="urn:microsoft.com/office/officeart/2005/8/layout/hProcess11" loCatId="process" qsTypeId="urn:microsoft.com/office/officeart/2005/8/quickstyle/simple1" qsCatId="simple" csTypeId="urn:microsoft.com/office/officeart/2005/8/colors/accent1_2" csCatId="accent1" phldr="1"/>
      <dgm:spPr/>
    </dgm:pt>
    <dgm:pt modelId="{78BE560A-CCA3-4710-A51B-65FAA3A698CC}">
      <dgm:prSet phldrT="[Text]" custT="1"/>
      <dgm:spPr/>
      <dgm:t>
        <a:bodyPr/>
        <a:lstStyle/>
        <a:p>
          <a:r>
            <a:rPr lang="en-US" sz="2000" dirty="0"/>
            <a:t>Visit the agency website</a:t>
          </a:r>
        </a:p>
      </dgm:t>
    </dgm:pt>
    <dgm:pt modelId="{0BE5DA71-C71B-4AD2-B495-2D7D0F1D4020}" type="parTrans" cxnId="{A04AC56E-B301-45A9-9CD3-F0E4CD0C0054}">
      <dgm:prSet/>
      <dgm:spPr/>
      <dgm:t>
        <a:bodyPr/>
        <a:lstStyle/>
        <a:p>
          <a:endParaRPr lang="en-US"/>
        </a:p>
      </dgm:t>
    </dgm:pt>
    <dgm:pt modelId="{D77C31B2-149B-4067-A796-C0E1A25FFA47}" type="sibTrans" cxnId="{A04AC56E-B301-45A9-9CD3-F0E4CD0C0054}">
      <dgm:prSet/>
      <dgm:spPr/>
      <dgm:t>
        <a:bodyPr/>
        <a:lstStyle/>
        <a:p>
          <a:endParaRPr lang="en-US"/>
        </a:p>
      </dgm:t>
    </dgm:pt>
    <dgm:pt modelId="{7E53678E-6580-403A-ADC5-57DCF56BB038}">
      <dgm:prSet phldrT="[Text]" custT="1"/>
      <dgm:spPr/>
      <dgm:t>
        <a:bodyPr/>
        <a:lstStyle/>
        <a:p>
          <a:r>
            <a:rPr lang="en-US" sz="2000" dirty="0"/>
            <a:t>Apply for Special Sworn Status</a:t>
          </a:r>
        </a:p>
      </dgm:t>
    </dgm:pt>
    <dgm:pt modelId="{71ADF5AC-82B1-4CD3-8EDA-0F5D14B267FA}" type="parTrans" cxnId="{CDB36D7F-7F89-4323-8E8B-80C42CA70157}">
      <dgm:prSet/>
      <dgm:spPr/>
      <dgm:t>
        <a:bodyPr/>
        <a:lstStyle/>
        <a:p>
          <a:endParaRPr lang="en-US"/>
        </a:p>
      </dgm:t>
    </dgm:pt>
    <dgm:pt modelId="{BE8958D1-8096-4944-9328-F771032EE2AF}" type="sibTrans" cxnId="{CDB36D7F-7F89-4323-8E8B-80C42CA70157}">
      <dgm:prSet/>
      <dgm:spPr/>
      <dgm:t>
        <a:bodyPr/>
        <a:lstStyle/>
        <a:p>
          <a:endParaRPr lang="en-US"/>
        </a:p>
      </dgm:t>
    </dgm:pt>
    <dgm:pt modelId="{9F4E1814-D257-4FF6-99AB-3CFFD327CE51}">
      <dgm:prSet phldrT="[Text]" custT="1"/>
      <dgm:spPr/>
      <dgm:t>
        <a:bodyPr/>
        <a:lstStyle/>
        <a:p>
          <a:r>
            <a:rPr lang="en-US" sz="2000" dirty="0"/>
            <a:t>Pay Fees*</a:t>
          </a:r>
        </a:p>
      </dgm:t>
    </dgm:pt>
    <dgm:pt modelId="{2A331CD4-AEA3-4719-8CA7-090112AB2F9E}" type="parTrans" cxnId="{467550F4-F742-4A22-98AC-5C364D4C40D9}">
      <dgm:prSet/>
      <dgm:spPr/>
      <dgm:t>
        <a:bodyPr/>
        <a:lstStyle/>
        <a:p>
          <a:endParaRPr lang="en-US"/>
        </a:p>
      </dgm:t>
    </dgm:pt>
    <dgm:pt modelId="{D1453D93-4728-4763-9D1E-6FD81188A701}" type="sibTrans" cxnId="{467550F4-F742-4A22-98AC-5C364D4C40D9}">
      <dgm:prSet/>
      <dgm:spPr/>
      <dgm:t>
        <a:bodyPr/>
        <a:lstStyle/>
        <a:p>
          <a:endParaRPr lang="en-US"/>
        </a:p>
      </dgm:t>
    </dgm:pt>
    <dgm:pt modelId="{B44826C1-0EBC-45B2-AB3E-074B205CB59A}">
      <dgm:prSet phldrT="[Text]" custT="1"/>
      <dgm:spPr/>
      <dgm:t>
        <a:bodyPr/>
        <a:lstStyle/>
        <a:p>
          <a:r>
            <a:rPr lang="en-US" sz="1800" dirty="0"/>
            <a:t>Develop the proposal documents with RDC Admin guidance</a:t>
          </a:r>
        </a:p>
      </dgm:t>
    </dgm:pt>
    <dgm:pt modelId="{1E4B3F9B-3619-4B58-A71B-F876E8C2884D}" type="parTrans" cxnId="{8141D706-A6F8-4C40-94DE-4CCCA379873A}">
      <dgm:prSet/>
      <dgm:spPr/>
      <dgm:t>
        <a:bodyPr/>
        <a:lstStyle/>
        <a:p>
          <a:endParaRPr lang="en-US"/>
        </a:p>
      </dgm:t>
    </dgm:pt>
    <dgm:pt modelId="{57A236B3-DEC1-4504-8E96-B556F49A90D6}" type="sibTrans" cxnId="{8141D706-A6F8-4C40-94DE-4CCCA379873A}">
      <dgm:prSet/>
      <dgm:spPr/>
      <dgm:t>
        <a:bodyPr/>
        <a:lstStyle/>
        <a:p>
          <a:endParaRPr lang="en-US"/>
        </a:p>
      </dgm:t>
    </dgm:pt>
    <dgm:pt modelId="{69195D9D-B1CC-4152-9B25-30B71AE09CA9}">
      <dgm:prSet phldrT="[Text]" custT="1"/>
      <dgm:spPr/>
      <dgm:t>
        <a:bodyPr/>
        <a:lstStyle/>
        <a:p>
          <a:r>
            <a:rPr lang="en-US" sz="2000" dirty="0"/>
            <a:t>Submit application via Standard Application Process</a:t>
          </a:r>
        </a:p>
        <a:p>
          <a:endParaRPr lang="en-US" sz="2000" dirty="0"/>
        </a:p>
      </dgm:t>
    </dgm:pt>
    <dgm:pt modelId="{81AABA54-5396-43C4-93FC-4DA754797342}" type="sibTrans" cxnId="{5E576D98-2C66-4D58-937A-0E7EAC1D5F7C}">
      <dgm:prSet/>
      <dgm:spPr/>
      <dgm:t>
        <a:bodyPr/>
        <a:lstStyle/>
        <a:p>
          <a:endParaRPr lang="en-US"/>
        </a:p>
      </dgm:t>
    </dgm:pt>
    <dgm:pt modelId="{398271EC-44DD-4EB4-B9F9-800AD1567B36}" type="parTrans" cxnId="{5E576D98-2C66-4D58-937A-0E7EAC1D5F7C}">
      <dgm:prSet/>
      <dgm:spPr/>
      <dgm:t>
        <a:bodyPr/>
        <a:lstStyle/>
        <a:p>
          <a:endParaRPr lang="en-US"/>
        </a:p>
      </dgm:t>
    </dgm:pt>
    <dgm:pt modelId="{E2535293-5966-47F7-A565-0C839AF731D3}">
      <dgm:prSet phldrT="[Text]" custT="1"/>
      <dgm:spPr/>
      <dgm:t>
        <a:bodyPr/>
        <a:lstStyle/>
        <a:p>
          <a:r>
            <a:rPr lang="en-US" sz="2000" dirty="0"/>
            <a:t>Begin research!</a:t>
          </a:r>
        </a:p>
      </dgm:t>
    </dgm:pt>
    <dgm:pt modelId="{B0E66707-9E6A-4FBF-874E-B7BB7B586459}" type="sibTrans" cxnId="{C90883DA-938D-4879-8847-916C9918ED65}">
      <dgm:prSet/>
      <dgm:spPr/>
      <dgm:t>
        <a:bodyPr/>
        <a:lstStyle/>
        <a:p>
          <a:endParaRPr lang="en-US"/>
        </a:p>
      </dgm:t>
    </dgm:pt>
    <dgm:pt modelId="{2D4837A3-2DD8-47AB-BE4E-05B9612F68CE}" type="parTrans" cxnId="{C90883DA-938D-4879-8847-916C9918ED65}">
      <dgm:prSet/>
      <dgm:spPr/>
      <dgm:t>
        <a:bodyPr/>
        <a:lstStyle/>
        <a:p>
          <a:endParaRPr lang="en-US"/>
        </a:p>
      </dgm:t>
    </dgm:pt>
    <dgm:pt modelId="{384A8658-BADE-413A-B610-3C17A454E2E0}" type="pres">
      <dgm:prSet presAssocID="{0676E585-44D2-450E-A6DA-15B1B16DB040}" presName="Name0" presStyleCnt="0">
        <dgm:presLayoutVars>
          <dgm:dir/>
          <dgm:resizeHandles val="exact"/>
        </dgm:presLayoutVars>
      </dgm:prSet>
      <dgm:spPr/>
    </dgm:pt>
    <dgm:pt modelId="{7F5BA6F8-EB68-4E73-A93B-D85898F52900}" type="pres">
      <dgm:prSet presAssocID="{0676E585-44D2-450E-A6DA-15B1B16DB040}" presName="arrow" presStyleLbl="bgShp" presStyleIdx="0" presStyleCnt="1" custLinFactNeighborY="1928"/>
      <dgm:spPr/>
    </dgm:pt>
    <dgm:pt modelId="{A7F5CDF8-DBEB-4F3B-AEEB-E76A18294385}" type="pres">
      <dgm:prSet presAssocID="{0676E585-44D2-450E-A6DA-15B1B16DB040}" presName="points" presStyleCnt="0"/>
      <dgm:spPr/>
    </dgm:pt>
    <dgm:pt modelId="{1638436A-E0CB-4F5D-A637-D56CF5890070}" type="pres">
      <dgm:prSet presAssocID="{78BE560A-CCA3-4710-A51B-65FAA3A698CC}" presName="compositeA" presStyleCnt="0"/>
      <dgm:spPr/>
    </dgm:pt>
    <dgm:pt modelId="{4B905478-0FB0-4CA4-8278-0DFAB684C4A2}" type="pres">
      <dgm:prSet presAssocID="{78BE560A-CCA3-4710-A51B-65FAA3A698CC}" presName="textA" presStyleLbl="revTx" presStyleIdx="0" presStyleCnt="6" custScaleX="133594">
        <dgm:presLayoutVars>
          <dgm:bulletEnabled val="1"/>
        </dgm:presLayoutVars>
      </dgm:prSet>
      <dgm:spPr/>
    </dgm:pt>
    <dgm:pt modelId="{A9A7A7AA-9E92-4FF1-9726-83D33A80A0B8}" type="pres">
      <dgm:prSet presAssocID="{78BE560A-CCA3-4710-A51B-65FAA3A698CC}" presName="circleA" presStyleLbl="node1" presStyleIdx="0" presStyleCnt="6" custLinFactNeighborX="13134" custLinFactNeighborY="3901"/>
      <dgm:spPr/>
    </dgm:pt>
    <dgm:pt modelId="{79D1EF93-7C5A-4190-B384-202566EFCCA8}" type="pres">
      <dgm:prSet presAssocID="{78BE560A-CCA3-4710-A51B-65FAA3A698CC}" presName="spaceA" presStyleCnt="0"/>
      <dgm:spPr/>
    </dgm:pt>
    <dgm:pt modelId="{6DF0FAD2-FA5E-4159-8423-35383694312E}" type="pres">
      <dgm:prSet presAssocID="{D77C31B2-149B-4067-A796-C0E1A25FFA47}" presName="space" presStyleCnt="0"/>
      <dgm:spPr/>
    </dgm:pt>
    <dgm:pt modelId="{E45E13B2-CFD6-432B-B08F-AEB2A6401342}" type="pres">
      <dgm:prSet presAssocID="{B44826C1-0EBC-45B2-AB3E-074B205CB59A}" presName="compositeB" presStyleCnt="0"/>
      <dgm:spPr/>
    </dgm:pt>
    <dgm:pt modelId="{020C0C46-0C69-41B6-995C-A07AE3734AAE}" type="pres">
      <dgm:prSet presAssocID="{B44826C1-0EBC-45B2-AB3E-074B205CB59A}" presName="textB" presStyleLbl="revTx" presStyleIdx="1" presStyleCnt="6" custScaleX="166760" custLinFactNeighborX="36074" custLinFactNeighborY="-1094">
        <dgm:presLayoutVars>
          <dgm:bulletEnabled val="1"/>
        </dgm:presLayoutVars>
      </dgm:prSet>
      <dgm:spPr/>
    </dgm:pt>
    <dgm:pt modelId="{2C914B5B-E8E5-418F-9A2C-0FAB6BE04617}" type="pres">
      <dgm:prSet presAssocID="{B44826C1-0EBC-45B2-AB3E-074B205CB59A}" presName="circleB" presStyleLbl="node1" presStyleIdx="1" presStyleCnt="6" custLinFactNeighborX="67753" custLinFactNeighborY="2443"/>
      <dgm:spPr/>
    </dgm:pt>
    <dgm:pt modelId="{316AD5A9-DFB7-4351-BBCA-AE7BB01AEE9D}" type="pres">
      <dgm:prSet presAssocID="{B44826C1-0EBC-45B2-AB3E-074B205CB59A}" presName="spaceB" presStyleCnt="0"/>
      <dgm:spPr/>
    </dgm:pt>
    <dgm:pt modelId="{13C718C5-A7BB-4F67-AB42-EAAA001AE8F6}" type="pres">
      <dgm:prSet presAssocID="{57A236B3-DEC1-4504-8E96-B556F49A90D6}" presName="space" presStyleCnt="0"/>
      <dgm:spPr/>
    </dgm:pt>
    <dgm:pt modelId="{A20462C0-3041-4057-928D-088A1E4F792F}" type="pres">
      <dgm:prSet presAssocID="{69195D9D-B1CC-4152-9B25-30B71AE09CA9}" presName="compositeA" presStyleCnt="0"/>
      <dgm:spPr/>
    </dgm:pt>
    <dgm:pt modelId="{EF7652BF-61CF-4C62-8935-6C260D146C4A}" type="pres">
      <dgm:prSet presAssocID="{69195D9D-B1CC-4152-9B25-30B71AE09CA9}" presName="textA" presStyleLbl="revTx" presStyleIdx="2" presStyleCnt="6" custScaleX="281363">
        <dgm:presLayoutVars>
          <dgm:bulletEnabled val="1"/>
        </dgm:presLayoutVars>
      </dgm:prSet>
      <dgm:spPr/>
    </dgm:pt>
    <dgm:pt modelId="{AD7D4543-71E5-47C2-A0BC-E48B176AE43E}" type="pres">
      <dgm:prSet presAssocID="{69195D9D-B1CC-4152-9B25-30B71AE09CA9}" presName="circleA" presStyleLbl="node1" presStyleIdx="2" presStyleCnt="6" custLinFactNeighborX="-33435" custLinFactNeighborY="2443"/>
      <dgm:spPr/>
    </dgm:pt>
    <dgm:pt modelId="{2A93B47A-7327-4DFE-8752-88D7574316B0}" type="pres">
      <dgm:prSet presAssocID="{69195D9D-B1CC-4152-9B25-30B71AE09CA9}" presName="spaceA" presStyleCnt="0"/>
      <dgm:spPr/>
    </dgm:pt>
    <dgm:pt modelId="{1BD00B67-457A-4372-ABB3-E485BE2A19A0}" type="pres">
      <dgm:prSet presAssocID="{81AABA54-5396-43C4-93FC-4DA754797342}" presName="space" presStyleCnt="0"/>
      <dgm:spPr/>
    </dgm:pt>
    <dgm:pt modelId="{74E88E0D-6AB2-473C-BC05-606C23CF3714}" type="pres">
      <dgm:prSet presAssocID="{7E53678E-6580-403A-ADC5-57DCF56BB038}" presName="compositeB" presStyleCnt="0"/>
      <dgm:spPr/>
    </dgm:pt>
    <dgm:pt modelId="{EAF4E67E-B305-4A5B-ACA2-74F0277B0BFB}" type="pres">
      <dgm:prSet presAssocID="{7E53678E-6580-403A-ADC5-57DCF56BB038}" presName="textB" presStyleLbl="revTx" presStyleIdx="3" presStyleCnt="6" custScaleX="155983" custLinFactNeighborX="-50546" custLinFactNeighborY="-570">
        <dgm:presLayoutVars>
          <dgm:bulletEnabled val="1"/>
        </dgm:presLayoutVars>
      </dgm:prSet>
      <dgm:spPr/>
    </dgm:pt>
    <dgm:pt modelId="{F88C3BB4-B264-445D-BCAA-4E483B173EF0}" type="pres">
      <dgm:prSet presAssocID="{7E53678E-6580-403A-ADC5-57DCF56BB038}" presName="circleB" presStyleLbl="node1" presStyleIdx="3" presStyleCnt="6" custLinFactX="-22295" custLinFactNeighborX="-100000" custLinFactNeighborY="3942"/>
      <dgm:spPr/>
    </dgm:pt>
    <dgm:pt modelId="{A74BEE38-56CB-49A7-AA6A-8871D470DB37}" type="pres">
      <dgm:prSet presAssocID="{7E53678E-6580-403A-ADC5-57DCF56BB038}" presName="spaceB" presStyleCnt="0"/>
      <dgm:spPr/>
    </dgm:pt>
    <dgm:pt modelId="{66C8E44C-B322-4C04-88E4-BE89F03C6460}" type="pres">
      <dgm:prSet presAssocID="{BE8958D1-8096-4944-9328-F771032EE2AF}" presName="space" presStyleCnt="0"/>
      <dgm:spPr/>
    </dgm:pt>
    <dgm:pt modelId="{44DD03F1-C895-4CB2-82BE-C9410B6CAF0E}" type="pres">
      <dgm:prSet presAssocID="{9F4E1814-D257-4FF6-99AB-3CFFD327CE51}" presName="compositeA" presStyleCnt="0"/>
      <dgm:spPr/>
    </dgm:pt>
    <dgm:pt modelId="{ED1B8356-010A-4376-BBD0-04273FF13ECA}" type="pres">
      <dgm:prSet presAssocID="{9F4E1814-D257-4FF6-99AB-3CFFD327CE51}" presName="textA" presStyleLbl="revTx" presStyleIdx="4" presStyleCnt="6" custScaleY="37932" custLinFactNeighborX="-12828" custLinFactNeighborY="40424">
        <dgm:presLayoutVars>
          <dgm:bulletEnabled val="1"/>
        </dgm:presLayoutVars>
      </dgm:prSet>
      <dgm:spPr/>
    </dgm:pt>
    <dgm:pt modelId="{61A0D8DB-367F-4628-8983-BD7FC62925CF}" type="pres">
      <dgm:prSet presAssocID="{9F4E1814-D257-4FF6-99AB-3CFFD327CE51}" presName="circleA" presStyleLbl="node1" presStyleIdx="4" presStyleCnt="6" custLinFactNeighborX="-16119" custLinFactNeighborY="66010"/>
      <dgm:spPr/>
    </dgm:pt>
    <dgm:pt modelId="{0561A8D7-9AF4-4D1B-9CE1-AC09D89204F9}" type="pres">
      <dgm:prSet presAssocID="{9F4E1814-D257-4FF6-99AB-3CFFD327CE51}" presName="spaceA" presStyleCnt="0"/>
      <dgm:spPr/>
    </dgm:pt>
    <dgm:pt modelId="{7CBA2304-5C53-4507-A383-DEEAA94C871A}" type="pres">
      <dgm:prSet presAssocID="{D1453D93-4728-4763-9D1E-6FD81188A701}" presName="space" presStyleCnt="0"/>
      <dgm:spPr/>
    </dgm:pt>
    <dgm:pt modelId="{37B02230-B3D5-439D-9E33-3CC328D314E7}" type="pres">
      <dgm:prSet presAssocID="{E2535293-5966-47F7-A565-0C839AF731D3}" presName="compositeB" presStyleCnt="0"/>
      <dgm:spPr/>
    </dgm:pt>
    <dgm:pt modelId="{ED34E015-7491-418A-B597-74A977F42C87}" type="pres">
      <dgm:prSet presAssocID="{E2535293-5966-47F7-A565-0C839AF731D3}" presName="textB" presStyleLbl="revTx" presStyleIdx="5" presStyleCnt="6" custScaleX="165806" custLinFactNeighborX="39734" custLinFactNeighborY="69076">
        <dgm:presLayoutVars>
          <dgm:bulletEnabled val="1"/>
        </dgm:presLayoutVars>
      </dgm:prSet>
      <dgm:spPr/>
    </dgm:pt>
    <dgm:pt modelId="{1AB480BF-3FB1-4BAF-9A23-126532F381B8}" type="pres">
      <dgm:prSet presAssocID="{E2535293-5966-47F7-A565-0C839AF731D3}" presName="circleB" presStyleLbl="node1" presStyleIdx="5" presStyleCnt="6" custLinFactNeighborX="75256" custLinFactNeighborY="2443"/>
      <dgm:spPr/>
    </dgm:pt>
    <dgm:pt modelId="{30032544-EA57-4248-AC2E-9CAB30E4AB0A}" type="pres">
      <dgm:prSet presAssocID="{E2535293-5966-47F7-A565-0C839AF731D3}" presName="spaceB" presStyleCnt="0"/>
      <dgm:spPr/>
    </dgm:pt>
  </dgm:ptLst>
  <dgm:cxnLst>
    <dgm:cxn modelId="{7D63C102-49FE-4245-8B8F-7EC1041ED7A0}" type="presOf" srcId="{69195D9D-B1CC-4152-9B25-30B71AE09CA9}" destId="{EF7652BF-61CF-4C62-8935-6C260D146C4A}" srcOrd="0" destOrd="0" presId="urn:microsoft.com/office/officeart/2005/8/layout/hProcess11"/>
    <dgm:cxn modelId="{8141D706-A6F8-4C40-94DE-4CCCA379873A}" srcId="{0676E585-44D2-450E-A6DA-15B1B16DB040}" destId="{B44826C1-0EBC-45B2-AB3E-074B205CB59A}" srcOrd="1" destOrd="0" parTransId="{1E4B3F9B-3619-4B58-A71B-F876E8C2884D}" sibTransId="{57A236B3-DEC1-4504-8E96-B556F49A90D6}"/>
    <dgm:cxn modelId="{824E0612-3854-4156-9158-D7D1866D99E3}" type="presOf" srcId="{78BE560A-CCA3-4710-A51B-65FAA3A698CC}" destId="{4B905478-0FB0-4CA4-8278-0DFAB684C4A2}" srcOrd="0" destOrd="0" presId="urn:microsoft.com/office/officeart/2005/8/layout/hProcess11"/>
    <dgm:cxn modelId="{3F7E0C1B-2548-405E-8C98-E50C55ABEA14}" type="presOf" srcId="{9F4E1814-D257-4FF6-99AB-3CFFD327CE51}" destId="{ED1B8356-010A-4376-BBD0-04273FF13ECA}" srcOrd="0" destOrd="0" presId="urn:microsoft.com/office/officeart/2005/8/layout/hProcess11"/>
    <dgm:cxn modelId="{A04AC56E-B301-45A9-9CD3-F0E4CD0C0054}" srcId="{0676E585-44D2-450E-A6DA-15B1B16DB040}" destId="{78BE560A-CCA3-4710-A51B-65FAA3A698CC}" srcOrd="0" destOrd="0" parTransId="{0BE5DA71-C71B-4AD2-B495-2D7D0F1D4020}" sibTransId="{D77C31B2-149B-4067-A796-C0E1A25FFA47}"/>
    <dgm:cxn modelId="{CDB36D7F-7F89-4323-8E8B-80C42CA70157}" srcId="{0676E585-44D2-450E-A6DA-15B1B16DB040}" destId="{7E53678E-6580-403A-ADC5-57DCF56BB038}" srcOrd="3" destOrd="0" parTransId="{71ADF5AC-82B1-4CD3-8EDA-0F5D14B267FA}" sibTransId="{BE8958D1-8096-4944-9328-F771032EE2AF}"/>
    <dgm:cxn modelId="{5E576D98-2C66-4D58-937A-0E7EAC1D5F7C}" srcId="{0676E585-44D2-450E-A6DA-15B1B16DB040}" destId="{69195D9D-B1CC-4152-9B25-30B71AE09CA9}" srcOrd="2" destOrd="0" parTransId="{398271EC-44DD-4EB4-B9F9-800AD1567B36}" sibTransId="{81AABA54-5396-43C4-93FC-4DA754797342}"/>
    <dgm:cxn modelId="{856C9199-7E47-46D6-B52B-93EA361EE2AD}" type="presOf" srcId="{0676E585-44D2-450E-A6DA-15B1B16DB040}" destId="{384A8658-BADE-413A-B610-3C17A454E2E0}" srcOrd="0" destOrd="0" presId="urn:microsoft.com/office/officeart/2005/8/layout/hProcess11"/>
    <dgm:cxn modelId="{15CD72C5-42A2-4867-9238-2077414D8D6F}" type="presOf" srcId="{7E53678E-6580-403A-ADC5-57DCF56BB038}" destId="{EAF4E67E-B305-4A5B-ACA2-74F0277B0BFB}" srcOrd="0" destOrd="0" presId="urn:microsoft.com/office/officeart/2005/8/layout/hProcess11"/>
    <dgm:cxn modelId="{C90883DA-938D-4879-8847-916C9918ED65}" srcId="{0676E585-44D2-450E-A6DA-15B1B16DB040}" destId="{E2535293-5966-47F7-A565-0C839AF731D3}" srcOrd="5" destOrd="0" parTransId="{2D4837A3-2DD8-47AB-BE4E-05B9612F68CE}" sibTransId="{B0E66707-9E6A-4FBF-874E-B7BB7B586459}"/>
    <dgm:cxn modelId="{467550F4-F742-4A22-98AC-5C364D4C40D9}" srcId="{0676E585-44D2-450E-A6DA-15B1B16DB040}" destId="{9F4E1814-D257-4FF6-99AB-3CFFD327CE51}" srcOrd="4" destOrd="0" parTransId="{2A331CD4-AEA3-4719-8CA7-090112AB2F9E}" sibTransId="{D1453D93-4728-4763-9D1E-6FD81188A701}"/>
    <dgm:cxn modelId="{80890CF8-B908-4947-9057-7436ABC99366}" type="presOf" srcId="{E2535293-5966-47F7-A565-0C839AF731D3}" destId="{ED34E015-7491-418A-B597-74A977F42C87}" srcOrd="0" destOrd="0" presId="urn:microsoft.com/office/officeart/2005/8/layout/hProcess11"/>
    <dgm:cxn modelId="{8D1FB1FA-A85D-4E40-8EC3-FF0AD4098D49}" type="presOf" srcId="{B44826C1-0EBC-45B2-AB3E-074B205CB59A}" destId="{020C0C46-0C69-41B6-995C-A07AE3734AAE}" srcOrd="0" destOrd="0" presId="urn:microsoft.com/office/officeart/2005/8/layout/hProcess11"/>
    <dgm:cxn modelId="{7F00B72F-831D-4B88-BDC6-D6A92EBE0218}" type="presParOf" srcId="{384A8658-BADE-413A-B610-3C17A454E2E0}" destId="{7F5BA6F8-EB68-4E73-A93B-D85898F52900}" srcOrd="0" destOrd="0" presId="urn:microsoft.com/office/officeart/2005/8/layout/hProcess11"/>
    <dgm:cxn modelId="{EE05A7E0-D5C7-45F5-AAAE-279F908409D9}" type="presParOf" srcId="{384A8658-BADE-413A-B610-3C17A454E2E0}" destId="{A7F5CDF8-DBEB-4F3B-AEEB-E76A18294385}" srcOrd="1" destOrd="0" presId="urn:microsoft.com/office/officeart/2005/8/layout/hProcess11"/>
    <dgm:cxn modelId="{C5A9FD7D-A297-46F7-8B32-20AA597ED90F}" type="presParOf" srcId="{A7F5CDF8-DBEB-4F3B-AEEB-E76A18294385}" destId="{1638436A-E0CB-4F5D-A637-D56CF5890070}" srcOrd="0" destOrd="0" presId="urn:microsoft.com/office/officeart/2005/8/layout/hProcess11"/>
    <dgm:cxn modelId="{A3DAB88E-303D-4A27-900A-D86315ED9D09}" type="presParOf" srcId="{1638436A-E0CB-4F5D-A637-D56CF5890070}" destId="{4B905478-0FB0-4CA4-8278-0DFAB684C4A2}" srcOrd="0" destOrd="0" presId="urn:microsoft.com/office/officeart/2005/8/layout/hProcess11"/>
    <dgm:cxn modelId="{671C32B5-4CAA-4C9C-8E86-84B02DB2D74B}" type="presParOf" srcId="{1638436A-E0CB-4F5D-A637-D56CF5890070}" destId="{A9A7A7AA-9E92-4FF1-9726-83D33A80A0B8}" srcOrd="1" destOrd="0" presId="urn:microsoft.com/office/officeart/2005/8/layout/hProcess11"/>
    <dgm:cxn modelId="{AB4AB02A-0366-4691-81A5-28DB5DEB5800}" type="presParOf" srcId="{1638436A-E0CB-4F5D-A637-D56CF5890070}" destId="{79D1EF93-7C5A-4190-B384-202566EFCCA8}" srcOrd="2" destOrd="0" presId="urn:microsoft.com/office/officeart/2005/8/layout/hProcess11"/>
    <dgm:cxn modelId="{AD4D69A5-D4AC-4779-8AAA-C743B8BD3DEE}" type="presParOf" srcId="{A7F5CDF8-DBEB-4F3B-AEEB-E76A18294385}" destId="{6DF0FAD2-FA5E-4159-8423-35383694312E}" srcOrd="1" destOrd="0" presId="urn:microsoft.com/office/officeart/2005/8/layout/hProcess11"/>
    <dgm:cxn modelId="{723E4D6E-A037-4282-BEBE-D3B88950FBAE}" type="presParOf" srcId="{A7F5CDF8-DBEB-4F3B-AEEB-E76A18294385}" destId="{E45E13B2-CFD6-432B-B08F-AEB2A6401342}" srcOrd="2" destOrd="0" presId="urn:microsoft.com/office/officeart/2005/8/layout/hProcess11"/>
    <dgm:cxn modelId="{3CF58840-8C8A-40A5-9510-7A5154232CC0}" type="presParOf" srcId="{E45E13B2-CFD6-432B-B08F-AEB2A6401342}" destId="{020C0C46-0C69-41B6-995C-A07AE3734AAE}" srcOrd="0" destOrd="0" presId="urn:microsoft.com/office/officeart/2005/8/layout/hProcess11"/>
    <dgm:cxn modelId="{04AB3296-C24F-4525-AD5E-B69599E2AB1B}" type="presParOf" srcId="{E45E13B2-CFD6-432B-B08F-AEB2A6401342}" destId="{2C914B5B-E8E5-418F-9A2C-0FAB6BE04617}" srcOrd="1" destOrd="0" presId="urn:microsoft.com/office/officeart/2005/8/layout/hProcess11"/>
    <dgm:cxn modelId="{ACF4E3DF-239A-4A2D-A37F-995964153BEF}" type="presParOf" srcId="{E45E13B2-CFD6-432B-B08F-AEB2A6401342}" destId="{316AD5A9-DFB7-4351-BBCA-AE7BB01AEE9D}" srcOrd="2" destOrd="0" presId="urn:microsoft.com/office/officeart/2005/8/layout/hProcess11"/>
    <dgm:cxn modelId="{F828BCDD-F2F0-488E-9367-11ED44477672}" type="presParOf" srcId="{A7F5CDF8-DBEB-4F3B-AEEB-E76A18294385}" destId="{13C718C5-A7BB-4F67-AB42-EAAA001AE8F6}" srcOrd="3" destOrd="0" presId="urn:microsoft.com/office/officeart/2005/8/layout/hProcess11"/>
    <dgm:cxn modelId="{94713758-6B56-4310-B92F-2390885BD523}" type="presParOf" srcId="{A7F5CDF8-DBEB-4F3B-AEEB-E76A18294385}" destId="{A20462C0-3041-4057-928D-088A1E4F792F}" srcOrd="4" destOrd="0" presId="urn:microsoft.com/office/officeart/2005/8/layout/hProcess11"/>
    <dgm:cxn modelId="{266FD1E4-AB29-451C-BF2B-238EC92416B7}" type="presParOf" srcId="{A20462C0-3041-4057-928D-088A1E4F792F}" destId="{EF7652BF-61CF-4C62-8935-6C260D146C4A}" srcOrd="0" destOrd="0" presId="urn:microsoft.com/office/officeart/2005/8/layout/hProcess11"/>
    <dgm:cxn modelId="{E9C4535C-FE18-462B-84B6-ECADDC20EF41}" type="presParOf" srcId="{A20462C0-3041-4057-928D-088A1E4F792F}" destId="{AD7D4543-71E5-47C2-A0BC-E48B176AE43E}" srcOrd="1" destOrd="0" presId="urn:microsoft.com/office/officeart/2005/8/layout/hProcess11"/>
    <dgm:cxn modelId="{C4572E1C-177A-46FF-B00A-0B64539083AA}" type="presParOf" srcId="{A20462C0-3041-4057-928D-088A1E4F792F}" destId="{2A93B47A-7327-4DFE-8752-88D7574316B0}" srcOrd="2" destOrd="0" presId="urn:microsoft.com/office/officeart/2005/8/layout/hProcess11"/>
    <dgm:cxn modelId="{8D983A48-4BD2-43F2-B2BD-1738C1E80E1A}" type="presParOf" srcId="{A7F5CDF8-DBEB-4F3B-AEEB-E76A18294385}" destId="{1BD00B67-457A-4372-ABB3-E485BE2A19A0}" srcOrd="5" destOrd="0" presId="urn:microsoft.com/office/officeart/2005/8/layout/hProcess11"/>
    <dgm:cxn modelId="{E6CFE4ED-73CC-489C-A6B1-56595BE3FA0D}" type="presParOf" srcId="{A7F5CDF8-DBEB-4F3B-AEEB-E76A18294385}" destId="{74E88E0D-6AB2-473C-BC05-606C23CF3714}" srcOrd="6" destOrd="0" presId="urn:microsoft.com/office/officeart/2005/8/layout/hProcess11"/>
    <dgm:cxn modelId="{3B45FF5B-41D2-4406-82EE-9F8F6BB41DD4}" type="presParOf" srcId="{74E88E0D-6AB2-473C-BC05-606C23CF3714}" destId="{EAF4E67E-B305-4A5B-ACA2-74F0277B0BFB}" srcOrd="0" destOrd="0" presId="urn:microsoft.com/office/officeart/2005/8/layout/hProcess11"/>
    <dgm:cxn modelId="{520598A0-87F7-4367-A7DE-79EF5295D19D}" type="presParOf" srcId="{74E88E0D-6AB2-473C-BC05-606C23CF3714}" destId="{F88C3BB4-B264-445D-BCAA-4E483B173EF0}" srcOrd="1" destOrd="0" presId="urn:microsoft.com/office/officeart/2005/8/layout/hProcess11"/>
    <dgm:cxn modelId="{551B2FCF-91F6-4D29-8D7A-6C8DC6A3E551}" type="presParOf" srcId="{74E88E0D-6AB2-473C-BC05-606C23CF3714}" destId="{A74BEE38-56CB-49A7-AA6A-8871D470DB37}" srcOrd="2" destOrd="0" presId="urn:microsoft.com/office/officeart/2005/8/layout/hProcess11"/>
    <dgm:cxn modelId="{9717ECFC-0B4F-4196-98A0-028B97D6DF09}" type="presParOf" srcId="{A7F5CDF8-DBEB-4F3B-AEEB-E76A18294385}" destId="{66C8E44C-B322-4C04-88E4-BE89F03C6460}" srcOrd="7" destOrd="0" presId="urn:microsoft.com/office/officeart/2005/8/layout/hProcess11"/>
    <dgm:cxn modelId="{6EB86E9F-464A-4EB7-A994-5D80D3F44A03}" type="presParOf" srcId="{A7F5CDF8-DBEB-4F3B-AEEB-E76A18294385}" destId="{44DD03F1-C895-4CB2-82BE-C9410B6CAF0E}" srcOrd="8" destOrd="0" presId="urn:microsoft.com/office/officeart/2005/8/layout/hProcess11"/>
    <dgm:cxn modelId="{643FC6E8-9D6C-44C0-B7AA-19A905CC4E5C}" type="presParOf" srcId="{44DD03F1-C895-4CB2-82BE-C9410B6CAF0E}" destId="{ED1B8356-010A-4376-BBD0-04273FF13ECA}" srcOrd="0" destOrd="0" presId="urn:microsoft.com/office/officeart/2005/8/layout/hProcess11"/>
    <dgm:cxn modelId="{2661F4F2-61C5-4A9C-AF91-E31DA93AEBDB}" type="presParOf" srcId="{44DD03F1-C895-4CB2-82BE-C9410B6CAF0E}" destId="{61A0D8DB-367F-4628-8983-BD7FC62925CF}" srcOrd="1" destOrd="0" presId="urn:microsoft.com/office/officeart/2005/8/layout/hProcess11"/>
    <dgm:cxn modelId="{94B9AF09-6057-4107-BE28-F7A97B591A02}" type="presParOf" srcId="{44DD03F1-C895-4CB2-82BE-C9410B6CAF0E}" destId="{0561A8D7-9AF4-4D1B-9CE1-AC09D89204F9}" srcOrd="2" destOrd="0" presId="urn:microsoft.com/office/officeart/2005/8/layout/hProcess11"/>
    <dgm:cxn modelId="{E57C8BA2-754A-4361-92F1-2D748BEECD9E}" type="presParOf" srcId="{A7F5CDF8-DBEB-4F3B-AEEB-E76A18294385}" destId="{7CBA2304-5C53-4507-A383-DEEAA94C871A}" srcOrd="9" destOrd="0" presId="urn:microsoft.com/office/officeart/2005/8/layout/hProcess11"/>
    <dgm:cxn modelId="{05757CC9-B41B-4E57-A19A-50F55E343110}" type="presParOf" srcId="{A7F5CDF8-DBEB-4F3B-AEEB-E76A18294385}" destId="{37B02230-B3D5-439D-9E33-3CC328D314E7}" srcOrd="10" destOrd="0" presId="urn:microsoft.com/office/officeart/2005/8/layout/hProcess11"/>
    <dgm:cxn modelId="{5244C6E2-74E2-49FA-AAF3-4591A55A43A8}" type="presParOf" srcId="{37B02230-B3D5-439D-9E33-3CC328D314E7}" destId="{ED34E015-7491-418A-B597-74A977F42C87}" srcOrd="0" destOrd="0" presId="urn:microsoft.com/office/officeart/2005/8/layout/hProcess11"/>
    <dgm:cxn modelId="{A60846CB-637E-42E4-AD3F-163DACBD8C87}" type="presParOf" srcId="{37B02230-B3D5-439D-9E33-3CC328D314E7}" destId="{1AB480BF-3FB1-4BAF-9A23-126532F381B8}" srcOrd="1" destOrd="0" presId="urn:microsoft.com/office/officeart/2005/8/layout/hProcess11"/>
    <dgm:cxn modelId="{23829A91-046E-4BCF-BD95-D6C0B65EE4BD}" type="presParOf" srcId="{37B02230-B3D5-439D-9E33-3CC328D314E7}" destId="{30032544-EA57-4248-AC2E-9CAB30E4AB0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A6F8-EB68-4E73-A93B-D85898F52900}">
      <dsp:nvSpPr>
        <dsp:cNvPr id="0" name=""/>
        <dsp:cNvSpPr/>
      </dsp:nvSpPr>
      <dsp:spPr>
        <a:xfrm>
          <a:off x="0" y="1338958"/>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05478-0FB0-4CA4-8278-0DFAB684C4A2}">
      <dsp:nvSpPr>
        <dsp:cNvPr id="0" name=""/>
        <dsp:cNvSpPr/>
      </dsp:nvSpPr>
      <dsp:spPr>
        <a:xfrm>
          <a:off x="2941" y="0"/>
          <a:ext cx="122853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Visit the agency website</a:t>
          </a:r>
        </a:p>
      </dsp:txBody>
      <dsp:txXfrm>
        <a:off x="2941" y="0"/>
        <a:ext cx="1228532" cy="1740535"/>
      </dsp:txXfrm>
    </dsp:sp>
    <dsp:sp modelId="{A9A7A7AA-9E92-4FF1-9726-83D33A80A0B8}">
      <dsp:nvSpPr>
        <dsp:cNvPr id="0" name=""/>
        <dsp:cNvSpPr/>
      </dsp:nvSpPr>
      <dsp:spPr>
        <a:xfrm>
          <a:off x="456791" y="197507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C0C46-0C69-41B6-995C-A07AE3734AAE}">
      <dsp:nvSpPr>
        <dsp:cNvPr id="0" name=""/>
        <dsp:cNvSpPr/>
      </dsp:nvSpPr>
      <dsp:spPr>
        <a:xfrm>
          <a:off x="1609191" y="2591761"/>
          <a:ext cx="153352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Develop the proposal documents with RDC Admin guidance</a:t>
          </a:r>
        </a:p>
      </dsp:txBody>
      <dsp:txXfrm>
        <a:off x="1609191" y="2591761"/>
        <a:ext cx="1533527" cy="1740535"/>
      </dsp:txXfrm>
    </dsp:sp>
    <dsp:sp modelId="{2C914B5B-E8E5-418F-9A2C-0FAB6BE04617}">
      <dsp:nvSpPr>
        <dsp:cNvPr id="0" name=""/>
        <dsp:cNvSpPr/>
      </dsp:nvSpPr>
      <dsp:spPr>
        <a:xfrm>
          <a:off x="212146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52BF-61CF-4C62-8935-6C260D146C4A}">
      <dsp:nvSpPr>
        <dsp:cNvPr id="0" name=""/>
        <dsp:cNvSpPr/>
      </dsp:nvSpPr>
      <dsp:spPr>
        <a:xfrm>
          <a:off x="2856961" y="0"/>
          <a:ext cx="258741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Submit application via Standard Application Process</a:t>
          </a:r>
        </a:p>
        <a:p>
          <a:pPr marL="0" lvl="0" indent="0" algn="ctr" defTabSz="889000">
            <a:lnSpc>
              <a:spcPct val="90000"/>
            </a:lnSpc>
            <a:spcBef>
              <a:spcPct val="0"/>
            </a:spcBef>
            <a:spcAft>
              <a:spcPct val="35000"/>
            </a:spcAft>
            <a:buNone/>
          </a:pPr>
          <a:endParaRPr lang="en-US" sz="2000" kern="1200" dirty="0"/>
        </a:p>
      </dsp:txBody>
      <dsp:txXfrm>
        <a:off x="2856961" y="0"/>
        <a:ext cx="2587418" cy="1740535"/>
      </dsp:txXfrm>
    </dsp:sp>
    <dsp:sp modelId="{AD7D4543-71E5-47C2-A0BC-E48B176AE43E}">
      <dsp:nvSpPr>
        <dsp:cNvPr id="0" name=""/>
        <dsp:cNvSpPr/>
      </dsp:nvSpPr>
      <dsp:spPr>
        <a:xfrm>
          <a:off x="378761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4E67E-B305-4A5B-ACA2-74F0277B0BFB}">
      <dsp:nvSpPr>
        <dsp:cNvPr id="0" name=""/>
        <dsp:cNvSpPr/>
      </dsp:nvSpPr>
      <dsp:spPr>
        <a:xfrm>
          <a:off x="5025538" y="2600881"/>
          <a:ext cx="14344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Apply for Special Sworn Status</a:t>
          </a:r>
        </a:p>
      </dsp:txBody>
      <dsp:txXfrm>
        <a:off x="5025538" y="2600881"/>
        <a:ext cx="1434422" cy="1740535"/>
      </dsp:txXfrm>
    </dsp:sp>
    <dsp:sp modelId="{F88C3BB4-B264-445D-BCAA-4E483B173EF0}">
      <dsp:nvSpPr>
        <dsp:cNvPr id="0" name=""/>
        <dsp:cNvSpPr/>
      </dsp:nvSpPr>
      <dsp:spPr>
        <a:xfrm>
          <a:off x="5457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B8356-010A-4376-BBD0-04273FF13ECA}">
      <dsp:nvSpPr>
        <dsp:cNvPr id="0" name=""/>
        <dsp:cNvSpPr/>
      </dsp:nvSpPr>
      <dsp:spPr>
        <a:xfrm>
          <a:off x="6852795" y="973672"/>
          <a:ext cx="919601" cy="66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Pay Fees*</a:t>
          </a:r>
        </a:p>
      </dsp:txBody>
      <dsp:txXfrm>
        <a:off x="6852795" y="973672"/>
        <a:ext cx="919601" cy="660219"/>
      </dsp:txXfrm>
    </dsp:sp>
    <dsp:sp modelId="{61A0D8DB-367F-4628-8983-BD7FC62925CF}">
      <dsp:nvSpPr>
        <dsp:cNvPr id="0" name=""/>
        <dsp:cNvSpPr/>
      </dsp:nvSpPr>
      <dsp:spPr>
        <a:xfrm>
          <a:off x="7142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E015-7491-418A-B597-74A977F42C87}">
      <dsp:nvSpPr>
        <dsp:cNvPr id="0" name=""/>
        <dsp:cNvSpPr/>
      </dsp:nvSpPr>
      <dsp:spPr>
        <a:xfrm>
          <a:off x="8301738" y="2610802"/>
          <a:ext cx="152475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Begin research!</a:t>
          </a:r>
        </a:p>
      </dsp:txBody>
      <dsp:txXfrm>
        <a:off x="8301738" y="2610802"/>
        <a:ext cx="1524754" cy="1740535"/>
      </dsp:txXfrm>
    </dsp:sp>
    <dsp:sp modelId="{1AB480BF-3FB1-4BAF-9A23-126532F381B8}">
      <dsp:nvSpPr>
        <dsp:cNvPr id="0" name=""/>
        <dsp:cNvSpPr/>
      </dsp:nvSpPr>
      <dsp:spPr>
        <a:xfrm>
          <a:off x="8808618"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CC34-D812-4DDB-8FD5-1E008662DDD8}"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B408C-BEAF-4567-B416-9880A44058B0}" type="slidenum">
              <a:rPr lang="en-US" smtClean="0"/>
              <a:t>‹#›</a:t>
            </a:fld>
            <a:endParaRPr lang="en-US"/>
          </a:p>
        </p:txBody>
      </p:sp>
    </p:spTree>
    <p:extLst>
      <p:ext uri="{BB962C8B-B14F-4D97-AF65-F5344CB8AC3E}">
        <p14:creationId xmlns:p14="http://schemas.microsoft.com/office/powerpoint/2010/main" val="5840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F262-CCFF-49CA-B33D-D6BD01EAB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2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that there are fees involved and other agencies may have fees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4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7D56-9A02-4C8A-89E9-3DBEE190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83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 Summarizes all earnings information found in the MEF for each year from 1951 to the present. All amounts reported on W-2s for jobs subject to FICA tax are added together, by year, and then capped at the FICA taxable maximum.</a:t>
            </a:r>
          </a:p>
          <a:p>
            <a:r>
              <a:rPr lang="en-US" dirty="0"/>
              <a:t>DER: Earnings from FICA, non-FICA, and self-employment income starting in 1987. Individual entries for each W-2. Also includes contributions to tax-exempt retirement account</a:t>
            </a:r>
          </a:p>
          <a:p>
            <a:r>
              <a:rPr lang="en-US" dirty="0"/>
              <a:t>831: research file created to determine medical eligibility for Old-Age, Survivors and Disability Insurance (OASDI) and Supplemental Security Income (SSI) benefits</a:t>
            </a:r>
          </a:p>
          <a:p>
            <a:r>
              <a:rPr lang="en-US"/>
              <a:t>SSR: </a:t>
            </a:r>
            <a:r>
              <a:rPr lang="en-US" b="0" i="0">
                <a:solidFill>
                  <a:srgbClr val="333333"/>
                </a:solidFill>
                <a:effectLst/>
                <a:latin typeface="PT Sans" panose="020B0604020202020204" pitchFamily="34" charset="0"/>
              </a:rPr>
              <a:t>track who is receiving Supplemental Security Income (SSI) benefits and the monthly benefit amounts payable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97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E80BC-A0CA-4DC1-8146-D60B62B08F8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3554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Survey on Drug Use and Health (samhsa.gov)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1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781-8F63-9266-FAE2-5AA1AE9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12FC3-FBBB-C076-2882-9F449AF3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E98A-1490-712B-F0EA-F7A2C6C1E776}"/>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5C2DD0B7-A46C-C567-07A9-4612D4D1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D079-61B4-EE37-9E34-AB495205C4C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14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95B-4AD2-E12C-D2AB-005B1B1ED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6FC80-4A05-6E17-F4AA-8C232702B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0616-0BD2-6B0D-8D9D-A5B3CAC4BF72}"/>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6DB39698-14D4-713D-AB88-D4A44351B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A29D8-CAA5-F461-2329-98CE43B40F74}"/>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7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1A40F-BA20-05CF-DAE7-D0B4A5CE3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80890-D6C4-9542-7271-BCEDFECDE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928B-0716-7FFA-3BA8-E763104CA602}"/>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D88C9ED6-DF72-6AF9-8AF7-F61FAA5E7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75F5E-8F8D-695B-DF1A-C78672E5A905}"/>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677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957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38475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93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61058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819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21516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3710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06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80F-8262-39C2-0124-5695BFC6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E310-00B9-4A58-662C-652A15BE1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2711-C51B-84E4-0032-8D6645ED2D84}"/>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4B8F3336-5C13-2F29-0159-9181A2F92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C00C1-11DE-64A2-6640-B402BC08391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51338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9813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71222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52910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5054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68173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4237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2657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069084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50310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90458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C75-5F9E-C338-C530-691014618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4DBD-B770-7758-284D-BB0F31AD7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8601-3F0D-1CAE-361F-FCC1B32F1DF8}"/>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44E3FFBB-4A6F-8AB5-169F-879D4B1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7ADF-C067-7921-A069-5D591F395AD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401883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6195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515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09262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16865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3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864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0333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721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6502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95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9758-E53C-755F-920D-A75327317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7A529-ED2B-B68B-98E8-B40A7B7CF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AE9D8-A381-5688-58F1-56C62C7A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6369-D813-E1EA-8BA3-5E25785B1F59}"/>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6" name="Footer Placeholder 5">
            <a:extLst>
              <a:ext uri="{FF2B5EF4-FFF2-40B4-BE49-F238E27FC236}">
                <a16:creationId xmlns:a16="http://schemas.microsoft.com/office/drawing/2014/main" id="{B450E88A-0385-9BB7-581F-D93B34BE2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45FEE-F627-DAD2-D0D7-716BD6DF264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4611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288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8806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5183188" y="987425"/>
            <a:ext cx="6172200" cy="4873625"/>
          </a:xfrm>
          <a:prstGeom prst="rect">
            <a:avLst/>
          </a:prstGeom>
          <a:noFill/>
          <a:ln>
            <a:noFill/>
          </a:ln>
        </p:spPr>
      </p:sp>
      <p:sp>
        <p:nvSpPr>
          <p:cNvPr id="64" name="Google Shape;6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114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258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604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6020-01BD-4E53-37F8-4D9734D5C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8F20D-E4C1-64FA-5712-F07C59F9D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D9C0-23B8-95DB-1A37-67B6E8EC2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26F05-30AD-FB86-4ADC-1E25F5D77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3C938-648C-BEFE-2776-AAEB654C8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90E02-8164-1D04-92EC-56492E5F0CE1}"/>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8" name="Footer Placeholder 7">
            <a:extLst>
              <a:ext uri="{FF2B5EF4-FFF2-40B4-BE49-F238E27FC236}">
                <a16:creationId xmlns:a16="http://schemas.microsoft.com/office/drawing/2014/main" id="{733B59AC-9D30-CD1B-E417-931204ADB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4AC8-FC0A-46B3-4626-6483D7A8BF2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253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902-9878-7C65-0655-E8C297B7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3B247-7517-6C23-C4AE-25F7F2FB76EB}"/>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4" name="Footer Placeholder 3">
            <a:extLst>
              <a:ext uri="{FF2B5EF4-FFF2-40B4-BE49-F238E27FC236}">
                <a16:creationId xmlns:a16="http://schemas.microsoft.com/office/drawing/2014/main" id="{972217B5-698D-5C6F-813C-A5C1DD260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0AE00-D6F1-6972-71B6-63F24044A2F8}"/>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35590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86DCB-15AC-DE5B-1DCF-A783956B41F1}"/>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3" name="Footer Placeholder 2">
            <a:extLst>
              <a:ext uri="{FF2B5EF4-FFF2-40B4-BE49-F238E27FC236}">
                <a16:creationId xmlns:a16="http://schemas.microsoft.com/office/drawing/2014/main" id="{173E72C1-D582-0D79-FBBA-56AFD145D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6536B-7510-B496-C4FF-263CAEF6867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004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A6FA-BBCF-8B77-74C7-94AFEC52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0C71A-E5CD-8ABE-27BE-15403C3C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AB08D-4A8E-83BA-F2FB-B38912C51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07F88-C1AB-CEB2-B20E-2C793D849AF5}"/>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6" name="Footer Placeholder 5">
            <a:extLst>
              <a:ext uri="{FF2B5EF4-FFF2-40B4-BE49-F238E27FC236}">
                <a16:creationId xmlns:a16="http://schemas.microsoft.com/office/drawing/2014/main" id="{8C01D03C-997E-1EFD-4808-5F8B5701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E954-E8DE-D5E6-C553-4B576709716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07460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FD3-1E70-9EE2-BD83-96C0211D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90CFB-6F5A-6EE3-E692-A2CAFCDB5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1E525-4F52-FFA4-066A-08DABD187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55727-9110-8E32-31B4-C56EA3B5405F}"/>
              </a:ext>
            </a:extLst>
          </p:cNvPr>
          <p:cNvSpPr>
            <a:spLocks noGrp="1"/>
          </p:cNvSpPr>
          <p:nvPr>
            <p:ph type="dt" sz="half" idx="10"/>
          </p:nvPr>
        </p:nvSpPr>
        <p:spPr/>
        <p:txBody>
          <a:bodyPr/>
          <a:lstStyle/>
          <a:p>
            <a:fld id="{007B242F-5886-4A56-B319-27040658889C}" type="datetimeFigureOut">
              <a:rPr lang="en-US" smtClean="0"/>
              <a:t>2/5/2025</a:t>
            </a:fld>
            <a:endParaRPr lang="en-US"/>
          </a:p>
        </p:txBody>
      </p:sp>
      <p:sp>
        <p:nvSpPr>
          <p:cNvPr id="6" name="Footer Placeholder 5">
            <a:extLst>
              <a:ext uri="{FF2B5EF4-FFF2-40B4-BE49-F238E27FC236}">
                <a16:creationId xmlns:a16="http://schemas.microsoft.com/office/drawing/2014/main" id="{07FCC1A4-A21E-F101-4FD0-5C8D55C8F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9A865-8E3B-EF69-9EED-B774FFB35E3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942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A8E48-4912-CC98-2648-D2E3848C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DEFA8-A418-2AE9-E64F-C8CB840F5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9FF4-2C51-6F15-41BE-558E627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242F-5886-4A56-B319-27040658889C}" type="datetimeFigureOut">
              <a:rPr lang="en-US" smtClean="0"/>
              <a:t>2/5/2025</a:t>
            </a:fld>
            <a:endParaRPr lang="en-US"/>
          </a:p>
        </p:txBody>
      </p:sp>
      <p:sp>
        <p:nvSpPr>
          <p:cNvPr id="5" name="Footer Placeholder 4">
            <a:extLst>
              <a:ext uri="{FF2B5EF4-FFF2-40B4-BE49-F238E27FC236}">
                <a16:creationId xmlns:a16="http://schemas.microsoft.com/office/drawing/2014/main" id="{F9D95498-001F-0AAC-AC5B-ED1547DB1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8794D-CD2A-2AFE-D163-C8415AB3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9E34-11AB-4B83-A8A9-388EA4A75D3F}" type="slidenum">
              <a:rPr lang="en-US" smtClean="0"/>
              <a:t>‹#›</a:t>
            </a:fld>
            <a:endParaRPr lang="en-US"/>
          </a:p>
        </p:txBody>
      </p:sp>
    </p:spTree>
    <p:extLst>
      <p:ext uri="{BB962C8B-B14F-4D97-AF65-F5344CB8AC3E}">
        <p14:creationId xmlns:p14="http://schemas.microsoft.com/office/powerpoint/2010/main" val="25600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358731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1564988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1507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 Id="rId9" Type="http://schemas.openxmlformats.org/officeDocument/2006/relationships/hyperlink" Target="https://www.colorado.edu/rocky-mountain-research-data-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www.census.gov/programs-surveys/nsch.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census.gov/about/adrm/fsrdc.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hyperlink" Target="http://www.cdc.gov/rdc"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www.samhsa.gov/data/data-we-collect/samhsa-rdc"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www.cdc.gov/rdc"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researchdatagov.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content/dam/Census/library/publications/2016/adrm/2016_CES_Research_Report.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census.gov/about/adrm/fsrdc/partner-and-collaborating-agencies.html"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39339" y="1508581"/>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1384995"/>
          </a:xfrm>
          <a:prstGeom prst="rect">
            <a:avLst/>
          </a:prstGeom>
          <a:noFill/>
        </p:spPr>
        <p:txBody>
          <a:bodyPr wrap="square" rtlCol="0">
            <a:spAutoFit/>
          </a:bodyPr>
          <a:lstStyle/>
          <a:p>
            <a:r>
              <a:rPr lang="en-US" sz="2800" b="1" dirty="0"/>
              <a:t>The Rocky Mountain (Federal Statistical) Research Data Center</a:t>
            </a:r>
          </a:p>
          <a:p>
            <a:pPr algn="ctr"/>
            <a:r>
              <a:rPr lang="en-US" sz="2800" b="1" dirty="0"/>
              <a:t>RMRDC: </a:t>
            </a:r>
            <a:r>
              <a:rPr lang="en-US" sz="2000" b="1" dirty="0">
                <a:hlinkClick r:id="rId9"/>
              </a:rPr>
              <a:t>https://www.colorado.edu/rocky-mountain-research-data-center/</a:t>
            </a:r>
            <a:endParaRPr lang="en-US" sz="2000" b="1" dirty="0"/>
          </a:p>
          <a:p>
            <a:pPr algn="ctr"/>
            <a:endParaRPr lang="en-US" sz="2800" b="1" dirty="0"/>
          </a:p>
        </p:txBody>
      </p:sp>
    </p:spTree>
    <p:extLst>
      <p:ext uri="{BB962C8B-B14F-4D97-AF65-F5344CB8AC3E}">
        <p14:creationId xmlns:p14="http://schemas.microsoft.com/office/powerpoint/2010/main" val="313844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4D6A-2449-7466-5D9D-6F37C6399E86}"/>
              </a:ext>
            </a:extLst>
          </p:cNvPr>
          <p:cNvSpPr>
            <a:spLocks noGrp="1"/>
          </p:cNvSpPr>
          <p:nvPr>
            <p:ph type="title"/>
          </p:nvPr>
        </p:nvSpPr>
        <p:spPr/>
        <p:txBody>
          <a:bodyPr/>
          <a:lstStyle/>
          <a:p>
            <a:r>
              <a:rPr lang="en-US" dirty="0"/>
              <a:t>Most Popular Economic Datasets</a:t>
            </a:r>
          </a:p>
        </p:txBody>
      </p:sp>
      <p:graphicFrame>
        <p:nvGraphicFramePr>
          <p:cNvPr id="5" name="Content Placeholder 3"/>
          <p:cNvGraphicFramePr>
            <a:graphicFrameLocks noGrp="1"/>
          </p:cNvGraphicFramePr>
          <p:nvPr>
            <p:ph idx="1"/>
          </p:nvPr>
        </p:nvGraphicFramePr>
        <p:xfrm>
          <a:off x="838200" y="1825625"/>
          <a:ext cx="10515599" cy="3914937"/>
        </p:xfrm>
        <a:graphic>
          <a:graphicData uri="http://schemas.openxmlformats.org/drawingml/2006/table">
            <a:tbl>
              <a:tblPr firstRow="1" bandRow="1">
                <a:tableStyleId>{5C22544A-7EE6-4342-B048-85BDC9FD1C3A}</a:tableStyleId>
              </a:tblPr>
              <a:tblGrid>
                <a:gridCol w="7205132">
                  <a:extLst>
                    <a:ext uri="{9D8B030D-6E8A-4147-A177-3AD203B41FA5}">
                      <a16:colId xmlns:a16="http://schemas.microsoft.com/office/drawing/2014/main" val="20000"/>
                    </a:ext>
                  </a:extLst>
                </a:gridCol>
                <a:gridCol w="3310467">
                  <a:extLst>
                    <a:ext uri="{9D8B030D-6E8A-4147-A177-3AD203B41FA5}">
                      <a16:colId xmlns:a16="http://schemas.microsoft.com/office/drawing/2014/main" val="20001"/>
                    </a:ext>
                  </a:extLst>
                </a:gridCol>
              </a:tblGrid>
              <a:tr h="434993">
                <a:tc>
                  <a:txBody>
                    <a:bodyPr/>
                    <a:lstStyle/>
                    <a:p>
                      <a:r>
                        <a:rPr lang="en-US" dirty="0"/>
                        <a:t>Data Set</a:t>
                      </a:r>
                    </a:p>
                  </a:txBody>
                  <a:tcPr>
                    <a:solidFill>
                      <a:srgbClr val="205493"/>
                    </a:solidFill>
                  </a:tcPr>
                </a:tc>
                <a:tc>
                  <a:txBody>
                    <a:bodyPr/>
                    <a:lstStyle/>
                    <a:p>
                      <a:r>
                        <a:rPr lang="en-US" dirty="0"/>
                        <a:t>Unit of Enumeration</a:t>
                      </a:r>
                    </a:p>
                  </a:txBody>
                  <a:tcPr>
                    <a:solidFill>
                      <a:srgbClr val="205493"/>
                    </a:solidFill>
                  </a:tcPr>
                </a:tc>
                <a:extLst>
                  <a:ext uri="{0D108BD9-81ED-4DB2-BD59-A6C34878D82A}">
                    <a16:rowId xmlns:a16="http://schemas.microsoft.com/office/drawing/2014/main" val="10000"/>
                  </a:ext>
                </a:extLst>
              </a:tr>
              <a:tr h="434993">
                <a:tc>
                  <a:txBody>
                    <a:bodyPr/>
                    <a:lstStyle/>
                    <a:p>
                      <a:r>
                        <a:rPr lang="en-US" dirty="0"/>
                        <a:t>Economic Censuses (Manufactures,</a:t>
                      </a:r>
                      <a:r>
                        <a:rPr lang="en-US" baseline="0" dirty="0"/>
                        <a:t> Retail Trade, Services, etc.)</a:t>
                      </a:r>
                      <a:endParaRPr lang="en-US" dirty="0"/>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1"/>
                  </a:ext>
                </a:extLst>
              </a:tr>
              <a:tr h="434993">
                <a:tc>
                  <a:txBody>
                    <a:bodyPr/>
                    <a:lstStyle/>
                    <a:p>
                      <a:r>
                        <a:rPr lang="en-US" dirty="0"/>
                        <a:t>Annual Surveys</a:t>
                      </a:r>
                      <a:r>
                        <a:rPr lang="en-US" baseline="0" dirty="0"/>
                        <a:t> (Manufactures, Services, etc.)</a:t>
                      </a:r>
                      <a:endParaRPr lang="en-US" dirty="0"/>
                    </a:p>
                  </a:txBody>
                  <a:tcPr>
                    <a:solidFill>
                      <a:srgbClr val="205493">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Establishment/Firm</a:t>
                      </a:r>
                    </a:p>
                  </a:txBody>
                  <a:tcPr>
                    <a:solidFill>
                      <a:srgbClr val="205493">
                        <a:alpha val="40000"/>
                      </a:srgbClr>
                    </a:solidFill>
                  </a:tcPr>
                </a:tc>
                <a:extLst>
                  <a:ext uri="{0D108BD9-81ED-4DB2-BD59-A6C34878D82A}">
                    <a16:rowId xmlns:a16="http://schemas.microsoft.com/office/drawing/2014/main" val="10002"/>
                  </a:ext>
                </a:extLst>
              </a:tr>
              <a:tr h="434993">
                <a:tc>
                  <a:txBody>
                    <a:bodyPr/>
                    <a:lstStyle/>
                    <a:p>
                      <a:r>
                        <a:rPr lang="en-US" dirty="0"/>
                        <a:t>Standard Statistical Establishment List (SSEL)/Business Register</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3"/>
                  </a:ext>
                </a:extLst>
              </a:tr>
              <a:tr h="434993">
                <a:tc>
                  <a:txBody>
                    <a:bodyPr/>
                    <a:lstStyle/>
                    <a:p>
                      <a:r>
                        <a:rPr lang="en-US" dirty="0"/>
                        <a:t>Quarterly Financial Report (QFR)</a:t>
                      </a:r>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791691495"/>
                  </a:ext>
                </a:extLst>
              </a:tr>
              <a:tr h="434993">
                <a:tc>
                  <a:txBody>
                    <a:bodyPr/>
                    <a:lstStyle/>
                    <a:p>
                      <a:r>
                        <a:rPr lang="en-US" dirty="0"/>
                        <a:t>Longitudinal Business Database</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4"/>
                  </a:ext>
                </a:extLst>
              </a:tr>
              <a:tr h="434993">
                <a:tc>
                  <a:txBody>
                    <a:bodyPr/>
                    <a:lstStyle/>
                    <a:p>
                      <a:r>
                        <a:rPr lang="en-US" dirty="0"/>
                        <a:t>Longitudinal Firm Trade Transactions</a:t>
                      </a:r>
                      <a:r>
                        <a:rPr lang="en-US" baseline="0" dirty="0"/>
                        <a:t> Database (LFTTD)</a:t>
                      </a:r>
                      <a:endParaRPr lang="en-US" dirty="0"/>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10005"/>
                  </a:ext>
                </a:extLst>
              </a:tr>
              <a:tr h="434993">
                <a:tc>
                  <a:txBody>
                    <a:bodyPr/>
                    <a:lstStyle/>
                    <a:p>
                      <a:r>
                        <a:rPr lang="en-US" dirty="0"/>
                        <a:t>Survey of Business Owners/Annual Survey of Businesses</a:t>
                      </a:r>
                    </a:p>
                  </a:txBody>
                  <a:tcPr>
                    <a:solidFill>
                      <a:srgbClr val="205493">
                        <a:alpha val="20000"/>
                      </a:srgbClr>
                    </a:solidFill>
                  </a:tcPr>
                </a:tc>
                <a:tc>
                  <a:txBody>
                    <a:bodyPr/>
                    <a:lstStyle/>
                    <a:p>
                      <a:r>
                        <a:rPr lang="en-US" dirty="0"/>
                        <a:t>Firm</a:t>
                      </a:r>
                    </a:p>
                  </a:txBody>
                  <a:tcPr>
                    <a:solidFill>
                      <a:srgbClr val="205493">
                        <a:alpha val="20000"/>
                      </a:srgbClr>
                    </a:solidFill>
                  </a:tcPr>
                </a:tc>
                <a:extLst>
                  <a:ext uri="{0D108BD9-81ED-4DB2-BD59-A6C34878D82A}">
                    <a16:rowId xmlns:a16="http://schemas.microsoft.com/office/drawing/2014/main" val="3908745435"/>
                  </a:ext>
                </a:extLst>
              </a:tr>
              <a:tr h="434993">
                <a:tc>
                  <a:txBody>
                    <a:bodyPr/>
                    <a:lstStyle/>
                    <a:p>
                      <a:r>
                        <a:rPr lang="en-US" dirty="0"/>
                        <a:t>Many more economic datasets!</a:t>
                      </a:r>
                    </a:p>
                  </a:txBody>
                  <a:tcPr>
                    <a:solidFill>
                      <a:srgbClr val="205493">
                        <a:alpha val="40000"/>
                      </a:srgbClr>
                    </a:solidFill>
                  </a:tcPr>
                </a:tc>
                <a:tc>
                  <a:txBody>
                    <a:bodyPr/>
                    <a:lstStyle/>
                    <a:p>
                      <a:r>
                        <a:rPr lang="en-US" dirty="0"/>
                        <a:t>Establishment/Firm</a:t>
                      </a:r>
                    </a:p>
                  </a:txBody>
                  <a:tcPr>
                    <a:solidFill>
                      <a:srgbClr val="205493">
                        <a:alpha val="40000"/>
                      </a:srgbClr>
                    </a:solidFill>
                  </a:tcPr>
                </a:tc>
                <a:extLst>
                  <a:ext uri="{0D108BD9-81ED-4DB2-BD59-A6C34878D82A}">
                    <a16:rowId xmlns:a16="http://schemas.microsoft.com/office/drawing/2014/main" val="2572880308"/>
                  </a:ext>
                </a:extLst>
              </a:tr>
            </a:tbl>
          </a:graphicData>
        </a:graphic>
      </p:graphicFrame>
      <p:sp>
        <p:nvSpPr>
          <p:cNvPr id="4" name="Slide Number Placeholder 3">
            <a:extLst>
              <a:ext uri="{FF2B5EF4-FFF2-40B4-BE49-F238E27FC236}">
                <a16:creationId xmlns:a16="http://schemas.microsoft.com/office/drawing/2014/main" id="{056E4FE4-47E6-DEC7-0395-4BA5E2510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08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292662"/>
          </a:xfrm>
          <a:prstGeom prst="rect">
            <a:avLst/>
          </a:prstGeom>
          <a:noFill/>
        </p:spPr>
        <p:txBody>
          <a:bodyPr wrap="square" rtlCol="0">
            <a:spAutoFit/>
          </a:bodyPr>
          <a:lstStyle/>
          <a:p>
            <a:r>
              <a:rPr lang="en-US" sz="2400" b="1" i="0" u="none" strike="noStrike" baseline="0" dirty="0">
                <a:solidFill>
                  <a:srgbClr val="231F20"/>
                </a:solidFill>
                <a:latin typeface="Arial" panose="020B0604020202020204" pitchFamily="34" charset="0"/>
              </a:rPr>
              <a:t>Example Business </a:t>
            </a:r>
            <a:r>
              <a:rPr lang="en-US" sz="2400" b="1" dirty="0">
                <a:solidFill>
                  <a:srgbClr val="231F20"/>
                </a:solidFill>
                <a:latin typeface="Arial" panose="020B0604020202020204" pitchFamily="34" charset="0"/>
              </a:rPr>
              <a:t>Project: </a:t>
            </a:r>
            <a:r>
              <a:rPr lang="en-US" i="1" u="none" strike="noStrike" baseline="0" dirty="0">
                <a:solidFill>
                  <a:srgbClr val="231F20"/>
                </a:solidFill>
                <a:latin typeface="Arial" panose="020B0604020202020204" pitchFamily="34" charset="0"/>
              </a:rPr>
              <a:t>Measuring Injuries Along the Subcontracting Chain in the U.S. Construction Industry.  </a:t>
            </a:r>
            <a:r>
              <a:rPr lang="en-US" sz="1800" b="0" i="0" u="none" strike="noStrike" baseline="0" dirty="0">
                <a:solidFill>
                  <a:srgbClr val="231F20"/>
                </a:solidFill>
                <a:latin typeface="Arial" panose="020B0604020202020204" pitchFamily="34" charset="0"/>
              </a:rPr>
              <a:t>Kevin Conner, Frederick Purifoy, </a:t>
            </a:r>
            <a:r>
              <a:rPr lang="en-US" sz="1800" b="1" i="0" u="none" strike="noStrike" baseline="0" dirty="0">
                <a:solidFill>
                  <a:srgbClr val="231F20"/>
                </a:solidFill>
                <a:latin typeface="Arial" panose="020B0604020202020204" pitchFamily="34" charset="0"/>
              </a:rPr>
              <a:t>Kevin Duncan, </a:t>
            </a:r>
            <a:r>
              <a:rPr lang="en-US" sz="1800" b="0" i="0" u="none" strike="noStrike" baseline="0" dirty="0">
                <a:solidFill>
                  <a:srgbClr val="231F20"/>
                </a:solidFill>
                <a:latin typeface="Arial" panose="020B0604020202020204" pitchFamily="34" charset="0"/>
              </a:rPr>
              <a:t>Peter Philips, Mark </a:t>
            </a:r>
            <a:r>
              <a:rPr lang="en-US" sz="1800" b="0" i="0" u="none" strike="noStrike" baseline="0" dirty="0" err="1">
                <a:solidFill>
                  <a:srgbClr val="231F20"/>
                </a:solidFill>
                <a:latin typeface="Arial" panose="020B0604020202020204" pitchFamily="34" charset="0"/>
              </a:rPr>
              <a:t>Prus</a:t>
            </a:r>
            <a:r>
              <a:rPr lang="en-US" sz="1800" b="0" i="0" u="none" strike="noStrike" baseline="0" dirty="0">
                <a:solidFill>
                  <a:srgbClr val="231F20"/>
                </a:solidFill>
                <a:latin typeface="Arial" panose="020B0604020202020204" pitchFamily="34" charset="0"/>
              </a:rPr>
              <a:t>, Jeff </a:t>
            </a:r>
            <a:r>
              <a:rPr lang="en-US" sz="1800" b="0" i="0" u="none" strike="noStrike" baseline="0" dirty="0" err="1">
                <a:solidFill>
                  <a:srgbClr val="231F20"/>
                </a:solidFill>
                <a:latin typeface="Arial" panose="020B0604020202020204" pitchFamily="34" charset="0"/>
              </a:rPr>
              <a:t>Waddoups</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664612" y="1960289"/>
            <a:ext cx="11377666" cy="3970318"/>
          </a:xfrm>
          <a:prstGeom prst="rect">
            <a:avLst/>
          </a:prstGeom>
          <a:noFill/>
        </p:spPr>
        <p:txBody>
          <a:bodyPr wrap="none" rtlCol="0">
            <a:spAutoFit/>
          </a:bodyPr>
          <a:lstStyle/>
          <a:p>
            <a:r>
              <a:rPr lang="en-US" b="1" dirty="0"/>
              <a:t>Datasets:  </a:t>
            </a:r>
            <a:r>
              <a:rPr lang="en-US" dirty="0"/>
              <a:t>Census Bureau’s Economic Census of Construction Industries linked with</a:t>
            </a:r>
          </a:p>
          <a:p>
            <a:r>
              <a:rPr lang="en-US" dirty="0"/>
              <a:t>	 Bureau of Labor Statistics Survey of Occupational Injuries and Illnesses</a:t>
            </a:r>
          </a:p>
          <a:p>
            <a:endParaRPr lang="en-US" dirty="0"/>
          </a:p>
          <a:p>
            <a:r>
              <a:rPr lang="en-US" b="1" dirty="0"/>
              <a:t>Key Findings: </a:t>
            </a:r>
          </a:p>
          <a:p>
            <a:pPr marL="285750" indent="-285750">
              <a:buFont typeface="Arial" panose="020B0604020202020204" pitchFamily="34" charset="0"/>
              <a:buChar char="•"/>
            </a:pPr>
            <a:r>
              <a:rPr lang="en-US" dirty="0"/>
              <a:t>Contractors receiving most of their work directly from project owners, who then either self-perform </a:t>
            </a:r>
          </a:p>
          <a:p>
            <a:r>
              <a:rPr lang="en-US" dirty="0"/>
              <a:t>or subcontract this work, tend to have lower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Subcontractors in the middle and lower segments of subcontracting chains, who receive much of their work </a:t>
            </a:r>
          </a:p>
          <a:p>
            <a:r>
              <a:rPr lang="en-US" dirty="0"/>
              <a:t>from other contractors, tend to have higher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Supports the notion that subcontracting often shifts dangerous work down subcontracting chains. </a:t>
            </a:r>
          </a:p>
          <a:p>
            <a:r>
              <a:rPr lang="en-US" dirty="0"/>
              <a:t>Up-chain contractors, who receive their work from project owners, decide which portions of the work to </a:t>
            </a:r>
          </a:p>
          <a:p>
            <a:r>
              <a:rPr lang="en-US" dirty="0"/>
              <a:t>retain and which to subcontract based on various factors, likely including the relative risk associated with different tasks</a:t>
            </a:r>
          </a:p>
          <a:p>
            <a:endParaRPr lang="en-US" dirty="0"/>
          </a:p>
        </p:txBody>
      </p:sp>
    </p:spTree>
    <p:extLst>
      <p:ext uri="{BB962C8B-B14F-4D97-AF65-F5344CB8AC3E}">
        <p14:creationId xmlns:p14="http://schemas.microsoft.com/office/powerpoint/2010/main" val="1982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3D1-973C-C06E-C1D6-3999F496A29E}"/>
              </a:ext>
            </a:extLst>
          </p:cNvPr>
          <p:cNvSpPr>
            <a:spLocks noGrp="1"/>
          </p:cNvSpPr>
          <p:nvPr>
            <p:ph type="title"/>
          </p:nvPr>
        </p:nvSpPr>
        <p:spPr/>
        <p:txBody>
          <a:bodyPr>
            <a:normAutofit/>
          </a:bodyPr>
          <a:lstStyle/>
          <a:p>
            <a:r>
              <a:rPr lang="en-US" sz="2800" dirty="0"/>
              <a:t>Census Linked Data Product – Longitudinal Employer-Household Dynamics (LEHD)</a:t>
            </a:r>
          </a:p>
        </p:txBody>
      </p:sp>
      <p:sp>
        <p:nvSpPr>
          <p:cNvPr id="3" name="Content Placeholder 2">
            <a:extLst>
              <a:ext uri="{FF2B5EF4-FFF2-40B4-BE49-F238E27FC236}">
                <a16:creationId xmlns:a16="http://schemas.microsoft.com/office/drawing/2014/main" id="{932EBC23-03B7-57C2-48C5-3357544D603A}"/>
              </a:ext>
            </a:extLst>
          </p:cNvPr>
          <p:cNvSpPr>
            <a:spLocks noGrp="1"/>
          </p:cNvSpPr>
          <p:nvPr>
            <p:ph idx="1"/>
          </p:nvPr>
        </p:nvSpPr>
        <p:spPr>
          <a:xfrm>
            <a:off x="838200" y="1776331"/>
            <a:ext cx="10515600" cy="4351338"/>
          </a:xfrm>
        </p:spPr>
        <p:txBody>
          <a:bodyPr>
            <a:normAutofit/>
          </a:bodyPr>
          <a:lstStyle/>
          <a:p>
            <a:r>
              <a:rPr lang="en-US" sz="2800" dirty="0"/>
              <a:t>Links individual workers to place of employment </a:t>
            </a:r>
          </a:p>
          <a:p>
            <a:pPr lvl="1"/>
            <a:r>
              <a:rPr lang="en-US" dirty="0"/>
              <a:t>Provides person’s quarterly income and some demographic information</a:t>
            </a:r>
          </a:p>
          <a:p>
            <a:r>
              <a:rPr lang="en-US" sz="2800" dirty="0"/>
              <a:t>Links place of employment to Census’s Economic datasets </a:t>
            </a:r>
          </a:p>
          <a:p>
            <a:r>
              <a:rPr lang="en-US" dirty="0"/>
              <a:t>Enables </a:t>
            </a:r>
            <a:r>
              <a:rPr lang="en-US" sz="2800" dirty="0"/>
              <a:t>“Tracking” of a person’s employment history</a:t>
            </a:r>
          </a:p>
          <a:p>
            <a:r>
              <a:rPr lang="en-US" dirty="0"/>
              <a:t>Enables analysis of business hiring and firing practices</a:t>
            </a:r>
            <a:endParaRPr lang="en-US" sz="2800" dirty="0"/>
          </a:p>
          <a:p>
            <a:r>
              <a:rPr lang="en-US" sz="2800" dirty="0"/>
              <a:t>Available on a State-by-State basis—not all states share data</a:t>
            </a:r>
          </a:p>
          <a:p>
            <a:pPr marL="0" indent="0">
              <a:buNone/>
            </a:pPr>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57E35093-1D01-7332-70B6-716200E415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6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077218"/>
          </a:xfrm>
          <a:prstGeom prst="rect">
            <a:avLst/>
          </a:prstGeom>
          <a:noFill/>
        </p:spPr>
        <p:txBody>
          <a:bodyPr wrap="square" rtlCol="0">
            <a:spAutoFit/>
          </a:bodyPr>
          <a:lstStyle/>
          <a:p>
            <a:pPr marR="27240"/>
            <a:r>
              <a:rPr lang="en-US" sz="2800" b="1" i="0" u="none" strike="noStrike" baseline="0" dirty="0">
                <a:solidFill>
                  <a:srgbClr val="231F20"/>
                </a:solidFill>
                <a:latin typeface="Arial" panose="020B0604020202020204" pitchFamily="34" charset="0"/>
              </a:rPr>
              <a:t>Example LEHD Project:  </a:t>
            </a:r>
            <a:r>
              <a:rPr lang="en-US" i="1" u="none" strike="noStrike" baseline="0" dirty="0">
                <a:solidFill>
                  <a:srgbClr val="231F20"/>
                </a:solidFill>
                <a:latin typeface="Arial" panose="020B0604020202020204" pitchFamily="34" charset="0"/>
              </a:rPr>
              <a:t>Is Affirmative Action in Employment Still Effective in the 21st Century? </a:t>
            </a:r>
            <a:r>
              <a:rPr lang="en-US" dirty="0">
                <a:solidFill>
                  <a:srgbClr val="231F20"/>
                </a:solidFill>
                <a:latin typeface="Arial" panose="020B0604020202020204" pitchFamily="34" charset="0"/>
              </a:rPr>
              <a:t>Noriko Amano-</a:t>
            </a:r>
            <a:r>
              <a:rPr lang="en-US" dirty="0" err="1">
                <a:solidFill>
                  <a:srgbClr val="231F20"/>
                </a:solidFill>
                <a:latin typeface="Arial" panose="020B0604020202020204" pitchFamily="34" charset="0"/>
              </a:rPr>
              <a:t>Patino</a:t>
            </a:r>
            <a:r>
              <a:rPr lang="en-US" dirty="0">
                <a:solidFill>
                  <a:srgbClr val="231F20"/>
                </a:solidFill>
                <a:latin typeface="Arial" panose="020B0604020202020204" pitchFamily="34" charset="0"/>
              </a:rPr>
              <a:t>, Julian </a:t>
            </a:r>
            <a:r>
              <a:rPr lang="en-US" dirty="0" err="1">
                <a:solidFill>
                  <a:srgbClr val="231F20"/>
                </a:solidFill>
                <a:latin typeface="Arial" panose="020B0604020202020204" pitchFamily="34" charset="0"/>
              </a:rPr>
              <a:t>Aramburu</a:t>
            </a:r>
            <a:r>
              <a:rPr lang="en-US" dirty="0">
                <a:solidFill>
                  <a:srgbClr val="231F20"/>
                </a:solidFill>
                <a:latin typeface="Arial" panose="020B0604020202020204" pitchFamily="34" charset="0"/>
              </a:rPr>
              <a:t>, Zara Contractor</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981852" y="1421502"/>
            <a:ext cx="9804335" cy="1477328"/>
          </a:xfrm>
          <a:prstGeom prst="rect">
            <a:avLst/>
          </a:prstGeom>
          <a:noFill/>
        </p:spPr>
        <p:txBody>
          <a:bodyPr wrap="square" rtlCol="0">
            <a:spAutoFit/>
          </a:bodyPr>
          <a:lstStyle/>
          <a:p>
            <a:r>
              <a:rPr lang="en-US" b="1" dirty="0"/>
              <a:t>Datasets: </a:t>
            </a:r>
          </a:p>
          <a:p>
            <a:pPr marL="285750" indent="-285750">
              <a:buFont typeface="Arial" panose="020B0604020202020204" pitchFamily="34" charset="0"/>
              <a:buChar char="•"/>
            </a:pPr>
            <a:r>
              <a:rPr lang="en-US" dirty="0"/>
              <a:t>Federal Procurement Data System (FPDS) data is publicly available data containing the universe of </a:t>
            </a:r>
          </a:p>
          <a:p>
            <a:r>
              <a:rPr lang="en-US" dirty="0"/>
              <a:t>federal contracts that exceed $2,500.</a:t>
            </a:r>
            <a:r>
              <a:rPr lang="en-US" b="1" dirty="0"/>
              <a:t>  </a:t>
            </a:r>
          </a:p>
          <a:p>
            <a:pPr marL="285750" indent="-285750">
              <a:buFont typeface="Arial" panose="020B0604020202020204" pitchFamily="34" charset="0"/>
              <a:buChar char="•"/>
            </a:pPr>
            <a:r>
              <a:rPr lang="en-US" dirty="0"/>
              <a:t>LEHD, 2001 to 2014.</a:t>
            </a:r>
          </a:p>
          <a:p>
            <a:endParaRPr lang="en-US" dirty="0"/>
          </a:p>
        </p:txBody>
      </p:sp>
      <p:pic>
        <p:nvPicPr>
          <p:cNvPr id="3" name="Picture 2">
            <a:extLst>
              <a:ext uri="{FF2B5EF4-FFF2-40B4-BE49-F238E27FC236}">
                <a16:creationId xmlns:a16="http://schemas.microsoft.com/office/drawing/2014/main" id="{6F815380-0811-6822-0B1E-0F781482FC7C}"/>
              </a:ext>
            </a:extLst>
          </p:cNvPr>
          <p:cNvPicPr>
            <a:picLocks noChangeAspect="1"/>
          </p:cNvPicPr>
          <p:nvPr/>
        </p:nvPicPr>
        <p:blipFill>
          <a:blip r:embed="rId3"/>
          <a:stretch>
            <a:fillRect/>
          </a:stretch>
        </p:blipFill>
        <p:spPr>
          <a:xfrm>
            <a:off x="1676399" y="2675309"/>
            <a:ext cx="3771900" cy="3439321"/>
          </a:xfrm>
          <a:prstGeom prst="rect">
            <a:avLst/>
          </a:prstGeom>
        </p:spPr>
      </p:pic>
      <p:sp>
        <p:nvSpPr>
          <p:cNvPr id="5" name="TextBox 4">
            <a:extLst>
              <a:ext uri="{FF2B5EF4-FFF2-40B4-BE49-F238E27FC236}">
                <a16:creationId xmlns:a16="http://schemas.microsoft.com/office/drawing/2014/main" id="{1639BFF9-7796-0E58-B821-25BBBA284030}"/>
              </a:ext>
            </a:extLst>
          </p:cNvPr>
          <p:cNvSpPr txBox="1"/>
          <p:nvPr/>
        </p:nvSpPr>
        <p:spPr>
          <a:xfrm>
            <a:off x="6383500" y="3682172"/>
            <a:ext cx="4132101" cy="1754326"/>
          </a:xfrm>
          <a:prstGeom prst="rect">
            <a:avLst/>
          </a:prstGeom>
          <a:noFill/>
        </p:spPr>
        <p:txBody>
          <a:bodyPr wrap="square" rtlCol="0">
            <a:spAutoFit/>
          </a:bodyPr>
          <a:lstStyle/>
          <a:p>
            <a:r>
              <a:rPr lang="en-US" b="1" dirty="0"/>
              <a:t>Finds the Executive Order 11246 ineffective as an employment-based affirmative action policy targeted </a:t>
            </a:r>
          </a:p>
          <a:p>
            <a:r>
              <a:rPr lang="en-US" b="1" dirty="0"/>
              <a:t>at firms holding contracts with the federal government.</a:t>
            </a:r>
          </a:p>
          <a:p>
            <a:endParaRPr lang="en-US" dirty="0"/>
          </a:p>
        </p:txBody>
      </p:sp>
    </p:spTree>
    <p:extLst>
      <p:ext uri="{BB962C8B-B14F-4D97-AF65-F5344CB8AC3E}">
        <p14:creationId xmlns:p14="http://schemas.microsoft.com/office/powerpoint/2010/main" val="361954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8D4A-FF36-4DE2-B484-683B8C4E62C1}"/>
              </a:ext>
            </a:extLst>
          </p:cNvPr>
          <p:cNvSpPr>
            <a:spLocks noGrp="1"/>
          </p:cNvSpPr>
          <p:nvPr>
            <p:ph type="title"/>
          </p:nvPr>
        </p:nvSpPr>
        <p:spPr/>
        <p:txBody>
          <a:bodyPr/>
          <a:lstStyle/>
          <a:p>
            <a:r>
              <a:rPr lang="en-US" dirty="0"/>
              <a:t>FSRDC Demographic Restricted-Use Data Advantages</a:t>
            </a:r>
          </a:p>
        </p:txBody>
      </p:sp>
      <p:sp>
        <p:nvSpPr>
          <p:cNvPr id="3" name="Content Placeholder 2">
            <a:extLst>
              <a:ext uri="{FF2B5EF4-FFF2-40B4-BE49-F238E27FC236}">
                <a16:creationId xmlns:a16="http://schemas.microsoft.com/office/drawing/2014/main" id="{6B38C138-EE08-439F-BD95-FC9B0B191E83}"/>
              </a:ext>
            </a:extLst>
          </p:cNvPr>
          <p:cNvSpPr>
            <a:spLocks noGrp="1"/>
          </p:cNvSpPr>
          <p:nvPr>
            <p:ph idx="1"/>
          </p:nvPr>
        </p:nvSpPr>
        <p:spPr/>
        <p:txBody>
          <a:bodyPr/>
          <a:lstStyle/>
          <a:p>
            <a:pPr marL="115888" indent="-115888">
              <a:lnSpc>
                <a:spcPct val="90000"/>
              </a:lnSpc>
              <a:buFontTx/>
              <a:buChar char="•"/>
            </a:pPr>
            <a:r>
              <a:rPr lang="en-US" dirty="0"/>
              <a:t> Less top-coding/censoring</a:t>
            </a:r>
          </a:p>
          <a:p>
            <a:pPr marL="115888" indent="-115888">
              <a:lnSpc>
                <a:spcPct val="90000"/>
              </a:lnSpc>
              <a:buFontTx/>
              <a:buChar char="•"/>
            </a:pPr>
            <a:r>
              <a:rPr lang="en-US" dirty="0"/>
              <a:t> Additional variables (e.g. DOB, ethnicities, countries of origin)</a:t>
            </a:r>
          </a:p>
          <a:p>
            <a:pPr marL="115888" indent="-115888">
              <a:lnSpc>
                <a:spcPct val="90000"/>
              </a:lnSpc>
              <a:buFontTx/>
              <a:buChar char="•"/>
            </a:pPr>
            <a:r>
              <a:rPr lang="en-US" dirty="0"/>
              <a:t> Larger samples</a:t>
            </a:r>
          </a:p>
          <a:p>
            <a:pPr marL="115888" indent="-115888">
              <a:lnSpc>
                <a:spcPct val="90000"/>
              </a:lnSpc>
              <a:buFontTx/>
              <a:buChar char="•"/>
            </a:pPr>
            <a:r>
              <a:rPr lang="en-US" dirty="0"/>
              <a:t> More detailed geography</a:t>
            </a:r>
          </a:p>
          <a:p>
            <a:pPr marL="115888" indent="-115888">
              <a:lnSpc>
                <a:spcPct val="90000"/>
              </a:lnSpc>
              <a:buFontTx/>
              <a:buChar char="•"/>
            </a:pPr>
            <a:r>
              <a:rPr lang="en-US" dirty="0"/>
              <a:t> Individual level linkages across time/surveys</a:t>
            </a:r>
          </a:p>
          <a:p>
            <a:endParaRPr lang="en-US" dirty="0"/>
          </a:p>
        </p:txBody>
      </p:sp>
      <p:sp>
        <p:nvSpPr>
          <p:cNvPr id="4" name="Slide Number Placeholder 3">
            <a:extLst>
              <a:ext uri="{FF2B5EF4-FFF2-40B4-BE49-F238E27FC236}">
                <a16:creationId xmlns:a16="http://schemas.microsoft.com/office/drawing/2014/main" id="{050C8E3B-95D5-425B-9CBF-9612411B2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2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4E431-F6AE-2772-5FBA-227871D5E29D}"/>
              </a:ext>
            </a:extLst>
          </p:cNvPr>
          <p:cNvSpPr>
            <a:spLocks noGrp="1"/>
          </p:cNvSpPr>
          <p:nvPr>
            <p:ph type="title"/>
          </p:nvPr>
        </p:nvSpPr>
        <p:spPr/>
        <p:txBody>
          <a:bodyPr/>
          <a:lstStyle/>
          <a:p>
            <a:r>
              <a:rPr lang="en-US" dirty="0"/>
              <a:t>Popular Demographic Data</a:t>
            </a:r>
          </a:p>
        </p:txBody>
      </p:sp>
      <p:sp>
        <p:nvSpPr>
          <p:cNvPr id="2" name="Slide Number Placeholder 1">
            <a:extLst>
              <a:ext uri="{FF2B5EF4-FFF2-40B4-BE49-F238E27FC236}">
                <a16:creationId xmlns:a16="http://schemas.microsoft.com/office/drawing/2014/main" id="{C9073743-0E3D-4DE6-7553-D51918C64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FD42899-1DBF-13F9-0A76-FE6E578A7F2C}"/>
              </a:ext>
            </a:extLst>
          </p:cNvPr>
          <p:cNvGraphicFramePr>
            <a:graphicFrameLocks noGrp="1"/>
          </p:cNvGraphicFramePr>
          <p:nvPr>
            <p:extLst>
              <p:ext uri="{D42A27DB-BD31-4B8C-83A1-F6EECF244321}">
                <p14:modId xmlns:p14="http://schemas.microsoft.com/office/powerpoint/2010/main" val="2792422411"/>
              </p:ext>
            </p:extLst>
          </p:nvPr>
        </p:nvGraphicFramePr>
        <p:xfrm>
          <a:off x="2140003" y="1633732"/>
          <a:ext cx="7077758" cy="4867993"/>
        </p:xfrm>
        <a:graphic>
          <a:graphicData uri="http://schemas.openxmlformats.org/drawingml/2006/table">
            <a:tbl>
              <a:tblPr firstRow="1" bandRow="1">
                <a:tableStyleId>{21E4AEA4-8DFA-4A89-87EB-49C32662AFE0}</a:tableStyleId>
              </a:tblPr>
              <a:tblGrid>
                <a:gridCol w="5451642">
                  <a:extLst>
                    <a:ext uri="{9D8B030D-6E8A-4147-A177-3AD203B41FA5}">
                      <a16:colId xmlns:a16="http://schemas.microsoft.com/office/drawing/2014/main" val="20000"/>
                    </a:ext>
                  </a:extLst>
                </a:gridCol>
                <a:gridCol w="1626116">
                  <a:extLst>
                    <a:ext uri="{9D8B030D-6E8A-4147-A177-3AD203B41FA5}">
                      <a16:colId xmlns:a16="http://schemas.microsoft.com/office/drawing/2014/main" val="1611317359"/>
                    </a:ext>
                  </a:extLst>
                </a:gridCol>
              </a:tblGrid>
              <a:tr h="231140">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Lowest-level Geography</a:t>
                      </a:r>
                    </a:p>
                  </a:txBody>
                  <a:tcPr>
                    <a:solidFill>
                      <a:srgbClr val="205493"/>
                    </a:solidFill>
                  </a:tcPr>
                </a:tc>
                <a:extLst>
                  <a:ext uri="{0D108BD9-81ED-4DB2-BD59-A6C34878D82A}">
                    <a16:rowId xmlns:a16="http://schemas.microsoft.com/office/drawing/2014/main" val="1000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Community Survey (ACS)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0001"/>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Housing Survey (AHS)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0002"/>
                  </a:ext>
                </a:extLst>
              </a:tr>
              <a:tr h="27432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Current Population Survey</a:t>
                      </a:r>
                      <a:r>
                        <a:rPr lang="en-US" sz="1800" baseline="0" dirty="0">
                          <a:latin typeface="Calibri" panose="020F0502020204030204" pitchFamily="34" charset="0"/>
                          <a:ea typeface="Calibri" panose="020F0502020204030204" pitchFamily="34" charset="0"/>
                          <a:cs typeface="Calibri" panose="020F0502020204030204" pitchFamily="34" charset="0"/>
                        </a:rPr>
                        <a:t>– March Supplement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Decennial Census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345843971"/>
                  </a:ext>
                </a:extLst>
              </a:tr>
              <a:tr h="35306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Mortality Disparities in Am Communities (MDAC)</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20000"/>
                      </a:srgbClr>
                    </a:solidFill>
                  </a:tcPr>
                </a:tc>
                <a:extLst>
                  <a:ext uri="{0D108BD9-81ED-4DB2-BD59-A6C34878D82A}">
                    <a16:rowId xmlns:a16="http://schemas.microsoft.com/office/drawing/2014/main" val="406877309"/>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Numident (SSA)</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County</a:t>
                      </a:r>
                    </a:p>
                  </a:txBody>
                  <a:tcPr>
                    <a:solidFill>
                      <a:srgbClr val="205493">
                        <a:alpha val="40000"/>
                      </a:srgbClr>
                    </a:solidFill>
                  </a:tcPr>
                </a:tc>
                <a:extLst>
                  <a:ext uri="{0D108BD9-81ED-4DB2-BD59-A6C34878D82A}">
                    <a16:rowId xmlns:a16="http://schemas.microsoft.com/office/drawing/2014/main" val="3795826243"/>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Census Household Composition Key (CHCK)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20000"/>
                      </a:srgbClr>
                    </a:solidFill>
                  </a:tcPr>
                </a:tc>
                <a:extLst>
                  <a:ext uri="{0D108BD9-81ED-4DB2-BD59-A6C34878D82A}">
                    <a16:rowId xmlns:a16="http://schemas.microsoft.com/office/drawing/2014/main" val="1892594846"/>
                  </a:ext>
                </a:extLst>
              </a:tr>
              <a:tr h="47887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Master Address File Extract (MAFX) and MAF Auxiliary Reference File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40000"/>
                      </a:srgbClr>
                    </a:solidFill>
                  </a:tcPr>
                </a:tc>
                <a:extLst>
                  <a:ext uri="{0D108BD9-81ED-4DB2-BD59-A6C34878D82A}">
                    <a16:rowId xmlns:a16="http://schemas.microsoft.com/office/drawing/2014/main" val="3075974722"/>
                  </a:ext>
                </a:extLst>
              </a:tr>
              <a:tr h="478873">
                <a:tc>
                  <a:txBody>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tc>
                  <a:txBody>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extLst>
                  <a:ext uri="{0D108BD9-81ED-4DB2-BD59-A6C34878D82A}">
                    <a16:rowId xmlns:a16="http://schemas.microsoft.com/office/drawing/2014/main" val="4032642671"/>
                  </a:ext>
                </a:extLst>
              </a:tr>
            </a:tbl>
          </a:graphicData>
        </a:graphic>
      </p:graphicFrame>
    </p:spTree>
    <p:extLst>
      <p:ext uri="{BB962C8B-B14F-4D97-AF65-F5344CB8AC3E}">
        <p14:creationId xmlns:p14="http://schemas.microsoft.com/office/powerpoint/2010/main" val="333903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a:xfrm>
            <a:off x="838200" y="365126"/>
            <a:ext cx="10398551" cy="812712"/>
          </a:xfrm>
        </p:spPr>
        <p:txBody>
          <a:bodyPr>
            <a:normAutofit/>
          </a:bodyPr>
          <a:lstStyle/>
          <a:p>
            <a:r>
              <a:rPr lang="en-US" sz="2400" dirty="0"/>
              <a:t>Example American Community Survey (ACS) Project</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a:xfrm>
            <a:off x="869998" y="1056741"/>
            <a:ext cx="10299192" cy="1438783"/>
          </a:xfrm>
        </p:spPr>
        <p:txBody>
          <a:bodyPr>
            <a:normAutofit/>
          </a:bodyPr>
          <a:lstStyle/>
          <a:p>
            <a:pPr marL="0" indent="0">
              <a:buNone/>
            </a:pPr>
            <a:r>
              <a:rPr lang="en-US" sz="1800" i="1" dirty="0"/>
              <a:t>Does Tribal Gaming Generate Net Benefits? </a:t>
            </a:r>
            <a:r>
              <a:rPr lang="en-US" sz="1800" dirty="0"/>
              <a:t>Laurel Wheeler</a:t>
            </a:r>
          </a:p>
          <a:p>
            <a:r>
              <a:rPr lang="en-US" sz="2000" dirty="0"/>
              <a:t>Provides sustained improvements in employment and wages on federal reservations</a:t>
            </a:r>
          </a:p>
          <a:p>
            <a:r>
              <a:rPr lang="en-US" sz="2000" dirty="0"/>
              <a:t>Gains concentrated for Indigenous people living on host reservations</a:t>
            </a:r>
          </a:p>
          <a:p>
            <a:pPr marL="0" indent="0">
              <a:buNone/>
            </a:pPr>
            <a:endParaRPr lang="en-US" dirty="0"/>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6788F8-42B5-9496-881D-4E539B3AC99A}"/>
              </a:ext>
            </a:extLst>
          </p:cNvPr>
          <p:cNvPicPr>
            <a:picLocks noChangeAspect="1"/>
          </p:cNvPicPr>
          <p:nvPr/>
        </p:nvPicPr>
        <p:blipFill>
          <a:blip r:embed="rId2"/>
          <a:stretch>
            <a:fillRect/>
          </a:stretch>
        </p:blipFill>
        <p:spPr>
          <a:xfrm>
            <a:off x="1054607" y="3220922"/>
            <a:ext cx="9304254" cy="3123415"/>
          </a:xfrm>
          <a:prstGeom prst="rect">
            <a:avLst/>
          </a:prstGeom>
        </p:spPr>
      </p:pic>
      <p:sp>
        <p:nvSpPr>
          <p:cNvPr id="8" name="TextBox 7">
            <a:extLst>
              <a:ext uri="{FF2B5EF4-FFF2-40B4-BE49-F238E27FC236}">
                <a16:creationId xmlns:a16="http://schemas.microsoft.com/office/drawing/2014/main" id="{E1EA39AB-4BA9-FEB9-486E-03218984026B}"/>
              </a:ext>
            </a:extLst>
          </p:cNvPr>
          <p:cNvSpPr txBox="1"/>
          <p:nvPr/>
        </p:nvSpPr>
        <p:spPr>
          <a:xfrm>
            <a:off x="3008376" y="2673557"/>
            <a:ext cx="4752198" cy="369332"/>
          </a:xfrm>
          <a:prstGeom prst="rect">
            <a:avLst/>
          </a:prstGeom>
          <a:noFill/>
        </p:spPr>
        <p:txBody>
          <a:bodyPr wrap="none" rtlCol="0">
            <a:spAutoFit/>
          </a:bodyPr>
          <a:lstStyle/>
          <a:p>
            <a:r>
              <a:rPr lang="en-US" dirty="0"/>
              <a:t>Labor Market Effects of Casino Openings by Race</a:t>
            </a:r>
          </a:p>
        </p:txBody>
      </p:sp>
    </p:spTree>
    <p:extLst>
      <p:ext uri="{BB962C8B-B14F-4D97-AF65-F5344CB8AC3E}">
        <p14:creationId xmlns:p14="http://schemas.microsoft.com/office/powerpoint/2010/main" val="340720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763-04D4-9E65-FF7B-81426E383E1B}"/>
              </a:ext>
            </a:extLst>
          </p:cNvPr>
          <p:cNvSpPr>
            <a:spLocks noGrp="1"/>
          </p:cNvSpPr>
          <p:nvPr>
            <p:ph type="title"/>
          </p:nvPr>
        </p:nvSpPr>
        <p:spPr/>
        <p:txBody>
          <a:bodyPr/>
          <a:lstStyle/>
          <a:p>
            <a:r>
              <a:rPr lang="en-US" dirty="0"/>
              <a:t>Popular Demographic Data, </a:t>
            </a:r>
            <a:r>
              <a:rPr lang="en-US" dirty="0" err="1"/>
              <a:t>con’t</a:t>
            </a:r>
            <a:endParaRPr lang="en-US" dirty="0"/>
          </a:p>
        </p:txBody>
      </p:sp>
      <p:sp>
        <p:nvSpPr>
          <p:cNvPr id="4" name="Slide Number Placeholder 3">
            <a:extLst>
              <a:ext uri="{FF2B5EF4-FFF2-40B4-BE49-F238E27FC236}">
                <a16:creationId xmlns:a16="http://schemas.microsoft.com/office/drawing/2014/main" id="{AACDE8FB-982B-9207-1E8B-10BB841E9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BFA734A-3D99-7455-F63B-808877D9BBE5}"/>
              </a:ext>
            </a:extLst>
          </p:cNvPr>
          <p:cNvGraphicFramePr>
            <a:graphicFrameLocks noGrp="1"/>
          </p:cNvGraphicFramePr>
          <p:nvPr>
            <p:extLst>
              <p:ext uri="{D42A27DB-BD31-4B8C-83A1-F6EECF244321}">
                <p14:modId xmlns:p14="http://schemas.microsoft.com/office/powerpoint/2010/main" val="2283044016"/>
              </p:ext>
            </p:extLst>
          </p:nvPr>
        </p:nvGraphicFramePr>
        <p:xfrm>
          <a:off x="2355741" y="1690688"/>
          <a:ext cx="7480518" cy="2769744"/>
        </p:xfrm>
        <a:graphic>
          <a:graphicData uri="http://schemas.openxmlformats.org/drawingml/2006/table">
            <a:tbl>
              <a:tblPr firstRow="1" bandRow="1">
                <a:tableStyleId>{21E4AEA4-8DFA-4A89-87EB-49C32662AFE0}</a:tableStyleId>
              </a:tblPr>
              <a:tblGrid>
                <a:gridCol w="5761868">
                  <a:extLst>
                    <a:ext uri="{9D8B030D-6E8A-4147-A177-3AD203B41FA5}">
                      <a16:colId xmlns:a16="http://schemas.microsoft.com/office/drawing/2014/main" val="20000"/>
                    </a:ext>
                  </a:extLst>
                </a:gridCol>
                <a:gridCol w="1718650">
                  <a:extLst>
                    <a:ext uri="{9D8B030D-6E8A-4147-A177-3AD203B41FA5}">
                      <a16:colId xmlns:a16="http://schemas.microsoft.com/office/drawing/2014/main" val="1611317359"/>
                    </a:ext>
                  </a:extLst>
                </a:gridCol>
              </a:tblGrid>
              <a:tr h="553949">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Geography</a:t>
                      </a:r>
                    </a:p>
                  </a:txBody>
                  <a:tcPr>
                    <a:solidFill>
                      <a:srgbClr val="205493"/>
                    </a:solidFill>
                  </a:tcPr>
                </a:tc>
                <a:extLst>
                  <a:ext uri="{0D108BD9-81ED-4DB2-BD59-A6C34878D82A}">
                    <a16:rowId xmlns:a16="http://schemas.microsoft.com/office/drawing/2014/main" val="1000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SNAP / TANF / WIC (by state)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varies</a:t>
                      </a:r>
                    </a:p>
                  </a:txBody>
                  <a:tcPr>
                    <a:solidFill>
                      <a:srgbClr val="205493">
                        <a:alpha val="40000"/>
                      </a:srgbClr>
                    </a:solidFill>
                  </a:tcPr>
                </a:tc>
                <a:extLst>
                  <a:ext uri="{0D108BD9-81ED-4DB2-BD59-A6C34878D82A}">
                    <a16:rowId xmlns:a16="http://schemas.microsoft.com/office/drawing/2014/main" val="10001"/>
                  </a:ext>
                </a:extLst>
              </a:tr>
              <a:tr h="44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National Survey of Children’s Health</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40000"/>
                      </a:srgbClr>
                    </a:solidFill>
                  </a:tcPr>
                </a:tc>
                <a:extLst>
                  <a:ext uri="{0D108BD9-81ED-4DB2-BD59-A6C34878D82A}">
                    <a16:rowId xmlns:a16="http://schemas.microsoft.com/office/drawing/2014/main" val="394635824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Household Pulse Survey</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Survey of Income and Program Participation (SIPP)</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Tract/County</a:t>
                      </a:r>
                    </a:p>
                  </a:txBody>
                  <a:tcPr>
                    <a:solidFill>
                      <a:srgbClr val="205493">
                        <a:alpha val="40000"/>
                      </a:srgbClr>
                    </a:solidFill>
                  </a:tcPr>
                </a:tc>
                <a:extLst>
                  <a:ext uri="{0D108BD9-81ED-4DB2-BD59-A6C34878D82A}">
                    <a16:rowId xmlns:a16="http://schemas.microsoft.com/office/drawing/2014/main" val="134584397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Moving to Opportunities (MTO)</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406877309"/>
                  </a:ext>
                </a:extLst>
              </a:tr>
            </a:tbl>
          </a:graphicData>
        </a:graphic>
      </p:graphicFrame>
    </p:spTree>
    <p:extLst>
      <p:ext uri="{BB962C8B-B14F-4D97-AF65-F5344CB8AC3E}">
        <p14:creationId xmlns:p14="http://schemas.microsoft.com/office/powerpoint/2010/main" val="87447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5"/>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1" name="Google Shape;321;p35"/>
          <p:cNvSpPr txBox="1">
            <a:spLocks noGrp="1"/>
          </p:cNvSpPr>
          <p:nvPr>
            <p:ph type="body" idx="1"/>
          </p:nvPr>
        </p:nvSpPr>
        <p:spPr>
          <a:xfrm>
            <a:off x="560910" y="254357"/>
            <a:ext cx="10854949" cy="546771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00000"/>
              <a:buNone/>
            </a:pPr>
            <a:endParaRPr sz="4000" dirty="0"/>
          </a:p>
          <a:p>
            <a:pPr marL="0" lvl="0" indent="0" algn="l" rtl="0">
              <a:lnSpc>
                <a:spcPct val="90000"/>
              </a:lnSpc>
              <a:spcBef>
                <a:spcPts val="1000"/>
              </a:spcBef>
              <a:spcAft>
                <a:spcPts val="0"/>
              </a:spcAft>
              <a:buClr>
                <a:schemeClr val="dk1"/>
              </a:buClr>
              <a:buSzPct val="100000"/>
              <a:buNone/>
            </a:pPr>
            <a:r>
              <a:rPr lang="en-US" sz="3600" b="1" dirty="0"/>
              <a:t>National Survey of Child Health (NSCH</a:t>
            </a:r>
            <a:r>
              <a:rPr lang="en-US" sz="3600" dirty="0"/>
              <a:t>): </a:t>
            </a:r>
            <a:r>
              <a:rPr lang="en-US" sz="3600" u="sng" dirty="0">
                <a:solidFill>
                  <a:schemeClr val="hlink"/>
                </a:solidFill>
                <a:hlinkClick r:id="rId4"/>
              </a:rPr>
              <a:t>https://www.census.gov/programs-surveys/nsch.html</a:t>
            </a:r>
            <a:endParaRPr sz="3600" dirty="0"/>
          </a:p>
          <a:p>
            <a:pPr marL="0" lvl="0" indent="0">
              <a:spcBef>
                <a:spcPts val="0"/>
              </a:spcBef>
              <a:buNone/>
            </a:pPr>
            <a:endParaRPr lang="en-US" sz="2900" dirty="0">
              <a:solidFill>
                <a:schemeClr val="dk1"/>
              </a:solidFill>
              <a:ea typeface="Calibri"/>
              <a:cs typeface="Calibri"/>
              <a:sym typeface="Calibri"/>
            </a:endParaRPr>
          </a:p>
          <a:p>
            <a:pPr marL="0" lvl="0" indent="0">
              <a:spcBef>
                <a:spcPts val="0"/>
              </a:spcBef>
              <a:buNone/>
            </a:pPr>
            <a:r>
              <a:rPr lang="en-US" sz="2900" dirty="0">
                <a:solidFill>
                  <a:schemeClr val="dk1"/>
                </a:solidFill>
                <a:ea typeface="Calibri"/>
                <a:cs typeface="Calibri"/>
                <a:sym typeface="Calibri"/>
              </a:rPr>
              <a:t>Primary source of information about p</a:t>
            </a:r>
            <a:r>
              <a:rPr lang="en-US" sz="2900" dirty="0">
                <a:solidFill>
                  <a:srgbClr val="000000"/>
                </a:solidFill>
                <a:ea typeface="Calibri"/>
                <a:cs typeface="Calibri"/>
                <a:sym typeface="Calibri"/>
              </a:rPr>
              <a:t>hysical and emotional health of children ages 0-17.  Collected by </a:t>
            </a:r>
            <a:r>
              <a:rPr lang="en-US" sz="2900" dirty="0">
                <a:solidFill>
                  <a:schemeClr val="dk1"/>
                </a:solidFill>
                <a:ea typeface="Calibri"/>
                <a:cs typeface="Calibri"/>
                <a:sym typeface="Calibri"/>
              </a:rPr>
              <a:t>U.S. Census Bureau and Health Resources and Services Administration (HRSA) since 2016.</a:t>
            </a:r>
            <a:endParaRPr lang="en-US" sz="2900" dirty="0"/>
          </a:p>
          <a:p>
            <a:pPr marL="228600" lvl="0" indent="-130810" algn="l" rtl="0">
              <a:lnSpc>
                <a:spcPct val="90000"/>
              </a:lnSpc>
              <a:spcBef>
                <a:spcPts val="1000"/>
              </a:spcBef>
              <a:spcAft>
                <a:spcPts val="0"/>
              </a:spcAft>
              <a:buClr>
                <a:schemeClr val="dk1"/>
              </a:buClr>
              <a:buSzPct val="100000"/>
              <a:buNone/>
            </a:pPr>
            <a:endParaRPr lang="en-US" sz="2200" b="0" i="0" dirty="0">
              <a:solidFill>
                <a:srgbClr val="000000"/>
              </a:solidFill>
              <a:latin typeface="Lora"/>
              <a:ea typeface="Lora"/>
              <a:cs typeface="Lora"/>
              <a:sym typeface="Lora"/>
            </a:endParaRPr>
          </a:p>
          <a:p>
            <a:pPr marL="228600" lvl="0" indent="-130810" algn="l" rtl="0">
              <a:lnSpc>
                <a:spcPct val="90000"/>
              </a:lnSpc>
              <a:spcBef>
                <a:spcPts val="1000"/>
              </a:spcBef>
              <a:spcAft>
                <a:spcPts val="0"/>
              </a:spcAft>
              <a:buClr>
                <a:schemeClr val="dk1"/>
              </a:buClr>
              <a:buSzPct val="100000"/>
              <a:buNone/>
            </a:pPr>
            <a:endParaRPr sz="2200" b="0" i="0" dirty="0">
              <a:solidFill>
                <a:srgbClr val="000000"/>
              </a:solidFill>
              <a:latin typeface="Lora"/>
              <a:ea typeface="Lora"/>
              <a:cs typeface="Lora"/>
              <a:sym typeface="Lora"/>
            </a:endParaRPr>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Oversample children with special needs and youngest children (ages 0-5)</a:t>
            </a:r>
            <a:endParaRPr dirty="0"/>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A substantive questionnaire of parent or caregiver of selected child</a:t>
            </a:r>
            <a:endParaRPr dirty="0"/>
          </a:p>
          <a:p>
            <a:pPr marL="228600" lvl="0" indent="-228600" algn="l" rtl="0">
              <a:lnSpc>
                <a:spcPct val="90000"/>
              </a:lnSpc>
              <a:spcBef>
                <a:spcPts val="1000"/>
              </a:spcBef>
              <a:spcAft>
                <a:spcPts val="0"/>
              </a:spcAft>
              <a:buClr>
                <a:srgbClr val="000000"/>
              </a:buClr>
              <a:buSzPct val="100000"/>
              <a:buChar char="•"/>
            </a:pPr>
            <a:r>
              <a:rPr lang="en-US" sz="3400" dirty="0">
                <a:solidFill>
                  <a:srgbClr val="000000"/>
                </a:solidFill>
                <a:latin typeface="Calibri"/>
                <a:ea typeface="Calibri"/>
                <a:cs typeface="Calibri"/>
                <a:sym typeface="Calibri"/>
              </a:rPr>
              <a:t>Three topical questionnaires tailored for three age groups: 0-5; 6-11, and 12-17.</a:t>
            </a:r>
          </a:p>
          <a:p>
            <a:pPr marL="685800" lvl="1" indent="-121919"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6"/>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7" name="Google Shape;327;p36"/>
          <p:cNvSpPr txBox="1">
            <a:spLocks noGrp="1"/>
          </p:cNvSpPr>
          <p:nvPr>
            <p:ph type="body" idx="1"/>
          </p:nvPr>
        </p:nvSpPr>
        <p:spPr>
          <a:xfrm>
            <a:off x="711740" y="1008501"/>
            <a:ext cx="10690038" cy="4748831"/>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endParaRPr b="0" i="0">
              <a:solidFill>
                <a:srgbClr val="000000"/>
              </a:solidFill>
              <a:latin typeface="Lora"/>
              <a:ea typeface="Lora"/>
              <a:cs typeface="Lora"/>
              <a:sym typeface="Lora"/>
            </a:endParaRPr>
          </a:p>
          <a:p>
            <a:pPr marL="685800" lvl="1" indent="-76200" algn="l" rtl="0">
              <a:lnSpc>
                <a:spcPct val="90000"/>
              </a:lnSpc>
              <a:spcBef>
                <a:spcPts val="500"/>
              </a:spcBef>
              <a:spcAft>
                <a:spcPts val="0"/>
              </a:spcAft>
              <a:buClr>
                <a:schemeClr val="dk1"/>
              </a:buClr>
              <a:buSzPts val="2400"/>
              <a:buNone/>
            </a:pPr>
            <a:endParaRPr/>
          </a:p>
        </p:txBody>
      </p:sp>
      <p:sp>
        <p:nvSpPr>
          <p:cNvPr id="328" name="Google Shape;328;p36"/>
          <p:cNvSpPr txBox="1"/>
          <p:nvPr/>
        </p:nvSpPr>
        <p:spPr>
          <a:xfrm>
            <a:off x="476352" y="652886"/>
            <a:ext cx="10515600" cy="4834331"/>
          </a:xfrm>
          <a:prstGeom prst="rect">
            <a:avLst/>
          </a:prstGeom>
          <a:noFill/>
          <a:ln>
            <a:noFill/>
          </a:ln>
        </p:spPr>
        <p:txBody>
          <a:bodyPr spcFirstLastPara="1" wrap="square" lIns="91425" tIns="45700" rIns="91425" bIns="45700" anchor="t" anchorCtr="0">
            <a:normAutofit lnSpcReduction="10000"/>
          </a:bodyPr>
          <a:lstStyle/>
          <a:p>
            <a:pPr marR="0" lvl="0" algn="l" rtl="0">
              <a:lnSpc>
                <a:spcPct val="90000"/>
              </a:lnSpc>
              <a:spcBef>
                <a:spcPts val="0"/>
              </a:spcBef>
              <a:spcAft>
                <a:spcPts val="0"/>
              </a:spcAft>
              <a:buClr>
                <a:schemeClr val="dk1"/>
              </a:buClr>
              <a:buSzPct val="100000"/>
            </a:pPr>
            <a:r>
              <a:rPr lang="en-US" sz="2800" dirty="0"/>
              <a:t>NSCH topics include</a:t>
            </a:r>
            <a:r>
              <a:rPr lang="en-US" sz="3200" dirty="0"/>
              <a:t>: </a:t>
            </a:r>
          </a:p>
          <a:p>
            <a:pPr marR="0" lvl="0" algn="l" rtl="0">
              <a:lnSpc>
                <a:spcPct val="90000"/>
              </a:lnSpc>
              <a:spcBef>
                <a:spcPts val="0"/>
              </a:spcBef>
              <a:spcAft>
                <a:spcPts val="0"/>
              </a:spcAft>
              <a:buClr>
                <a:schemeClr val="dk1"/>
              </a:buClr>
              <a:buSzPct val="100000"/>
            </a:pPr>
            <a:endParaRPr lang="en-US" sz="3200" dirty="0"/>
          </a:p>
          <a:p>
            <a:pPr marR="0" lvl="0" algn="l" rtl="0">
              <a:lnSpc>
                <a:spcPct val="90000"/>
              </a:lnSpc>
              <a:spcBef>
                <a:spcPts val="0"/>
              </a:spcBef>
              <a:spcAft>
                <a:spcPts val="0"/>
              </a:spcAft>
              <a:buClr>
                <a:schemeClr val="dk1"/>
              </a:buClr>
              <a:buSzPct val="100000"/>
            </a:pPr>
            <a:r>
              <a:rPr lang="en-US" sz="2000" dirty="0"/>
              <a:t>• Child and family characteristics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Physical and mental health status, including current conditions and functional difficulties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Health insurance status, type, and adequacy</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Access and use of health care services</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Medical, dental, and specialty care needed and received</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School readiness, school outcomes, and activities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Family nutrition, housing, health and activities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Impact of child’s health on family</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95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a:extLst>
              <a:ext uri="{FF2B5EF4-FFF2-40B4-BE49-F238E27FC236}">
                <a16:creationId xmlns:a16="http://schemas.microsoft.com/office/drawing/2014/main" id="{0EDDE2FE-AF9A-6B79-165C-71D674DC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024" y="-44421"/>
            <a:ext cx="9024425" cy="6840508"/>
          </a:xfrm>
          <a:prstGeom prst="rect">
            <a:avLst/>
          </a:prstGeom>
        </p:spPr>
      </p:pic>
    </p:spTree>
    <p:extLst>
      <p:ext uri="{BB962C8B-B14F-4D97-AF65-F5344CB8AC3E}">
        <p14:creationId xmlns:p14="http://schemas.microsoft.com/office/powerpoint/2010/main" val="164613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1531-AB37-49A0-9126-C7F44EDE5611}"/>
              </a:ext>
            </a:extLst>
          </p:cNvPr>
          <p:cNvSpPr>
            <a:spLocks noGrp="1"/>
          </p:cNvSpPr>
          <p:nvPr>
            <p:ph type="title"/>
          </p:nvPr>
        </p:nvSpPr>
        <p:spPr/>
        <p:txBody>
          <a:bodyPr/>
          <a:lstStyle/>
          <a:p>
            <a:r>
              <a:rPr lang="en-US" dirty="0"/>
              <a:t>Demographic Administrative Datasets</a:t>
            </a:r>
          </a:p>
        </p:txBody>
      </p:sp>
      <p:sp>
        <p:nvSpPr>
          <p:cNvPr id="3" name="Content Placeholder 2">
            <a:extLst>
              <a:ext uri="{FF2B5EF4-FFF2-40B4-BE49-F238E27FC236}">
                <a16:creationId xmlns:a16="http://schemas.microsoft.com/office/drawing/2014/main" id="{D608C437-B5E4-4AAA-AC32-A304227E6FDB}"/>
              </a:ext>
            </a:extLst>
          </p:cNvPr>
          <p:cNvSpPr>
            <a:spLocks noGrp="1"/>
          </p:cNvSpPr>
          <p:nvPr>
            <p:ph idx="1"/>
          </p:nvPr>
        </p:nvSpPr>
        <p:spPr/>
        <p:txBody>
          <a:bodyPr/>
          <a:lstStyle/>
          <a:p>
            <a:r>
              <a:rPr lang="en-US" dirty="0"/>
              <a:t>Social Security Administration (SSA)</a:t>
            </a:r>
          </a:p>
          <a:p>
            <a:pPr lvl="1"/>
            <a:r>
              <a:rPr lang="en-US" dirty="0"/>
              <a:t>Supplemental Security Record (SSR)</a:t>
            </a:r>
          </a:p>
          <a:p>
            <a:pPr lvl="1"/>
            <a:r>
              <a:rPr lang="en-US" dirty="0"/>
              <a:t>831 Disability File</a:t>
            </a:r>
          </a:p>
          <a:p>
            <a:pPr lvl="1"/>
            <a:r>
              <a:rPr lang="en-US" dirty="0"/>
              <a:t>Master Beneficiary Record (MBR)</a:t>
            </a:r>
          </a:p>
          <a:p>
            <a:pPr lvl="1"/>
            <a:r>
              <a:rPr lang="en-US" dirty="0"/>
              <a:t>Summary Earnings Record (SER)</a:t>
            </a:r>
          </a:p>
          <a:p>
            <a:pPr lvl="1"/>
            <a:r>
              <a:rPr lang="en-US" dirty="0"/>
              <a:t>Detailed Earnings Record (DER)</a:t>
            </a:r>
          </a:p>
          <a:p>
            <a:r>
              <a:rPr lang="en-US" dirty="0"/>
              <a:t>IRS Form 1040</a:t>
            </a:r>
          </a:p>
          <a:p>
            <a:pPr lvl="1"/>
            <a:r>
              <a:rPr lang="en-US" dirty="0"/>
              <a:t>From Individual Master File (IMF) 1969, 1974, 1979, 1984, 1989, 1994</a:t>
            </a:r>
          </a:p>
        </p:txBody>
      </p:sp>
      <p:sp>
        <p:nvSpPr>
          <p:cNvPr id="4" name="Slide Number Placeholder 3">
            <a:extLst>
              <a:ext uri="{FF2B5EF4-FFF2-40B4-BE49-F238E27FC236}">
                <a16:creationId xmlns:a16="http://schemas.microsoft.com/office/drawing/2014/main" id="{B8C30C3C-20BD-4EF1-BFA5-CCBA4AF999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79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a:cxnSpLocks/>
            <a:stCxn id="11" idx="2"/>
          </p:cNvCxnSpPr>
          <p:nvPr/>
        </p:nvCxnSpPr>
        <p:spPr>
          <a:xfrm flipH="1">
            <a:off x="6062982" y="2252455"/>
            <a:ext cx="44079" cy="4006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stCxn id="9" idx="2"/>
          </p:cNvCxnSpPr>
          <p:nvPr/>
        </p:nvCxnSpPr>
        <p:spPr>
          <a:xfrm>
            <a:off x="3080259" y="2251767"/>
            <a:ext cx="2763831" cy="400763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496381" y="1690688"/>
            <a:ext cx="7276618" cy="5040350"/>
            <a:chOff x="364280" y="230500"/>
            <a:chExt cx="5381343" cy="2869470"/>
          </a:xfrm>
        </p:grpSpPr>
        <p:cxnSp>
          <p:nvCxnSpPr>
            <p:cNvPr id="5" name="Straight Connector 4"/>
            <p:cNvCxnSpPr>
              <a:cxnSpLocks/>
              <a:stCxn id="10" idx="2"/>
            </p:cNvCxnSpPr>
            <p:nvPr/>
          </p:nvCxnSpPr>
          <p:spPr>
            <a:xfrm>
              <a:off x="1916594" y="544018"/>
              <a:ext cx="1065536" cy="2443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stCxn id="12" idx="2"/>
            </p:cNvCxnSpPr>
            <p:nvPr/>
          </p:nvCxnSpPr>
          <p:spPr>
            <a:xfrm flipH="1">
              <a:off x="3179725" y="550314"/>
              <a:ext cx="2130170" cy="23363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a:stCxn id="32" idx="2"/>
            </p:cNvCxnSpPr>
            <p:nvPr/>
          </p:nvCxnSpPr>
          <p:spPr>
            <a:xfrm flipH="1">
              <a:off x="3087644" y="544018"/>
              <a:ext cx="1054475" cy="2384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9723" y="439063"/>
              <a:ext cx="529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Box 10"/>
            <p:cNvSpPr txBox="1"/>
            <p:nvPr/>
          </p:nvSpPr>
          <p:spPr>
            <a:xfrm>
              <a:off x="364280" y="237875"/>
              <a:ext cx="863600" cy="312047"/>
            </a:xfrm>
            <a:prstGeom prst="rect">
              <a:avLst/>
            </a:prstGeom>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1850-1930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Text Box 11"/>
            <p:cNvSpPr txBox="1"/>
            <p:nvPr/>
          </p:nvSpPr>
          <p:spPr>
            <a:xfrm>
              <a:off x="1486595" y="230500"/>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1940 Census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Text Box 12"/>
            <p:cNvSpPr txBox="1"/>
            <p:nvPr/>
          </p:nvSpPr>
          <p:spPr>
            <a:xfrm>
              <a:off x="2604520" y="236796"/>
              <a:ext cx="859998" cy="313518"/>
            </a:xfrm>
            <a:prstGeom prst="rect">
              <a:avLst/>
            </a:prstGeom>
            <a:ln w="28575">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1950-1990 Censuses</a:t>
              </a:r>
            </a:p>
          </p:txBody>
        </p:sp>
        <p:sp>
          <p:nvSpPr>
            <p:cNvPr id="12" name="Text Box 13"/>
            <p:cNvSpPr txBox="1"/>
            <p:nvPr/>
          </p:nvSpPr>
          <p:spPr>
            <a:xfrm>
              <a:off x="4879896" y="236796"/>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2001-2022 ACS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Text Box 15"/>
            <p:cNvSpPr txBox="1"/>
            <p:nvPr/>
          </p:nvSpPr>
          <p:spPr>
            <a:xfrm>
              <a:off x="1953332" y="2590147"/>
              <a:ext cx="2046699" cy="50982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User-provided Data</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clinical trials, administrative records, surveys</a:t>
              </a:r>
            </a:p>
          </p:txBody>
        </p:sp>
        <p:sp>
          <p:nvSpPr>
            <p:cNvPr id="14" name="Text Box 14"/>
            <p:cNvSpPr txBox="1"/>
            <p:nvPr/>
          </p:nvSpPr>
          <p:spPr>
            <a:xfrm>
              <a:off x="1630168" y="1804116"/>
              <a:ext cx="2877447" cy="467985"/>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Administrative Records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Numident</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Medicare/Medicaid Enrollment</a:t>
              </a: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16" name="Title 15"/>
          <p:cNvSpPr>
            <a:spLocks noGrp="1"/>
          </p:cNvSpPr>
          <p:nvPr>
            <p:ph type="title"/>
          </p:nvPr>
        </p:nvSpPr>
        <p:spPr/>
        <p:txBody>
          <a:bodyPr/>
          <a:lstStyle/>
          <a:p>
            <a:pPr algn="ctr"/>
            <a:r>
              <a:rPr lang="en-US" b="1" dirty="0"/>
              <a:t>Current Longitudinal Infrastructure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Text Box 4"/>
          <p:cNvSpPr txBox="1"/>
          <p:nvPr/>
        </p:nvSpPr>
        <p:spPr>
          <a:xfrm>
            <a:off x="3352872" y="2968134"/>
            <a:ext cx="5601335" cy="112155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Census Surveys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Current Population Survey (1973, 1978-present)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American Housing Survey (1983-present)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Survey of Income and Program Participation (1984-present)</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Text Box 12"/>
          <p:cNvSpPr txBox="1"/>
          <p:nvPr/>
        </p:nvSpPr>
        <p:spPr>
          <a:xfrm>
            <a:off x="7023310" y="1690688"/>
            <a:ext cx="1162884" cy="55070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2000-2020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22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8B979"/>
              </a:buClr>
              <a:buSzPts val="5400"/>
              <a:buFont typeface="Calibri"/>
              <a:buNone/>
            </a:pPr>
            <a:r>
              <a:rPr lang="en-US" sz="5400" b="1" dirty="0">
                <a:solidFill>
                  <a:srgbClr val="D8B979"/>
                </a:solidFill>
              </a:rPr>
              <a:t>Two Popular Crime Datasets</a:t>
            </a:r>
            <a:endParaRPr dirty="0"/>
          </a:p>
        </p:txBody>
      </p:sp>
      <p:sp>
        <p:nvSpPr>
          <p:cNvPr id="175" name="Google Shape;175;p2"/>
          <p:cNvSpPr txBox="1">
            <a:spLocks noGrp="1"/>
          </p:cNvSpPr>
          <p:nvPr>
            <p:ph type="body" idx="1"/>
          </p:nvPr>
        </p:nvSpPr>
        <p:spPr>
          <a:xfrm>
            <a:off x="837656" y="1458479"/>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rPr>
              <a:t>The </a:t>
            </a:r>
            <a:r>
              <a:rPr lang="en-US" dirty="0">
                <a:solidFill>
                  <a:srgbClr val="D8B979"/>
                </a:solidFill>
              </a:rPr>
              <a:t>National Crime Victimization Survey (NCVS) </a:t>
            </a:r>
            <a:r>
              <a:rPr lang="en-US" dirty="0">
                <a:solidFill>
                  <a:schemeClr val="lt1"/>
                </a:solidFill>
              </a:rPr>
              <a:t>is collected by Census on behalf of the Bureau of Justice Statistics (BJS) to produce national estimates of crime incidence, reporting and victim characteristics. </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Sampling frame is </a:t>
            </a:r>
            <a:r>
              <a:rPr lang="en-US" dirty="0">
                <a:solidFill>
                  <a:srgbClr val="D8B979"/>
                </a:solidFill>
              </a:rPr>
              <a:t>potential crime victims, households in U.S.</a:t>
            </a:r>
            <a:r>
              <a:rPr lang="en-US" dirty="0">
                <a:solidFill>
                  <a:schemeClr val="lt1"/>
                </a:solidFill>
              </a:rPr>
              <a:t>.</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The </a:t>
            </a:r>
            <a:r>
              <a:rPr lang="en-US" dirty="0">
                <a:solidFill>
                  <a:srgbClr val="D8B979"/>
                </a:solidFill>
              </a:rPr>
              <a:t>Criminal Justice Administrative Records System (CJARS)</a:t>
            </a:r>
            <a:r>
              <a:rPr lang="en-US" dirty="0">
                <a:solidFill>
                  <a:schemeClr val="lt1"/>
                </a:solidFill>
              </a:rPr>
              <a:t> is a collaboration between State justice departments, the University of Michigan, and Census to link offender records to other demographic, economic, and administrative data collected by the federal government.</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Population is </a:t>
            </a:r>
            <a:r>
              <a:rPr lang="en-US" dirty="0">
                <a:solidFill>
                  <a:srgbClr val="D8B979"/>
                </a:solidFill>
              </a:rPr>
              <a:t>adults in the criminal justice system</a:t>
            </a:r>
            <a:r>
              <a:rPr lang="en-US" dirty="0">
                <a:solidFill>
                  <a:schemeClr val="lt1"/>
                </a:solidFill>
              </a:rPr>
              <a:t> in participating States and sub-state entities.</a:t>
            </a:r>
            <a:endParaRPr dirty="0"/>
          </a:p>
        </p:txBody>
      </p:sp>
      <p:pic>
        <p:nvPicPr>
          <p:cNvPr id="176" name="Google Shape;176;p2"/>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dirty="0">
                <a:solidFill>
                  <a:schemeClr val="lt1"/>
                </a:solidFill>
              </a:rPr>
              <a:t>Potential</a:t>
            </a:r>
            <a:r>
              <a:rPr lang="en-US" sz="5400" b="1" dirty="0">
                <a:solidFill>
                  <a:srgbClr val="D8B979"/>
                </a:solidFill>
              </a:rPr>
              <a:t> NCVS </a:t>
            </a:r>
            <a:r>
              <a:rPr lang="en-US" sz="5400" b="1" dirty="0">
                <a:solidFill>
                  <a:schemeClr val="lt1"/>
                </a:solidFill>
              </a:rPr>
              <a:t>Research</a:t>
            </a:r>
            <a:r>
              <a:rPr lang="en-US" sz="5400" b="1" dirty="0">
                <a:solidFill>
                  <a:srgbClr val="D8B979"/>
                </a:solidFill>
              </a:rPr>
              <a:t> </a:t>
            </a:r>
            <a:r>
              <a:rPr lang="en-US" sz="5400" b="1" dirty="0">
                <a:solidFill>
                  <a:schemeClr val="lt1"/>
                </a:solidFill>
              </a:rPr>
              <a:t>Questions</a:t>
            </a:r>
            <a:endParaRPr sz="5400" b="1" dirty="0">
              <a:solidFill>
                <a:srgbClr val="D8B979"/>
              </a:solidFill>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
        <p:nvSpPr>
          <p:cNvPr id="3" name="Text Placeholder 2">
            <a:extLst>
              <a:ext uri="{FF2B5EF4-FFF2-40B4-BE49-F238E27FC236}">
                <a16:creationId xmlns:a16="http://schemas.microsoft.com/office/drawing/2014/main" id="{A99FCD66-4ED3-717C-B8CC-5AC934A50F72}"/>
              </a:ext>
            </a:extLst>
          </p:cNvPr>
          <p:cNvSpPr>
            <a:spLocks noGrp="1"/>
          </p:cNvSpPr>
          <p:nvPr>
            <p:ph type="body" idx="1"/>
          </p:nvPr>
        </p:nvSpPr>
        <p:spPr>
          <a:xfrm>
            <a:off x="904188" y="1373138"/>
            <a:ext cx="10515600" cy="4351338"/>
          </a:xfrm>
        </p:spPr>
        <p:txBody>
          <a:bodyPr/>
          <a:lstStyle/>
          <a:p>
            <a:endParaRPr lang="en-US"/>
          </a:p>
        </p:txBody>
      </p:sp>
      <p:sp>
        <p:nvSpPr>
          <p:cNvPr id="4" name="Google Shape;183;p3">
            <a:extLst>
              <a:ext uri="{FF2B5EF4-FFF2-40B4-BE49-F238E27FC236}">
                <a16:creationId xmlns:a16="http://schemas.microsoft.com/office/drawing/2014/main" id="{2A71931A-0003-46A8-96D1-EE709A45E9DD}"/>
              </a:ext>
            </a:extLst>
          </p:cNvPr>
          <p:cNvSpPr txBox="1">
            <a:spLocks/>
          </p:cNvSpPr>
          <p:nvPr/>
        </p:nvSpPr>
        <p:spPr>
          <a:xfrm>
            <a:off x="990600" y="1978025"/>
            <a:ext cx="10515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services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are sought after crime victimization? How does this vary by type of crime?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state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or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county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of residence?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Urbanicity</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Do housing characteristics impact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Intimate Partner Violence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rates? Does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reporting</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vary across collection method (phone vs. in-person)?</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types of crime are the most consistently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under-reported</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differ by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urban/rural, gender, race/ethnicity, immigration status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crimes are occurring in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vary across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 districts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by use of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pro-social programs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policies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073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a:solidFill>
                  <a:schemeClr val="lt1"/>
                </a:solidFill>
              </a:rPr>
              <a:t>Potential</a:t>
            </a:r>
            <a:r>
              <a:rPr lang="en-US" sz="5400" b="1">
                <a:solidFill>
                  <a:srgbClr val="D8B979"/>
                </a:solidFill>
              </a:rPr>
              <a:t> CJARS </a:t>
            </a:r>
            <a:r>
              <a:rPr lang="en-US" sz="5400" b="1">
                <a:solidFill>
                  <a:schemeClr val="lt1"/>
                </a:solidFill>
              </a:rPr>
              <a:t>Research</a:t>
            </a:r>
            <a:r>
              <a:rPr lang="en-US" sz="5400" b="1">
                <a:solidFill>
                  <a:srgbClr val="D8B979"/>
                </a:solidFill>
              </a:rPr>
              <a:t> </a:t>
            </a:r>
            <a:r>
              <a:rPr lang="en-US" sz="5400" b="1">
                <a:solidFill>
                  <a:schemeClr val="lt1"/>
                </a:solidFill>
              </a:rPr>
              <a:t>Questions</a:t>
            </a:r>
            <a:endParaRPr sz="5400" b="1">
              <a:solidFill>
                <a:srgbClr val="D8B979"/>
              </a:solidFill>
            </a:endParaRPr>
          </a:p>
        </p:txBody>
      </p:sp>
      <p:sp>
        <p:nvSpPr>
          <p:cNvPr id="189" name="Google Shape;189;p4"/>
          <p:cNvSpPr txBox="1">
            <a:spLocks noGrp="1"/>
          </p:cNvSpPr>
          <p:nvPr>
            <p:ph type="body" idx="1"/>
          </p:nvPr>
        </p:nvSpPr>
        <p:spPr>
          <a:xfrm>
            <a:off x="721242" y="1439073"/>
            <a:ext cx="10515600" cy="44962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How much does </a:t>
            </a:r>
            <a:r>
              <a:rPr lang="en-US">
                <a:solidFill>
                  <a:srgbClr val="D8B979"/>
                </a:solidFill>
              </a:rPr>
              <a:t>incarceration</a:t>
            </a:r>
            <a:r>
              <a:rPr lang="en-US">
                <a:solidFill>
                  <a:schemeClr val="lt1"/>
                </a:solidFill>
              </a:rPr>
              <a:t> or other criminal justice contact impact </a:t>
            </a:r>
            <a:r>
              <a:rPr lang="en-US">
                <a:solidFill>
                  <a:srgbClr val="D8B979"/>
                </a:solidFill>
              </a:rPr>
              <a:t>lifetime wages, job types and tenure</a:t>
            </a:r>
            <a:r>
              <a:rPr lang="en-US">
                <a:solidFill>
                  <a:schemeClr val="lt1"/>
                </a:solidFill>
              </a:rPr>
              <a:t>? Does it vary by </a:t>
            </a:r>
            <a:r>
              <a:rPr lang="en-US">
                <a:solidFill>
                  <a:srgbClr val="D8B979"/>
                </a:solidFill>
              </a:rPr>
              <a:t>race/ethnicity</a:t>
            </a:r>
            <a:r>
              <a:rPr lang="en-US">
                <a:solidFill>
                  <a:schemeClr val="lt1"/>
                </a:solidFill>
              </a:rPr>
              <a:t>?</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Does</a:t>
            </a:r>
            <a:r>
              <a:rPr lang="en-US">
                <a:solidFill>
                  <a:srgbClr val="D8B979"/>
                </a:solidFill>
              </a:rPr>
              <a:t> criminal justice contact </a:t>
            </a:r>
            <a:r>
              <a:rPr lang="en-US">
                <a:solidFill>
                  <a:schemeClr val="lt1"/>
                </a:solidFill>
              </a:rPr>
              <a:t>impact </a:t>
            </a:r>
            <a:r>
              <a:rPr lang="en-US">
                <a:solidFill>
                  <a:srgbClr val="D8B979"/>
                </a:solidFill>
              </a:rPr>
              <a:t>migration rates and types </a:t>
            </a:r>
            <a:r>
              <a:rPr lang="en-US">
                <a:solidFill>
                  <a:schemeClr val="lt1"/>
                </a:solidFill>
              </a:rPr>
              <a:t>(in-county, out-of-county, interstate)?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How does </a:t>
            </a:r>
            <a:r>
              <a:rPr lang="en-US">
                <a:solidFill>
                  <a:srgbClr val="D8B979"/>
                </a:solidFill>
              </a:rPr>
              <a:t>criminal justice contact </a:t>
            </a:r>
            <a:r>
              <a:rPr lang="en-US">
                <a:solidFill>
                  <a:schemeClr val="lt1"/>
                </a:solidFill>
              </a:rPr>
              <a:t>impact </a:t>
            </a:r>
            <a:r>
              <a:rPr lang="en-US">
                <a:solidFill>
                  <a:srgbClr val="D8B979"/>
                </a:solidFill>
              </a:rPr>
              <a:t>public program participation</a:t>
            </a:r>
            <a:r>
              <a:rPr lang="en-US">
                <a:solidFill>
                  <a:schemeClr val="lt1"/>
                </a:solidFill>
              </a:rPr>
              <a:t>, such as use of TANF, SNAP, or WIC?</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 statutory differences in </a:t>
            </a:r>
            <a:r>
              <a:rPr lang="en-US">
                <a:solidFill>
                  <a:srgbClr val="D8B979"/>
                </a:solidFill>
              </a:rPr>
              <a:t>work programs </a:t>
            </a:r>
            <a:r>
              <a:rPr lang="en-US">
                <a:solidFill>
                  <a:schemeClr val="lt1"/>
                </a:solidFill>
              </a:rPr>
              <a:t>in prisons impact offenders’ recidivism, employment and income </a:t>
            </a:r>
            <a:r>
              <a:rPr lang="en-US">
                <a:solidFill>
                  <a:srgbClr val="D8B979"/>
                </a:solidFill>
              </a:rPr>
              <a:t>after release</a:t>
            </a:r>
            <a:r>
              <a:rPr lang="en-US">
                <a:solidFill>
                  <a:schemeClr val="lt1"/>
                </a:solidFill>
              </a:rPr>
              <a:t>?</a:t>
            </a:r>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932" y="2295961"/>
            <a:ext cx="7739405" cy="3706253"/>
          </a:xfrm>
        </p:spPr>
        <p:txBody>
          <a:bodyPr>
            <a:noAutofit/>
          </a:bodyPr>
          <a:lstStyle/>
          <a:p>
            <a:r>
              <a:rPr lang="en-US" sz="4800" dirty="0">
                <a:solidFill>
                  <a:schemeClr val="accent1">
                    <a:lumMod val="50000"/>
                  </a:schemeClr>
                </a:solidFill>
              </a:rPr>
              <a:t>The Survey of Consumer Finances</a:t>
            </a:r>
            <a:br>
              <a:rPr lang="en-US" sz="4800" dirty="0">
                <a:solidFill>
                  <a:schemeClr val="accent1">
                    <a:lumMod val="50000"/>
                  </a:schemeClr>
                </a:solidFill>
              </a:rPr>
            </a:br>
            <a:br>
              <a:rPr lang="en-US" sz="4800" dirty="0">
                <a:solidFill>
                  <a:schemeClr val="accent1">
                    <a:lumMod val="50000"/>
                  </a:schemeClr>
                </a:solidFill>
              </a:rPr>
            </a:b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132" y="755886"/>
            <a:ext cx="1375503" cy="138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056" y="980388"/>
            <a:ext cx="1067418" cy="820132"/>
          </a:xfrm>
          <a:prstGeom prst="rect">
            <a:avLst/>
          </a:prstGeom>
        </p:spPr>
      </p:pic>
    </p:spTree>
    <p:extLst>
      <p:ext uri="{BB962C8B-B14F-4D97-AF65-F5344CB8AC3E}">
        <p14:creationId xmlns:p14="http://schemas.microsoft.com/office/powerpoint/2010/main" val="249866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Background</a:t>
            </a:r>
          </a:p>
        </p:txBody>
      </p:sp>
      <p:sp>
        <p:nvSpPr>
          <p:cNvPr id="3" name="Content Placeholder 2"/>
          <p:cNvSpPr>
            <a:spLocks noGrp="1"/>
          </p:cNvSpPr>
          <p:nvPr>
            <p:ph idx="1"/>
          </p:nvPr>
        </p:nvSpPr>
        <p:spPr/>
        <p:txBody>
          <a:bodyPr>
            <a:normAutofit/>
          </a:bodyPr>
          <a:lstStyle/>
          <a:p>
            <a:r>
              <a:rPr lang="en-US" dirty="0"/>
              <a:t>Survey of households sponsored by the Federal Reserve Board</a:t>
            </a:r>
          </a:p>
          <a:p>
            <a:pPr lvl="1"/>
            <a:r>
              <a:rPr lang="en-US" dirty="0"/>
              <a:t>In cooperation with Department of Treasury</a:t>
            </a:r>
          </a:p>
          <a:p>
            <a:pPr lvl="1"/>
            <a:r>
              <a:rPr lang="en-US" dirty="0"/>
              <a:t>Survey contractor = NORC since 1992</a:t>
            </a:r>
          </a:p>
          <a:p>
            <a:r>
              <a:rPr lang="en-US" dirty="0"/>
              <a:t>SCF triennial cross-sectional surveys </a:t>
            </a:r>
          </a:p>
          <a:p>
            <a:pPr lvl="1"/>
            <a:r>
              <a:rPr lang="en-US" dirty="0"/>
              <a:t>1983-2022, next one in 2025, results in fall 2026</a:t>
            </a:r>
          </a:p>
          <a:p>
            <a:pPr lvl="1"/>
            <a:r>
              <a:rPr lang="en-US" dirty="0"/>
              <a:t>Survey questions and layout similar since 1989</a:t>
            </a:r>
          </a:p>
          <a:p>
            <a:pPr lvl="1"/>
            <a:r>
              <a:rPr lang="en-US" dirty="0"/>
              <a:t>Sample sizes of 4,000 to 6,500 households</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32124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Background</a:t>
            </a:r>
          </a:p>
        </p:txBody>
      </p:sp>
      <p:sp>
        <p:nvSpPr>
          <p:cNvPr id="3" name="Content Placeholder 2"/>
          <p:cNvSpPr>
            <a:spLocks noGrp="1"/>
          </p:cNvSpPr>
          <p:nvPr>
            <p:ph idx="1"/>
          </p:nvPr>
        </p:nvSpPr>
        <p:spPr/>
        <p:txBody>
          <a:bodyPr/>
          <a:lstStyle/>
          <a:p>
            <a:r>
              <a:rPr lang="en-US" dirty="0"/>
              <a:t>Special sample design </a:t>
            </a:r>
          </a:p>
          <a:p>
            <a:pPr lvl="1"/>
            <a:r>
              <a:rPr lang="en-US" dirty="0"/>
              <a:t>Area probability sample – randomly selected households based on address</a:t>
            </a:r>
          </a:p>
          <a:p>
            <a:pPr lvl="2"/>
            <a:r>
              <a:rPr lang="en-US" dirty="0"/>
              <a:t>Oversample of Black, Hispanic, and Asian families added in 2022</a:t>
            </a:r>
          </a:p>
          <a:p>
            <a:pPr lvl="1"/>
            <a:r>
              <a:rPr lang="en-US" dirty="0"/>
              <a:t>List sample – specially selected wealthy households based on person(s)</a:t>
            </a:r>
          </a:p>
          <a:p>
            <a:pPr lvl="1"/>
            <a:r>
              <a:rPr lang="en-US" dirty="0"/>
              <a:t>Provides better coverage of distribution of wealth</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43215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Survey contents</a:t>
            </a:r>
          </a:p>
        </p:txBody>
      </p:sp>
      <p:sp>
        <p:nvSpPr>
          <p:cNvPr id="3" name="Content Placeholder 2"/>
          <p:cNvSpPr>
            <a:spLocks noGrp="1"/>
          </p:cNvSpPr>
          <p:nvPr>
            <p:ph idx="1"/>
          </p:nvPr>
        </p:nvSpPr>
        <p:spPr/>
        <p:txBody>
          <a:bodyPr>
            <a:normAutofit/>
          </a:bodyPr>
          <a:lstStyle/>
          <a:p>
            <a:r>
              <a:rPr lang="en-US" dirty="0"/>
              <a:t>Collects information on:</a:t>
            </a:r>
          </a:p>
          <a:p>
            <a:pPr lvl="1"/>
            <a:r>
              <a:rPr lang="en-US" dirty="0"/>
              <a:t>Assets and liabilities</a:t>
            </a:r>
          </a:p>
          <a:p>
            <a:pPr lvl="1"/>
            <a:r>
              <a:rPr lang="en-US" dirty="0"/>
              <a:t>Relationships with financial institutions</a:t>
            </a:r>
          </a:p>
          <a:p>
            <a:pPr lvl="1"/>
            <a:r>
              <a:rPr lang="en-US" dirty="0"/>
              <a:t>Employment and Pensions</a:t>
            </a:r>
          </a:p>
          <a:p>
            <a:pPr lvl="1"/>
            <a:r>
              <a:rPr lang="en-US" dirty="0"/>
              <a:t>Income</a:t>
            </a:r>
          </a:p>
          <a:p>
            <a:pPr lvl="1"/>
            <a:r>
              <a:rPr lang="en-US" dirty="0"/>
              <a:t>Demographics</a:t>
            </a:r>
          </a:p>
          <a:p>
            <a:pPr lvl="1"/>
            <a:r>
              <a:rPr lang="en-US" dirty="0"/>
              <a:t>Attitudinal questions</a:t>
            </a:r>
          </a:p>
          <a:p>
            <a:pPr lvl="1"/>
            <a:r>
              <a:rPr lang="en-US" dirty="0"/>
              <a:t>Spending on food</a:t>
            </a:r>
          </a:p>
          <a:p>
            <a:r>
              <a:rPr lang="en-US" dirty="0"/>
              <a:t>Most data collected at the family level</a:t>
            </a:r>
          </a:p>
          <a:p>
            <a:pPr lvl="1"/>
            <a:r>
              <a:rPr lang="en-US" dirty="0"/>
              <a:t>Employment, pensions, demographics for reference person &amp; spouse/partner</a:t>
            </a:r>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62919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Income</a:t>
            </a:r>
          </a:p>
        </p:txBody>
      </p:sp>
      <p:sp>
        <p:nvSpPr>
          <p:cNvPr id="3" name="Content Placeholder 2"/>
          <p:cNvSpPr>
            <a:spLocks noGrp="1"/>
          </p:cNvSpPr>
          <p:nvPr>
            <p:ph idx="1"/>
          </p:nvPr>
        </p:nvSpPr>
        <p:spPr>
          <a:xfrm>
            <a:off x="838200" y="1477108"/>
            <a:ext cx="10515600" cy="4699855"/>
          </a:xfrm>
        </p:spPr>
        <p:txBody>
          <a:bodyPr>
            <a:normAutofit fontScale="92500" lnSpcReduction="10000"/>
          </a:bodyPr>
          <a:lstStyle/>
          <a:p>
            <a:r>
              <a:rPr lang="en-US" dirty="0"/>
              <a:t>Household income for year prior to the survey year</a:t>
            </a:r>
          </a:p>
          <a:p>
            <a:pPr lvl="1"/>
            <a:r>
              <a:rPr lang="en-US" dirty="0"/>
              <a:t>Wages</a:t>
            </a:r>
          </a:p>
          <a:p>
            <a:pPr lvl="1"/>
            <a:r>
              <a:rPr lang="en-US" dirty="0"/>
              <a:t>Sole proprietorship and farm (Schedule C and F)</a:t>
            </a:r>
          </a:p>
          <a:p>
            <a:pPr lvl="1"/>
            <a:r>
              <a:rPr lang="en-US" dirty="0"/>
              <a:t>Nontaxable and taxable interest</a:t>
            </a:r>
          </a:p>
          <a:p>
            <a:pPr lvl="1"/>
            <a:r>
              <a:rPr lang="en-US" dirty="0"/>
              <a:t>Dividends</a:t>
            </a:r>
          </a:p>
          <a:p>
            <a:pPr lvl="1"/>
            <a:r>
              <a:rPr lang="en-US" dirty="0"/>
              <a:t>Capital gains</a:t>
            </a:r>
          </a:p>
          <a:p>
            <a:pPr lvl="1"/>
            <a:r>
              <a:rPr lang="en-US" dirty="0"/>
              <a:t>Rent, royalties, trusts, pass-thru businesses (Schedule E)</a:t>
            </a:r>
          </a:p>
          <a:p>
            <a:pPr lvl="1"/>
            <a:r>
              <a:rPr lang="en-US" dirty="0"/>
              <a:t>Unemployment and workers compensation</a:t>
            </a:r>
          </a:p>
          <a:p>
            <a:pPr lvl="1"/>
            <a:r>
              <a:rPr lang="en-US" dirty="0"/>
              <a:t>Child support and alimony</a:t>
            </a:r>
          </a:p>
          <a:p>
            <a:pPr lvl="1"/>
            <a:r>
              <a:rPr lang="en-US" dirty="0"/>
              <a:t>Social Security, disability, annuities, and defined benefit pensions</a:t>
            </a:r>
          </a:p>
          <a:p>
            <a:pPr lvl="1"/>
            <a:r>
              <a:rPr lang="en-US" dirty="0"/>
              <a:t>Other income</a:t>
            </a:r>
          </a:p>
          <a:p>
            <a:pPr lvl="1"/>
            <a:r>
              <a:rPr lang="en-US" dirty="0"/>
              <a:t>Withdrawals from IRAs and defined contribution pensions</a:t>
            </a:r>
          </a:p>
          <a:p>
            <a:r>
              <a:rPr lang="en-US" dirty="0"/>
              <a:t>Encourage respondents to use tax forms, provide line number references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7819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2006-7337-A573-2B04-F7DE38F42D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160A1C-C4C4-9E1E-D37C-BC6FCA55A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5" name="TextBox 4">
            <a:extLst>
              <a:ext uri="{FF2B5EF4-FFF2-40B4-BE49-F238E27FC236}">
                <a16:creationId xmlns:a16="http://schemas.microsoft.com/office/drawing/2014/main" id="{EE0BE931-1C9D-7FCA-36C6-D985C6C839BB}"/>
              </a:ext>
            </a:extLst>
          </p:cNvPr>
          <p:cNvSpPr txBox="1"/>
          <p:nvPr/>
        </p:nvSpPr>
        <p:spPr>
          <a:xfrm>
            <a:off x="1250301" y="494521"/>
            <a:ext cx="9078685" cy="4524315"/>
          </a:xfrm>
          <a:prstGeom prst="rect">
            <a:avLst/>
          </a:prstGeom>
          <a:noFill/>
        </p:spPr>
        <p:txBody>
          <a:bodyPr wrap="square" rtlCol="0">
            <a:spAutoFit/>
          </a:bodyPr>
          <a:lstStyle/>
          <a:p>
            <a:r>
              <a:rPr lang="en-US" dirty="0">
                <a:hlinkClick r:id="rId3"/>
              </a:rPr>
              <a:t>Federal Statistical Research Data Centers</a:t>
            </a:r>
            <a:endParaRPr lang="en-US" dirty="0"/>
          </a:p>
          <a:p>
            <a:endParaRPr lang="en-US" dirty="0"/>
          </a:p>
          <a:p>
            <a:endParaRPr lang="en-US" dirty="0"/>
          </a:p>
          <a:p>
            <a:r>
              <a:rPr lang="en-US" dirty="0"/>
              <a:t>Mission of FSRDC Program:</a:t>
            </a:r>
          </a:p>
          <a:p>
            <a:endParaRPr lang="en-US" dirty="0"/>
          </a:p>
          <a:p>
            <a:pPr marL="285750" indent="-285750">
              <a:buFont typeface="Wingdings" panose="05000000000000000000" pitchFamily="2" charset="2"/>
              <a:buChar char="§"/>
            </a:pPr>
            <a:r>
              <a:rPr lang="en-US" dirty="0"/>
              <a:t>“support research and educate future scholars”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“support a more coordinated federal statistical system”</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“improve the quality and utility of federal statistics”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“encourage openness and transparency in federal statistics”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“promote linkage of micro-level data from different agencies”</a:t>
            </a:r>
          </a:p>
          <a:p>
            <a:pPr marL="285750"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63262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Household balance sheet</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30</a:t>
            </a:fld>
            <a:endParaRPr lang="en-US" dirty="0">
              <a:solidFill>
                <a:prstClr val="black">
                  <a:tint val="75000"/>
                </a:prstClr>
              </a:solidFill>
            </a:endParaRPr>
          </a:p>
        </p:txBody>
      </p:sp>
      <p:sp>
        <p:nvSpPr>
          <p:cNvPr id="7" name="Rectangle 5"/>
          <p:cNvSpPr txBox="1">
            <a:spLocks noChangeArrowheads="1"/>
          </p:cNvSpPr>
          <p:nvPr/>
        </p:nvSpPr>
        <p:spPr>
          <a:xfrm>
            <a:off x="7042412" y="1803596"/>
            <a:ext cx="47222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Liabilities</a:t>
            </a:r>
          </a:p>
          <a:p>
            <a:pPr lvl="1"/>
            <a:r>
              <a:rPr lang="en-US" dirty="0"/>
              <a:t>Mortgages</a:t>
            </a:r>
          </a:p>
          <a:p>
            <a:pPr lvl="1"/>
            <a:r>
              <a:rPr lang="en-US" dirty="0"/>
              <a:t>Installment loans</a:t>
            </a:r>
          </a:p>
          <a:p>
            <a:pPr lvl="2"/>
            <a:r>
              <a:rPr lang="en-US" dirty="0"/>
              <a:t>Car loans</a:t>
            </a:r>
          </a:p>
          <a:p>
            <a:pPr lvl="2"/>
            <a:r>
              <a:rPr lang="en-US" dirty="0"/>
              <a:t>Student loans</a:t>
            </a:r>
          </a:p>
          <a:p>
            <a:pPr lvl="2"/>
            <a:r>
              <a:rPr lang="en-US" dirty="0"/>
              <a:t>Other loans</a:t>
            </a:r>
          </a:p>
          <a:p>
            <a:pPr lvl="1"/>
            <a:r>
              <a:rPr lang="en-US" dirty="0"/>
              <a:t>Credit card balances</a:t>
            </a:r>
          </a:p>
          <a:p>
            <a:pPr lvl="1"/>
            <a:r>
              <a:rPr lang="en-US" dirty="0"/>
              <a:t>Lines of credit</a:t>
            </a:r>
          </a:p>
          <a:p>
            <a:pPr lvl="1"/>
            <a:endParaRPr lang="en-US" dirty="0"/>
          </a:p>
          <a:p>
            <a:r>
              <a:rPr lang="en-US" b="1" dirty="0"/>
              <a:t>Assets-Liabilities=Net Worth</a:t>
            </a:r>
          </a:p>
        </p:txBody>
      </p:sp>
      <p:sp>
        <p:nvSpPr>
          <p:cNvPr id="10" name="Rectangle 4"/>
          <p:cNvSpPr>
            <a:spLocks noGrp="1" noChangeArrowheads="1"/>
          </p:cNvSpPr>
          <p:nvPr>
            <p:ph sz="half" idx="1"/>
          </p:nvPr>
        </p:nvSpPr>
        <p:spPr>
          <a:xfrm>
            <a:off x="1920122" y="1803596"/>
            <a:ext cx="3886200" cy="4351338"/>
          </a:xfrm>
        </p:spPr>
        <p:txBody>
          <a:bodyPr/>
          <a:lstStyle/>
          <a:p>
            <a:pPr>
              <a:lnSpc>
                <a:spcPct val="90000"/>
              </a:lnSpc>
            </a:pPr>
            <a:r>
              <a:rPr lang="en-US" dirty="0"/>
              <a:t>Assets</a:t>
            </a:r>
          </a:p>
          <a:p>
            <a:pPr lvl="1">
              <a:lnSpc>
                <a:spcPct val="90000"/>
              </a:lnSpc>
            </a:pPr>
            <a:r>
              <a:rPr lang="en-US" dirty="0"/>
              <a:t>Financial assets</a:t>
            </a:r>
          </a:p>
          <a:p>
            <a:pPr lvl="2">
              <a:lnSpc>
                <a:spcPct val="90000"/>
              </a:lnSpc>
            </a:pPr>
            <a:r>
              <a:rPr lang="en-US" dirty="0"/>
              <a:t>Transaction accounts</a:t>
            </a:r>
          </a:p>
          <a:p>
            <a:pPr lvl="2">
              <a:lnSpc>
                <a:spcPct val="90000"/>
              </a:lnSpc>
            </a:pPr>
            <a:r>
              <a:rPr lang="en-US" dirty="0"/>
              <a:t>CDs</a:t>
            </a:r>
          </a:p>
          <a:p>
            <a:pPr lvl="2">
              <a:lnSpc>
                <a:spcPct val="90000"/>
              </a:lnSpc>
            </a:pPr>
            <a:r>
              <a:rPr lang="en-US" dirty="0"/>
              <a:t>Stocks and bonds</a:t>
            </a:r>
          </a:p>
          <a:p>
            <a:pPr lvl="2">
              <a:lnSpc>
                <a:spcPct val="90000"/>
              </a:lnSpc>
            </a:pPr>
            <a:r>
              <a:rPr lang="en-US" dirty="0"/>
              <a:t>Mutual funds</a:t>
            </a:r>
          </a:p>
          <a:p>
            <a:pPr lvl="2">
              <a:lnSpc>
                <a:spcPct val="90000"/>
              </a:lnSpc>
            </a:pPr>
            <a:r>
              <a:rPr lang="en-US" dirty="0"/>
              <a:t>Retirement accounts</a:t>
            </a:r>
          </a:p>
          <a:p>
            <a:pPr lvl="2">
              <a:lnSpc>
                <a:spcPct val="90000"/>
              </a:lnSpc>
            </a:pPr>
            <a:r>
              <a:rPr lang="en-US" dirty="0"/>
              <a:t>Trusts, annuities &amp; MIAs</a:t>
            </a:r>
          </a:p>
          <a:p>
            <a:pPr lvl="1">
              <a:lnSpc>
                <a:spcPct val="90000"/>
              </a:lnSpc>
            </a:pPr>
            <a:r>
              <a:rPr lang="en-US" dirty="0"/>
              <a:t>Nonfinancial assets</a:t>
            </a:r>
          </a:p>
          <a:p>
            <a:pPr lvl="2">
              <a:lnSpc>
                <a:spcPct val="90000"/>
              </a:lnSpc>
            </a:pPr>
            <a:r>
              <a:rPr lang="en-US" dirty="0"/>
              <a:t>Vehicles</a:t>
            </a:r>
          </a:p>
          <a:p>
            <a:pPr lvl="2">
              <a:lnSpc>
                <a:spcPct val="90000"/>
              </a:lnSpc>
            </a:pPr>
            <a:r>
              <a:rPr lang="en-US" dirty="0"/>
              <a:t>Houses / other property</a:t>
            </a:r>
          </a:p>
          <a:p>
            <a:pPr lvl="2">
              <a:lnSpc>
                <a:spcPct val="90000"/>
              </a:lnSpc>
            </a:pPr>
            <a:r>
              <a:rPr lang="en-US" dirty="0"/>
              <a:t>Businesses</a:t>
            </a:r>
          </a:p>
        </p:txBody>
      </p:sp>
    </p:spTree>
    <p:extLst>
      <p:ext uri="{BB962C8B-B14F-4D97-AF65-F5344CB8AC3E}">
        <p14:creationId xmlns:p14="http://schemas.microsoft.com/office/powerpoint/2010/main" val="260781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8CF-4EBA-92E2-B25F-03BC7EE57C25}"/>
              </a:ext>
            </a:extLst>
          </p:cNvPr>
          <p:cNvSpPr>
            <a:spLocks noGrp="1"/>
          </p:cNvSpPr>
          <p:nvPr>
            <p:ph type="title"/>
          </p:nvPr>
        </p:nvSpPr>
        <p:spPr/>
        <p:txBody>
          <a:bodyPr/>
          <a:lstStyle/>
          <a:p>
            <a:r>
              <a:rPr lang="en-US" sz="4400" b="1" dirty="0">
                <a:solidFill>
                  <a:schemeClr val="accent1">
                    <a:lumMod val="50000"/>
                  </a:schemeClr>
                </a:solidFill>
              </a:rPr>
              <a:t>National Center for Health Statistics Datasets</a:t>
            </a:r>
            <a:endParaRPr lang="en-US" dirty="0"/>
          </a:p>
        </p:txBody>
      </p:sp>
      <p:sp>
        <p:nvSpPr>
          <p:cNvPr id="4" name="Slide Number Placeholder 3">
            <a:extLst>
              <a:ext uri="{FF2B5EF4-FFF2-40B4-BE49-F238E27FC236}">
                <a16:creationId xmlns:a16="http://schemas.microsoft.com/office/drawing/2014/main" id="{9A0D5EB6-77E5-43D6-C8AD-F4A84ABBA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2A92E006-89CC-ABF6-38A4-5496958F08DC}"/>
              </a:ext>
            </a:extLst>
          </p:cNvPr>
          <p:cNvGraphicFramePr>
            <a:graphicFrameLocks/>
          </p:cNvGraphicFramePr>
          <p:nvPr/>
        </p:nvGraphicFramePr>
        <p:xfrm>
          <a:off x="1154689" y="1825625"/>
          <a:ext cx="10067544" cy="3846114"/>
        </p:xfrm>
        <a:graphic>
          <a:graphicData uri="http://schemas.openxmlformats.org/drawingml/2006/table">
            <a:tbl>
              <a:tblPr firstRow="1" bandRow="1">
                <a:tableStyleId>{5C22544A-7EE6-4342-B048-85BDC9FD1C3A}</a:tableStyleId>
              </a:tblPr>
              <a:tblGrid>
                <a:gridCol w="5033772">
                  <a:extLst>
                    <a:ext uri="{9D8B030D-6E8A-4147-A177-3AD203B41FA5}">
                      <a16:colId xmlns:a16="http://schemas.microsoft.com/office/drawing/2014/main" val="20000"/>
                    </a:ext>
                  </a:extLst>
                </a:gridCol>
                <a:gridCol w="5033772">
                  <a:extLst>
                    <a:ext uri="{9D8B030D-6E8A-4147-A177-3AD203B41FA5}">
                      <a16:colId xmlns:a16="http://schemas.microsoft.com/office/drawing/2014/main" val="20001"/>
                    </a:ext>
                  </a:extLst>
                </a:gridCol>
              </a:tblGrid>
              <a:tr h="3846114">
                <a:tc>
                  <a:txBody>
                    <a:bodyPr/>
                    <a:lstStyle/>
                    <a:p>
                      <a:pPr eaLnBrk="1" hangingPunct="1">
                        <a:buFontTx/>
                        <a:buNone/>
                      </a:pPr>
                      <a:r>
                        <a:rPr lang="en-US" sz="2000" b="1" dirty="0"/>
                        <a:t>National Health Status Surveys</a:t>
                      </a:r>
                    </a:p>
                    <a:p>
                      <a:pPr marL="285750" indent="-285750" eaLnBrk="1" hangingPunct="1">
                        <a:buFont typeface="Arial" pitchFamily="34" charset="0"/>
                        <a:buChar char="•"/>
                      </a:pPr>
                      <a:r>
                        <a:rPr lang="en-US" sz="1700" b="0" dirty="0"/>
                        <a:t>National Health and Nutrition Examination Survey (NHANES) I, II, and III</a:t>
                      </a:r>
                    </a:p>
                    <a:p>
                      <a:pPr marL="285750" indent="-285750" eaLnBrk="1" hangingPunct="1">
                        <a:buFont typeface="Arial" pitchFamily="34" charset="0"/>
                        <a:buChar char="•"/>
                      </a:pPr>
                      <a:r>
                        <a:rPr lang="en-US" sz="1700" b="0" dirty="0"/>
                        <a:t>National Health Interview Survey (NHIS)</a:t>
                      </a:r>
                    </a:p>
                    <a:p>
                      <a:pPr marL="285750" indent="-285750" eaLnBrk="1" hangingPunct="1">
                        <a:buFont typeface="Arial" pitchFamily="34" charset="0"/>
                        <a:buChar char="•"/>
                      </a:pPr>
                      <a:r>
                        <a:rPr lang="en-US" sz="1700" b="0" dirty="0"/>
                        <a:t>Longitudinal Study on Aging I and II (LSOA)</a:t>
                      </a:r>
                    </a:p>
                    <a:p>
                      <a:pPr marL="285750" indent="-285750" eaLnBrk="1" hangingPunct="1">
                        <a:buFont typeface="Arial" pitchFamily="34" charset="0"/>
                        <a:buChar char="•"/>
                      </a:pPr>
                      <a:r>
                        <a:rPr lang="en-US" sz="1700" b="0" dirty="0"/>
                        <a:t>National Survey of Family Growth</a:t>
                      </a:r>
                    </a:p>
                    <a:p>
                      <a:pPr marL="285750" indent="-285750" eaLnBrk="1" hangingPunct="1">
                        <a:buFont typeface="Arial" pitchFamily="34" charset="0"/>
                        <a:buChar char="•"/>
                      </a:pPr>
                      <a:r>
                        <a:rPr lang="en-US" sz="1700" b="0" dirty="0"/>
                        <a:t>National Survey of Children's Health</a:t>
                      </a:r>
                    </a:p>
                    <a:p>
                      <a:pPr marL="285750" indent="-285750">
                        <a:buFont typeface="Arial" pitchFamily="34" charset="0"/>
                        <a:buChar char="•"/>
                      </a:pPr>
                      <a:r>
                        <a:rPr lang="en-US" sz="1700" b="0" dirty="0"/>
                        <a:t>National Survey of Early Childhood Health</a:t>
                      </a:r>
                    </a:p>
                    <a:p>
                      <a:pPr marL="285750" indent="-285750">
                        <a:buFont typeface="Arial" pitchFamily="34" charset="0"/>
                        <a:buChar char="•"/>
                      </a:pPr>
                      <a:r>
                        <a:rPr lang="en-US" sz="1700" b="0" dirty="0"/>
                        <a:t>National Survey of Children with Special Health Care Needs</a:t>
                      </a:r>
                    </a:p>
                    <a:p>
                      <a:pPr marL="285750" indent="-285750" eaLnBrk="1" hangingPunct="1">
                        <a:buFont typeface="Arial" pitchFamily="34" charset="0"/>
                        <a:buChar char="•"/>
                      </a:pPr>
                      <a:r>
                        <a:rPr lang="en-US" sz="1700" b="0" dirty="0"/>
                        <a:t>National Asthma Survey</a:t>
                      </a:r>
                    </a:p>
                    <a:p>
                      <a:pPr eaLnBrk="1" hangingPunct="1">
                        <a:buFontTx/>
                        <a:buNone/>
                      </a:pPr>
                      <a:r>
                        <a:rPr lang="en-US" sz="2000" dirty="0"/>
                        <a:t>National Health Care Surveys</a:t>
                      </a:r>
                    </a:p>
                    <a:p>
                      <a:pPr marL="285750" indent="-285750" eaLnBrk="1" hangingPunct="1">
                        <a:buFont typeface="Arial" pitchFamily="34" charset="0"/>
                        <a:buChar char="•"/>
                      </a:pPr>
                      <a:r>
                        <a:rPr lang="en-US" sz="1700" b="0" dirty="0"/>
                        <a:t>National Ambulatory Medical Care Survey</a:t>
                      </a:r>
                      <a:endParaRPr lang="en-US" sz="1800" b="0" dirty="0"/>
                    </a:p>
                    <a:p>
                      <a:pPr marL="285750" indent="-285750" eaLnBrk="1" hangingPunct="1">
                        <a:buFont typeface="Arial" pitchFamily="34" charset="0"/>
                        <a:buNone/>
                      </a:pPr>
                      <a:endParaRPr lang="en-US" sz="1400" b="0" dirty="0">
                        <a:ea typeface="ヒラギノ角ゴ Pro W3" pitchFamily="-110" charset="-128"/>
                      </a:endParaRPr>
                    </a:p>
                  </a:txBody>
                  <a:tcPr>
                    <a:solidFill>
                      <a:srgbClr val="205493"/>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Hospital Ambulatory Medical Care Survey</a:t>
                      </a:r>
                    </a:p>
                    <a:p>
                      <a:pPr marL="285750" indent="-285750" eaLnBrk="1" hangingPunct="1">
                        <a:buFont typeface="Arial" pitchFamily="34" charset="0"/>
                        <a:buChar char="•"/>
                      </a:pPr>
                      <a:r>
                        <a:rPr lang="en-US" sz="1700" b="0" dirty="0"/>
                        <a:t>National Survey of Ambulatory Surgery</a:t>
                      </a:r>
                    </a:p>
                    <a:p>
                      <a:pPr marL="285750" indent="-285750" eaLnBrk="1" hangingPunct="1">
                        <a:buFont typeface="Arial" pitchFamily="34" charset="0"/>
                        <a:buChar char="•"/>
                      </a:pPr>
                      <a:r>
                        <a:rPr lang="en-US" sz="1700" b="0" dirty="0"/>
                        <a:t>National Hospital Discharge Survey</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Nursing Home Survey (NNHS)</a:t>
                      </a:r>
                    </a:p>
                    <a:p>
                      <a:pPr marL="285750" indent="-285750">
                        <a:buFont typeface="Arial" pitchFamily="34" charset="0"/>
                        <a:buChar char="•"/>
                      </a:pPr>
                      <a:r>
                        <a:rPr lang="en-US" sz="1700" b="0" dirty="0"/>
                        <a:t>National Home and Hospice Care Survey</a:t>
                      </a:r>
                    </a:p>
                    <a:p>
                      <a:pPr marL="285750" indent="-285750">
                        <a:buFont typeface="Arial" pitchFamily="34" charset="0"/>
                        <a:buChar char="•"/>
                      </a:pPr>
                      <a:r>
                        <a:rPr lang="en-US" sz="1700" b="0" dirty="0"/>
                        <a:t>National Employer Health Insurance Survey </a:t>
                      </a:r>
                    </a:p>
                    <a:p>
                      <a:pPr marL="285750" indent="-285750">
                        <a:buFont typeface="Arial" pitchFamily="34" charset="0"/>
                        <a:buChar char="•"/>
                      </a:pPr>
                      <a:r>
                        <a:rPr lang="en-US" sz="1700" b="0" dirty="0"/>
                        <a:t>National Health Provider Inventory</a:t>
                      </a:r>
                    </a:p>
                    <a:p>
                      <a:pPr marL="285750" indent="-285750">
                        <a:buFont typeface="Arial" pitchFamily="34" charset="0"/>
                        <a:buChar char="•"/>
                      </a:pPr>
                      <a:r>
                        <a:rPr lang="en-US" sz="1700" b="0" dirty="0"/>
                        <a:t>National Immunization Survey</a:t>
                      </a:r>
                    </a:p>
                    <a:p>
                      <a:r>
                        <a:rPr lang="en-US" sz="2000" dirty="0"/>
                        <a:t>Vital Statistics</a:t>
                      </a:r>
                    </a:p>
                    <a:p>
                      <a:pPr marL="285750" indent="-285750">
                        <a:buFont typeface="Arial" pitchFamily="34" charset="0"/>
                        <a:buChar char="•"/>
                      </a:pPr>
                      <a:r>
                        <a:rPr lang="en-US" sz="1700" b="0" dirty="0"/>
                        <a:t>Mortality and Multiple Mortality </a:t>
                      </a:r>
                    </a:p>
                    <a:p>
                      <a:pPr marL="285750" indent="-285750">
                        <a:buFont typeface="Arial" pitchFamily="34" charset="0"/>
                        <a:buChar char="•"/>
                      </a:pPr>
                      <a:r>
                        <a:rPr lang="en-US" sz="1700" b="0" dirty="0"/>
                        <a:t>Birth</a:t>
                      </a:r>
                    </a:p>
                    <a:p>
                      <a:pPr marL="285750" indent="-285750">
                        <a:buFont typeface="Arial" pitchFamily="34" charset="0"/>
                        <a:buChar char="•"/>
                      </a:pPr>
                      <a:r>
                        <a:rPr lang="en-US" sz="1700" b="0" dirty="0"/>
                        <a:t>Fetal Death</a:t>
                      </a:r>
                    </a:p>
                    <a:p>
                      <a:pPr marL="285750" indent="-285750">
                        <a:buFont typeface="Arial" pitchFamily="34" charset="0"/>
                        <a:buChar char="•"/>
                      </a:pPr>
                      <a:r>
                        <a:rPr lang="en-US" sz="1700" b="0" dirty="0"/>
                        <a:t>National Death Index</a:t>
                      </a:r>
                    </a:p>
                    <a:p>
                      <a:pPr marL="285750" indent="-285750">
                        <a:buFont typeface="Arial" pitchFamily="34" charset="0"/>
                        <a:buChar char="•"/>
                      </a:pPr>
                      <a:r>
                        <a:rPr lang="en-US" sz="1700" b="0" dirty="0"/>
                        <a:t>Marriage and Divorce</a:t>
                      </a:r>
                    </a:p>
                  </a:txBody>
                  <a:tcPr>
                    <a:solidFill>
                      <a:srgbClr val="205493"/>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DDCE7611-866F-35B1-344A-7DA7DEE146C1}"/>
              </a:ext>
            </a:extLst>
          </p:cNvPr>
          <p:cNvSpPr txBox="1"/>
          <p:nvPr/>
        </p:nvSpPr>
        <p:spPr>
          <a:xfrm>
            <a:off x="2146708" y="5666492"/>
            <a:ext cx="60942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information: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www.cdc.gov/rdc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5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a:solidFill>
                  <a:schemeClr val="accent1">
                    <a:lumMod val="50000"/>
                  </a:schemeClr>
                </a:solidFill>
              </a:rPr>
              <a:t>Substance Abuse and Mental Health Services Administration (SAMHSA)</a:t>
            </a:r>
          </a:p>
        </p:txBody>
      </p:sp>
      <p:sp>
        <p:nvSpPr>
          <p:cNvPr id="3" name="Content Placeholder 2"/>
          <p:cNvSpPr>
            <a:spLocks noGrp="1"/>
          </p:cNvSpPr>
          <p:nvPr>
            <p:ph idx="1"/>
          </p:nvPr>
        </p:nvSpPr>
        <p:spPr/>
        <p:txBody>
          <a:bodyPr>
            <a:normAutofit/>
          </a:bodyPr>
          <a:lstStyle/>
          <a:p>
            <a:r>
              <a:rPr lang="en-US" dirty="0"/>
              <a:t>National Survey on Drug Use and Health (NSDUH)</a:t>
            </a:r>
          </a:p>
          <a:p>
            <a:r>
              <a:rPr lang="en-US" dirty="0"/>
              <a:t>Application process and project management facilitated by NCHS</a:t>
            </a:r>
          </a:p>
          <a:p>
            <a:pPr marL="0" indent="0">
              <a:buNone/>
            </a:pPr>
            <a:endParaRPr lang="en-US" dirty="0"/>
          </a:p>
          <a:p>
            <a:pPr marL="0" indent="0">
              <a:buNone/>
            </a:pPr>
            <a:r>
              <a:rPr lang="en-US" b="1" dirty="0"/>
              <a:t>More information:</a:t>
            </a:r>
          </a:p>
          <a:p>
            <a:pPr marL="0" indent="0">
              <a:buNone/>
            </a:pPr>
            <a:r>
              <a:rPr lang="en-US" dirty="0">
                <a:hlinkClick r:id="rId3"/>
              </a:rPr>
              <a:t>www.samhsa.gov/data/data-we-collect/samhsa-rdc</a:t>
            </a:r>
            <a:endParaRPr lang="en-US" dirty="0"/>
          </a:p>
          <a:p>
            <a:pPr marL="0" indent="0">
              <a:buNone/>
            </a:pPr>
            <a:r>
              <a:rPr lang="en-US" dirty="0">
                <a:hlinkClick r:id="rId4"/>
              </a:rPr>
              <a:t>www.cdc.gov/rdc</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021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Steps of the FSRDC Application Process</a:t>
            </a:r>
          </a:p>
        </p:txBody>
      </p:sp>
      <p:graphicFrame>
        <p:nvGraphicFramePr>
          <p:cNvPr id="5" name="Content Placeholder 4"/>
          <p:cNvGraphicFramePr>
            <a:graphicFrameLocks noGrp="1"/>
          </p:cNvGraphicFramePr>
          <p:nvPr>
            <p:ph idx="1"/>
          </p:nvPr>
        </p:nvGraphicFramePr>
        <p:xfrm>
          <a:off x="838200" y="15428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012545" y="2700373"/>
            <a:ext cx="20834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researchdatagov.org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254127-1147-F946-E046-ECB6A72C9665}"/>
              </a:ext>
            </a:extLst>
          </p:cNvPr>
          <p:cNvSpPr txBox="1"/>
          <p:nvPr/>
        </p:nvSpPr>
        <p:spPr>
          <a:xfrm>
            <a:off x="2987895" y="5964571"/>
            <a:ext cx="62469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Not all project types have fees. Speak with your FSRDC administrator to get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information about whether fees there will be fees for your proposed project.</a:t>
            </a:r>
          </a:p>
        </p:txBody>
      </p:sp>
    </p:spTree>
    <p:extLst>
      <p:ext uri="{BB962C8B-B14F-4D97-AF65-F5344CB8AC3E}">
        <p14:creationId xmlns:p14="http://schemas.microsoft.com/office/powerpoint/2010/main" val="126395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0AA-8613-D983-7F96-F9A801E7090D}"/>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82201266-4D55-D0E6-9725-649375C965CC}"/>
              </a:ext>
            </a:extLst>
          </p:cNvPr>
          <p:cNvSpPr>
            <a:spLocks noGrp="1"/>
          </p:cNvSpPr>
          <p:nvPr>
            <p:ph idx="1"/>
          </p:nvPr>
        </p:nvSpPr>
        <p:spPr/>
        <p:txBody>
          <a:bodyPr>
            <a:normAutofit lnSpcReduction="10000"/>
          </a:bodyPr>
          <a:lstStyle/>
          <a:p>
            <a:r>
              <a:rPr lang="en-US" dirty="0"/>
              <a:t>Contact Catherine Talbot, RMRDC administrator, or Jani Little, RMRDC director – we are here to support proposal development</a:t>
            </a:r>
          </a:p>
          <a:p>
            <a:r>
              <a:rPr lang="en-US" dirty="0"/>
              <a:t>brief summary </a:t>
            </a:r>
          </a:p>
          <a:p>
            <a:pPr lvl="1"/>
            <a:r>
              <a:rPr lang="en-US" dirty="0"/>
              <a:t>Summary of research ideas</a:t>
            </a:r>
          </a:p>
          <a:p>
            <a:pPr lvl="1"/>
            <a:r>
              <a:rPr lang="en-US" dirty="0"/>
              <a:t>Restricted-use data needs</a:t>
            </a:r>
          </a:p>
          <a:p>
            <a:pPr lvl="1"/>
            <a:r>
              <a:rPr lang="en-US" dirty="0"/>
              <a:t>Key external datasets and linkages (if applicable)</a:t>
            </a:r>
          </a:p>
          <a:p>
            <a:pPr lvl="1"/>
            <a:r>
              <a:rPr lang="en-US" dirty="0"/>
              <a:t>General idea of methodology</a:t>
            </a:r>
          </a:p>
          <a:p>
            <a:r>
              <a:rPr lang="en-US" dirty="0"/>
              <a:t>Learn all you can about the data </a:t>
            </a:r>
          </a:p>
          <a:p>
            <a:pPr lvl="1"/>
            <a:r>
              <a:rPr lang="en-US" dirty="0"/>
              <a:t>ResearchDataGov.org</a:t>
            </a:r>
          </a:p>
          <a:p>
            <a:pPr lvl="1"/>
            <a:r>
              <a:rPr lang="en-US" dirty="0"/>
              <a:t>Data pages on Census website</a:t>
            </a:r>
          </a:p>
          <a:p>
            <a:pPr lvl="1"/>
            <a:r>
              <a:rPr lang="en-US" dirty="0"/>
              <a:t>Key papers, including Census Working Papers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7F60060-CD80-CFE6-4646-FC916A80D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17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Getting Started: Browsing and Searching</a:t>
            </a:r>
          </a:p>
        </p:txBody>
      </p:sp>
      <p:pic>
        <p:nvPicPr>
          <p:cNvPr id="5" name="Picture 4">
            <a:extLst>
              <a:ext uri="{FF2B5EF4-FFF2-40B4-BE49-F238E27FC236}">
                <a16:creationId xmlns:a16="http://schemas.microsoft.com/office/drawing/2014/main" id="{1A23E92B-2136-4C4A-0429-0A003F8C9FAB}"/>
              </a:ext>
            </a:extLst>
          </p:cNvPr>
          <p:cNvPicPr>
            <a:picLocks noChangeAspect="1"/>
          </p:cNvPicPr>
          <p:nvPr/>
        </p:nvPicPr>
        <p:blipFill>
          <a:blip r:embed="rId4"/>
          <a:stretch>
            <a:fillRect/>
          </a:stretch>
        </p:blipFill>
        <p:spPr>
          <a:xfrm>
            <a:off x="2373823" y="644220"/>
            <a:ext cx="9068042" cy="5793890"/>
          </a:xfrm>
          <a:prstGeom prst="rect">
            <a:avLst/>
          </a:prstGeom>
        </p:spPr>
      </p:pic>
    </p:spTree>
    <p:extLst>
      <p:ext uri="{BB962C8B-B14F-4D97-AF65-F5344CB8AC3E}">
        <p14:creationId xmlns:p14="http://schemas.microsoft.com/office/powerpoint/2010/main" val="102660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B4D-FD8E-1594-FD32-15AC759032E1}"/>
              </a:ext>
            </a:extLst>
          </p:cNvPr>
          <p:cNvSpPr>
            <a:spLocks noGrp="1"/>
          </p:cNvSpPr>
          <p:nvPr>
            <p:ph type="title"/>
          </p:nvPr>
        </p:nvSpPr>
        <p:spPr/>
        <p:txBody>
          <a:bodyPr/>
          <a:lstStyle/>
          <a:p>
            <a:r>
              <a:rPr lang="en-US" sz="4400" b="1" dirty="0">
                <a:solidFill>
                  <a:schemeClr val="accent1">
                    <a:lumMod val="50000"/>
                  </a:schemeClr>
                </a:solidFill>
              </a:rPr>
              <a:t>Remote Access: How it works</a:t>
            </a:r>
            <a:endParaRPr lang="en-US" dirty="0"/>
          </a:p>
        </p:txBody>
      </p:sp>
      <p:sp>
        <p:nvSpPr>
          <p:cNvPr id="3" name="Content Placeholder 2">
            <a:extLst>
              <a:ext uri="{FF2B5EF4-FFF2-40B4-BE49-F238E27FC236}">
                <a16:creationId xmlns:a16="http://schemas.microsoft.com/office/drawing/2014/main" id="{3BCA8E21-D489-BFDB-EB3B-7664F2F1BD4D}"/>
              </a:ext>
            </a:extLst>
          </p:cNvPr>
          <p:cNvSpPr>
            <a:spLocks noGrp="1"/>
          </p:cNvSpPr>
          <p:nvPr>
            <p:ph idx="1"/>
          </p:nvPr>
        </p:nvSpPr>
        <p:spPr/>
        <p:txBody>
          <a:bodyPr>
            <a:normAutofit/>
          </a:bodyPr>
          <a:lstStyle/>
          <a:p>
            <a:r>
              <a:rPr lang="en-US" sz="2400" dirty="0"/>
              <a:t>Eligibility </a:t>
            </a:r>
          </a:p>
          <a:p>
            <a:pPr lvl="1"/>
            <a:r>
              <a:rPr lang="en-US" sz="2000" dirty="0"/>
              <a:t>Data owning agency approval to remotely access data</a:t>
            </a:r>
          </a:p>
          <a:p>
            <a:pPr lvl="1"/>
            <a:r>
              <a:rPr lang="en-US" sz="2000" dirty="0"/>
              <a:t>Successful completion of remote access training</a:t>
            </a:r>
          </a:p>
          <a:p>
            <a:pPr lvl="1"/>
            <a:r>
              <a:rPr lang="en-US" sz="2000" dirty="0"/>
              <a:t>Successful on-site FSRDC experience</a:t>
            </a:r>
          </a:p>
          <a:p>
            <a:r>
              <a:rPr lang="en-US" sz="2400" dirty="0"/>
              <a:t>Rules of Behavior</a:t>
            </a:r>
          </a:p>
          <a:p>
            <a:pPr lvl="1"/>
            <a:r>
              <a:rPr lang="en-US" sz="2000" dirty="0"/>
              <a:t>Agreements</a:t>
            </a:r>
          </a:p>
          <a:p>
            <a:pPr lvl="1"/>
            <a:r>
              <a:rPr lang="en-US" sz="2000" dirty="0"/>
              <a:t>Mimics FSRDC environment</a:t>
            </a:r>
            <a:endParaRPr lang="en-US" sz="1600" dirty="0"/>
          </a:p>
          <a:p>
            <a:r>
              <a:rPr lang="en-US" sz="2400" dirty="0"/>
              <a:t>Location </a:t>
            </a:r>
          </a:p>
          <a:p>
            <a:pPr lvl="1"/>
            <a:r>
              <a:rPr lang="en-US" sz="2000" dirty="0"/>
              <a:t>Locked room inside researcher’s home</a:t>
            </a:r>
          </a:p>
          <a:p>
            <a:r>
              <a:rPr lang="en-US" sz="2400" dirty="0"/>
              <a:t>Regular inspections by Census Staff</a:t>
            </a:r>
          </a:p>
          <a:p>
            <a:pPr marL="0" indent="0">
              <a:buNone/>
            </a:pPr>
            <a:endParaRPr lang="en-US" dirty="0"/>
          </a:p>
        </p:txBody>
      </p:sp>
      <p:sp>
        <p:nvSpPr>
          <p:cNvPr id="4" name="Slide Number Placeholder 3">
            <a:extLst>
              <a:ext uri="{FF2B5EF4-FFF2-40B4-BE49-F238E27FC236}">
                <a16:creationId xmlns:a16="http://schemas.microsoft.com/office/drawing/2014/main" id="{BD636D12-78C6-7F21-7B40-C3E408A3B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92F98E-9386-2314-0BB9-2457420E099E}"/>
              </a:ext>
            </a:extLst>
          </p:cNvPr>
          <p:cNvPicPr>
            <a:picLocks noChangeAspect="1"/>
          </p:cNvPicPr>
          <p:nvPr/>
        </p:nvPicPr>
        <p:blipFill>
          <a:blip r:embed="rId2"/>
          <a:stretch>
            <a:fillRect/>
          </a:stretch>
        </p:blipFill>
        <p:spPr>
          <a:xfrm rot="5400000">
            <a:off x="7515217" y="2183529"/>
            <a:ext cx="4386951" cy="3290214"/>
          </a:xfrm>
          <a:prstGeom prst="rect">
            <a:avLst/>
          </a:prstGeom>
          <a:ln w="25400">
            <a:solidFill>
              <a:srgbClr val="003399"/>
            </a:solidFill>
          </a:ln>
        </p:spPr>
      </p:pic>
    </p:spTree>
    <p:extLst>
      <p:ext uri="{BB962C8B-B14F-4D97-AF65-F5344CB8AC3E}">
        <p14:creationId xmlns:p14="http://schemas.microsoft.com/office/powerpoint/2010/main" val="2389074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3057-5959-8C4F-5709-9F2F3C9D3BEC}"/>
              </a:ext>
            </a:extLst>
          </p:cNvPr>
          <p:cNvSpPr>
            <a:spLocks noGrp="1"/>
          </p:cNvSpPr>
          <p:nvPr>
            <p:ph type="title"/>
          </p:nvPr>
        </p:nvSpPr>
        <p:spPr/>
        <p:txBody>
          <a:bodyPr/>
          <a:lstStyle/>
          <a:p>
            <a:r>
              <a:rPr lang="en-US" dirty="0"/>
              <a:t>Things to keep in mind</a:t>
            </a:r>
          </a:p>
        </p:txBody>
      </p:sp>
      <p:sp>
        <p:nvSpPr>
          <p:cNvPr id="3" name="Content Placeholder 2">
            <a:extLst>
              <a:ext uri="{FF2B5EF4-FFF2-40B4-BE49-F238E27FC236}">
                <a16:creationId xmlns:a16="http://schemas.microsoft.com/office/drawing/2014/main" id="{AFFE6EFF-4FCC-640E-CC04-3E61372AFF87}"/>
              </a:ext>
            </a:extLst>
          </p:cNvPr>
          <p:cNvSpPr>
            <a:spLocks noGrp="1"/>
          </p:cNvSpPr>
          <p:nvPr>
            <p:ph idx="1"/>
          </p:nvPr>
        </p:nvSpPr>
        <p:spPr/>
        <p:txBody>
          <a:bodyPr/>
          <a:lstStyle/>
          <a:p>
            <a:r>
              <a:rPr lang="en-US" dirty="0"/>
              <a:t>Model based output is the expectation</a:t>
            </a:r>
          </a:p>
          <a:p>
            <a:pPr lvl="1"/>
            <a:r>
              <a:rPr lang="en-US" dirty="0"/>
              <a:t>Tabular output is limited to supporting model-based output</a:t>
            </a:r>
          </a:p>
          <a:p>
            <a:r>
              <a:rPr lang="en-US" dirty="0"/>
              <a:t>New data are being added all the time</a:t>
            </a:r>
          </a:p>
          <a:p>
            <a:r>
              <a:rPr lang="en-US" dirty="0"/>
              <a:t>Other agencies govern how their data are used and accessed</a:t>
            </a:r>
          </a:p>
          <a:p>
            <a:pPr lvl="1"/>
            <a:r>
              <a:rPr lang="en-US" dirty="0"/>
              <a:t>Fees may apply to other agencies’ data</a:t>
            </a:r>
          </a:p>
          <a:p>
            <a:pPr lvl="1"/>
            <a:r>
              <a:rPr lang="en-US" dirty="0"/>
              <a:t>Other agencies may limit the hours you are able to access the RDC</a:t>
            </a:r>
          </a:p>
          <a:p>
            <a:pPr lvl="1"/>
            <a:r>
              <a:rPr lang="en-US" dirty="0"/>
              <a:t>Policy analysis is not allowed when using certain datasets</a:t>
            </a:r>
          </a:p>
          <a:p>
            <a:r>
              <a:rPr lang="en-US" dirty="0"/>
              <a:t>RDC work takes time – plan ahead!</a:t>
            </a:r>
          </a:p>
          <a:p>
            <a:endParaRPr lang="en-US" dirty="0"/>
          </a:p>
        </p:txBody>
      </p:sp>
      <p:sp>
        <p:nvSpPr>
          <p:cNvPr id="4" name="Slide Number Placeholder 3">
            <a:extLst>
              <a:ext uri="{FF2B5EF4-FFF2-40B4-BE49-F238E27FC236}">
                <a16:creationId xmlns:a16="http://schemas.microsoft.com/office/drawing/2014/main" id="{B0F6C76E-45B2-3503-4E66-0D7A8A35F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82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10" name="Title 9">
            <a:extLst>
              <a:ext uri="{FF2B5EF4-FFF2-40B4-BE49-F238E27FC236}">
                <a16:creationId xmlns:a16="http://schemas.microsoft.com/office/drawing/2014/main" id="{3992BA56-F395-44B5-1FF4-53E3CB31E5B0}"/>
              </a:ext>
            </a:extLst>
          </p:cNvPr>
          <p:cNvSpPr txBox="1">
            <a:spLocks noGrp="1"/>
          </p:cNvSpPr>
          <p:nvPr>
            <p:ph type="title"/>
          </p:nvPr>
        </p:nvSpPr>
        <p:spPr>
          <a:xfrm>
            <a:off x="874570" y="517751"/>
            <a:ext cx="10515600" cy="480131"/>
          </a:xfrm>
          <a:prstGeom prst="rect">
            <a:avLst/>
          </a:prstGeom>
          <a:noFill/>
        </p:spPr>
        <p:txBody>
          <a:bodyPr wrap="square" rtlCol="0">
            <a:spAutoFit/>
          </a:bodyPr>
          <a:lstStyle/>
          <a:p>
            <a:pPr algn="ctr"/>
            <a:r>
              <a:rPr lang="en-US" sz="2800" b="1" dirty="0"/>
              <a:t>Let’s Talk!!  </a:t>
            </a:r>
          </a:p>
        </p:txBody>
      </p:sp>
    </p:spTree>
    <p:extLst>
      <p:ext uri="{BB962C8B-B14F-4D97-AF65-F5344CB8AC3E}">
        <p14:creationId xmlns:p14="http://schemas.microsoft.com/office/powerpoint/2010/main" val="40919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27" y="1704191"/>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03" y="1447503"/>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363" y="16419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859" y="2743454"/>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88" y="3499844"/>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151" y="4724165"/>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8160" y="3904583"/>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t>RMRDC Membership Network</a:t>
            </a:r>
            <a:br>
              <a:rPr lang="en-US" sz="4900" b="1" dirty="0">
                <a:solidFill>
                  <a:srgbClr val="D4B779"/>
                </a:solidFill>
              </a:rPr>
            </a:br>
            <a:r>
              <a:rPr lang="en-US" sz="2000" b="1" dirty="0"/>
              <a:t>*All faculty, staff and graduate students associated with member universities have free access to all services.</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494417" y="2779021"/>
            <a:ext cx="4396245" cy="696332"/>
          </a:xfrm>
          <a:prstGeom prst="rect">
            <a:avLst/>
          </a:prstGeom>
        </p:spPr>
      </p:pic>
      <p:pic>
        <p:nvPicPr>
          <p:cNvPr id="7" name="Picture 6" descr="A logo for a university&#10;&#10;Description automatically generated">
            <a:extLst>
              <a:ext uri="{FF2B5EF4-FFF2-40B4-BE49-F238E27FC236}">
                <a16:creationId xmlns:a16="http://schemas.microsoft.com/office/drawing/2014/main" id="{3C648AED-4E94-4047-4051-49575651C9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7226" y="3713001"/>
            <a:ext cx="2581519" cy="1680213"/>
          </a:xfrm>
          <a:prstGeom prst="rect">
            <a:avLst/>
          </a:prstGeom>
        </p:spPr>
      </p:pic>
    </p:spTree>
    <p:extLst>
      <p:ext uri="{BB962C8B-B14F-4D97-AF65-F5344CB8AC3E}">
        <p14:creationId xmlns:p14="http://schemas.microsoft.com/office/powerpoint/2010/main" val="406789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49C47-F33A-DED6-CBEF-4A27FDE43D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7859963-E936-3B50-5F0A-34E559D33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5" name="TextBox 4">
            <a:extLst>
              <a:ext uri="{FF2B5EF4-FFF2-40B4-BE49-F238E27FC236}">
                <a16:creationId xmlns:a16="http://schemas.microsoft.com/office/drawing/2014/main" id="{4FE76475-334F-D938-25C1-354C428489DD}"/>
              </a:ext>
            </a:extLst>
          </p:cNvPr>
          <p:cNvSpPr txBox="1"/>
          <p:nvPr/>
        </p:nvSpPr>
        <p:spPr>
          <a:xfrm>
            <a:off x="1231641" y="98540"/>
            <a:ext cx="9918440" cy="7294305"/>
          </a:xfrm>
          <a:prstGeom prst="rect">
            <a:avLst/>
          </a:prstGeom>
          <a:noFill/>
        </p:spPr>
        <p:txBody>
          <a:bodyPr wrap="square" rtlCol="0">
            <a:spAutoFit/>
          </a:bodyPr>
          <a:lstStyle/>
          <a:p>
            <a:endParaRPr lang="en-US" dirty="0"/>
          </a:p>
          <a:p>
            <a:r>
              <a:rPr lang="en-US" dirty="0"/>
              <a:t>Mission of FSRDC Program:</a:t>
            </a:r>
          </a:p>
          <a:p>
            <a:endParaRPr lang="en-US" dirty="0"/>
          </a:p>
          <a:p>
            <a:pPr marL="285750" indent="-285750">
              <a:buFont typeface="Wingdings" panose="05000000000000000000" pitchFamily="2" charset="2"/>
              <a:buChar char="§"/>
            </a:pPr>
            <a:r>
              <a:rPr lang="en-US" dirty="0"/>
              <a:t>“support research and educate future scholars</a:t>
            </a:r>
          </a:p>
          <a:p>
            <a:pPr marL="742950" lvl="1" indent="-285750">
              <a:buFont typeface="Wingdings" panose="05000000000000000000" pitchFamily="2" charset="2"/>
              <a:buChar char="§"/>
            </a:pPr>
            <a:endParaRPr lang="en-US" dirty="0"/>
          </a:p>
          <a:p>
            <a:pPr marL="1200150" lvl="2" indent="-285750">
              <a:buFont typeface="Wingdings" panose="05000000000000000000" pitchFamily="2" charset="2"/>
              <a:buChar char="§"/>
            </a:pPr>
            <a:r>
              <a:rPr lang="en-US" dirty="0" err="1"/>
              <a:t>Joshus</a:t>
            </a:r>
            <a:r>
              <a:rPr lang="en-US" dirty="0"/>
              <a:t> Clapp, Psych, “The Social and Economic Consequences of Violent Victimization in the National Crime Victimization Survey (NCVS)”</a:t>
            </a:r>
          </a:p>
          <a:p>
            <a:pPr marL="742950" lvl="1" indent="-285750">
              <a:buFont typeface="Wingdings" panose="05000000000000000000" pitchFamily="2" charset="2"/>
              <a:buChar char="§"/>
            </a:pPr>
            <a:endParaRPr lang="en-US" dirty="0"/>
          </a:p>
          <a:p>
            <a:pPr marL="1200150" lvl="2" indent="-285750">
              <a:buFont typeface="Wingdings" panose="05000000000000000000" pitchFamily="2" charset="2"/>
              <a:buChar char="§"/>
            </a:pPr>
            <a:r>
              <a:rPr lang="en-US"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Anders Van Sandt, Econ, “Exploring the Impact of Comprehensive Health Care Access on Health Outcomes across the U.S.”</a:t>
            </a:r>
          </a:p>
          <a:p>
            <a:pPr marL="1200150" lvl="2" indent="-285750">
              <a:buFont typeface="Wingdings" panose="05000000000000000000" pitchFamily="2" charset="2"/>
              <a:buChar char="§"/>
            </a:pPr>
            <a:endParaRPr lang="en-US" dirty="0">
              <a:solidFill>
                <a:srgbClr val="111111"/>
              </a:solidFill>
              <a:latin typeface="Roboto" panose="02000000000000000000" pitchFamily="2" charset="0"/>
            </a:endParaRPr>
          </a:p>
          <a:p>
            <a:pPr marL="1200150" lvl="2" indent="-285750">
              <a:buFont typeface="Wingdings" panose="05000000000000000000" pitchFamily="2" charset="2"/>
              <a:buChar char="§"/>
            </a:pPr>
            <a:r>
              <a:rPr lang="en-US"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Chandler  Hubbard, Econ, and Alex James, Econ, “Natural-Resource Shocks and Voter Turnout: Evidence from the Behavioral Response to Fracking” (proposal in progress).</a:t>
            </a:r>
          </a:p>
          <a:p>
            <a:pPr marL="1200150" lvl="2" indent="-285750">
              <a:buFont typeface="Wingdings" panose="05000000000000000000" pitchFamily="2" charset="2"/>
              <a:buChar char="§"/>
            </a:pPr>
            <a:endParaRPr lang="en-US"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
            </a:pPr>
            <a:r>
              <a:rPr lang="en-US" dirty="0">
                <a:solidFill>
                  <a:srgbClr val="111111"/>
                </a:solidFill>
                <a:latin typeface="Calibri" panose="020F0502020204030204" pitchFamily="34" charset="0"/>
                <a:ea typeface="Calibri" panose="020F0502020204030204" pitchFamily="34" charset="0"/>
                <a:cs typeface="Calibri" panose="020F0502020204030204" pitchFamily="34" charset="0"/>
              </a:rPr>
              <a:t>Franz Fuchs, Wyoming Dept. of Health “Health Insurance Payer Mix Map of Wyoming.”</a:t>
            </a:r>
            <a:endParaRPr lang="en-US"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“improve the quality and utility of federal statistics”</a:t>
            </a:r>
          </a:p>
          <a:p>
            <a:endParaRPr lang="en-US" dirty="0"/>
          </a:p>
          <a:p>
            <a:pPr marL="1200150" lvl="2" indent="-285750">
              <a:buFont typeface="Wingdings" panose="05000000000000000000" pitchFamily="2" charset="2"/>
              <a:buChar char="§"/>
            </a:pPr>
            <a:r>
              <a:rPr lang="en-US" dirty="0"/>
              <a:t>Claudia Goldin 2023 Nobel Prize Winner in Economics</a:t>
            </a:r>
          </a:p>
          <a:p>
            <a:pPr lvl="2"/>
            <a:endParaRPr lang="en-US"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
            </a:pPr>
            <a:r>
              <a:rPr lang="en-US" dirty="0"/>
              <a:t>Improves competitive edge for publications (34/45 in top Econ journal, </a:t>
            </a:r>
            <a:r>
              <a:rPr lang="en-US" dirty="0" err="1"/>
              <a:t>pg</a:t>
            </a:r>
            <a:r>
              <a:rPr lang="en-US" dirty="0"/>
              <a:t> 5) </a:t>
            </a:r>
            <a:r>
              <a:rPr lang="en-US" u="sng" dirty="0">
                <a:solidFill>
                  <a:schemeClr val="hlink"/>
                </a:solidFill>
                <a:hlinkClick r:id="rId3"/>
              </a:rPr>
              <a:t>https://www.census.gov/content/dam/Census/library/publications/2016/adrm/2016_CES_Research_Report.pdf</a:t>
            </a:r>
            <a:endParaRPr lang="en-US" dirty="0"/>
          </a:p>
          <a:p>
            <a:pPr marL="1200150" lvl="2" indent="-285750">
              <a:buFont typeface="Wingdings" panose="05000000000000000000" pitchFamily="2" charset="2"/>
              <a:buChar char="§"/>
            </a:pPr>
            <a:endParaRPr lang="en-US" dirty="0"/>
          </a:p>
          <a:p>
            <a:pPr marL="742950" lvl="1"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161931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fontScale="92500" lnSpcReduction="10000"/>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2025</a:t>
            </a:r>
          </a:p>
          <a:p>
            <a:pPr marL="0" indent="0" algn="ctr">
              <a:buNone/>
            </a:pPr>
            <a:r>
              <a:rPr lang="en-US" sz="2400" b="1" dirty="0">
                <a:solidFill>
                  <a:schemeClr val="bg1"/>
                </a:solidFill>
              </a:rPr>
              <a:t>Hosted by CU Denver</a:t>
            </a:r>
          </a:p>
          <a:p>
            <a:pPr marL="0" indent="0" algn="ctr">
              <a:buNone/>
            </a:pPr>
            <a:r>
              <a:rPr lang="en-US" sz="3600" b="1" dirty="0">
                <a:solidFill>
                  <a:schemeClr val="bg1"/>
                </a:solidFill>
              </a:rPr>
              <a:t>“</a:t>
            </a:r>
            <a:r>
              <a:rPr lang="en-US" sz="3600" b="1" dirty="0">
                <a:solidFill>
                  <a:srgbClr val="D4B779"/>
                </a:solidFill>
              </a:rPr>
              <a:t>Federal Data for Health Research and Policy</a:t>
            </a:r>
            <a:r>
              <a:rPr lang="en-US" sz="3600" b="1" dirty="0">
                <a:solidFill>
                  <a:schemeClr val="bg1"/>
                </a:solidFill>
              </a:rPr>
              <a:t>”</a:t>
            </a:r>
            <a:br>
              <a:rPr lang="en-US" sz="3600" b="1" dirty="0">
                <a:solidFill>
                  <a:schemeClr val="bg1"/>
                </a:solidFill>
              </a:rPr>
            </a:br>
            <a:r>
              <a:rPr lang="en-US" sz="2200" b="1" dirty="0">
                <a:solidFill>
                  <a:schemeClr val="bg1"/>
                </a:solidFill>
              </a:rPr>
              <a:t>Taught by CU Denver Econ Prof. Laura Argys and RMRDC staff</a:t>
            </a:r>
          </a:p>
          <a:p>
            <a:pPr marL="0" indent="0" algn="ctr">
              <a:buNone/>
            </a:pPr>
            <a:endParaRPr lang="en-US" sz="3600" b="1" dirty="0">
              <a:solidFill>
                <a:schemeClr val="bg1"/>
              </a:solidFill>
            </a:endParaRPr>
          </a:p>
          <a:p>
            <a:pPr marL="457200" indent="-457200">
              <a:buAutoNum type="arabicPeriod"/>
            </a:pPr>
            <a:r>
              <a:rPr lang="en-US" sz="2400" dirty="0">
                <a:solidFill>
                  <a:schemeClr val="bg1"/>
                </a:solidFill>
              </a:rPr>
              <a:t>No cost to member institutions, students register through </a:t>
            </a:r>
          </a:p>
          <a:p>
            <a:pPr marL="0" indent="0">
              <a:buNone/>
            </a:pPr>
            <a:r>
              <a:rPr lang="en-US" sz="2400" dirty="0">
                <a:solidFill>
                  <a:schemeClr val="bg1"/>
                </a:solidFill>
              </a:rPr>
              <a:t>        independent study with UW faculty for 1 or 3 credits</a:t>
            </a:r>
          </a:p>
          <a:p>
            <a:pPr marL="0" indent="0">
              <a:buNone/>
            </a:pPr>
            <a:r>
              <a:rPr lang="en-US" sz="2400" dirty="0">
                <a:solidFill>
                  <a:schemeClr val="bg1"/>
                </a:solidFill>
              </a:rPr>
              <a:t>2. Taught entirely through Zoom, Fridays 10am</a:t>
            </a:r>
          </a:p>
          <a:p>
            <a:pPr marL="0" indent="0">
              <a:buNone/>
            </a:pPr>
            <a:r>
              <a:rPr lang="en-US" sz="2400" dirty="0">
                <a:solidFill>
                  <a:schemeClr val="bg1"/>
                </a:solidFill>
              </a:rPr>
              <a:t>4. Designed for early-career graduate students</a:t>
            </a:r>
          </a:p>
          <a:p>
            <a:pPr marL="0" indent="0">
              <a:buNone/>
            </a:pPr>
            <a:r>
              <a:rPr lang="en-US" sz="2400" dirty="0">
                <a:solidFill>
                  <a:schemeClr val="bg1"/>
                </a:solidFill>
              </a:rPr>
              <a:t>5. Students develop the knowledge and skills required to effectively use a variety of federal statistical data sets for health research and policy analysis.</a:t>
            </a:r>
          </a:p>
          <a:p>
            <a:pPr marL="0" indent="0">
              <a:buNone/>
            </a:pPr>
            <a:r>
              <a:rPr lang="en-US" sz="2400" dirty="0">
                <a:solidFill>
                  <a:schemeClr val="bg1"/>
                </a:solidFill>
              </a:rPr>
              <a:t>6. The semester project is a restricted-use project proposal.</a:t>
            </a:r>
          </a:p>
          <a:p>
            <a:pPr marL="0" indent="0">
              <a:buNone/>
            </a:pPr>
            <a:r>
              <a:rPr lang="en-US" sz="2400" dirty="0">
                <a:solidFill>
                  <a:schemeClr val="bg1"/>
                </a:solidFill>
              </a:rPr>
              <a:t>7. 3-credit option: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47741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f various companies&#10;&#10;Description automatically generated">
            <a:extLst>
              <a:ext uri="{FF2B5EF4-FFF2-40B4-BE49-F238E27FC236}">
                <a16:creationId xmlns:a16="http://schemas.microsoft.com/office/drawing/2014/main" id="{0AD2DD2F-1C6F-BB17-DE23-4899CA02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5400">
            <a:solidFill>
              <a:srgbClr val="FF0000"/>
            </a:solidFill>
          </a:ln>
        </p:spPr>
      </p:pic>
    </p:spTree>
    <p:extLst>
      <p:ext uri="{BB962C8B-B14F-4D97-AF65-F5344CB8AC3E}">
        <p14:creationId xmlns:p14="http://schemas.microsoft.com/office/powerpoint/2010/main" val="174319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0442A-0B64-63A1-8BC8-E8B33FB79273}"/>
              </a:ext>
            </a:extLst>
          </p:cNvPr>
          <p:cNvSpPr>
            <a:spLocks noChangeArrowheads="1"/>
          </p:cNvSpPr>
          <p:nvPr/>
        </p:nvSpPr>
        <p:spPr bwMode="auto">
          <a:xfrm>
            <a:off x="1150776" y="571038"/>
            <a:ext cx="10207690" cy="52680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828"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31313"/>
                </a:solidFill>
                <a:effectLst/>
                <a:latin typeface="Roboto" panose="02000000000000000000" pitchFamily="2" charset="0"/>
                <a:hlinkClick r:id="rId2"/>
              </a:rPr>
              <a:t>FSRDC Collaborating Agencies:</a:t>
            </a:r>
            <a:endParaRPr kumimoji="0" lang="en-US" altLang="en-US" sz="2800" b="0" i="0" u="none" strike="noStrike" cap="none" normalizeH="0" baseline="0" dirty="0">
              <a:ln>
                <a:noFill/>
              </a:ln>
              <a:solidFill>
                <a:srgbClr val="13131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effectLst/>
                <a:latin typeface="Roboto" panose="02000000000000000000" pitchFamily="2" charset="0"/>
              </a:rPr>
              <a:t>Bureau of Justice Statistics</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Centers for Medicare and Medicaid services (CMS)</a:t>
            </a: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Bureau of Transportation Statistics</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131313"/>
                </a:solidFill>
                <a:effectLst/>
                <a:latin typeface="Roboto" panose="02000000000000000000" pitchFamily="2" charset="0"/>
              </a:rPr>
              <a:t>Energy Information Administration</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Environmental Protection Agency</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effectLst/>
                <a:latin typeface="Roboto" panose="02000000000000000000" pitchFamily="2" charset="0"/>
              </a:rPr>
              <a:t>Social</a:t>
            </a:r>
            <a:r>
              <a:rPr kumimoji="0" lang="en-US" altLang="en-US" sz="1800" b="0" i="0" u="none" strike="noStrike" cap="none" normalizeH="0" dirty="0">
                <a:ln>
                  <a:noFill/>
                </a:ln>
                <a:effectLst/>
                <a:latin typeface="Roboto" panose="02000000000000000000" pitchFamily="2" charset="0"/>
              </a:rPr>
              <a:t> Security Administration (SSA)</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baseline="0" dirty="0">
                <a:solidFill>
                  <a:srgbClr val="131313"/>
                </a:solidFill>
                <a:latin typeface="Roboto" panose="02000000000000000000" pitchFamily="2" charset="0"/>
              </a:rPr>
              <a:t>US</a:t>
            </a:r>
            <a:r>
              <a:rPr lang="en-US" altLang="en-US" dirty="0">
                <a:solidFill>
                  <a:srgbClr val="131313"/>
                </a:solidFill>
                <a:latin typeface="Roboto" panose="02000000000000000000" pitchFamily="2" charset="0"/>
              </a:rPr>
              <a:t> Department of Agriculture, Economic Research Service</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US Department of Housing and Urban Development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p:txBody>
      </p:sp>
      <p:sp>
        <p:nvSpPr>
          <p:cNvPr id="3" name="Rectangle 2">
            <a:extLst>
              <a:ext uri="{FF2B5EF4-FFF2-40B4-BE49-F238E27FC236}">
                <a16:creationId xmlns:a16="http://schemas.microsoft.com/office/drawing/2014/main" id="{18CE944E-C2CD-1DA2-DAAD-2F006D0AADE3}"/>
              </a:ext>
            </a:extLst>
          </p:cNvPr>
          <p:cNvSpPr>
            <a:spLocks noChangeArrowheads="1"/>
          </p:cNvSpPr>
          <p:nvPr/>
        </p:nvSpPr>
        <p:spPr bwMode="auto">
          <a:xfrm>
            <a:off x="0" y="0"/>
            <a:ext cx="10207690" cy="9816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716CCA70-B5F6-D4C2-F9FE-89C23E8EDC99}"/>
              </a:ext>
            </a:extLst>
          </p:cNvPr>
          <p:cNvSpPr>
            <a:spLocks noChangeArrowheads="1"/>
          </p:cNvSpPr>
          <p:nvPr/>
        </p:nvSpPr>
        <p:spPr bwMode="auto">
          <a:xfrm>
            <a:off x="0" y="-284432"/>
            <a:ext cx="10207690" cy="646331"/>
          </a:xfrm>
          <a:prstGeom prst="rect">
            <a:avLst/>
          </a:prstGeom>
          <a:solidFill>
            <a:srgbClr val="E7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D0DCE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D0DCE1"/>
                </a:solidFill>
                <a:effectLst/>
                <a:latin typeface="Roboto" panose="02000000000000000000" pitchFamily="2" charset="0"/>
              </a:rPr>
              <a:t>COLLAPSE ALL</a:t>
            </a:r>
            <a:endParaRPr kumimoji="0" lang="en-US" altLang="en-US" sz="12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3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B984-FE12-4434-B639-4095C9F32576}"/>
              </a:ext>
            </a:extLst>
          </p:cNvPr>
          <p:cNvSpPr>
            <a:spLocks noGrp="1"/>
          </p:cNvSpPr>
          <p:nvPr>
            <p:ph type="title"/>
          </p:nvPr>
        </p:nvSpPr>
        <p:spPr/>
        <p:txBody>
          <a:bodyPr>
            <a:normAutofit/>
          </a:bodyPr>
          <a:lstStyle/>
          <a:p>
            <a:r>
              <a:rPr lang="en-US" b="1" dirty="0">
                <a:solidFill>
                  <a:schemeClr val="accent1">
                    <a:lumMod val="50000"/>
                  </a:schemeClr>
                </a:solidFill>
              </a:rPr>
              <a:t>Why use FSRDC business/economic data?</a:t>
            </a:r>
          </a:p>
        </p:txBody>
      </p:sp>
      <p:sp>
        <p:nvSpPr>
          <p:cNvPr id="3" name="Content Placeholder 2">
            <a:extLst>
              <a:ext uri="{FF2B5EF4-FFF2-40B4-BE49-F238E27FC236}">
                <a16:creationId xmlns:a16="http://schemas.microsoft.com/office/drawing/2014/main" id="{854E46CC-C653-447E-B016-AD077E1C60A4}"/>
              </a:ext>
            </a:extLst>
          </p:cNvPr>
          <p:cNvSpPr>
            <a:spLocks noGrp="1"/>
          </p:cNvSpPr>
          <p:nvPr>
            <p:ph idx="1"/>
          </p:nvPr>
        </p:nvSpPr>
        <p:spPr/>
        <p:txBody>
          <a:bodyPr>
            <a:normAutofit/>
          </a:bodyPr>
          <a:lstStyle/>
          <a:p>
            <a:r>
              <a:rPr lang="en-US" dirty="0"/>
              <a:t>Only source of microdata for businesses and establishments</a:t>
            </a:r>
          </a:p>
          <a:p>
            <a:r>
              <a:rPr lang="en-US" dirty="0"/>
              <a:t>Access to register data</a:t>
            </a:r>
          </a:p>
          <a:p>
            <a:pPr lvl="1"/>
            <a:r>
              <a:rPr lang="en-US" dirty="0"/>
              <a:t>Census Business Register</a:t>
            </a:r>
          </a:p>
          <a:p>
            <a:pPr lvl="1"/>
            <a:r>
              <a:rPr lang="en-US" dirty="0"/>
              <a:t>Longitudinal Business Database (LBD)</a:t>
            </a:r>
          </a:p>
          <a:p>
            <a:pPr lvl="1"/>
            <a:r>
              <a:rPr lang="en-US" dirty="0"/>
              <a:t>Master Address File</a:t>
            </a:r>
          </a:p>
          <a:p>
            <a:r>
              <a:rPr lang="en-US" dirty="0"/>
              <a:t>Ability to link different Census datasets and external datasets, e.g., </a:t>
            </a:r>
            <a:r>
              <a:rPr lang="en-US" dirty="0" err="1"/>
              <a:t>Compustat</a:t>
            </a:r>
            <a:r>
              <a:rPr lang="en-US" dirty="0"/>
              <a:t> which contains financial and market data for over 80,000 companies.</a:t>
            </a:r>
          </a:p>
          <a:p>
            <a:endParaRPr lang="en-US" dirty="0"/>
          </a:p>
        </p:txBody>
      </p:sp>
      <p:sp>
        <p:nvSpPr>
          <p:cNvPr id="4" name="Slide Number Placeholder 3">
            <a:extLst>
              <a:ext uri="{FF2B5EF4-FFF2-40B4-BE49-F238E27FC236}">
                <a16:creationId xmlns:a16="http://schemas.microsoft.com/office/drawing/2014/main" id="{4FD3E631-03AD-4829-9A33-02A93828C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67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11136</TotalTime>
  <Words>2670</Words>
  <Application>Microsoft Office PowerPoint</Application>
  <PresentationFormat>Widescreen</PresentationFormat>
  <Paragraphs>421</Paragraphs>
  <Slides>38</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Calibri</vt:lpstr>
      <vt:lpstr>Calibri Light</vt:lpstr>
      <vt:lpstr>Lora</vt:lpstr>
      <vt:lpstr>PT Sans</vt:lpstr>
      <vt:lpstr>Roboto</vt:lpstr>
      <vt:lpstr>Wingdings</vt:lpstr>
      <vt:lpstr>ヒラギノ角ゴ Pro W3</vt:lpstr>
      <vt:lpstr>Office Theme</vt:lpstr>
      <vt:lpstr>1_Office Theme</vt:lpstr>
      <vt:lpstr>2_Office Theme</vt:lpstr>
      <vt:lpstr>3_Office Theme</vt:lpstr>
      <vt:lpstr>PowerPoint Presentation</vt:lpstr>
      <vt:lpstr>PowerPoint Presentation</vt:lpstr>
      <vt:lpstr>PowerPoint Presentation</vt:lpstr>
      <vt:lpstr>RMRDC Membership Network *All faculty, staff and graduate students associated with member universities have free access to all services.to the lab and its services</vt:lpstr>
      <vt:lpstr>PowerPoint Presentation</vt:lpstr>
      <vt:lpstr>PowerPoint Presentation</vt:lpstr>
      <vt:lpstr>PowerPoint Presentation</vt:lpstr>
      <vt:lpstr>PowerPoint Presentation</vt:lpstr>
      <vt:lpstr>Why use FSRDC business/economic data?</vt:lpstr>
      <vt:lpstr>Most Popular Economic Datasets</vt:lpstr>
      <vt:lpstr>PowerPoint Presentation</vt:lpstr>
      <vt:lpstr>Census Linked Data Product – Longitudinal Employer-Household Dynamics (LEHD)</vt:lpstr>
      <vt:lpstr>PowerPoint Presentation</vt:lpstr>
      <vt:lpstr>FSRDC Demographic Restricted-Use Data Advantages</vt:lpstr>
      <vt:lpstr>Popular Demographic Data</vt:lpstr>
      <vt:lpstr>Example American Community Survey (ACS) Project</vt:lpstr>
      <vt:lpstr>Popular Demographic Data, con’t</vt:lpstr>
      <vt:lpstr>PowerPoint Presentation</vt:lpstr>
      <vt:lpstr>PowerPoint Presentation</vt:lpstr>
      <vt:lpstr>Demographic Administrative Datasets</vt:lpstr>
      <vt:lpstr>Current Longitudinal Infrastructure</vt:lpstr>
      <vt:lpstr>Two Popular Crime Datasets</vt:lpstr>
      <vt:lpstr>Potential NCVS Research Questions</vt:lpstr>
      <vt:lpstr>Potential CJARS Research Questions</vt:lpstr>
      <vt:lpstr>The Survey of Consumer Finances  </vt:lpstr>
      <vt:lpstr>Background</vt:lpstr>
      <vt:lpstr>Background</vt:lpstr>
      <vt:lpstr>Survey contents</vt:lpstr>
      <vt:lpstr>Income</vt:lpstr>
      <vt:lpstr>Household balance sheet</vt:lpstr>
      <vt:lpstr>National Center for Health Statistics Datasets</vt:lpstr>
      <vt:lpstr>Substance Abuse and Mental Health Services Administration (SAMHSA)</vt:lpstr>
      <vt:lpstr>Steps of the FSRDC Application Process</vt:lpstr>
      <vt:lpstr>Where to start</vt:lpstr>
      <vt:lpstr>PowerPoint Presentation</vt:lpstr>
      <vt:lpstr>Remote Access: How it works</vt:lpstr>
      <vt:lpstr>Things to keep in mind</vt:lpstr>
      <vt:lpstr>Let’s Talk!!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ResearchDataGov is a web portal for discovering and requesting access to restricted microdata from federal statistical agencies Search for a keyword or browse by: Bureau of Economic Analysis Bureau of Justice Statistics Bureau of Labor Statistics Bureau of Transportation Statistics Census Bureau USDA Economic Research Service Energy Information Administration USDA National Agricultural Statistics Service National Center for Education Statistics National Center for Health Statistics National Center for Science and Engineering Statistics SSA Office of Research, Evaluation, and Statistics IRS Statistics of Income Division FRB Microeconomic Surveys Unit SAMHSA Center for Behavioral Health Statistics and Quality USDA National Animal Health Monitoring System</dc:title>
  <dc:creator>Jani S Morrissey Little</dc:creator>
  <cp:lastModifiedBy>Jani S Morrissey Little</cp:lastModifiedBy>
  <cp:revision>17</cp:revision>
  <dcterms:created xsi:type="dcterms:W3CDTF">2023-10-18T17:39:26Z</dcterms:created>
  <dcterms:modified xsi:type="dcterms:W3CDTF">2025-02-05T17:39:35Z</dcterms:modified>
</cp:coreProperties>
</file>