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sldIdLst>
    <p:sldId id="542" r:id="rId5"/>
    <p:sldId id="584" r:id="rId6"/>
    <p:sldId id="1173" r:id="rId7"/>
    <p:sldId id="583" r:id="rId8"/>
    <p:sldId id="1174" r:id="rId9"/>
    <p:sldId id="1175" r:id="rId10"/>
    <p:sldId id="1176" r:id="rId11"/>
    <p:sldId id="1178" r:id="rId12"/>
    <p:sldId id="341" r:id="rId13"/>
    <p:sldId id="680" r:id="rId14"/>
    <p:sldId id="1183" r:id="rId15"/>
    <p:sldId id="1179" r:id="rId16"/>
    <p:sldId id="683" r:id="rId17"/>
    <p:sldId id="1180" r:id="rId18"/>
    <p:sldId id="307" r:id="rId19"/>
    <p:sldId id="678" r:id="rId20"/>
    <p:sldId id="1182" r:id="rId21"/>
    <p:sldId id="681" r:id="rId22"/>
    <p:sldId id="290" r:id="rId23"/>
    <p:sldId id="296" r:id="rId24"/>
    <p:sldId id="257" r:id="rId25"/>
    <p:sldId id="639" r:id="rId26"/>
    <p:sldId id="259" r:id="rId27"/>
    <p:sldId id="326" r:id="rId28"/>
    <p:sldId id="698" r:id="rId29"/>
    <p:sldId id="323" r:id="rId30"/>
    <p:sldId id="337" r:id="rId31"/>
    <p:sldId id="339" r:id="rId32"/>
    <p:sldId id="685" r:id="rId33"/>
    <p:sldId id="351" r:id="rId34"/>
    <p:sldId id="684" r:id="rId35"/>
    <p:sldId id="576" r:id="rId36"/>
    <p:sldId id="456" r:id="rId37"/>
    <p:sldId id="694" r:id="rId38"/>
    <p:sldId id="1145" r:id="rId39"/>
    <p:sldId id="688" r:id="rId40"/>
    <p:sldId id="6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 S Morrissey Little" userId="f8d26681-7107-429f-89ef-8f93fde2483b" providerId="ADAL" clId="{F2B5B04C-4258-4B71-94DE-2F3E0DABDD9F}"/>
    <pc:docChg chg="delSld modSld sldOrd">
      <pc:chgData name="Jani S Morrissey Little" userId="f8d26681-7107-429f-89ef-8f93fde2483b" providerId="ADAL" clId="{F2B5B04C-4258-4B71-94DE-2F3E0DABDD9F}" dt="2024-11-11T14:52:41.830" v="110" actId="20577"/>
      <pc:docMkLst>
        <pc:docMk/>
      </pc:docMkLst>
      <pc:sldChg chg="del">
        <pc:chgData name="Jani S Morrissey Little" userId="f8d26681-7107-429f-89ef-8f93fde2483b" providerId="ADAL" clId="{F2B5B04C-4258-4B71-94DE-2F3E0DABDD9F}" dt="2024-11-09T23:49:57.346" v="106" actId="47"/>
        <pc:sldMkLst>
          <pc:docMk/>
          <pc:sldMk cId="3321249436" sldId="319"/>
        </pc:sldMkLst>
      </pc:sldChg>
      <pc:sldChg chg="ord">
        <pc:chgData name="Jani S Morrissey Little" userId="f8d26681-7107-429f-89ef-8f93fde2483b" providerId="ADAL" clId="{F2B5B04C-4258-4B71-94DE-2F3E0DABDD9F}" dt="2024-11-09T23:49:13.686" v="98"/>
        <pc:sldMkLst>
          <pc:docMk/>
          <pc:sldMk cId="2432155873" sldId="337"/>
        </pc:sldMkLst>
      </pc:sldChg>
      <pc:sldChg chg="del ord">
        <pc:chgData name="Jani S Morrissey Little" userId="f8d26681-7107-429f-89ef-8f93fde2483b" providerId="ADAL" clId="{F2B5B04C-4258-4B71-94DE-2F3E0DABDD9F}" dt="2024-11-09T23:49:49.612" v="105" actId="47"/>
        <pc:sldMkLst>
          <pc:docMk/>
          <pc:sldMk cId="1629196876" sldId="338"/>
        </pc:sldMkLst>
      </pc:sldChg>
      <pc:sldChg chg="ord">
        <pc:chgData name="Jani S Morrissey Little" userId="f8d26681-7107-429f-89ef-8f93fde2483b" providerId="ADAL" clId="{F2B5B04C-4258-4B71-94DE-2F3E0DABDD9F}" dt="2024-11-09T23:49:36.320" v="104"/>
        <pc:sldMkLst>
          <pc:docMk/>
          <pc:sldMk cId="2607812423" sldId="339"/>
        </pc:sldMkLst>
      </pc:sldChg>
      <pc:sldChg chg="del">
        <pc:chgData name="Jani S Morrissey Little" userId="f8d26681-7107-429f-89ef-8f93fde2483b" providerId="ADAL" clId="{F2B5B04C-4258-4B71-94DE-2F3E0DABDD9F}" dt="2024-11-09T23:46:39.098" v="90" actId="47"/>
        <pc:sldMkLst>
          <pc:docMk/>
          <pc:sldMk cId="3611799011" sldId="346"/>
        </pc:sldMkLst>
      </pc:sldChg>
      <pc:sldChg chg="del">
        <pc:chgData name="Jani S Morrissey Little" userId="f8d26681-7107-429f-89ef-8f93fde2483b" providerId="ADAL" clId="{F2B5B04C-4258-4B71-94DE-2F3E0DABDD9F}" dt="2024-11-09T23:49:59.534" v="107" actId="47"/>
        <pc:sldMkLst>
          <pc:docMk/>
          <pc:sldMk cId="178199730" sldId="349"/>
        </pc:sldMkLst>
      </pc:sldChg>
      <pc:sldChg chg="ord">
        <pc:chgData name="Jani S Morrissey Little" userId="f8d26681-7107-429f-89ef-8f93fde2483b" providerId="ADAL" clId="{F2B5B04C-4258-4B71-94DE-2F3E0DABDD9F}" dt="2024-11-09T23:48:37.925" v="96"/>
        <pc:sldMkLst>
          <pc:docMk/>
          <pc:sldMk cId="4091940457" sldId="576"/>
        </pc:sldMkLst>
      </pc:sldChg>
      <pc:sldChg chg="del">
        <pc:chgData name="Jani S Morrissey Little" userId="f8d26681-7107-429f-89ef-8f93fde2483b" providerId="ADAL" clId="{F2B5B04C-4258-4B71-94DE-2F3E0DABDD9F}" dt="2024-11-09T23:46:51.650" v="92" actId="47"/>
        <pc:sldMkLst>
          <pc:docMk/>
          <pc:sldMk cId="740226594" sldId="656"/>
        </pc:sldMkLst>
      </pc:sldChg>
      <pc:sldChg chg="modSp mod">
        <pc:chgData name="Jani S Morrissey Little" userId="f8d26681-7107-429f-89ef-8f93fde2483b" providerId="ADAL" clId="{F2B5B04C-4258-4B71-94DE-2F3E0DABDD9F}" dt="2024-11-09T23:44:08.164" v="88" actId="20577"/>
        <pc:sldMkLst>
          <pc:docMk/>
          <pc:sldMk cId="4152763742" sldId="683"/>
        </pc:sldMkLst>
        <pc:spChg chg="mod">
          <ac:chgData name="Jani S Morrissey Little" userId="f8d26681-7107-429f-89ef-8f93fde2483b" providerId="ADAL" clId="{F2B5B04C-4258-4B71-94DE-2F3E0DABDD9F}" dt="2024-11-09T23:44:08.164" v="88" actId="20577"/>
          <ac:spMkLst>
            <pc:docMk/>
            <pc:sldMk cId="4152763742" sldId="683"/>
            <ac:spMk id="3" creationId="{932EBC23-03B7-57C2-48C5-3357544D603A}"/>
          </ac:spMkLst>
        </pc:spChg>
      </pc:sldChg>
      <pc:sldChg chg="ord">
        <pc:chgData name="Jani S Morrissey Little" userId="f8d26681-7107-429f-89ef-8f93fde2483b" providerId="ADAL" clId="{F2B5B04C-4258-4B71-94DE-2F3E0DABDD9F}" dt="2024-11-09T23:50:24.501" v="109"/>
        <pc:sldMkLst>
          <pc:docMk/>
          <pc:sldMk cId="3513245427" sldId="684"/>
        </pc:sldMkLst>
      </pc:sldChg>
      <pc:sldChg chg="del">
        <pc:chgData name="Jani S Morrissey Little" userId="f8d26681-7107-429f-89ef-8f93fde2483b" providerId="ADAL" clId="{F2B5B04C-4258-4B71-94DE-2F3E0DABDD9F}" dt="2024-11-09T23:46:47.226" v="91" actId="47"/>
        <pc:sldMkLst>
          <pc:docMk/>
          <pc:sldMk cId="983321205" sldId="696"/>
        </pc:sldMkLst>
      </pc:sldChg>
      <pc:sldChg chg="del">
        <pc:chgData name="Jani S Morrissey Little" userId="f8d26681-7107-429f-89ef-8f93fde2483b" providerId="ADAL" clId="{F2B5B04C-4258-4B71-94DE-2F3E0DABDD9F}" dt="2024-11-09T23:46:35.654" v="89" actId="47"/>
        <pc:sldMkLst>
          <pc:docMk/>
          <pc:sldMk cId="2013169230" sldId="1181"/>
        </pc:sldMkLst>
      </pc:sldChg>
      <pc:sldChg chg="modSp mod">
        <pc:chgData name="Jani S Morrissey Little" userId="f8d26681-7107-429f-89ef-8f93fde2483b" providerId="ADAL" clId="{F2B5B04C-4258-4B71-94DE-2F3E0DABDD9F}" dt="2024-11-11T14:52:41.830" v="110" actId="20577"/>
        <pc:sldMkLst>
          <pc:docMk/>
          <pc:sldMk cId="583387878" sldId="1183"/>
        </pc:sldMkLst>
        <pc:spChg chg="mod">
          <ac:chgData name="Jani S Morrissey Little" userId="f8d26681-7107-429f-89ef-8f93fde2483b" providerId="ADAL" clId="{F2B5B04C-4258-4B71-94DE-2F3E0DABDD9F}" dt="2024-11-09T23:42:38.915" v="0" actId="255"/>
          <ac:spMkLst>
            <pc:docMk/>
            <pc:sldMk cId="583387878" sldId="1183"/>
            <ac:spMk id="2" creationId="{43605887-457F-9B71-CFB8-AE237F6D96F3}"/>
          </ac:spMkLst>
        </pc:spChg>
        <pc:spChg chg="mod">
          <ac:chgData name="Jani S Morrissey Little" userId="f8d26681-7107-429f-89ef-8f93fde2483b" providerId="ADAL" clId="{F2B5B04C-4258-4B71-94DE-2F3E0DABDD9F}" dt="2024-11-11T14:52:41.830" v="110" actId="20577"/>
          <ac:spMkLst>
            <pc:docMk/>
            <pc:sldMk cId="583387878" sldId="1183"/>
            <ac:spMk id="3" creationId="{D59CB785-03D8-4DAA-7CAE-53DE2087183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6E585-44D2-450E-A6DA-15B1B16DB040}" type="doc">
      <dgm:prSet loTypeId="urn:microsoft.com/office/officeart/2005/8/layout/hProcess11" loCatId="process" qsTypeId="urn:microsoft.com/office/officeart/2005/8/quickstyle/simple1" qsCatId="simple" csTypeId="urn:microsoft.com/office/officeart/2005/8/colors/accent1_2" csCatId="accent1" phldr="1"/>
      <dgm:spPr/>
    </dgm:pt>
    <dgm:pt modelId="{78BE560A-CCA3-4710-A51B-65FAA3A698CC}">
      <dgm:prSet phldrT="[Text]" custT="1"/>
      <dgm:spPr/>
      <dgm:t>
        <a:bodyPr/>
        <a:lstStyle/>
        <a:p>
          <a:r>
            <a:rPr lang="en-US" sz="2000" dirty="0"/>
            <a:t>Visit the agency website</a:t>
          </a:r>
        </a:p>
      </dgm:t>
    </dgm:pt>
    <dgm:pt modelId="{0BE5DA71-C71B-4AD2-B495-2D7D0F1D4020}" type="parTrans" cxnId="{A04AC56E-B301-45A9-9CD3-F0E4CD0C0054}">
      <dgm:prSet/>
      <dgm:spPr/>
      <dgm:t>
        <a:bodyPr/>
        <a:lstStyle/>
        <a:p>
          <a:endParaRPr lang="en-US"/>
        </a:p>
      </dgm:t>
    </dgm:pt>
    <dgm:pt modelId="{D77C31B2-149B-4067-A796-C0E1A25FFA47}" type="sibTrans" cxnId="{A04AC56E-B301-45A9-9CD3-F0E4CD0C0054}">
      <dgm:prSet/>
      <dgm:spPr/>
      <dgm:t>
        <a:bodyPr/>
        <a:lstStyle/>
        <a:p>
          <a:endParaRPr lang="en-US"/>
        </a:p>
      </dgm:t>
    </dgm:pt>
    <dgm:pt modelId="{7E53678E-6580-403A-ADC5-57DCF56BB038}">
      <dgm:prSet phldrT="[Text]" custT="1"/>
      <dgm:spPr/>
      <dgm:t>
        <a:bodyPr/>
        <a:lstStyle/>
        <a:p>
          <a:r>
            <a:rPr lang="en-US" sz="2000" dirty="0"/>
            <a:t>Apply for Special Sworn Status</a:t>
          </a:r>
        </a:p>
      </dgm:t>
    </dgm:pt>
    <dgm:pt modelId="{71ADF5AC-82B1-4CD3-8EDA-0F5D14B267FA}" type="parTrans" cxnId="{CDB36D7F-7F89-4323-8E8B-80C42CA70157}">
      <dgm:prSet/>
      <dgm:spPr/>
      <dgm:t>
        <a:bodyPr/>
        <a:lstStyle/>
        <a:p>
          <a:endParaRPr lang="en-US"/>
        </a:p>
      </dgm:t>
    </dgm:pt>
    <dgm:pt modelId="{BE8958D1-8096-4944-9328-F771032EE2AF}" type="sibTrans" cxnId="{CDB36D7F-7F89-4323-8E8B-80C42CA70157}">
      <dgm:prSet/>
      <dgm:spPr/>
      <dgm:t>
        <a:bodyPr/>
        <a:lstStyle/>
        <a:p>
          <a:endParaRPr lang="en-US"/>
        </a:p>
      </dgm:t>
    </dgm:pt>
    <dgm:pt modelId="{9F4E1814-D257-4FF6-99AB-3CFFD327CE51}">
      <dgm:prSet phldrT="[Text]" custT="1"/>
      <dgm:spPr/>
      <dgm:t>
        <a:bodyPr/>
        <a:lstStyle/>
        <a:p>
          <a:r>
            <a:rPr lang="en-US" sz="2000" dirty="0"/>
            <a:t>Pay Fees*</a:t>
          </a:r>
        </a:p>
      </dgm:t>
    </dgm:pt>
    <dgm:pt modelId="{2A331CD4-AEA3-4719-8CA7-090112AB2F9E}" type="parTrans" cxnId="{467550F4-F742-4A22-98AC-5C364D4C40D9}">
      <dgm:prSet/>
      <dgm:spPr/>
      <dgm:t>
        <a:bodyPr/>
        <a:lstStyle/>
        <a:p>
          <a:endParaRPr lang="en-US"/>
        </a:p>
      </dgm:t>
    </dgm:pt>
    <dgm:pt modelId="{D1453D93-4728-4763-9D1E-6FD81188A701}" type="sibTrans" cxnId="{467550F4-F742-4A22-98AC-5C364D4C40D9}">
      <dgm:prSet/>
      <dgm:spPr/>
      <dgm:t>
        <a:bodyPr/>
        <a:lstStyle/>
        <a:p>
          <a:endParaRPr lang="en-US"/>
        </a:p>
      </dgm:t>
    </dgm:pt>
    <dgm:pt modelId="{B44826C1-0EBC-45B2-AB3E-074B205CB59A}">
      <dgm:prSet phldrT="[Text]" custT="1"/>
      <dgm:spPr/>
      <dgm:t>
        <a:bodyPr/>
        <a:lstStyle/>
        <a:p>
          <a:r>
            <a:rPr lang="en-US" sz="1800" dirty="0"/>
            <a:t>Develop the proposal documents with RDC Admin guidance</a:t>
          </a:r>
        </a:p>
      </dgm:t>
    </dgm:pt>
    <dgm:pt modelId="{1E4B3F9B-3619-4B58-A71B-F876E8C2884D}" type="parTrans" cxnId="{8141D706-A6F8-4C40-94DE-4CCCA379873A}">
      <dgm:prSet/>
      <dgm:spPr/>
      <dgm:t>
        <a:bodyPr/>
        <a:lstStyle/>
        <a:p>
          <a:endParaRPr lang="en-US"/>
        </a:p>
      </dgm:t>
    </dgm:pt>
    <dgm:pt modelId="{57A236B3-DEC1-4504-8E96-B556F49A90D6}" type="sibTrans" cxnId="{8141D706-A6F8-4C40-94DE-4CCCA379873A}">
      <dgm:prSet/>
      <dgm:spPr/>
      <dgm:t>
        <a:bodyPr/>
        <a:lstStyle/>
        <a:p>
          <a:endParaRPr lang="en-US"/>
        </a:p>
      </dgm:t>
    </dgm:pt>
    <dgm:pt modelId="{69195D9D-B1CC-4152-9B25-30B71AE09CA9}">
      <dgm:prSet phldrT="[Text]" custT="1"/>
      <dgm:spPr/>
      <dgm:t>
        <a:bodyPr/>
        <a:lstStyle/>
        <a:p>
          <a:r>
            <a:rPr lang="en-US" sz="2000" dirty="0"/>
            <a:t>Submit application via Standard Application Process</a:t>
          </a:r>
        </a:p>
        <a:p>
          <a:endParaRPr lang="en-US" sz="2000" dirty="0"/>
        </a:p>
      </dgm:t>
    </dgm:pt>
    <dgm:pt modelId="{81AABA54-5396-43C4-93FC-4DA754797342}" type="sibTrans" cxnId="{5E576D98-2C66-4D58-937A-0E7EAC1D5F7C}">
      <dgm:prSet/>
      <dgm:spPr/>
      <dgm:t>
        <a:bodyPr/>
        <a:lstStyle/>
        <a:p>
          <a:endParaRPr lang="en-US"/>
        </a:p>
      </dgm:t>
    </dgm:pt>
    <dgm:pt modelId="{398271EC-44DD-4EB4-B9F9-800AD1567B36}" type="parTrans" cxnId="{5E576D98-2C66-4D58-937A-0E7EAC1D5F7C}">
      <dgm:prSet/>
      <dgm:spPr/>
      <dgm:t>
        <a:bodyPr/>
        <a:lstStyle/>
        <a:p>
          <a:endParaRPr lang="en-US"/>
        </a:p>
      </dgm:t>
    </dgm:pt>
    <dgm:pt modelId="{E2535293-5966-47F7-A565-0C839AF731D3}">
      <dgm:prSet phldrT="[Text]" custT="1"/>
      <dgm:spPr/>
      <dgm:t>
        <a:bodyPr/>
        <a:lstStyle/>
        <a:p>
          <a:r>
            <a:rPr lang="en-US" sz="2000" dirty="0"/>
            <a:t>Begin research!</a:t>
          </a:r>
        </a:p>
      </dgm:t>
    </dgm:pt>
    <dgm:pt modelId="{B0E66707-9E6A-4FBF-874E-B7BB7B586459}" type="sibTrans" cxnId="{C90883DA-938D-4879-8847-916C9918ED65}">
      <dgm:prSet/>
      <dgm:spPr/>
      <dgm:t>
        <a:bodyPr/>
        <a:lstStyle/>
        <a:p>
          <a:endParaRPr lang="en-US"/>
        </a:p>
      </dgm:t>
    </dgm:pt>
    <dgm:pt modelId="{2D4837A3-2DD8-47AB-BE4E-05B9612F68CE}" type="parTrans" cxnId="{C90883DA-938D-4879-8847-916C9918ED65}">
      <dgm:prSet/>
      <dgm:spPr/>
      <dgm:t>
        <a:bodyPr/>
        <a:lstStyle/>
        <a:p>
          <a:endParaRPr lang="en-US"/>
        </a:p>
      </dgm:t>
    </dgm:pt>
    <dgm:pt modelId="{384A8658-BADE-413A-B610-3C17A454E2E0}" type="pres">
      <dgm:prSet presAssocID="{0676E585-44D2-450E-A6DA-15B1B16DB040}" presName="Name0" presStyleCnt="0">
        <dgm:presLayoutVars>
          <dgm:dir/>
          <dgm:resizeHandles val="exact"/>
        </dgm:presLayoutVars>
      </dgm:prSet>
      <dgm:spPr/>
    </dgm:pt>
    <dgm:pt modelId="{7F5BA6F8-EB68-4E73-A93B-D85898F52900}" type="pres">
      <dgm:prSet presAssocID="{0676E585-44D2-450E-A6DA-15B1B16DB040}" presName="arrow" presStyleLbl="bgShp" presStyleIdx="0" presStyleCnt="1" custLinFactNeighborY="1928"/>
      <dgm:spPr/>
    </dgm:pt>
    <dgm:pt modelId="{A7F5CDF8-DBEB-4F3B-AEEB-E76A18294385}" type="pres">
      <dgm:prSet presAssocID="{0676E585-44D2-450E-A6DA-15B1B16DB040}" presName="points" presStyleCnt="0"/>
      <dgm:spPr/>
    </dgm:pt>
    <dgm:pt modelId="{1638436A-E0CB-4F5D-A637-D56CF5890070}" type="pres">
      <dgm:prSet presAssocID="{78BE560A-CCA3-4710-A51B-65FAA3A698CC}" presName="compositeA" presStyleCnt="0"/>
      <dgm:spPr/>
    </dgm:pt>
    <dgm:pt modelId="{4B905478-0FB0-4CA4-8278-0DFAB684C4A2}" type="pres">
      <dgm:prSet presAssocID="{78BE560A-CCA3-4710-A51B-65FAA3A698CC}" presName="textA" presStyleLbl="revTx" presStyleIdx="0" presStyleCnt="6" custScaleX="133594">
        <dgm:presLayoutVars>
          <dgm:bulletEnabled val="1"/>
        </dgm:presLayoutVars>
      </dgm:prSet>
      <dgm:spPr/>
    </dgm:pt>
    <dgm:pt modelId="{A9A7A7AA-9E92-4FF1-9726-83D33A80A0B8}" type="pres">
      <dgm:prSet presAssocID="{78BE560A-CCA3-4710-A51B-65FAA3A698CC}" presName="circleA" presStyleLbl="node1" presStyleIdx="0" presStyleCnt="6" custLinFactNeighborX="13134" custLinFactNeighborY="3901"/>
      <dgm:spPr/>
    </dgm:pt>
    <dgm:pt modelId="{79D1EF93-7C5A-4190-B384-202566EFCCA8}" type="pres">
      <dgm:prSet presAssocID="{78BE560A-CCA3-4710-A51B-65FAA3A698CC}" presName="spaceA" presStyleCnt="0"/>
      <dgm:spPr/>
    </dgm:pt>
    <dgm:pt modelId="{6DF0FAD2-FA5E-4159-8423-35383694312E}" type="pres">
      <dgm:prSet presAssocID="{D77C31B2-149B-4067-A796-C0E1A25FFA47}" presName="space" presStyleCnt="0"/>
      <dgm:spPr/>
    </dgm:pt>
    <dgm:pt modelId="{E45E13B2-CFD6-432B-B08F-AEB2A6401342}" type="pres">
      <dgm:prSet presAssocID="{B44826C1-0EBC-45B2-AB3E-074B205CB59A}" presName="compositeB" presStyleCnt="0"/>
      <dgm:spPr/>
    </dgm:pt>
    <dgm:pt modelId="{020C0C46-0C69-41B6-995C-A07AE3734AAE}" type="pres">
      <dgm:prSet presAssocID="{B44826C1-0EBC-45B2-AB3E-074B205CB59A}" presName="textB" presStyleLbl="revTx" presStyleIdx="1" presStyleCnt="6" custScaleX="166760" custLinFactNeighborX="36074" custLinFactNeighborY="-1094">
        <dgm:presLayoutVars>
          <dgm:bulletEnabled val="1"/>
        </dgm:presLayoutVars>
      </dgm:prSet>
      <dgm:spPr/>
    </dgm:pt>
    <dgm:pt modelId="{2C914B5B-E8E5-418F-9A2C-0FAB6BE04617}" type="pres">
      <dgm:prSet presAssocID="{B44826C1-0EBC-45B2-AB3E-074B205CB59A}" presName="circleB" presStyleLbl="node1" presStyleIdx="1" presStyleCnt="6" custLinFactNeighborX="67753" custLinFactNeighborY="2443"/>
      <dgm:spPr/>
    </dgm:pt>
    <dgm:pt modelId="{316AD5A9-DFB7-4351-BBCA-AE7BB01AEE9D}" type="pres">
      <dgm:prSet presAssocID="{B44826C1-0EBC-45B2-AB3E-074B205CB59A}" presName="spaceB" presStyleCnt="0"/>
      <dgm:spPr/>
    </dgm:pt>
    <dgm:pt modelId="{13C718C5-A7BB-4F67-AB42-EAAA001AE8F6}" type="pres">
      <dgm:prSet presAssocID="{57A236B3-DEC1-4504-8E96-B556F49A90D6}" presName="space" presStyleCnt="0"/>
      <dgm:spPr/>
    </dgm:pt>
    <dgm:pt modelId="{A20462C0-3041-4057-928D-088A1E4F792F}" type="pres">
      <dgm:prSet presAssocID="{69195D9D-B1CC-4152-9B25-30B71AE09CA9}" presName="compositeA" presStyleCnt="0"/>
      <dgm:spPr/>
    </dgm:pt>
    <dgm:pt modelId="{EF7652BF-61CF-4C62-8935-6C260D146C4A}" type="pres">
      <dgm:prSet presAssocID="{69195D9D-B1CC-4152-9B25-30B71AE09CA9}" presName="textA" presStyleLbl="revTx" presStyleIdx="2" presStyleCnt="6" custScaleX="281363">
        <dgm:presLayoutVars>
          <dgm:bulletEnabled val="1"/>
        </dgm:presLayoutVars>
      </dgm:prSet>
      <dgm:spPr/>
    </dgm:pt>
    <dgm:pt modelId="{AD7D4543-71E5-47C2-A0BC-E48B176AE43E}" type="pres">
      <dgm:prSet presAssocID="{69195D9D-B1CC-4152-9B25-30B71AE09CA9}" presName="circleA" presStyleLbl="node1" presStyleIdx="2" presStyleCnt="6" custLinFactNeighborX="-33435" custLinFactNeighborY="2443"/>
      <dgm:spPr/>
    </dgm:pt>
    <dgm:pt modelId="{2A93B47A-7327-4DFE-8752-88D7574316B0}" type="pres">
      <dgm:prSet presAssocID="{69195D9D-B1CC-4152-9B25-30B71AE09CA9}" presName="spaceA" presStyleCnt="0"/>
      <dgm:spPr/>
    </dgm:pt>
    <dgm:pt modelId="{1BD00B67-457A-4372-ABB3-E485BE2A19A0}" type="pres">
      <dgm:prSet presAssocID="{81AABA54-5396-43C4-93FC-4DA754797342}" presName="space" presStyleCnt="0"/>
      <dgm:spPr/>
    </dgm:pt>
    <dgm:pt modelId="{74E88E0D-6AB2-473C-BC05-606C23CF3714}" type="pres">
      <dgm:prSet presAssocID="{7E53678E-6580-403A-ADC5-57DCF56BB038}" presName="compositeB" presStyleCnt="0"/>
      <dgm:spPr/>
    </dgm:pt>
    <dgm:pt modelId="{EAF4E67E-B305-4A5B-ACA2-74F0277B0BFB}" type="pres">
      <dgm:prSet presAssocID="{7E53678E-6580-403A-ADC5-57DCF56BB038}" presName="textB" presStyleLbl="revTx" presStyleIdx="3" presStyleCnt="6" custScaleX="155983" custLinFactNeighborX="-50546" custLinFactNeighborY="-570">
        <dgm:presLayoutVars>
          <dgm:bulletEnabled val="1"/>
        </dgm:presLayoutVars>
      </dgm:prSet>
      <dgm:spPr/>
    </dgm:pt>
    <dgm:pt modelId="{F88C3BB4-B264-445D-BCAA-4E483B173EF0}" type="pres">
      <dgm:prSet presAssocID="{7E53678E-6580-403A-ADC5-57DCF56BB038}" presName="circleB" presStyleLbl="node1" presStyleIdx="3" presStyleCnt="6" custLinFactX="-22295" custLinFactNeighborX="-100000" custLinFactNeighborY="3942"/>
      <dgm:spPr/>
    </dgm:pt>
    <dgm:pt modelId="{A74BEE38-56CB-49A7-AA6A-8871D470DB37}" type="pres">
      <dgm:prSet presAssocID="{7E53678E-6580-403A-ADC5-57DCF56BB038}" presName="spaceB" presStyleCnt="0"/>
      <dgm:spPr/>
    </dgm:pt>
    <dgm:pt modelId="{66C8E44C-B322-4C04-88E4-BE89F03C6460}" type="pres">
      <dgm:prSet presAssocID="{BE8958D1-8096-4944-9328-F771032EE2AF}" presName="space" presStyleCnt="0"/>
      <dgm:spPr/>
    </dgm:pt>
    <dgm:pt modelId="{44DD03F1-C895-4CB2-82BE-C9410B6CAF0E}" type="pres">
      <dgm:prSet presAssocID="{9F4E1814-D257-4FF6-99AB-3CFFD327CE51}" presName="compositeA" presStyleCnt="0"/>
      <dgm:spPr/>
    </dgm:pt>
    <dgm:pt modelId="{ED1B8356-010A-4376-BBD0-04273FF13ECA}" type="pres">
      <dgm:prSet presAssocID="{9F4E1814-D257-4FF6-99AB-3CFFD327CE51}" presName="textA" presStyleLbl="revTx" presStyleIdx="4" presStyleCnt="6" custScaleY="37932" custLinFactNeighborX="-12828" custLinFactNeighborY="40424">
        <dgm:presLayoutVars>
          <dgm:bulletEnabled val="1"/>
        </dgm:presLayoutVars>
      </dgm:prSet>
      <dgm:spPr/>
    </dgm:pt>
    <dgm:pt modelId="{61A0D8DB-367F-4628-8983-BD7FC62925CF}" type="pres">
      <dgm:prSet presAssocID="{9F4E1814-D257-4FF6-99AB-3CFFD327CE51}" presName="circleA" presStyleLbl="node1" presStyleIdx="4" presStyleCnt="6" custLinFactNeighborX="-16119" custLinFactNeighborY="66010"/>
      <dgm:spPr/>
    </dgm:pt>
    <dgm:pt modelId="{0561A8D7-9AF4-4D1B-9CE1-AC09D89204F9}" type="pres">
      <dgm:prSet presAssocID="{9F4E1814-D257-4FF6-99AB-3CFFD327CE51}" presName="spaceA" presStyleCnt="0"/>
      <dgm:spPr/>
    </dgm:pt>
    <dgm:pt modelId="{7CBA2304-5C53-4507-A383-DEEAA94C871A}" type="pres">
      <dgm:prSet presAssocID="{D1453D93-4728-4763-9D1E-6FD81188A701}" presName="space" presStyleCnt="0"/>
      <dgm:spPr/>
    </dgm:pt>
    <dgm:pt modelId="{37B02230-B3D5-439D-9E33-3CC328D314E7}" type="pres">
      <dgm:prSet presAssocID="{E2535293-5966-47F7-A565-0C839AF731D3}" presName="compositeB" presStyleCnt="0"/>
      <dgm:spPr/>
    </dgm:pt>
    <dgm:pt modelId="{ED34E015-7491-418A-B597-74A977F42C87}" type="pres">
      <dgm:prSet presAssocID="{E2535293-5966-47F7-A565-0C839AF731D3}" presName="textB" presStyleLbl="revTx" presStyleIdx="5" presStyleCnt="6" custScaleX="165806" custLinFactNeighborX="39734" custLinFactNeighborY="69076">
        <dgm:presLayoutVars>
          <dgm:bulletEnabled val="1"/>
        </dgm:presLayoutVars>
      </dgm:prSet>
      <dgm:spPr/>
    </dgm:pt>
    <dgm:pt modelId="{1AB480BF-3FB1-4BAF-9A23-126532F381B8}" type="pres">
      <dgm:prSet presAssocID="{E2535293-5966-47F7-A565-0C839AF731D3}" presName="circleB" presStyleLbl="node1" presStyleIdx="5" presStyleCnt="6" custLinFactNeighborX="75256" custLinFactNeighborY="2443"/>
      <dgm:spPr/>
    </dgm:pt>
    <dgm:pt modelId="{30032544-EA57-4248-AC2E-9CAB30E4AB0A}" type="pres">
      <dgm:prSet presAssocID="{E2535293-5966-47F7-A565-0C839AF731D3}" presName="spaceB" presStyleCnt="0"/>
      <dgm:spPr/>
    </dgm:pt>
  </dgm:ptLst>
  <dgm:cxnLst>
    <dgm:cxn modelId="{7D63C102-49FE-4245-8B8F-7EC1041ED7A0}" type="presOf" srcId="{69195D9D-B1CC-4152-9B25-30B71AE09CA9}" destId="{EF7652BF-61CF-4C62-8935-6C260D146C4A}" srcOrd="0" destOrd="0" presId="urn:microsoft.com/office/officeart/2005/8/layout/hProcess11"/>
    <dgm:cxn modelId="{8141D706-A6F8-4C40-94DE-4CCCA379873A}" srcId="{0676E585-44D2-450E-A6DA-15B1B16DB040}" destId="{B44826C1-0EBC-45B2-AB3E-074B205CB59A}" srcOrd="1" destOrd="0" parTransId="{1E4B3F9B-3619-4B58-A71B-F876E8C2884D}" sibTransId="{57A236B3-DEC1-4504-8E96-B556F49A90D6}"/>
    <dgm:cxn modelId="{824E0612-3854-4156-9158-D7D1866D99E3}" type="presOf" srcId="{78BE560A-CCA3-4710-A51B-65FAA3A698CC}" destId="{4B905478-0FB0-4CA4-8278-0DFAB684C4A2}" srcOrd="0" destOrd="0" presId="urn:microsoft.com/office/officeart/2005/8/layout/hProcess11"/>
    <dgm:cxn modelId="{3F7E0C1B-2548-405E-8C98-E50C55ABEA14}" type="presOf" srcId="{9F4E1814-D257-4FF6-99AB-3CFFD327CE51}" destId="{ED1B8356-010A-4376-BBD0-04273FF13ECA}" srcOrd="0" destOrd="0" presId="urn:microsoft.com/office/officeart/2005/8/layout/hProcess11"/>
    <dgm:cxn modelId="{A04AC56E-B301-45A9-9CD3-F0E4CD0C0054}" srcId="{0676E585-44D2-450E-A6DA-15B1B16DB040}" destId="{78BE560A-CCA3-4710-A51B-65FAA3A698CC}" srcOrd="0" destOrd="0" parTransId="{0BE5DA71-C71B-4AD2-B495-2D7D0F1D4020}" sibTransId="{D77C31B2-149B-4067-A796-C0E1A25FFA47}"/>
    <dgm:cxn modelId="{CDB36D7F-7F89-4323-8E8B-80C42CA70157}" srcId="{0676E585-44D2-450E-A6DA-15B1B16DB040}" destId="{7E53678E-6580-403A-ADC5-57DCF56BB038}" srcOrd="3" destOrd="0" parTransId="{71ADF5AC-82B1-4CD3-8EDA-0F5D14B267FA}" sibTransId="{BE8958D1-8096-4944-9328-F771032EE2AF}"/>
    <dgm:cxn modelId="{5E576D98-2C66-4D58-937A-0E7EAC1D5F7C}" srcId="{0676E585-44D2-450E-A6DA-15B1B16DB040}" destId="{69195D9D-B1CC-4152-9B25-30B71AE09CA9}" srcOrd="2" destOrd="0" parTransId="{398271EC-44DD-4EB4-B9F9-800AD1567B36}" sibTransId="{81AABA54-5396-43C4-93FC-4DA754797342}"/>
    <dgm:cxn modelId="{856C9199-7E47-46D6-B52B-93EA361EE2AD}" type="presOf" srcId="{0676E585-44D2-450E-A6DA-15B1B16DB040}" destId="{384A8658-BADE-413A-B610-3C17A454E2E0}" srcOrd="0" destOrd="0" presId="urn:microsoft.com/office/officeart/2005/8/layout/hProcess11"/>
    <dgm:cxn modelId="{15CD72C5-42A2-4867-9238-2077414D8D6F}" type="presOf" srcId="{7E53678E-6580-403A-ADC5-57DCF56BB038}" destId="{EAF4E67E-B305-4A5B-ACA2-74F0277B0BFB}" srcOrd="0" destOrd="0" presId="urn:microsoft.com/office/officeart/2005/8/layout/hProcess11"/>
    <dgm:cxn modelId="{C90883DA-938D-4879-8847-916C9918ED65}" srcId="{0676E585-44D2-450E-A6DA-15B1B16DB040}" destId="{E2535293-5966-47F7-A565-0C839AF731D3}" srcOrd="5" destOrd="0" parTransId="{2D4837A3-2DD8-47AB-BE4E-05B9612F68CE}" sibTransId="{B0E66707-9E6A-4FBF-874E-B7BB7B586459}"/>
    <dgm:cxn modelId="{467550F4-F742-4A22-98AC-5C364D4C40D9}" srcId="{0676E585-44D2-450E-A6DA-15B1B16DB040}" destId="{9F4E1814-D257-4FF6-99AB-3CFFD327CE51}" srcOrd="4" destOrd="0" parTransId="{2A331CD4-AEA3-4719-8CA7-090112AB2F9E}" sibTransId="{D1453D93-4728-4763-9D1E-6FD81188A701}"/>
    <dgm:cxn modelId="{80890CF8-B908-4947-9057-7436ABC99366}" type="presOf" srcId="{E2535293-5966-47F7-A565-0C839AF731D3}" destId="{ED34E015-7491-418A-B597-74A977F42C87}" srcOrd="0" destOrd="0" presId="urn:microsoft.com/office/officeart/2005/8/layout/hProcess11"/>
    <dgm:cxn modelId="{8D1FB1FA-A85D-4E40-8EC3-FF0AD4098D49}" type="presOf" srcId="{B44826C1-0EBC-45B2-AB3E-074B205CB59A}" destId="{020C0C46-0C69-41B6-995C-A07AE3734AAE}" srcOrd="0" destOrd="0" presId="urn:microsoft.com/office/officeart/2005/8/layout/hProcess11"/>
    <dgm:cxn modelId="{7F00B72F-831D-4B88-BDC6-D6A92EBE0218}" type="presParOf" srcId="{384A8658-BADE-413A-B610-3C17A454E2E0}" destId="{7F5BA6F8-EB68-4E73-A93B-D85898F52900}" srcOrd="0" destOrd="0" presId="urn:microsoft.com/office/officeart/2005/8/layout/hProcess11"/>
    <dgm:cxn modelId="{EE05A7E0-D5C7-45F5-AAAE-279F908409D9}" type="presParOf" srcId="{384A8658-BADE-413A-B610-3C17A454E2E0}" destId="{A7F5CDF8-DBEB-4F3B-AEEB-E76A18294385}" srcOrd="1" destOrd="0" presId="urn:microsoft.com/office/officeart/2005/8/layout/hProcess11"/>
    <dgm:cxn modelId="{C5A9FD7D-A297-46F7-8B32-20AA597ED90F}" type="presParOf" srcId="{A7F5CDF8-DBEB-4F3B-AEEB-E76A18294385}" destId="{1638436A-E0CB-4F5D-A637-D56CF5890070}" srcOrd="0" destOrd="0" presId="urn:microsoft.com/office/officeart/2005/8/layout/hProcess11"/>
    <dgm:cxn modelId="{A3DAB88E-303D-4A27-900A-D86315ED9D09}" type="presParOf" srcId="{1638436A-E0CB-4F5D-A637-D56CF5890070}" destId="{4B905478-0FB0-4CA4-8278-0DFAB684C4A2}" srcOrd="0" destOrd="0" presId="urn:microsoft.com/office/officeart/2005/8/layout/hProcess11"/>
    <dgm:cxn modelId="{671C32B5-4CAA-4C9C-8E86-84B02DB2D74B}" type="presParOf" srcId="{1638436A-E0CB-4F5D-A637-D56CF5890070}" destId="{A9A7A7AA-9E92-4FF1-9726-83D33A80A0B8}" srcOrd="1" destOrd="0" presId="urn:microsoft.com/office/officeart/2005/8/layout/hProcess11"/>
    <dgm:cxn modelId="{AB4AB02A-0366-4691-81A5-28DB5DEB5800}" type="presParOf" srcId="{1638436A-E0CB-4F5D-A637-D56CF5890070}" destId="{79D1EF93-7C5A-4190-B384-202566EFCCA8}" srcOrd="2" destOrd="0" presId="urn:microsoft.com/office/officeart/2005/8/layout/hProcess11"/>
    <dgm:cxn modelId="{AD4D69A5-D4AC-4779-8AAA-C743B8BD3DEE}" type="presParOf" srcId="{A7F5CDF8-DBEB-4F3B-AEEB-E76A18294385}" destId="{6DF0FAD2-FA5E-4159-8423-35383694312E}" srcOrd="1" destOrd="0" presId="urn:microsoft.com/office/officeart/2005/8/layout/hProcess11"/>
    <dgm:cxn modelId="{723E4D6E-A037-4282-BEBE-D3B88950FBAE}" type="presParOf" srcId="{A7F5CDF8-DBEB-4F3B-AEEB-E76A18294385}" destId="{E45E13B2-CFD6-432B-B08F-AEB2A6401342}" srcOrd="2" destOrd="0" presId="urn:microsoft.com/office/officeart/2005/8/layout/hProcess11"/>
    <dgm:cxn modelId="{3CF58840-8C8A-40A5-9510-7A5154232CC0}" type="presParOf" srcId="{E45E13B2-CFD6-432B-B08F-AEB2A6401342}" destId="{020C0C46-0C69-41B6-995C-A07AE3734AAE}" srcOrd="0" destOrd="0" presId="urn:microsoft.com/office/officeart/2005/8/layout/hProcess11"/>
    <dgm:cxn modelId="{04AB3296-C24F-4525-AD5E-B69599E2AB1B}" type="presParOf" srcId="{E45E13B2-CFD6-432B-B08F-AEB2A6401342}" destId="{2C914B5B-E8E5-418F-9A2C-0FAB6BE04617}" srcOrd="1" destOrd="0" presId="urn:microsoft.com/office/officeart/2005/8/layout/hProcess11"/>
    <dgm:cxn modelId="{ACF4E3DF-239A-4A2D-A37F-995964153BEF}" type="presParOf" srcId="{E45E13B2-CFD6-432B-B08F-AEB2A6401342}" destId="{316AD5A9-DFB7-4351-BBCA-AE7BB01AEE9D}" srcOrd="2" destOrd="0" presId="urn:microsoft.com/office/officeart/2005/8/layout/hProcess11"/>
    <dgm:cxn modelId="{F828BCDD-F2F0-488E-9367-11ED44477672}" type="presParOf" srcId="{A7F5CDF8-DBEB-4F3B-AEEB-E76A18294385}" destId="{13C718C5-A7BB-4F67-AB42-EAAA001AE8F6}" srcOrd="3" destOrd="0" presId="urn:microsoft.com/office/officeart/2005/8/layout/hProcess11"/>
    <dgm:cxn modelId="{94713758-6B56-4310-B92F-2390885BD523}" type="presParOf" srcId="{A7F5CDF8-DBEB-4F3B-AEEB-E76A18294385}" destId="{A20462C0-3041-4057-928D-088A1E4F792F}" srcOrd="4" destOrd="0" presId="urn:microsoft.com/office/officeart/2005/8/layout/hProcess11"/>
    <dgm:cxn modelId="{266FD1E4-AB29-451C-BF2B-238EC92416B7}" type="presParOf" srcId="{A20462C0-3041-4057-928D-088A1E4F792F}" destId="{EF7652BF-61CF-4C62-8935-6C260D146C4A}" srcOrd="0" destOrd="0" presId="urn:microsoft.com/office/officeart/2005/8/layout/hProcess11"/>
    <dgm:cxn modelId="{E9C4535C-FE18-462B-84B6-ECADDC20EF41}" type="presParOf" srcId="{A20462C0-3041-4057-928D-088A1E4F792F}" destId="{AD7D4543-71E5-47C2-A0BC-E48B176AE43E}" srcOrd="1" destOrd="0" presId="urn:microsoft.com/office/officeart/2005/8/layout/hProcess11"/>
    <dgm:cxn modelId="{C4572E1C-177A-46FF-B00A-0B64539083AA}" type="presParOf" srcId="{A20462C0-3041-4057-928D-088A1E4F792F}" destId="{2A93B47A-7327-4DFE-8752-88D7574316B0}" srcOrd="2" destOrd="0" presId="urn:microsoft.com/office/officeart/2005/8/layout/hProcess11"/>
    <dgm:cxn modelId="{8D983A48-4BD2-43F2-B2BD-1738C1E80E1A}" type="presParOf" srcId="{A7F5CDF8-DBEB-4F3B-AEEB-E76A18294385}" destId="{1BD00B67-457A-4372-ABB3-E485BE2A19A0}" srcOrd="5" destOrd="0" presId="urn:microsoft.com/office/officeart/2005/8/layout/hProcess11"/>
    <dgm:cxn modelId="{E6CFE4ED-73CC-489C-A6B1-56595BE3FA0D}" type="presParOf" srcId="{A7F5CDF8-DBEB-4F3B-AEEB-E76A18294385}" destId="{74E88E0D-6AB2-473C-BC05-606C23CF3714}" srcOrd="6" destOrd="0" presId="urn:microsoft.com/office/officeart/2005/8/layout/hProcess11"/>
    <dgm:cxn modelId="{3B45FF5B-41D2-4406-82EE-9F8F6BB41DD4}" type="presParOf" srcId="{74E88E0D-6AB2-473C-BC05-606C23CF3714}" destId="{EAF4E67E-B305-4A5B-ACA2-74F0277B0BFB}" srcOrd="0" destOrd="0" presId="urn:microsoft.com/office/officeart/2005/8/layout/hProcess11"/>
    <dgm:cxn modelId="{520598A0-87F7-4367-A7DE-79EF5295D19D}" type="presParOf" srcId="{74E88E0D-6AB2-473C-BC05-606C23CF3714}" destId="{F88C3BB4-B264-445D-BCAA-4E483B173EF0}" srcOrd="1" destOrd="0" presId="urn:microsoft.com/office/officeart/2005/8/layout/hProcess11"/>
    <dgm:cxn modelId="{551B2FCF-91F6-4D29-8D7A-6C8DC6A3E551}" type="presParOf" srcId="{74E88E0D-6AB2-473C-BC05-606C23CF3714}" destId="{A74BEE38-56CB-49A7-AA6A-8871D470DB37}" srcOrd="2" destOrd="0" presId="urn:microsoft.com/office/officeart/2005/8/layout/hProcess11"/>
    <dgm:cxn modelId="{9717ECFC-0B4F-4196-98A0-028B97D6DF09}" type="presParOf" srcId="{A7F5CDF8-DBEB-4F3B-AEEB-E76A18294385}" destId="{66C8E44C-B322-4C04-88E4-BE89F03C6460}" srcOrd="7" destOrd="0" presId="urn:microsoft.com/office/officeart/2005/8/layout/hProcess11"/>
    <dgm:cxn modelId="{6EB86E9F-464A-4EB7-A994-5D80D3F44A03}" type="presParOf" srcId="{A7F5CDF8-DBEB-4F3B-AEEB-E76A18294385}" destId="{44DD03F1-C895-4CB2-82BE-C9410B6CAF0E}" srcOrd="8" destOrd="0" presId="urn:microsoft.com/office/officeart/2005/8/layout/hProcess11"/>
    <dgm:cxn modelId="{643FC6E8-9D6C-44C0-B7AA-19A905CC4E5C}" type="presParOf" srcId="{44DD03F1-C895-4CB2-82BE-C9410B6CAF0E}" destId="{ED1B8356-010A-4376-BBD0-04273FF13ECA}" srcOrd="0" destOrd="0" presId="urn:microsoft.com/office/officeart/2005/8/layout/hProcess11"/>
    <dgm:cxn modelId="{2661F4F2-61C5-4A9C-AF91-E31DA93AEBDB}" type="presParOf" srcId="{44DD03F1-C895-4CB2-82BE-C9410B6CAF0E}" destId="{61A0D8DB-367F-4628-8983-BD7FC62925CF}" srcOrd="1" destOrd="0" presId="urn:microsoft.com/office/officeart/2005/8/layout/hProcess11"/>
    <dgm:cxn modelId="{94B9AF09-6057-4107-BE28-F7A97B591A02}" type="presParOf" srcId="{44DD03F1-C895-4CB2-82BE-C9410B6CAF0E}" destId="{0561A8D7-9AF4-4D1B-9CE1-AC09D89204F9}" srcOrd="2" destOrd="0" presId="urn:microsoft.com/office/officeart/2005/8/layout/hProcess11"/>
    <dgm:cxn modelId="{E57C8BA2-754A-4361-92F1-2D748BEECD9E}" type="presParOf" srcId="{A7F5CDF8-DBEB-4F3B-AEEB-E76A18294385}" destId="{7CBA2304-5C53-4507-A383-DEEAA94C871A}" srcOrd="9" destOrd="0" presId="urn:microsoft.com/office/officeart/2005/8/layout/hProcess11"/>
    <dgm:cxn modelId="{05757CC9-B41B-4E57-A19A-50F55E343110}" type="presParOf" srcId="{A7F5CDF8-DBEB-4F3B-AEEB-E76A18294385}" destId="{37B02230-B3D5-439D-9E33-3CC328D314E7}" srcOrd="10" destOrd="0" presId="urn:microsoft.com/office/officeart/2005/8/layout/hProcess11"/>
    <dgm:cxn modelId="{5244C6E2-74E2-49FA-AAF3-4591A55A43A8}" type="presParOf" srcId="{37B02230-B3D5-439D-9E33-3CC328D314E7}" destId="{ED34E015-7491-418A-B597-74A977F42C87}" srcOrd="0" destOrd="0" presId="urn:microsoft.com/office/officeart/2005/8/layout/hProcess11"/>
    <dgm:cxn modelId="{A60846CB-637E-42E4-AD3F-163DACBD8C87}" type="presParOf" srcId="{37B02230-B3D5-439D-9E33-3CC328D314E7}" destId="{1AB480BF-3FB1-4BAF-9A23-126532F381B8}" srcOrd="1" destOrd="0" presId="urn:microsoft.com/office/officeart/2005/8/layout/hProcess11"/>
    <dgm:cxn modelId="{23829A91-046E-4BCF-BD95-D6C0B65EE4BD}" type="presParOf" srcId="{37B02230-B3D5-439D-9E33-3CC328D314E7}" destId="{30032544-EA57-4248-AC2E-9CAB30E4AB0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A6F8-EB68-4E73-A93B-D85898F52900}">
      <dsp:nvSpPr>
        <dsp:cNvPr id="0" name=""/>
        <dsp:cNvSpPr/>
      </dsp:nvSpPr>
      <dsp:spPr>
        <a:xfrm>
          <a:off x="0" y="1338958"/>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05478-0FB0-4CA4-8278-0DFAB684C4A2}">
      <dsp:nvSpPr>
        <dsp:cNvPr id="0" name=""/>
        <dsp:cNvSpPr/>
      </dsp:nvSpPr>
      <dsp:spPr>
        <a:xfrm>
          <a:off x="2941" y="0"/>
          <a:ext cx="122853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Visit the agency website</a:t>
          </a:r>
        </a:p>
      </dsp:txBody>
      <dsp:txXfrm>
        <a:off x="2941" y="0"/>
        <a:ext cx="1228532" cy="1740535"/>
      </dsp:txXfrm>
    </dsp:sp>
    <dsp:sp modelId="{A9A7A7AA-9E92-4FF1-9726-83D33A80A0B8}">
      <dsp:nvSpPr>
        <dsp:cNvPr id="0" name=""/>
        <dsp:cNvSpPr/>
      </dsp:nvSpPr>
      <dsp:spPr>
        <a:xfrm>
          <a:off x="456791" y="197507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C0C46-0C69-41B6-995C-A07AE3734AAE}">
      <dsp:nvSpPr>
        <dsp:cNvPr id="0" name=""/>
        <dsp:cNvSpPr/>
      </dsp:nvSpPr>
      <dsp:spPr>
        <a:xfrm>
          <a:off x="1609191" y="2591761"/>
          <a:ext cx="153352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Develop the proposal documents with RDC Admin guidance</a:t>
          </a:r>
        </a:p>
      </dsp:txBody>
      <dsp:txXfrm>
        <a:off x="1609191" y="2591761"/>
        <a:ext cx="1533527" cy="1740535"/>
      </dsp:txXfrm>
    </dsp:sp>
    <dsp:sp modelId="{2C914B5B-E8E5-418F-9A2C-0FAB6BE04617}">
      <dsp:nvSpPr>
        <dsp:cNvPr id="0" name=""/>
        <dsp:cNvSpPr/>
      </dsp:nvSpPr>
      <dsp:spPr>
        <a:xfrm>
          <a:off x="212146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52BF-61CF-4C62-8935-6C260D146C4A}">
      <dsp:nvSpPr>
        <dsp:cNvPr id="0" name=""/>
        <dsp:cNvSpPr/>
      </dsp:nvSpPr>
      <dsp:spPr>
        <a:xfrm>
          <a:off x="2856961" y="0"/>
          <a:ext cx="258741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Submit application via Standard Application Process</a:t>
          </a:r>
        </a:p>
        <a:p>
          <a:pPr marL="0" lvl="0" indent="0" algn="ctr" defTabSz="889000">
            <a:lnSpc>
              <a:spcPct val="90000"/>
            </a:lnSpc>
            <a:spcBef>
              <a:spcPct val="0"/>
            </a:spcBef>
            <a:spcAft>
              <a:spcPct val="35000"/>
            </a:spcAft>
            <a:buNone/>
          </a:pPr>
          <a:endParaRPr lang="en-US" sz="2000" kern="1200" dirty="0"/>
        </a:p>
      </dsp:txBody>
      <dsp:txXfrm>
        <a:off x="2856961" y="0"/>
        <a:ext cx="2587418" cy="1740535"/>
      </dsp:txXfrm>
    </dsp:sp>
    <dsp:sp modelId="{AD7D4543-71E5-47C2-A0BC-E48B176AE43E}">
      <dsp:nvSpPr>
        <dsp:cNvPr id="0" name=""/>
        <dsp:cNvSpPr/>
      </dsp:nvSpPr>
      <dsp:spPr>
        <a:xfrm>
          <a:off x="378761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4E67E-B305-4A5B-ACA2-74F0277B0BFB}">
      <dsp:nvSpPr>
        <dsp:cNvPr id="0" name=""/>
        <dsp:cNvSpPr/>
      </dsp:nvSpPr>
      <dsp:spPr>
        <a:xfrm>
          <a:off x="5025538" y="2600881"/>
          <a:ext cx="14344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Apply for Special Sworn Status</a:t>
          </a:r>
        </a:p>
      </dsp:txBody>
      <dsp:txXfrm>
        <a:off x="5025538" y="2600881"/>
        <a:ext cx="1434422" cy="1740535"/>
      </dsp:txXfrm>
    </dsp:sp>
    <dsp:sp modelId="{F88C3BB4-B264-445D-BCAA-4E483B173EF0}">
      <dsp:nvSpPr>
        <dsp:cNvPr id="0" name=""/>
        <dsp:cNvSpPr/>
      </dsp:nvSpPr>
      <dsp:spPr>
        <a:xfrm>
          <a:off x="5457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B8356-010A-4376-BBD0-04273FF13ECA}">
      <dsp:nvSpPr>
        <dsp:cNvPr id="0" name=""/>
        <dsp:cNvSpPr/>
      </dsp:nvSpPr>
      <dsp:spPr>
        <a:xfrm>
          <a:off x="6852795" y="973672"/>
          <a:ext cx="919601" cy="66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Pay Fees*</a:t>
          </a:r>
        </a:p>
      </dsp:txBody>
      <dsp:txXfrm>
        <a:off x="6852795" y="973672"/>
        <a:ext cx="919601" cy="660219"/>
      </dsp:txXfrm>
    </dsp:sp>
    <dsp:sp modelId="{61A0D8DB-367F-4628-8983-BD7FC62925CF}">
      <dsp:nvSpPr>
        <dsp:cNvPr id="0" name=""/>
        <dsp:cNvSpPr/>
      </dsp:nvSpPr>
      <dsp:spPr>
        <a:xfrm>
          <a:off x="7142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E015-7491-418A-B597-74A977F42C87}">
      <dsp:nvSpPr>
        <dsp:cNvPr id="0" name=""/>
        <dsp:cNvSpPr/>
      </dsp:nvSpPr>
      <dsp:spPr>
        <a:xfrm>
          <a:off x="8301738" y="2610802"/>
          <a:ext cx="152475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Begin research!</a:t>
          </a:r>
        </a:p>
      </dsp:txBody>
      <dsp:txXfrm>
        <a:off x="8301738" y="2610802"/>
        <a:ext cx="1524754" cy="1740535"/>
      </dsp:txXfrm>
    </dsp:sp>
    <dsp:sp modelId="{1AB480BF-3FB1-4BAF-9A23-126532F381B8}">
      <dsp:nvSpPr>
        <dsp:cNvPr id="0" name=""/>
        <dsp:cNvSpPr/>
      </dsp:nvSpPr>
      <dsp:spPr>
        <a:xfrm>
          <a:off x="8808618"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CC34-D812-4DDB-8FD5-1E008662DDD8}"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B408C-BEAF-4567-B416-9880A44058B0}" type="slidenum">
              <a:rPr lang="en-US" smtClean="0"/>
              <a:t>‹#›</a:t>
            </a:fld>
            <a:endParaRPr lang="en-US"/>
          </a:p>
        </p:txBody>
      </p:sp>
    </p:spTree>
    <p:extLst>
      <p:ext uri="{BB962C8B-B14F-4D97-AF65-F5344CB8AC3E}">
        <p14:creationId xmlns:p14="http://schemas.microsoft.com/office/powerpoint/2010/main" val="5840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F262-CCFF-49CA-B33D-D6BD01EAB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2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that there are fees involved and other agencies may have fees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4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7D56-9A02-4C8A-89E9-3DBEE190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83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97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77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E80BC-A0CA-4DC1-8146-D60B62B08F8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3554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Survey on Drug Use and Health (samhsa.gov)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1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781-8F63-9266-FAE2-5AA1AE9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12FC3-FBBB-C076-2882-9F449AF3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E98A-1490-712B-F0EA-F7A2C6C1E776}"/>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5C2DD0B7-A46C-C567-07A9-4612D4D1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D079-61B4-EE37-9E34-AB495205C4C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14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95B-4AD2-E12C-D2AB-005B1B1ED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6FC80-4A05-6E17-F4AA-8C232702B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0616-0BD2-6B0D-8D9D-A5B3CAC4BF72}"/>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6DB39698-14D4-713D-AB88-D4A44351B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A29D8-CAA5-F461-2329-98CE43B40F74}"/>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7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1A40F-BA20-05CF-DAE7-D0B4A5CE3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80890-D6C4-9542-7271-BCEDFECDE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928B-0716-7FFA-3BA8-E763104CA602}"/>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D88C9ED6-DF72-6AF9-8AF7-F61FAA5E7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75F5E-8F8D-695B-DF1A-C78672E5A905}"/>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677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957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38475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93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61058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819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21516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3710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06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80F-8262-39C2-0124-5695BFC6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E310-00B9-4A58-662C-652A15BE1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2711-C51B-84E4-0032-8D6645ED2D84}"/>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4B8F3336-5C13-2F29-0159-9181A2F92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C00C1-11DE-64A2-6640-B402BC08391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51338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9813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71222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52910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5054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68173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4237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2657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069084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50310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90458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C75-5F9E-C338-C530-691014618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4DBD-B770-7758-284D-BB0F31AD7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8601-3F0D-1CAE-361F-FCC1B32F1DF8}"/>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44E3FFBB-4A6F-8AB5-169F-879D4B1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7ADF-C067-7921-A069-5D591F395AD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401883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6195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515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09262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16865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3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864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0333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721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6502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95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9758-E53C-755F-920D-A75327317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7A529-ED2B-B68B-98E8-B40A7B7CF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AE9D8-A381-5688-58F1-56C62C7A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6369-D813-E1EA-8BA3-5E25785B1F59}"/>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6" name="Footer Placeholder 5">
            <a:extLst>
              <a:ext uri="{FF2B5EF4-FFF2-40B4-BE49-F238E27FC236}">
                <a16:creationId xmlns:a16="http://schemas.microsoft.com/office/drawing/2014/main" id="{B450E88A-0385-9BB7-581F-D93B34BE2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45FEE-F627-DAD2-D0D7-716BD6DF264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4611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288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8806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5183188" y="987425"/>
            <a:ext cx="6172200" cy="4873625"/>
          </a:xfrm>
          <a:prstGeom prst="rect">
            <a:avLst/>
          </a:prstGeom>
          <a:noFill/>
          <a:ln>
            <a:noFill/>
          </a:ln>
        </p:spPr>
      </p:sp>
      <p:sp>
        <p:nvSpPr>
          <p:cNvPr id="64" name="Google Shape;6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114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258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604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6020-01BD-4E53-37F8-4D9734D5C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8F20D-E4C1-64FA-5712-F07C59F9D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D9C0-23B8-95DB-1A37-67B6E8EC2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26F05-30AD-FB86-4ADC-1E25F5D77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3C938-648C-BEFE-2776-AAEB654C8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90E02-8164-1D04-92EC-56492E5F0CE1}"/>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8" name="Footer Placeholder 7">
            <a:extLst>
              <a:ext uri="{FF2B5EF4-FFF2-40B4-BE49-F238E27FC236}">
                <a16:creationId xmlns:a16="http://schemas.microsoft.com/office/drawing/2014/main" id="{733B59AC-9D30-CD1B-E417-931204ADB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4AC8-FC0A-46B3-4626-6483D7A8BF2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253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902-9878-7C65-0655-E8C297B7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3B247-7517-6C23-C4AE-25F7F2FB76EB}"/>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4" name="Footer Placeholder 3">
            <a:extLst>
              <a:ext uri="{FF2B5EF4-FFF2-40B4-BE49-F238E27FC236}">
                <a16:creationId xmlns:a16="http://schemas.microsoft.com/office/drawing/2014/main" id="{972217B5-698D-5C6F-813C-A5C1DD260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0AE00-D6F1-6972-71B6-63F24044A2F8}"/>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35590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86DCB-15AC-DE5B-1DCF-A783956B41F1}"/>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3" name="Footer Placeholder 2">
            <a:extLst>
              <a:ext uri="{FF2B5EF4-FFF2-40B4-BE49-F238E27FC236}">
                <a16:creationId xmlns:a16="http://schemas.microsoft.com/office/drawing/2014/main" id="{173E72C1-D582-0D79-FBBA-56AFD145D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6536B-7510-B496-C4FF-263CAEF6867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004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A6FA-BBCF-8B77-74C7-94AFEC52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0C71A-E5CD-8ABE-27BE-15403C3C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AB08D-4A8E-83BA-F2FB-B38912C51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07F88-C1AB-CEB2-B20E-2C793D849AF5}"/>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6" name="Footer Placeholder 5">
            <a:extLst>
              <a:ext uri="{FF2B5EF4-FFF2-40B4-BE49-F238E27FC236}">
                <a16:creationId xmlns:a16="http://schemas.microsoft.com/office/drawing/2014/main" id="{8C01D03C-997E-1EFD-4808-5F8B5701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E954-E8DE-D5E6-C553-4B576709716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07460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FD3-1E70-9EE2-BD83-96C0211D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90CFB-6F5A-6EE3-E692-A2CAFCDB5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1E525-4F52-FFA4-066A-08DABD187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55727-9110-8E32-31B4-C56EA3B5405F}"/>
              </a:ext>
            </a:extLst>
          </p:cNvPr>
          <p:cNvSpPr>
            <a:spLocks noGrp="1"/>
          </p:cNvSpPr>
          <p:nvPr>
            <p:ph type="dt" sz="half" idx="10"/>
          </p:nvPr>
        </p:nvSpPr>
        <p:spPr/>
        <p:txBody>
          <a:bodyPr/>
          <a:lstStyle/>
          <a:p>
            <a:fld id="{007B242F-5886-4A56-B319-27040658889C}" type="datetimeFigureOut">
              <a:rPr lang="en-US" smtClean="0"/>
              <a:t>11/9/2024</a:t>
            </a:fld>
            <a:endParaRPr lang="en-US"/>
          </a:p>
        </p:txBody>
      </p:sp>
      <p:sp>
        <p:nvSpPr>
          <p:cNvPr id="6" name="Footer Placeholder 5">
            <a:extLst>
              <a:ext uri="{FF2B5EF4-FFF2-40B4-BE49-F238E27FC236}">
                <a16:creationId xmlns:a16="http://schemas.microsoft.com/office/drawing/2014/main" id="{07FCC1A4-A21E-F101-4FD0-5C8D55C8F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9A865-8E3B-EF69-9EED-B774FFB35E3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942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A8E48-4912-CC98-2648-D2E3848C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DEFA8-A418-2AE9-E64F-C8CB840F5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9FF4-2C51-6F15-41BE-558E627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242F-5886-4A56-B319-27040658889C}" type="datetimeFigureOut">
              <a:rPr lang="en-US" smtClean="0"/>
              <a:t>11/9/2024</a:t>
            </a:fld>
            <a:endParaRPr lang="en-US"/>
          </a:p>
        </p:txBody>
      </p:sp>
      <p:sp>
        <p:nvSpPr>
          <p:cNvPr id="5" name="Footer Placeholder 4">
            <a:extLst>
              <a:ext uri="{FF2B5EF4-FFF2-40B4-BE49-F238E27FC236}">
                <a16:creationId xmlns:a16="http://schemas.microsoft.com/office/drawing/2014/main" id="{F9D95498-001F-0AAC-AC5B-ED1547DB1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8794D-CD2A-2AFE-D163-C8415AB3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9E34-11AB-4B83-A8A9-388EA4A75D3F}" type="slidenum">
              <a:rPr lang="en-US" smtClean="0"/>
              <a:t>‹#›</a:t>
            </a:fld>
            <a:endParaRPr lang="en-US"/>
          </a:p>
        </p:txBody>
      </p:sp>
    </p:spTree>
    <p:extLst>
      <p:ext uri="{BB962C8B-B14F-4D97-AF65-F5344CB8AC3E}">
        <p14:creationId xmlns:p14="http://schemas.microsoft.com/office/powerpoint/2010/main" val="25600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358731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1564988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1507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 Id="rId9" Type="http://schemas.openxmlformats.org/officeDocument/2006/relationships/hyperlink" Target="https://www.colorado.edu/rocky-mountain-research-data-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www.census.gov/programs-surveys/nsch.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about/adrm/fsrdc.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ncses.nsf.gov/about/licensing"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hyperlink" Target="http://www.cdc.gov/rdc"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hyperlink" Target="http://www.samhsa.gov/data/data-we-collect/samhsa-rdc"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www.cdc.gov/rdc"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eps.ahrq.gov/data_stats/onsite_datacenter.jsp"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researchdatagov.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about/adrm/fsrdc.html"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census.gov/about/adrm/fsrdc/partner-and-collaborating-agencie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ensus.gov/about/adrm/fsrdc/about/ongoing-project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39339" y="1508581"/>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1384995"/>
          </a:xfrm>
          <a:prstGeom prst="rect">
            <a:avLst/>
          </a:prstGeom>
          <a:noFill/>
        </p:spPr>
        <p:txBody>
          <a:bodyPr wrap="square" rtlCol="0">
            <a:spAutoFit/>
          </a:bodyPr>
          <a:lstStyle/>
          <a:p>
            <a:r>
              <a:rPr lang="en-US" sz="2800" b="1" dirty="0"/>
              <a:t>The Rocky Mountain (Federal Statistical) Research Data Center</a:t>
            </a:r>
          </a:p>
          <a:p>
            <a:pPr algn="ctr"/>
            <a:r>
              <a:rPr lang="en-US" sz="2800" b="1" dirty="0"/>
              <a:t>RMRDC: </a:t>
            </a:r>
            <a:r>
              <a:rPr lang="en-US" sz="2000" b="1" dirty="0">
                <a:hlinkClick r:id="rId9"/>
              </a:rPr>
              <a:t>https://www.colorado.edu/rocky-mountain-research-data-center/</a:t>
            </a:r>
            <a:endParaRPr lang="en-US" sz="2000" b="1" dirty="0"/>
          </a:p>
          <a:p>
            <a:pPr algn="ctr"/>
            <a:endParaRPr lang="en-US" sz="2800" b="1" dirty="0"/>
          </a:p>
        </p:txBody>
      </p:sp>
    </p:spTree>
    <p:extLst>
      <p:ext uri="{BB962C8B-B14F-4D97-AF65-F5344CB8AC3E}">
        <p14:creationId xmlns:p14="http://schemas.microsoft.com/office/powerpoint/2010/main" val="313844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4D6A-2449-7466-5D9D-6F37C6399E86}"/>
              </a:ext>
            </a:extLst>
          </p:cNvPr>
          <p:cNvSpPr>
            <a:spLocks noGrp="1"/>
          </p:cNvSpPr>
          <p:nvPr>
            <p:ph type="title"/>
          </p:nvPr>
        </p:nvSpPr>
        <p:spPr/>
        <p:txBody>
          <a:bodyPr/>
          <a:lstStyle/>
          <a:p>
            <a:r>
              <a:rPr lang="en-US" dirty="0"/>
              <a:t>Most Popular Economic Datasets</a:t>
            </a:r>
          </a:p>
        </p:txBody>
      </p:sp>
      <p:graphicFrame>
        <p:nvGraphicFramePr>
          <p:cNvPr id="5" name="Content Placeholder 3"/>
          <p:cNvGraphicFramePr>
            <a:graphicFrameLocks noGrp="1"/>
          </p:cNvGraphicFramePr>
          <p:nvPr>
            <p:ph idx="1"/>
          </p:nvPr>
        </p:nvGraphicFramePr>
        <p:xfrm>
          <a:off x="838200" y="1825625"/>
          <a:ext cx="10515599" cy="3914937"/>
        </p:xfrm>
        <a:graphic>
          <a:graphicData uri="http://schemas.openxmlformats.org/drawingml/2006/table">
            <a:tbl>
              <a:tblPr firstRow="1" bandRow="1">
                <a:tableStyleId>{5C22544A-7EE6-4342-B048-85BDC9FD1C3A}</a:tableStyleId>
              </a:tblPr>
              <a:tblGrid>
                <a:gridCol w="7205132">
                  <a:extLst>
                    <a:ext uri="{9D8B030D-6E8A-4147-A177-3AD203B41FA5}">
                      <a16:colId xmlns:a16="http://schemas.microsoft.com/office/drawing/2014/main" val="20000"/>
                    </a:ext>
                  </a:extLst>
                </a:gridCol>
                <a:gridCol w="3310467">
                  <a:extLst>
                    <a:ext uri="{9D8B030D-6E8A-4147-A177-3AD203B41FA5}">
                      <a16:colId xmlns:a16="http://schemas.microsoft.com/office/drawing/2014/main" val="20001"/>
                    </a:ext>
                  </a:extLst>
                </a:gridCol>
              </a:tblGrid>
              <a:tr h="434993">
                <a:tc>
                  <a:txBody>
                    <a:bodyPr/>
                    <a:lstStyle/>
                    <a:p>
                      <a:r>
                        <a:rPr lang="en-US" dirty="0"/>
                        <a:t>Data Set</a:t>
                      </a:r>
                    </a:p>
                  </a:txBody>
                  <a:tcPr>
                    <a:solidFill>
                      <a:srgbClr val="205493"/>
                    </a:solidFill>
                  </a:tcPr>
                </a:tc>
                <a:tc>
                  <a:txBody>
                    <a:bodyPr/>
                    <a:lstStyle/>
                    <a:p>
                      <a:r>
                        <a:rPr lang="en-US" dirty="0"/>
                        <a:t>Unit of Enumeration</a:t>
                      </a:r>
                    </a:p>
                  </a:txBody>
                  <a:tcPr>
                    <a:solidFill>
                      <a:srgbClr val="205493"/>
                    </a:solidFill>
                  </a:tcPr>
                </a:tc>
                <a:extLst>
                  <a:ext uri="{0D108BD9-81ED-4DB2-BD59-A6C34878D82A}">
                    <a16:rowId xmlns:a16="http://schemas.microsoft.com/office/drawing/2014/main" val="10000"/>
                  </a:ext>
                </a:extLst>
              </a:tr>
              <a:tr h="434993">
                <a:tc>
                  <a:txBody>
                    <a:bodyPr/>
                    <a:lstStyle/>
                    <a:p>
                      <a:r>
                        <a:rPr lang="en-US" dirty="0"/>
                        <a:t>Economic Censuses (Manufactures,</a:t>
                      </a:r>
                      <a:r>
                        <a:rPr lang="en-US" baseline="0" dirty="0"/>
                        <a:t> Retail Trade, Services, etc.)</a:t>
                      </a:r>
                      <a:endParaRPr lang="en-US" dirty="0"/>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1"/>
                  </a:ext>
                </a:extLst>
              </a:tr>
              <a:tr h="434993">
                <a:tc>
                  <a:txBody>
                    <a:bodyPr/>
                    <a:lstStyle/>
                    <a:p>
                      <a:r>
                        <a:rPr lang="en-US" dirty="0"/>
                        <a:t>Annual Surveys</a:t>
                      </a:r>
                      <a:r>
                        <a:rPr lang="en-US" baseline="0" dirty="0"/>
                        <a:t> (Manufactures, Services, etc.)</a:t>
                      </a:r>
                      <a:endParaRPr lang="en-US" dirty="0"/>
                    </a:p>
                  </a:txBody>
                  <a:tcPr>
                    <a:solidFill>
                      <a:srgbClr val="205493">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Establishment/Firm</a:t>
                      </a:r>
                    </a:p>
                  </a:txBody>
                  <a:tcPr>
                    <a:solidFill>
                      <a:srgbClr val="205493">
                        <a:alpha val="40000"/>
                      </a:srgbClr>
                    </a:solidFill>
                  </a:tcPr>
                </a:tc>
                <a:extLst>
                  <a:ext uri="{0D108BD9-81ED-4DB2-BD59-A6C34878D82A}">
                    <a16:rowId xmlns:a16="http://schemas.microsoft.com/office/drawing/2014/main" val="10002"/>
                  </a:ext>
                </a:extLst>
              </a:tr>
              <a:tr h="434993">
                <a:tc>
                  <a:txBody>
                    <a:bodyPr/>
                    <a:lstStyle/>
                    <a:p>
                      <a:r>
                        <a:rPr lang="en-US" dirty="0"/>
                        <a:t>Standard Statistical Establishment List (SSEL)/Business Register</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3"/>
                  </a:ext>
                </a:extLst>
              </a:tr>
              <a:tr h="434993">
                <a:tc>
                  <a:txBody>
                    <a:bodyPr/>
                    <a:lstStyle/>
                    <a:p>
                      <a:r>
                        <a:rPr lang="en-US" dirty="0"/>
                        <a:t>Quarterly Financial Report (QFR)</a:t>
                      </a:r>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791691495"/>
                  </a:ext>
                </a:extLst>
              </a:tr>
              <a:tr h="434993">
                <a:tc>
                  <a:txBody>
                    <a:bodyPr/>
                    <a:lstStyle/>
                    <a:p>
                      <a:r>
                        <a:rPr lang="en-US" dirty="0"/>
                        <a:t>Longitudinal Business Database</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4"/>
                  </a:ext>
                </a:extLst>
              </a:tr>
              <a:tr h="434993">
                <a:tc>
                  <a:txBody>
                    <a:bodyPr/>
                    <a:lstStyle/>
                    <a:p>
                      <a:r>
                        <a:rPr lang="en-US" dirty="0"/>
                        <a:t>Longitudinal Firm Trade Transactions</a:t>
                      </a:r>
                      <a:r>
                        <a:rPr lang="en-US" baseline="0" dirty="0"/>
                        <a:t> Database (LFTTD)</a:t>
                      </a:r>
                      <a:endParaRPr lang="en-US" dirty="0"/>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10005"/>
                  </a:ext>
                </a:extLst>
              </a:tr>
              <a:tr h="434993">
                <a:tc>
                  <a:txBody>
                    <a:bodyPr/>
                    <a:lstStyle/>
                    <a:p>
                      <a:r>
                        <a:rPr lang="en-US" dirty="0"/>
                        <a:t>Survey of Business Owners/Annual Survey of Businesses</a:t>
                      </a:r>
                    </a:p>
                  </a:txBody>
                  <a:tcPr>
                    <a:solidFill>
                      <a:srgbClr val="205493">
                        <a:alpha val="20000"/>
                      </a:srgbClr>
                    </a:solidFill>
                  </a:tcPr>
                </a:tc>
                <a:tc>
                  <a:txBody>
                    <a:bodyPr/>
                    <a:lstStyle/>
                    <a:p>
                      <a:r>
                        <a:rPr lang="en-US" dirty="0"/>
                        <a:t>Firm</a:t>
                      </a:r>
                    </a:p>
                  </a:txBody>
                  <a:tcPr>
                    <a:solidFill>
                      <a:srgbClr val="205493">
                        <a:alpha val="20000"/>
                      </a:srgbClr>
                    </a:solidFill>
                  </a:tcPr>
                </a:tc>
                <a:extLst>
                  <a:ext uri="{0D108BD9-81ED-4DB2-BD59-A6C34878D82A}">
                    <a16:rowId xmlns:a16="http://schemas.microsoft.com/office/drawing/2014/main" val="3908745435"/>
                  </a:ext>
                </a:extLst>
              </a:tr>
              <a:tr h="434993">
                <a:tc>
                  <a:txBody>
                    <a:bodyPr/>
                    <a:lstStyle/>
                    <a:p>
                      <a:r>
                        <a:rPr lang="en-US" dirty="0"/>
                        <a:t>Many more economic datasets!</a:t>
                      </a:r>
                    </a:p>
                  </a:txBody>
                  <a:tcPr>
                    <a:solidFill>
                      <a:srgbClr val="205493">
                        <a:alpha val="40000"/>
                      </a:srgbClr>
                    </a:solidFill>
                  </a:tcPr>
                </a:tc>
                <a:tc>
                  <a:txBody>
                    <a:bodyPr/>
                    <a:lstStyle/>
                    <a:p>
                      <a:r>
                        <a:rPr lang="en-US" dirty="0"/>
                        <a:t>Establishment/Firm</a:t>
                      </a:r>
                    </a:p>
                  </a:txBody>
                  <a:tcPr>
                    <a:solidFill>
                      <a:srgbClr val="205493">
                        <a:alpha val="40000"/>
                      </a:srgbClr>
                    </a:solidFill>
                  </a:tcPr>
                </a:tc>
                <a:extLst>
                  <a:ext uri="{0D108BD9-81ED-4DB2-BD59-A6C34878D82A}">
                    <a16:rowId xmlns:a16="http://schemas.microsoft.com/office/drawing/2014/main" val="2572880308"/>
                  </a:ext>
                </a:extLst>
              </a:tr>
            </a:tbl>
          </a:graphicData>
        </a:graphic>
      </p:graphicFrame>
      <p:sp>
        <p:nvSpPr>
          <p:cNvPr id="4" name="Slide Number Placeholder 3">
            <a:extLst>
              <a:ext uri="{FF2B5EF4-FFF2-40B4-BE49-F238E27FC236}">
                <a16:creationId xmlns:a16="http://schemas.microsoft.com/office/drawing/2014/main" id="{056E4FE4-47E6-DEC7-0395-4BA5E2510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08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5887-457F-9B71-CFB8-AE237F6D96F3}"/>
              </a:ext>
            </a:extLst>
          </p:cNvPr>
          <p:cNvSpPr>
            <a:spLocks noGrp="1"/>
          </p:cNvSpPr>
          <p:nvPr>
            <p:ph type="ctrTitle"/>
          </p:nvPr>
        </p:nvSpPr>
        <p:spPr>
          <a:xfrm>
            <a:off x="1524000" y="1122363"/>
            <a:ext cx="9258300" cy="2367597"/>
          </a:xfrm>
        </p:spPr>
        <p:txBody>
          <a:bodyPr>
            <a:normAutofit fontScale="90000"/>
          </a:bodyPr>
          <a:lstStyle/>
          <a:p>
            <a:pPr>
              <a:lnSpc>
                <a:spcPct val="115000"/>
              </a:lnSpc>
              <a:spcBef>
                <a:spcPts val="0"/>
              </a:spcBef>
              <a:spcAft>
                <a:spcPts val="800"/>
              </a:spcAft>
            </a:pPr>
            <a:r>
              <a:rPr lang="en-US" sz="800" dirty="0"/>
              <a:t>E</a:t>
            </a:r>
            <a:br>
              <a:rPr lang="en-US" sz="2000" dirty="0"/>
            </a:br>
            <a:r>
              <a:rPr lang="en-US" sz="2000" b="1" dirty="0">
                <a:latin typeface="Aptos" panose="020B0004020202020204" pitchFamily="34" charset="0"/>
              </a:rPr>
              <a:t>Economic Censuses (conducted every 5 years, e.g., 2017, 2022, 2027) using a different questionnaire for each sector.</a:t>
            </a:r>
            <a:br>
              <a:rPr lang="en-US" sz="2000" b="1" kern="100" dirty="0">
                <a:latin typeface="Aptos" panose="020B0004020202020204" pitchFamily="34" charset="0"/>
                <a:ea typeface="Aptos" panose="020B0004020202020204" pitchFamily="34" charset="0"/>
                <a:cs typeface="Times New Roman" panose="02020603050405020304" pitchFamily="18" charset="0"/>
              </a:rPr>
            </a:br>
            <a:r>
              <a:rPr lang="en-US" sz="2000" dirty="0"/>
              <a:t>E</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2200" b="1" kern="100" dirty="0">
                <a:effectLst/>
                <a:latin typeface="Aptos" panose="020B0004020202020204" pitchFamily="34" charset="0"/>
                <a:ea typeface="Aptos" panose="020B0004020202020204" pitchFamily="34" charset="0"/>
                <a:cs typeface="Times New Roman" panose="02020603050405020304" pitchFamily="18" charset="0"/>
              </a:rPr>
              <a:t>Economic Sectors: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health care and social assistance; manufacturing, retail trade, food services, transportation, construction, educational services, finance and insurance, utilities, and mining.</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endParaRPr lang="en-US" sz="2000" dirty="0"/>
          </a:p>
        </p:txBody>
      </p:sp>
      <p:sp>
        <p:nvSpPr>
          <p:cNvPr id="3" name="Subtitle 2">
            <a:extLst>
              <a:ext uri="{FF2B5EF4-FFF2-40B4-BE49-F238E27FC236}">
                <a16:creationId xmlns:a16="http://schemas.microsoft.com/office/drawing/2014/main" id="{D59CB785-03D8-4DAA-7CAE-53DE2087183D}"/>
              </a:ext>
            </a:extLst>
          </p:cNvPr>
          <p:cNvSpPr>
            <a:spLocks noGrp="1"/>
          </p:cNvSpPr>
          <p:nvPr>
            <p:ph type="subTitle" idx="1"/>
          </p:nvPr>
        </p:nvSpPr>
        <p:spPr/>
        <p:txBody>
          <a:bodyPr>
            <a:norm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Topical Areas: </a:t>
            </a:r>
            <a:r>
              <a:rPr lang="en-US" sz="2000" kern="100" dirty="0">
                <a:latin typeface="Aptos" panose="020B0004020202020204" pitchFamily="34" charset="0"/>
                <a:ea typeface="Aptos" panose="020B0004020202020204" pitchFamily="34" charset="0"/>
                <a:cs typeface="Times New Roman" panose="02020603050405020304" pitchFamily="18" charset="0"/>
              </a:rPr>
              <a:t>provides</a:t>
            </a:r>
            <a:r>
              <a:rPr lang="en-US" sz="2000" b="1" kern="100" dirty="0">
                <a:latin typeface="Aptos" panose="020B0004020202020204" pitchFamily="34" charset="0"/>
                <a:ea typeface="Aptos" panose="020B0004020202020204" pitchFamily="34" charset="0"/>
                <a:cs typeface="Times New Roman" panose="02020603050405020304" pitchFamily="18" charset="0"/>
              </a:rPr>
              <a: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revenue, employees, payroll, capital expenditures, rental payments, payments for supplies, heat, power, work done by contractors.  Specific products and services sold and quantities.</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endParaRPr lang="en-US" sz="2000" dirty="0"/>
          </a:p>
        </p:txBody>
      </p:sp>
      <p:sp>
        <p:nvSpPr>
          <p:cNvPr id="4" name="Slide Number Placeholder 3">
            <a:extLst>
              <a:ext uri="{FF2B5EF4-FFF2-40B4-BE49-F238E27FC236}">
                <a16:creationId xmlns:a16="http://schemas.microsoft.com/office/drawing/2014/main" id="{16173D2B-D994-0EEC-6CB6-352280A31160}"/>
              </a:ext>
            </a:extLst>
          </p:cNvPr>
          <p:cNvSpPr>
            <a:spLocks noGrp="1"/>
          </p:cNvSpPr>
          <p:nvPr>
            <p:ph type="sldNum" sz="quarter" idx="12"/>
          </p:nvPr>
        </p:nvSpPr>
        <p:spPr/>
        <p:txBody>
          <a:bodyPr/>
          <a:lstStyle/>
          <a:p>
            <a:fld id="{FC63ECC8-719A-498E-B101-491B6A35558E}" type="slidenum">
              <a:rPr lang="en-US" smtClean="0"/>
              <a:t>11</a:t>
            </a:fld>
            <a:endParaRPr lang="en-US"/>
          </a:p>
        </p:txBody>
      </p:sp>
    </p:spTree>
    <p:extLst>
      <p:ext uri="{BB962C8B-B14F-4D97-AF65-F5344CB8AC3E}">
        <p14:creationId xmlns:p14="http://schemas.microsoft.com/office/powerpoint/2010/main" val="58338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292662"/>
          </a:xfrm>
          <a:prstGeom prst="rect">
            <a:avLst/>
          </a:prstGeom>
          <a:noFill/>
        </p:spPr>
        <p:txBody>
          <a:bodyPr wrap="square" rtlCol="0">
            <a:spAutoFit/>
          </a:bodyPr>
          <a:lstStyle/>
          <a:p>
            <a:r>
              <a:rPr lang="en-US" sz="2400" b="1" i="0" u="none" strike="noStrike" baseline="0" dirty="0">
                <a:solidFill>
                  <a:srgbClr val="231F20"/>
                </a:solidFill>
                <a:latin typeface="Arial" panose="020B0604020202020204" pitchFamily="34" charset="0"/>
              </a:rPr>
              <a:t>Example Business </a:t>
            </a:r>
            <a:r>
              <a:rPr lang="en-US" sz="2400" b="1" dirty="0">
                <a:solidFill>
                  <a:srgbClr val="231F20"/>
                </a:solidFill>
                <a:latin typeface="Arial" panose="020B0604020202020204" pitchFamily="34" charset="0"/>
              </a:rPr>
              <a:t>Project: </a:t>
            </a:r>
            <a:r>
              <a:rPr lang="en-US" i="1" u="none" strike="noStrike" baseline="0" dirty="0">
                <a:solidFill>
                  <a:srgbClr val="231F20"/>
                </a:solidFill>
                <a:latin typeface="Arial" panose="020B0604020202020204" pitchFamily="34" charset="0"/>
              </a:rPr>
              <a:t>Measuring Injuries Along the Subcontracting Chain in the U.S. Construction Industry.  </a:t>
            </a:r>
            <a:r>
              <a:rPr lang="en-US" sz="1800" b="0" i="0" u="none" strike="noStrike" baseline="0" dirty="0">
                <a:solidFill>
                  <a:srgbClr val="231F20"/>
                </a:solidFill>
                <a:latin typeface="Arial" panose="020B0604020202020204" pitchFamily="34" charset="0"/>
              </a:rPr>
              <a:t>Kevin Conner, Frederick Purifoy, </a:t>
            </a:r>
            <a:r>
              <a:rPr lang="en-US" sz="1800" b="1" i="0" u="none" strike="noStrike" baseline="0" dirty="0">
                <a:solidFill>
                  <a:srgbClr val="231F20"/>
                </a:solidFill>
                <a:latin typeface="Arial" panose="020B0604020202020204" pitchFamily="34" charset="0"/>
              </a:rPr>
              <a:t>Kevin Duncan, </a:t>
            </a:r>
            <a:r>
              <a:rPr lang="en-US" sz="1800" b="0" i="0" u="none" strike="noStrike" baseline="0" dirty="0">
                <a:solidFill>
                  <a:srgbClr val="231F20"/>
                </a:solidFill>
                <a:latin typeface="Arial" panose="020B0604020202020204" pitchFamily="34" charset="0"/>
              </a:rPr>
              <a:t>Peter Philips, Mark </a:t>
            </a:r>
            <a:r>
              <a:rPr lang="en-US" sz="1800" b="0" i="0" u="none" strike="noStrike" baseline="0" dirty="0" err="1">
                <a:solidFill>
                  <a:srgbClr val="231F20"/>
                </a:solidFill>
                <a:latin typeface="Arial" panose="020B0604020202020204" pitchFamily="34" charset="0"/>
              </a:rPr>
              <a:t>Prus</a:t>
            </a:r>
            <a:r>
              <a:rPr lang="en-US" sz="1800" b="0" i="0" u="none" strike="noStrike" baseline="0" dirty="0">
                <a:solidFill>
                  <a:srgbClr val="231F20"/>
                </a:solidFill>
                <a:latin typeface="Arial" panose="020B0604020202020204" pitchFamily="34" charset="0"/>
              </a:rPr>
              <a:t>, Jeff </a:t>
            </a:r>
            <a:r>
              <a:rPr lang="en-US" sz="1800" b="0" i="0" u="none" strike="noStrike" baseline="0" dirty="0" err="1">
                <a:solidFill>
                  <a:srgbClr val="231F20"/>
                </a:solidFill>
                <a:latin typeface="Arial" panose="020B0604020202020204" pitchFamily="34" charset="0"/>
              </a:rPr>
              <a:t>Waddoups</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664612" y="1960289"/>
            <a:ext cx="11377666" cy="3970318"/>
          </a:xfrm>
          <a:prstGeom prst="rect">
            <a:avLst/>
          </a:prstGeom>
          <a:noFill/>
        </p:spPr>
        <p:txBody>
          <a:bodyPr wrap="none" rtlCol="0">
            <a:spAutoFit/>
          </a:bodyPr>
          <a:lstStyle/>
          <a:p>
            <a:r>
              <a:rPr lang="en-US" b="1" dirty="0"/>
              <a:t>Datasets:  </a:t>
            </a:r>
            <a:r>
              <a:rPr lang="en-US" dirty="0"/>
              <a:t>Census Bureau’s Economic Census of Construction Industries </a:t>
            </a:r>
            <a:r>
              <a:rPr lang="en-US" b="1" dirty="0"/>
              <a:t>linked with</a:t>
            </a:r>
          </a:p>
          <a:p>
            <a:r>
              <a:rPr lang="en-US" dirty="0"/>
              <a:t>	 Bureau of Labor Statistics Survey of Occupational Injuries and Illnesses</a:t>
            </a:r>
          </a:p>
          <a:p>
            <a:endParaRPr lang="en-US" dirty="0"/>
          </a:p>
          <a:p>
            <a:r>
              <a:rPr lang="en-US" b="1" dirty="0"/>
              <a:t>Key Findings: </a:t>
            </a:r>
          </a:p>
          <a:p>
            <a:pPr marL="285750" indent="-285750">
              <a:buFont typeface="Arial" panose="020B0604020202020204" pitchFamily="34" charset="0"/>
              <a:buChar char="•"/>
            </a:pPr>
            <a:r>
              <a:rPr lang="en-US" dirty="0"/>
              <a:t>Contractors receiving most of their work directly from project owners, who then either self-perform </a:t>
            </a:r>
          </a:p>
          <a:p>
            <a:r>
              <a:rPr lang="en-US" dirty="0"/>
              <a:t>or subcontract this work, tend to have lower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Subcontractors in the middle and lower segments of subcontracting chains, who receive much of their work </a:t>
            </a:r>
          </a:p>
          <a:p>
            <a:r>
              <a:rPr lang="en-US" dirty="0"/>
              <a:t>from other contractors, tend to have higher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Supports the notion that subcontracting often shifts dangerous work down subcontracting chains. </a:t>
            </a:r>
          </a:p>
          <a:p>
            <a:r>
              <a:rPr lang="en-US" dirty="0"/>
              <a:t>Up-chain contractors, who receive their work from project owners, decide which portions of the work to </a:t>
            </a:r>
          </a:p>
          <a:p>
            <a:r>
              <a:rPr lang="en-US" dirty="0"/>
              <a:t>retain and which to subcontract based on various factors, likely including the relative risk associated with different tasks</a:t>
            </a:r>
          </a:p>
          <a:p>
            <a:endParaRPr lang="en-US" dirty="0"/>
          </a:p>
        </p:txBody>
      </p:sp>
    </p:spTree>
    <p:extLst>
      <p:ext uri="{BB962C8B-B14F-4D97-AF65-F5344CB8AC3E}">
        <p14:creationId xmlns:p14="http://schemas.microsoft.com/office/powerpoint/2010/main" val="1982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3D1-973C-C06E-C1D6-3999F496A29E}"/>
              </a:ext>
            </a:extLst>
          </p:cNvPr>
          <p:cNvSpPr>
            <a:spLocks noGrp="1"/>
          </p:cNvSpPr>
          <p:nvPr>
            <p:ph type="title"/>
          </p:nvPr>
        </p:nvSpPr>
        <p:spPr/>
        <p:txBody>
          <a:bodyPr>
            <a:normAutofit/>
          </a:bodyPr>
          <a:lstStyle/>
          <a:p>
            <a:r>
              <a:rPr lang="en-US" sz="2800" dirty="0"/>
              <a:t>Census Linked Data Product – Longitudinal Employer-Household Dynamics (LEHD)</a:t>
            </a:r>
          </a:p>
        </p:txBody>
      </p:sp>
      <p:sp>
        <p:nvSpPr>
          <p:cNvPr id="3" name="Content Placeholder 2">
            <a:extLst>
              <a:ext uri="{FF2B5EF4-FFF2-40B4-BE49-F238E27FC236}">
                <a16:creationId xmlns:a16="http://schemas.microsoft.com/office/drawing/2014/main" id="{932EBC23-03B7-57C2-48C5-3357544D603A}"/>
              </a:ext>
            </a:extLst>
          </p:cNvPr>
          <p:cNvSpPr>
            <a:spLocks noGrp="1"/>
          </p:cNvSpPr>
          <p:nvPr>
            <p:ph idx="1"/>
          </p:nvPr>
        </p:nvSpPr>
        <p:spPr>
          <a:xfrm>
            <a:off x="838200" y="1776331"/>
            <a:ext cx="10515600" cy="4351338"/>
          </a:xfrm>
        </p:spPr>
        <p:txBody>
          <a:bodyPr>
            <a:normAutofit/>
          </a:bodyPr>
          <a:lstStyle/>
          <a:p>
            <a:r>
              <a:rPr lang="en-US" sz="2800" dirty="0"/>
              <a:t>Links individual workers to place of employment </a:t>
            </a:r>
          </a:p>
          <a:p>
            <a:pPr lvl="1"/>
            <a:r>
              <a:rPr lang="en-US" dirty="0"/>
              <a:t>Provides person’s quarterly income and some demographic information from Unemployment Insurance filings by states</a:t>
            </a:r>
          </a:p>
          <a:p>
            <a:r>
              <a:rPr lang="en-US" sz="2800" dirty="0"/>
              <a:t>Links place of employment to Census’s Economic datasets </a:t>
            </a:r>
          </a:p>
          <a:p>
            <a:r>
              <a:rPr lang="en-US" dirty="0"/>
              <a:t>Enables </a:t>
            </a:r>
            <a:r>
              <a:rPr lang="en-US" sz="2800" dirty="0"/>
              <a:t>“Tracking” of a person’s employment history</a:t>
            </a:r>
          </a:p>
          <a:p>
            <a:r>
              <a:rPr lang="en-US" dirty="0"/>
              <a:t>Enables analysis of business hiring and firing practices</a:t>
            </a:r>
            <a:endParaRPr lang="en-US" sz="2800" dirty="0"/>
          </a:p>
          <a:p>
            <a:r>
              <a:rPr lang="en-US" sz="2800" dirty="0"/>
              <a:t>Available on a State-by-State basis—not all states share data</a:t>
            </a:r>
          </a:p>
          <a:p>
            <a:pPr marL="0" indent="0">
              <a:buNone/>
            </a:pPr>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57E35093-1D01-7332-70B6-716200E415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6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077218"/>
          </a:xfrm>
          <a:prstGeom prst="rect">
            <a:avLst/>
          </a:prstGeom>
          <a:noFill/>
        </p:spPr>
        <p:txBody>
          <a:bodyPr wrap="square" rtlCol="0">
            <a:spAutoFit/>
          </a:bodyPr>
          <a:lstStyle/>
          <a:p>
            <a:pPr marR="27240"/>
            <a:r>
              <a:rPr lang="en-US" sz="2800" b="1" i="0" u="none" strike="noStrike" baseline="0" dirty="0">
                <a:solidFill>
                  <a:srgbClr val="231F20"/>
                </a:solidFill>
                <a:latin typeface="Arial" panose="020B0604020202020204" pitchFamily="34" charset="0"/>
              </a:rPr>
              <a:t>Example LEHD Project:  </a:t>
            </a:r>
            <a:r>
              <a:rPr lang="en-US" i="1" u="none" strike="noStrike" baseline="0" dirty="0">
                <a:solidFill>
                  <a:srgbClr val="231F20"/>
                </a:solidFill>
                <a:latin typeface="Arial" panose="020B0604020202020204" pitchFamily="34" charset="0"/>
              </a:rPr>
              <a:t>Is Affirmative Action in Employment Still Effective in the 21st Century? </a:t>
            </a:r>
            <a:r>
              <a:rPr lang="en-US" dirty="0">
                <a:solidFill>
                  <a:srgbClr val="231F20"/>
                </a:solidFill>
                <a:latin typeface="Arial" panose="020B0604020202020204" pitchFamily="34" charset="0"/>
              </a:rPr>
              <a:t>Noriko Amano-</a:t>
            </a:r>
            <a:r>
              <a:rPr lang="en-US" dirty="0" err="1">
                <a:solidFill>
                  <a:srgbClr val="231F20"/>
                </a:solidFill>
                <a:latin typeface="Arial" panose="020B0604020202020204" pitchFamily="34" charset="0"/>
              </a:rPr>
              <a:t>Patino</a:t>
            </a:r>
            <a:r>
              <a:rPr lang="en-US" dirty="0">
                <a:solidFill>
                  <a:srgbClr val="231F20"/>
                </a:solidFill>
                <a:latin typeface="Arial" panose="020B0604020202020204" pitchFamily="34" charset="0"/>
              </a:rPr>
              <a:t>, Julian </a:t>
            </a:r>
            <a:r>
              <a:rPr lang="en-US" dirty="0" err="1">
                <a:solidFill>
                  <a:srgbClr val="231F20"/>
                </a:solidFill>
                <a:latin typeface="Arial" panose="020B0604020202020204" pitchFamily="34" charset="0"/>
              </a:rPr>
              <a:t>Aramburu</a:t>
            </a:r>
            <a:r>
              <a:rPr lang="en-US" dirty="0">
                <a:solidFill>
                  <a:srgbClr val="231F20"/>
                </a:solidFill>
                <a:latin typeface="Arial" panose="020B0604020202020204" pitchFamily="34" charset="0"/>
              </a:rPr>
              <a:t>, Zara Contractor</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981852" y="1421502"/>
            <a:ext cx="9804335" cy="1477328"/>
          </a:xfrm>
          <a:prstGeom prst="rect">
            <a:avLst/>
          </a:prstGeom>
          <a:noFill/>
        </p:spPr>
        <p:txBody>
          <a:bodyPr wrap="square" rtlCol="0">
            <a:spAutoFit/>
          </a:bodyPr>
          <a:lstStyle/>
          <a:p>
            <a:r>
              <a:rPr lang="en-US" b="1" dirty="0"/>
              <a:t>Datasets: </a:t>
            </a:r>
          </a:p>
          <a:p>
            <a:pPr marL="285750" indent="-285750">
              <a:buFont typeface="Arial" panose="020B0604020202020204" pitchFamily="34" charset="0"/>
              <a:buChar char="•"/>
            </a:pPr>
            <a:r>
              <a:rPr lang="en-US" dirty="0"/>
              <a:t>Federal Procurement Data System (FPDS) data is publicly available data containing the universe of </a:t>
            </a:r>
          </a:p>
          <a:p>
            <a:r>
              <a:rPr lang="en-US" dirty="0"/>
              <a:t>federal contracts that exceed $2,500.</a:t>
            </a:r>
            <a:r>
              <a:rPr lang="en-US" b="1" dirty="0"/>
              <a:t>  </a:t>
            </a:r>
          </a:p>
          <a:p>
            <a:pPr marL="285750" indent="-285750">
              <a:buFont typeface="Arial" panose="020B0604020202020204" pitchFamily="34" charset="0"/>
              <a:buChar char="•"/>
            </a:pPr>
            <a:r>
              <a:rPr lang="en-US" dirty="0"/>
              <a:t>LEHD, 2001 to 2014.</a:t>
            </a:r>
          </a:p>
          <a:p>
            <a:endParaRPr lang="en-US" dirty="0"/>
          </a:p>
        </p:txBody>
      </p:sp>
      <p:pic>
        <p:nvPicPr>
          <p:cNvPr id="3" name="Picture 2">
            <a:extLst>
              <a:ext uri="{FF2B5EF4-FFF2-40B4-BE49-F238E27FC236}">
                <a16:creationId xmlns:a16="http://schemas.microsoft.com/office/drawing/2014/main" id="{6F815380-0811-6822-0B1E-0F781482FC7C}"/>
              </a:ext>
            </a:extLst>
          </p:cNvPr>
          <p:cNvPicPr>
            <a:picLocks noChangeAspect="1"/>
          </p:cNvPicPr>
          <p:nvPr/>
        </p:nvPicPr>
        <p:blipFill>
          <a:blip r:embed="rId3"/>
          <a:stretch>
            <a:fillRect/>
          </a:stretch>
        </p:blipFill>
        <p:spPr>
          <a:xfrm>
            <a:off x="1676399" y="2675309"/>
            <a:ext cx="3771900" cy="3439321"/>
          </a:xfrm>
          <a:prstGeom prst="rect">
            <a:avLst/>
          </a:prstGeom>
        </p:spPr>
      </p:pic>
      <p:sp>
        <p:nvSpPr>
          <p:cNvPr id="5" name="TextBox 4">
            <a:extLst>
              <a:ext uri="{FF2B5EF4-FFF2-40B4-BE49-F238E27FC236}">
                <a16:creationId xmlns:a16="http://schemas.microsoft.com/office/drawing/2014/main" id="{1639BFF9-7796-0E58-B821-25BBBA284030}"/>
              </a:ext>
            </a:extLst>
          </p:cNvPr>
          <p:cNvSpPr txBox="1"/>
          <p:nvPr/>
        </p:nvSpPr>
        <p:spPr>
          <a:xfrm>
            <a:off x="6383500" y="3682172"/>
            <a:ext cx="4132101" cy="1754326"/>
          </a:xfrm>
          <a:prstGeom prst="rect">
            <a:avLst/>
          </a:prstGeom>
          <a:noFill/>
        </p:spPr>
        <p:txBody>
          <a:bodyPr wrap="square" rtlCol="0">
            <a:spAutoFit/>
          </a:bodyPr>
          <a:lstStyle/>
          <a:p>
            <a:r>
              <a:rPr lang="en-US" b="1" dirty="0"/>
              <a:t>Finds the Executive Order 11246 ineffective as an employment-based affirmative action policy targeted </a:t>
            </a:r>
          </a:p>
          <a:p>
            <a:r>
              <a:rPr lang="en-US" b="1" dirty="0"/>
              <a:t>at firms holding contracts with the federal government.</a:t>
            </a:r>
          </a:p>
          <a:p>
            <a:endParaRPr lang="en-US" dirty="0"/>
          </a:p>
        </p:txBody>
      </p:sp>
    </p:spTree>
    <p:extLst>
      <p:ext uri="{BB962C8B-B14F-4D97-AF65-F5344CB8AC3E}">
        <p14:creationId xmlns:p14="http://schemas.microsoft.com/office/powerpoint/2010/main" val="361954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8D4A-FF36-4DE2-B484-683B8C4E62C1}"/>
              </a:ext>
            </a:extLst>
          </p:cNvPr>
          <p:cNvSpPr>
            <a:spLocks noGrp="1"/>
          </p:cNvSpPr>
          <p:nvPr>
            <p:ph type="title"/>
          </p:nvPr>
        </p:nvSpPr>
        <p:spPr/>
        <p:txBody>
          <a:bodyPr/>
          <a:lstStyle/>
          <a:p>
            <a:r>
              <a:rPr lang="en-US" dirty="0"/>
              <a:t>FSRDC Demographic Restricted-Use Data Advantages</a:t>
            </a:r>
          </a:p>
        </p:txBody>
      </p:sp>
      <p:sp>
        <p:nvSpPr>
          <p:cNvPr id="3" name="Content Placeholder 2">
            <a:extLst>
              <a:ext uri="{FF2B5EF4-FFF2-40B4-BE49-F238E27FC236}">
                <a16:creationId xmlns:a16="http://schemas.microsoft.com/office/drawing/2014/main" id="{6B38C138-EE08-439F-BD95-FC9B0B191E83}"/>
              </a:ext>
            </a:extLst>
          </p:cNvPr>
          <p:cNvSpPr>
            <a:spLocks noGrp="1"/>
          </p:cNvSpPr>
          <p:nvPr>
            <p:ph idx="1"/>
          </p:nvPr>
        </p:nvSpPr>
        <p:spPr/>
        <p:txBody>
          <a:bodyPr/>
          <a:lstStyle/>
          <a:p>
            <a:pPr marL="115888" indent="-115888">
              <a:lnSpc>
                <a:spcPct val="90000"/>
              </a:lnSpc>
              <a:buFontTx/>
              <a:buChar char="•"/>
            </a:pPr>
            <a:r>
              <a:rPr lang="en-US" dirty="0"/>
              <a:t> Less top-coding/censoring</a:t>
            </a:r>
          </a:p>
          <a:p>
            <a:pPr marL="115888" indent="-115888">
              <a:lnSpc>
                <a:spcPct val="90000"/>
              </a:lnSpc>
              <a:buFontTx/>
              <a:buChar char="•"/>
            </a:pPr>
            <a:r>
              <a:rPr lang="en-US" dirty="0"/>
              <a:t> Additional variables (e.g. DOB, ethnicities, countries of origin)</a:t>
            </a:r>
          </a:p>
          <a:p>
            <a:pPr marL="115888" indent="-115888">
              <a:lnSpc>
                <a:spcPct val="90000"/>
              </a:lnSpc>
              <a:buFontTx/>
              <a:buChar char="•"/>
            </a:pPr>
            <a:r>
              <a:rPr lang="en-US" dirty="0"/>
              <a:t> Larger samples</a:t>
            </a:r>
          </a:p>
          <a:p>
            <a:pPr marL="115888" indent="-115888">
              <a:lnSpc>
                <a:spcPct val="90000"/>
              </a:lnSpc>
              <a:buFontTx/>
              <a:buChar char="•"/>
            </a:pPr>
            <a:r>
              <a:rPr lang="en-US" dirty="0"/>
              <a:t> More detailed geography</a:t>
            </a:r>
          </a:p>
          <a:p>
            <a:pPr marL="115888" indent="-115888">
              <a:lnSpc>
                <a:spcPct val="90000"/>
              </a:lnSpc>
              <a:buFontTx/>
              <a:buChar char="•"/>
            </a:pPr>
            <a:r>
              <a:rPr lang="en-US" dirty="0"/>
              <a:t> Individual level linkages across time/surveys</a:t>
            </a:r>
          </a:p>
          <a:p>
            <a:endParaRPr lang="en-US" dirty="0"/>
          </a:p>
        </p:txBody>
      </p:sp>
      <p:sp>
        <p:nvSpPr>
          <p:cNvPr id="4" name="Slide Number Placeholder 3">
            <a:extLst>
              <a:ext uri="{FF2B5EF4-FFF2-40B4-BE49-F238E27FC236}">
                <a16:creationId xmlns:a16="http://schemas.microsoft.com/office/drawing/2014/main" id="{050C8E3B-95D5-425B-9CBF-9612411B2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2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4E431-F6AE-2772-5FBA-227871D5E29D}"/>
              </a:ext>
            </a:extLst>
          </p:cNvPr>
          <p:cNvSpPr>
            <a:spLocks noGrp="1"/>
          </p:cNvSpPr>
          <p:nvPr>
            <p:ph type="title"/>
          </p:nvPr>
        </p:nvSpPr>
        <p:spPr/>
        <p:txBody>
          <a:bodyPr/>
          <a:lstStyle/>
          <a:p>
            <a:r>
              <a:rPr lang="en-US" dirty="0"/>
              <a:t>Popular Demographic Data</a:t>
            </a:r>
          </a:p>
        </p:txBody>
      </p:sp>
      <p:sp>
        <p:nvSpPr>
          <p:cNvPr id="2" name="Slide Number Placeholder 1">
            <a:extLst>
              <a:ext uri="{FF2B5EF4-FFF2-40B4-BE49-F238E27FC236}">
                <a16:creationId xmlns:a16="http://schemas.microsoft.com/office/drawing/2014/main" id="{C9073743-0E3D-4DE6-7553-D51918C64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FD42899-1DBF-13F9-0A76-FE6E578A7F2C}"/>
              </a:ext>
            </a:extLst>
          </p:cNvPr>
          <p:cNvGraphicFramePr>
            <a:graphicFrameLocks noGrp="1"/>
          </p:cNvGraphicFramePr>
          <p:nvPr>
            <p:extLst>
              <p:ext uri="{D42A27DB-BD31-4B8C-83A1-F6EECF244321}">
                <p14:modId xmlns:p14="http://schemas.microsoft.com/office/powerpoint/2010/main" val="2415766155"/>
              </p:ext>
            </p:extLst>
          </p:nvPr>
        </p:nvGraphicFramePr>
        <p:xfrm>
          <a:off x="2140002" y="1379220"/>
          <a:ext cx="8002217" cy="4786036"/>
        </p:xfrm>
        <a:graphic>
          <a:graphicData uri="http://schemas.openxmlformats.org/drawingml/2006/table">
            <a:tbl>
              <a:tblPr firstRow="1" bandRow="1">
                <a:tableStyleId>{21E4AEA4-8DFA-4A89-87EB-49C32662AFE0}</a:tableStyleId>
              </a:tblPr>
              <a:tblGrid>
                <a:gridCol w="6163706">
                  <a:extLst>
                    <a:ext uri="{9D8B030D-6E8A-4147-A177-3AD203B41FA5}">
                      <a16:colId xmlns:a16="http://schemas.microsoft.com/office/drawing/2014/main" val="20000"/>
                    </a:ext>
                  </a:extLst>
                </a:gridCol>
                <a:gridCol w="1838511">
                  <a:extLst>
                    <a:ext uri="{9D8B030D-6E8A-4147-A177-3AD203B41FA5}">
                      <a16:colId xmlns:a16="http://schemas.microsoft.com/office/drawing/2014/main" val="1611317359"/>
                    </a:ext>
                  </a:extLst>
                </a:gridCol>
              </a:tblGrid>
              <a:tr h="914400">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Lowest-level Geography</a:t>
                      </a:r>
                    </a:p>
                  </a:txBody>
                  <a:tcPr>
                    <a:solidFill>
                      <a:srgbClr val="205493"/>
                    </a:solidFill>
                  </a:tcPr>
                </a:tc>
                <a:extLst>
                  <a:ext uri="{0D108BD9-81ED-4DB2-BD59-A6C34878D82A}">
                    <a16:rowId xmlns:a16="http://schemas.microsoft.com/office/drawing/2014/main" val="10000"/>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Community Survey (ACS)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0001"/>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Housing Survey (AHS)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0002"/>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Current Population Survey</a:t>
                      </a:r>
                      <a:r>
                        <a:rPr lang="en-US" sz="1800" baseline="0" dirty="0">
                          <a:latin typeface="Calibri" panose="020F0502020204030204" pitchFamily="34" charset="0"/>
                          <a:ea typeface="Calibri" panose="020F0502020204030204" pitchFamily="34" charset="0"/>
                          <a:cs typeface="Calibri" panose="020F0502020204030204" pitchFamily="34" charset="0"/>
                        </a:rPr>
                        <a:t>– March Supplement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Decennial Census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345843971"/>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Mortality Disparities in Am Communities (MDAC)</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20000"/>
                      </a:srgbClr>
                    </a:solidFill>
                  </a:tcPr>
                </a:tc>
                <a:extLst>
                  <a:ext uri="{0D108BD9-81ED-4DB2-BD59-A6C34878D82A}">
                    <a16:rowId xmlns:a16="http://schemas.microsoft.com/office/drawing/2014/main" val="406877309"/>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Numident (SSA)</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County</a:t>
                      </a:r>
                    </a:p>
                  </a:txBody>
                  <a:tcPr>
                    <a:solidFill>
                      <a:srgbClr val="205493">
                        <a:alpha val="40000"/>
                      </a:srgbClr>
                    </a:solidFill>
                  </a:tcPr>
                </a:tc>
                <a:extLst>
                  <a:ext uri="{0D108BD9-81ED-4DB2-BD59-A6C34878D82A}">
                    <a16:rowId xmlns:a16="http://schemas.microsoft.com/office/drawing/2014/main" val="3795826243"/>
                  </a:ext>
                </a:extLst>
              </a:tr>
              <a:tr h="38488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Census Household Composition Key (CHCK)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20000"/>
                      </a:srgbClr>
                    </a:solidFill>
                  </a:tcPr>
                </a:tc>
                <a:extLst>
                  <a:ext uri="{0D108BD9-81ED-4DB2-BD59-A6C34878D82A}">
                    <a16:rowId xmlns:a16="http://schemas.microsoft.com/office/drawing/2014/main" val="1892594846"/>
                  </a:ext>
                </a:extLst>
              </a:tr>
              <a:tr h="673545">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Master Address File Extract (MAFX) and MAF Auxiliary Reference File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40000"/>
                      </a:srgbClr>
                    </a:solidFill>
                  </a:tcPr>
                </a:tc>
                <a:extLst>
                  <a:ext uri="{0D108BD9-81ED-4DB2-BD59-A6C34878D82A}">
                    <a16:rowId xmlns:a16="http://schemas.microsoft.com/office/drawing/2014/main" val="3075974722"/>
                  </a:ext>
                </a:extLst>
              </a:tr>
              <a:tr h="503910">
                <a:tc>
                  <a:txBody>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tc>
                  <a:txBody>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extLst>
                  <a:ext uri="{0D108BD9-81ED-4DB2-BD59-A6C34878D82A}">
                    <a16:rowId xmlns:a16="http://schemas.microsoft.com/office/drawing/2014/main" val="4032642671"/>
                  </a:ext>
                </a:extLst>
              </a:tr>
            </a:tbl>
          </a:graphicData>
        </a:graphic>
      </p:graphicFrame>
    </p:spTree>
    <p:extLst>
      <p:ext uri="{BB962C8B-B14F-4D97-AF65-F5344CB8AC3E}">
        <p14:creationId xmlns:p14="http://schemas.microsoft.com/office/powerpoint/2010/main" val="333903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a:xfrm>
            <a:off x="838200" y="365126"/>
            <a:ext cx="10398551" cy="812712"/>
          </a:xfrm>
        </p:spPr>
        <p:txBody>
          <a:bodyPr>
            <a:normAutofit/>
          </a:bodyPr>
          <a:lstStyle/>
          <a:p>
            <a:r>
              <a:rPr lang="en-US" sz="2400" dirty="0"/>
              <a:t>Example American Community Survey (ACS) Project</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a:xfrm>
            <a:off x="869998" y="1056741"/>
            <a:ext cx="10299192" cy="1438783"/>
          </a:xfrm>
        </p:spPr>
        <p:txBody>
          <a:bodyPr>
            <a:normAutofit/>
          </a:bodyPr>
          <a:lstStyle/>
          <a:p>
            <a:pPr marL="0" indent="0">
              <a:buNone/>
            </a:pPr>
            <a:r>
              <a:rPr lang="en-US" sz="1800" i="1" dirty="0"/>
              <a:t>Does Tribal Gaming Generate Net Benefits? </a:t>
            </a:r>
            <a:r>
              <a:rPr lang="en-US" sz="1800" dirty="0"/>
              <a:t>Laurel Wheeler</a:t>
            </a:r>
          </a:p>
          <a:p>
            <a:r>
              <a:rPr lang="en-US" sz="2000" dirty="0"/>
              <a:t>Provides sustained improvements in employment and wages on federal reservations</a:t>
            </a:r>
          </a:p>
          <a:p>
            <a:r>
              <a:rPr lang="en-US" sz="2000" dirty="0"/>
              <a:t>Gains concentrated for Indigenous people living on host reservations</a:t>
            </a:r>
          </a:p>
          <a:p>
            <a:pPr marL="0" indent="0">
              <a:buNone/>
            </a:pPr>
            <a:endParaRPr lang="en-US" dirty="0"/>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6788F8-42B5-9496-881D-4E539B3AC99A}"/>
              </a:ext>
            </a:extLst>
          </p:cNvPr>
          <p:cNvPicPr>
            <a:picLocks noChangeAspect="1"/>
          </p:cNvPicPr>
          <p:nvPr/>
        </p:nvPicPr>
        <p:blipFill>
          <a:blip r:embed="rId2"/>
          <a:stretch>
            <a:fillRect/>
          </a:stretch>
        </p:blipFill>
        <p:spPr>
          <a:xfrm>
            <a:off x="1054607" y="3220922"/>
            <a:ext cx="9304254" cy="3123415"/>
          </a:xfrm>
          <a:prstGeom prst="rect">
            <a:avLst/>
          </a:prstGeom>
        </p:spPr>
      </p:pic>
      <p:sp>
        <p:nvSpPr>
          <p:cNvPr id="8" name="TextBox 7">
            <a:extLst>
              <a:ext uri="{FF2B5EF4-FFF2-40B4-BE49-F238E27FC236}">
                <a16:creationId xmlns:a16="http://schemas.microsoft.com/office/drawing/2014/main" id="{E1EA39AB-4BA9-FEB9-486E-03218984026B}"/>
              </a:ext>
            </a:extLst>
          </p:cNvPr>
          <p:cNvSpPr txBox="1"/>
          <p:nvPr/>
        </p:nvSpPr>
        <p:spPr>
          <a:xfrm>
            <a:off x="3008376" y="2673557"/>
            <a:ext cx="4752198" cy="369332"/>
          </a:xfrm>
          <a:prstGeom prst="rect">
            <a:avLst/>
          </a:prstGeom>
          <a:noFill/>
        </p:spPr>
        <p:txBody>
          <a:bodyPr wrap="none" rtlCol="0">
            <a:spAutoFit/>
          </a:bodyPr>
          <a:lstStyle/>
          <a:p>
            <a:r>
              <a:rPr lang="en-US" dirty="0"/>
              <a:t>Labor Market Effects of Casino Openings by Race</a:t>
            </a:r>
          </a:p>
        </p:txBody>
      </p:sp>
    </p:spTree>
    <p:extLst>
      <p:ext uri="{BB962C8B-B14F-4D97-AF65-F5344CB8AC3E}">
        <p14:creationId xmlns:p14="http://schemas.microsoft.com/office/powerpoint/2010/main" val="340720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763-04D4-9E65-FF7B-81426E383E1B}"/>
              </a:ext>
            </a:extLst>
          </p:cNvPr>
          <p:cNvSpPr>
            <a:spLocks noGrp="1"/>
          </p:cNvSpPr>
          <p:nvPr>
            <p:ph type="title"/>
          </p:nvPr>
        </p:nvSpPr>
        <p:spPr/>
        <p:txBody>
          <a:bodyPr/>
          <a:lstStyle/>
          <a:p>
            <a:r>
              <a:rPr lang="en-US" dirty="0"/>
              <a:t>Popular Demographic Data, </a:t>
            </a:r>
            <a:r>
              <a:rPr lang="en-US" dirty="0" err="1"/>
              <a:t>con’t</a:t>
            </a:r>
            <a:endParaRPr lang="en-US" dirty="0"/>
          </a:p>
        </p:txBody>
      </p:sp>
      <p:sp>
        <p:nvSpPr>
          <p:cNvPr id="4" name="Slide Number Placeholder 3">
            <a:extLst>
              <a:ext uri="{FF2B5EF4-FFF2-40B4-BE49-F238E27FC236}">
                <a16:creationId xmlns:a16="http://schemas.microsoft.com/office/drawing/2014/main" id="{AACDE8FB-982B-9207-1E8B-10BB841E9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BFA734A-3D99-7455-F63B-808877D9BBE5}"/>
              </a:ext>
            </a:extLst>
          </p:cNvPr>
          <p:cNvGraphicFramePr>
            <a:graphicFrameLocks noGrp="1"/>
          </p:cNvGraphicFramePr>
          <p:nvPr>
            <p:extLst>
              <p:ext uri="{D42A27DB-BD31-4B8C-83A1-F6EECF244321}">
                <p14:modId xmlns:p14="http://schemas.microsoft.com/office/powerpoint/2010/main" val="2283044016"/>
              </p:ext>
            </p:extLst>
          </p:nvPr>
        </p:nvGraphicFramePr>
        <p:xfrm>
          <a:off x="2355741" y="1690688"/>
          <a:ext cx="7480518" cy="2769744"/>
        </p:xfrm>
        <a:graphic>
          <a:graphicData uri="http://schemas.openxmlformats.org/drawingml/2006/table">
            <a:tbl>
              <a:tblPr firstRow="1" bandRow="1">
                <a:tableStyleId>{21E4AEA4-8DFA-4A89-87EB-49C32662AFE0}</a:tableStyleId>
              </a:tblPr>
              <a:tblGrid>
                <a:gridCol w="5761868">
                  <a:extLst>
                    <a:ext uri="{9D8B030D-6E8A-4147-A177-3AD203B41FA5}">
                      <a16:colId xmlns:a16="http://schemas.microsoft.com/office/drawing/2014/main" val="20000"/>
                    </a:ext>
                  </a:extLst>
                </a:gridCol>
                <a:gridCol w="1718650">
                  <a:extLst>
                    <a:ext uri="{9D8B030D-6E8A-4147-A177-3AD203B41FA5}">
                      <a16:colId xmlns:a16="http://schemas.microsoft.com/office/drawing/2014/main" val="1611317359"/>
                    </a:ext>
                  </a:extLst>
                </a:gridCol>
              </a:tblGrid>
              <a:tr h="553949">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Geography</a:t>
                      </a:r>
                    </a:p>
                  </a:txBody>
                  <a:tcPr>
                    <a:solidFill>
                      <a:srgbClr val="205493"/>
                    </a:solidFill>
                  </a:tcPr>
                </a:tc>
                <a:extLst>
                  <a:ext uri="{0D108BD9-81ED-4DB2-BD59-A6C34878D82A}">
                    <a16:rowId xmlns:a16="http://schemas.microsoft.com/office/drawing/2014/main" val="1000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SNAP / TANF / WIC (by state)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varies</a:t>
                      </a:r>
                    </a:p>
                  </a:txBody>
                  <a:tcPr>
                    <a:solidFill>
                      <a:srgbClr val="205493">
                        <a:alpha val="40000"/>
                      </a:srgbClr>
                    </a:solidFill>
                  </a:tcPr>
                </a:tc>
                <a:extLst>
                  <a:ext uri="{0D108BD9-81ED-4DB2-BD59-A6C34878D82A}">
                    <a16:rowId xmlns:a16="http://schemas.microsoft.com/office/drawing/2014/main" val="10001"/>
                  </a:ext>
                </a:extLst>
              </a:tr>
              <a:tr h="44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National Survey of Children’s Health</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40000"/>
                      </a:srgbClr>
                    </a:solidFill>
                  </a:tcPr>
                </a:tc>
                <a:extLst>
                  <a:ext uri="{0D108BD9-81ED-4DB2-BD59-A6C34878D82A}">
                    <a16:rowId xmlns:a16="http://schemas.microsoft.com/office/drawing/2014/main" val="394635824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Household Pulse Survey</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Survey of Income and Program Participation (SIPP)</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Tract/County</a:t>
                      </a:r>
                    </a:p>
                  </a:txBody>
                  <a:tcPr>
                    <a:solidFill>
                      <a:srgbClr val="205493">
                        <a:alpha val="40000"/>
                      </a:srgbClr>
                    </a:solidFill>
                  </a:tcPr>
                </a:tc>
                <a:extLst>
                  <a:ext uri="{0D108BD9-81ED-4DB2-BD59-A6C34878D82A}">
                    <a16:rowId xmlns:a16="http://schemas.microsoft.com/office/drawing/2014/main" val="134584397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Moving to Opportunities (MTO)</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406877309"/>
                  </a:ext>
                </a:extLst>
              </a:tr>
            </a:tbl>
          </a:graphicData>
        </a:graphic>
      </p:graphicFrame>
    </p:spTree>
    <p:extLst>
      <p:ext uri="{BB962C8B-B14F-4D97-AF65-F5344CB8AC3E}">
        <p14:creationId xmlns:p14="http://schemas.microsoft.com/office/powerpoint/2010/main" val="87447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5"/>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1" name="Google Shape;321;p35"/>
          <p:cNvSpPr txBox="1">
            <a:spLocks noGrp="1"/>
          </p:cNvSpPr>
          <p:nvPr>
            <p:ph type="body" idx="1"/>
          </p:nvPr>
        </p:nvSpPr>
        <p:spPr>
          <a:xfrm>
            <a:off x="560910" y="254357"/>
            <a:ext cx="10854949" cy="546771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00000"/>
              <a:buNone/>
            </a:pPr>
            <a:endParaRPr sz="4000" dirty="0"/>
          </a:p>
          <a:p>
            <a:pPr marL="0" lvl="0" indent="0" algn="l" rtl="0">
              <a:lnSpc>
                <a:spcPct val="90000"/>
              </a:lnSpc>
              <a:spcBef>
                <a:spcPts val="1000"/>
              </a:spcBef>
              <a:spcAft>
                <a:spcPts val="0"/>
              </a:spcAft>
              <a:buClr>
                <a:schemeClr val="dk1"/>
              </a:buClr>
              <a:buSzPct val="100000"/>
              <a:buNone/>
            </a:pPr>
            <a:r>
              <a:rPr lang="en-US" sz="3600" b="1" dirty="0"/>
              <a:t>National Survey of Child Health (NSCH</a:t>
            </a:r>
            <a:r>
              <a:rPr lang="en-US" sz="3600" dirty="0"/>
              <a:t>): </a:t>
            </a:r>
            <a:r>
              <a:rPr lang="en-US" sz="3600" u="sng" dirty="0">
                <a:solidFill>
                  <a:schemeClr val="hlink"/>
                </a:solidFill>
                <a:hlinkClick r:id="rId4"/>
              </a:rPr>
              <a:t>https://www.census.gov/programs-surveys/nsch.html</a:t>
            </a:r>
            <a:endParaRPr sz="3600" dirty="0"/>
          </a:p>
          <a:p>
            <a:pPr marL="0" lvl="0" indent="0">
              <a:spcBef>
                <a:spcPts val="0"/>
              </a:spcBef>
              <a:buNone/>
            </a:pPr>
            <a:endParaRPr lang="en-US" sz="2900" dirty="0">
              <a:solidFill>
                <a:schemeClr val="dk1"/>
              </a:solidFill>
              <a:ea typeface="Calibri"/>
              <a:cs typeface="Calibri"/>
              <a:sym typeface="Calibri"/>
            </a:endParaRPr>
          </a:p>
          <a:p>
            <a:pPr marL="0" lvl="0" indent="0">
              <a:spcBef>
                <a:spcPts val="0"/>
              </a:spcBef>
              <a:buNone/>
            </a:pPr>
            <a:r>
              <a:rPr lang="en-US" sz="2900" dirty="0">
                <a:solidFill>
                  <a:schemeClr val="dk1"/>
                </a:solidFill>
                <a:ea typeface="Calibri"/>
                <a:cs typeface="Calibri"/>
                <a:sym typeface="Calibri"/>
              </a:rPr>
              <a:t>Primary source of information about p</a:t>
            </a:r>
            <a:r>
              <a:rPr lang="en-US" sz="2900" dirty="0">
                <a:solidFill>
                  <a:srgbClr val="000000"/>
                </a:solidFill>
                <a:ea typeface="Calibri"/>
                <a:cs typeface="Calibri"/>
                <a:sym typeface="Calibri"/>
              </a:rPr>
              <a:t>hysical and emotional health of children ages 0-17.  Collected by </a:t>
            </a:r>
            <a:r>
              <a:rPr lang="en-US" sz="2900" dirty="0">
                <a:solidFill>
                  <a:schemeClr val="dk1"/>
                </a:solidFill>
                <a:ea typeface="Calibri"/>
                <a:cs typeface="Calibri"/>
                <a:sym typeface="Calibri"/>
              </a:rPr>
              <a:t>U.S. Census Bureau and Health Resources and Services Administration (HRSA) since 2016.</a:t>
            </a:r>
            <a:endParaRPr lang="en-US" sz="2900" dirty="0"/>
          </a:p>
          <a:p>
            <a:pPr marL="228600" lvl="0" indent="-130810" algn="l" rtl="0">
              <a:lnSpc>
                <a:spcPct val="90000"/>
              </a:lnSpc>
              <a:spcBef>
                <a:spcPts val="1000"/>
              </a:spcBef>
              <a:spcAft>
                <a:spcPts val="0"/>
              </a:spcAft>
              <a:buClr>
                <a:schemeClr val="dk1"/>
              </a:buClr>
              <a:buSzPct val="100000"/>
              <a:buNone/>
            </a:pPr>
            <a:endParaRPr lang="en-US" sz="2200" b="0" i="0" dirty="0">
              <a:solidFill>
                <a:srgbClr val="000000"/>
              </a:solidFill>
              <a:latin typeface="Lora"/>
              <a:ea typeface="Lora"/>
              <a:cs typeface="Lora"/>
              <a:sym typeface="Lora"/>
            </a:endParaRPr>
          </a:p>
          <a:p>
            <a:pPr marL="228600" lvl="0" indent="-130810" algn="l" rtl="0">
              <a:lnSpc>
                <a:spcPct val="90000"/>
              </a:lnSpc>
              <a:spcBef>
                <a:spcPts val="1000"/>
              </a:spcBef>
              <a:spcAft>
                <a:spcPts val="0"/>
              </a:spcAft>
              <a:buClr>
                <a:schemeClr val="dk1"/>
              </a:buClr>
              <a:buSzPct val="100000"/>
              <a:buNone/>
            </a:pPr>
            <a:endParaRPr sz="2200" b="0" i="0" dirty="0">
              <a:solidFill>
                <a:srgbClr val="000000"/>
              </a:solidFill>
              <a:latin typeface="Lora"/>
              <a:ea typeface="Lora"/>
              <a:cs typeface="Lora"/>
              <a:sym typeface="Lora"/>
            </a:endParaRPr>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Oversample children with special needs and youngest children (ages 0-5)</a:t>
            </a:r>
            <a:endParaRPr dirty="0"/>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A substantive questionnaire of parent or caregiver of selected child</a:t>
            </a:r>
            <a:endParaRPr dirty="0"/>
          </a:p>
          <a:p>
            <a:pPr marL="228600" lvl="0" indent="-228600" algn="l" rtl="0">
              <a:lnSpc>
                <a:spcPct val="90000"/>
              </a:lnSpc>
              <a:spcBef>
                <a:spcPts val="1000"/>
              </a:spcBef>
              <a:spcAft>
                <a:spcPts val="0"/>
              </a:spcAft>
              <a:buClr>
                <a:srgbClr val="000000"/>
              </a:buClr>
              <a:buSzPct val="100000"/>
              <a:buChar char="•"/>
            </a:pPr>
            <a:r>
              <a:rPr lang="en-US" sz="3400" dirty="0">
                <a:solidFill>
                  <a:srgbClr val="000000"/>
                </a:solidFill>
                <a:latin typeface="Calibri"/>
                <a:ea typeface="Calibri"/>
                <a:cs typeface="Calibri"/>
                <a:sym typeface="Calibri"/>
              </a:rPr>
              <a:t>Three topical questionnaires tailored for three age groups: 0-5; 6-11, and 12-17.</a:t>
            </a:r>
          </a:p>
          <a:p>
            <a:pPr marL="685800" lvl="1" indent="-121919"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Description automatically generated">
            <a:extLst>
              <a:ext uri="{FF2B5EF4-FFF2-40B4-BE49-F238E27FC236}">
                <a16:creationId xmlns:a16="http://schemas.microsoft.com/office/drawing/2014/main" id="{62C14428-EA91-D923-C131-0A6DC5A97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319" y="1"/>
            <a:ext cx="8995681" cy="6818720"/>
          </a:xfrm>
          <a:prstGeom prst="rect">
            <a:avLst/>
          </a:prstGeom>
        </p:spPr>
      </p:pic>
      <p:sp>
        <p:nvSpPr>
          <p:cNvPr id="2" name="TextBox 1">
            <a:extLst>
              <a:ext uri="{FF2B5EF4-FFF2-40B4-BE49-F238E27FC236}">
                <a16:creationId xmlns:a16="http://schemas.microsoft.com/office/drawing/2014/main" id="{56F953FD-6A47-789A-9E02-9CE478D60F3D}"/>
              </a:ext>
            </a:extLst>
          </p:cNvPr>
          <p:cNvSpPr txBox="1"/>
          <p:nvPr/>
        </p:nvSpPr>
        <p:spPr>
          <a:xfrm>
            <a:off x="4137932" y="709358"/>
            <a:ext cx="8593493" cy="369332"/>
          </a:xfrm>
          <a:prstGeom prst="rect">
            <a:avLst/>
          </a:prstGeom>
          <a:noFill/>
        </p:spPr>
        <p:txBody>
          <a:bodyPr wrap="square" rtlCol="0">
            <a:spAutoFit/>
          </a:bodyPr>
          <a:lstStyle/>
          <a:p>
            <a:r>
              <a:rPr lang="en-US" dirty="0">
                <a:hlinkClick r:id="rId3"/>
              </a:rPr>
              <a:t>Federal Statistical Research Data Centers</a:t>
            </a:r>
            <a:endParaRPr lang="en-US" dirty="0"/>
          </a:p>
        </p:txBody>
      </p:sp>
    </p:spTree>
    <p:extLst>
      <p:ext uri="{BB962C8B-B14F-4D97-AF65-F5344CB8AC3E}">
        <p14:creationId xmlns:p14="http://schemas.microsoft.com/office/powerpoint/2010/main" val="55602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6"/>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7" name="Google Shape;327;p36"/>
          <p:cNvSpPr txBox="1">
            <a:spLocks noGrp="1"/>
          </p:cNvSpPr>
          <p:nvPr>
            <p:ph type="body" idx="1"/>
          </p:nvPr>
        </p:nvSpPr>
        <p:spPr>
          <a:xfrm>
            <a:off x="711740" y="1008501"/>
            <a:ext cx="10690038" cy="4748831"/>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endParaRPr b="0" i="0">
              <a:solidFill>
                <a:srgbClr val="000000"/>
              </a:solidFill>
              <a:latin typeface="Lora"/>
              <a:ea typeface="Lora"/>
              <a:cs typeface="Lora"/>
              <a:sym typeface="Lora"/>
            </a:endParaRPr>
          </a:p>
          <a:p>
            <a:pPr marL="685800" lvl="1" indent="-76200" algn="l" rtl="0">
              <a:lnSpc>
                <a:spcPct val="90000"/>
              </a:lnSpc>
              <a:spcBef>
                <a:spcPts val="500"/>
              </a:spcBef>
              <a:spcAft>
                <a:spcPts val="0"/>
              </a:spcAft>
              <a:buClr>
                <a:schemeClr val="dk1"/>
              </a:buClr>
              <a:buSzPts val="2400"/>
              <a:buNone/>
            </a:pPr>
            <a:endParaRPr/>
          </a:p>
        </p:txBody>
      </p:sp>
      <p:sp>
        <p:nvSpPr>
          <p:cNvPr id="328" name="Google Shape;328;p36"/>
          <p:cNvSpPr txBox="1"/>
          <p:nvPr/>
        </p:nvSpPr>
        <p:spPr>
          <a:xfrm>
            <a:off x="476352" y="652886"/>
            <a:ext cx="10515600" cy="4834331"/>
          </a:xfrm>
          <a:prstGeom prst="rect">
            <a:avLst/>
          </a:prstGeom>
          <a:noFill/>
          <a:ln>
            <a:noFill/>
          </a:ln>
        </p:spPr>
        <p:txBody>
          <a:bodyPr spcFirstLastPara="1" wrap="square" lIns="91425" tIns="45700" rIns="91425" bIns="45700" anchor="t" anchorCtr="0">
            <a:normAutofit lnSpcReduction="10000"/>
          </a:bodyPr>
          <a:lstStyle/>
          <a:p>
            <a:pPr marR="0" lvl="0" algn="l" rtl="0">
              <a:lnSpc>
                <a:spcPct val="90000"/>
              </a:lnSpc>
              <a:spcBef>
                <a:spcPts val="0"/>
              </a:spcBef>
              <a:spcAft>
                <a:spcPts val="0"/>
              </a:spcAft>
              <a:buClr>
                <a:schemeClr val="dk1"/>
              </a:buClr>
              <a:buSzPct val="100000"/>
            </a:pPr>
            <a:r>
              <a:rPr lang="en-US" sz="2800" dirty="0"/>
              <a:t>NSCH topics include</a:t>
            </a:r>
            <a:r>
              <a:rPr lang="en-US" sz="3200" dirty="0"/>
              <a:t>: </a:t>
            </a:r>
          </a:p>
          <a:p>
            <a:pPr marR="0" lvl="0" algn="l" rtl="0">
              <a:lnSpc>
                <a:spcPct val="90000"/>
              </a:lnSpc>
              <a:spcBef>
                <a:spcPts val="0"/>
              </a:spcBef>
              <a:spcAft>
                <a:spcPts val="0"/>
              </a:spcAft>
              <a:buClr>
                <a:schemeClr val="dk1"/>
              </a:buClr>
              <a:buSzPct val="100000"/>
            </a:pPr>
            <a:endParaRPr lang="en-US" sz="3200" dirty="0"/>
          </a:p>
          <a:p>
            <a:pPr marR="0" lvl="0" algn="l" rtl="0">
              <a:lnSpc>
                <a:spcPct val="90000"/>
              </a:lnSpc>
              <a:spcBef>
                <a:spcPts val="0"/>
              </a:spcBef>
              <a:spcAft>
                <a:spcPts val="0"/>
              </a:spcAft>
              <a:buClr>
                <a:schemeClr val="dk1"/>
              </a:buClr>
              <a:buSzPct val="100000"/>
            </a:pPr>
            <a:r>
              <a:rPr lang="en-US" sz="2000" dirty="0"/>
              <a:t>• Child and family characteristics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Physical and mental health status, including current conditions and functional difficulties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Health insurance status, type, and adequacy</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Access and use of health care services</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Medical, dental, and specialty care needed and received</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School readiness, school outcomes, and activities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Family nutrition, housing, health and activities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Impact of child’s health on family</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95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8B979"/>
              </a:buClr>
              <a:buSzPts val="5400"/>
              <a:buFont typeface="Calibri"/>
              <a:buNone/>
            </a:pPr>
            <a:r>
              <a:rPr lang="en-US" sz="5400" b="1" dirty="0">
                <a:solidFill>
                  <a:srgbClr val="D8B979"/>
                </a:solidFill>
              </a:rPr>
              <a:t>Two Popular Crime Datasets</a:t>
            </a:r>
            <a:endParaRPr dirty="0"/>
          </a:p>
        </p:txBody>
      </p:sp>
      <p:sp>
        <p:nvSpPr>
          <p:cNvPr id="175" name="Google Shape;175;p2"/>
          <p:cNvSpPr txBox="1">
            <a:spLocks noGrp="1"/>
          </p:cNvSpPr>
          <p:nvPr>
            <p:ph type="body" idx="1"/>
          </p:nvPr>
        </p:nvSpPr>
        <p:spPr>
          <a:xfrm>
            <a:off x="837656" y="1458479"/>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rPr>
              <a:t>The </a:t>
            </a:r>
            <a:r>
              <a:rPr lang="en-US" dirty="0">
                <a:solidFill>
                  <a:srgbClr val="D8B979"/>
                </a:solidFill>
              </a:rPr>
              <a:t>National Crime Victimization Survey (NCVS) </a:t>
            </a:r>
            <a:r>
              <a:rPr lang="en-US" dirty="0">
                <a:solidFill>
                  <a:schemeClr val="lt1"/>
                </a:solidFill>
              </a:rPr>
              <a:t>is collected by Census on behalf of the Bureau of Justice Statistics (BJS) to produce national estimates of crime incidence, reporting and victim characteristics. </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Sampling frame is </a:t>
            </a:r>
            <a:r>
              <a:rPr lang="en-US" dirty="0">
                <a:solidFill>
                  <a:srgbClr val="D8B979"/>
                </a:solidFill>
              </a:rPr>
              <a:t>potential crime victims, households in U.S.</a:t>
            </a:r>
            <a:r>
              <a:rPr lang="en-US" dirty="0">
                <a:solidFill>
                  <a:schemeClr val="lt1"/>
                </a:solidFill>
              </a:rPr>
              <a:t>.</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The </a:t>
            </a:r>
            <a:r>
              <a:rPr lang="en-US" dirty="0">
                <a:solidFill>
                  <a:srgbClr val="D8B979"/>
                </a:solidFill>
              </a:rPr>
              <a:t>Criminal Justice Administrative Records System (CJARS)</a:t>
            </a:r>
            <a:r>
              <a:rPr lang="en-US" dirty="0">
                <a:solidFill>
                  <a:schemeClr val="lt1"/>
                </a:solidFill>
              </a:rPr>
              <a:t> is a collaboration between State justice departments, the University of Michigan, and Census to link offender records to other demographic, economic, and administrative data collected by the federal government.</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Population is </a:t>
            </a:r>
            <a:r>
              <a:rPr lang="en-US" dirty="0">
                <a:solidFill>
                  <a:srgbClr val="D8B979"/>
                </a:solidFill>
              </a:rPr>
              <a:t>adults in the criminal justice system</a:t>
            </a:r>
            <a:r>
              <a:rPr lang="en-US" dirty="0">
                <a:solidFill>
                  <a:schemeClr val="lt1"/>
                </a:solidFill>
              </a:rPr>
              <a:t> in participating States and sub-state entities.</a:t>
            </a:r>
            <a:endParaRPr dirty="0"/>
          </a:p>
        </p:txBody>
      </p:sp>
      <p:pic>
        <p:nvPicPr>
          <p:cNvPr id="176" name="Google Shape;176;p2"/>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dirty="0">
                <a:solidFill>
                  <a:schemeClr val="lt1"/>
                </a:solidFill>
              </a:rPr>
              <a:t>Potential</a:t>
            </a:r>
            <a:r>
              <a:rPr lang="en-US" sz="5400" b="1" dirty="0">
                <a:solidFill>
                  <a:srgbClr val="D8B979"/>
                </a:solidFill>
              </a:rPr>
              <a:t> NCVS </a:t>
            </a:r>
            <a:r>
              <a:rPr lang="en-US" sz="5400" b="1" dirty="0">
                <a:solidFill>
                  <a:schemeClr val="lt1"/>
                </a:solidFill>
              </a:rPr>
              <a:t>Research</a:t>
            </a:r>
            <a:r>
              <a:rPr lang="en-US" sz="5400" b="1" dirty="0">
                <a:solidFill>
                  <a:srgbClr val="D8B979"/>
                </a:solidFill>
              </a:rPr>
              <a:t> </a:t>
            </a:r>
            <a:r>
              <a:rPr lang="en-US" sz="5400" b="1" dirty="0">
                <a:solidFill>
                  <a:schemeClr val="lt1"/>
                </a:solidFill>
              </a:rPr>
              <a:t>Questions</a:t>
            </a:r>
            <a:endParaRPr sz="5400" b="1" dirty="0">
              <a:solidFill>
                <a:srgbClr val="D8B979"/>
              </a:solidFill>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
        <p:nvSpPr>
          <p:cNvPr id="3" name="Text Placeholder 2">
            <a:extLst>
              <a:ext uri="{FF2B5EF4-FFF2-40B4-BE49-F238E27FC236}">
                <a16:creationId xmlns:a16="http://schemas.microsoft.com/office/drawing/2014/main" id="{A99FCD66-4ED3-717C-B8CC-5AC934A50F72}"/>
              </a:ext>
            </a:extLst>
          </p:cNvPr>
          <p:cNvSpPr>
            <a:spLocks noGrp="1"/>
          </p:cNvSpPr>
          <p:nvPr>
            <p:ph type="body" idx="1"/>
          </p:nvPr>
        </p:nvSpPr>
        <p:spPr>
          <a:xfrm>
            <a:off x="904188" y="1373138"/>
            <a:ext cx="10515600" cy="4351338"/>
          </a:xfrm>
        </p:spPr>
        <p:txBody>
          <a:bodyPr/>
          <a:lstStyle/>
          <a:p>
            <a:endParaRPr lang="en-US"/>
          </a:p>
        </p:txBody>
      </p:sp>
      <p:sp>
        <p:nvSpPr>
          <p:cNvPr id="4" name="Google Shape;183;p3">
            <a:extLst>
              <a:ext uri="{FF2B5EF4-FFF2-40B4-BE49-F238E27FC236}">
                <a16:creationId xmlns:a16="http://schemas.microsoft.com/office/drawing/2014/main" id="{2A71931A-0003-46A8-96D1-EE709A45E9DD}"/>
              </a:ext>
            </a:extLst>
          </p:cNvPr>
          <p:cNvSpPr txBox="1">
            <a:spLocks/>
          </p:cNvSpPr>
          <p:nvPr/>
        </p:nvSpPr>
        <p:spPr>
          <a:xfrm>
            <a:off x="990600" y="1978025"/>
            <a:ext cx="10515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services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are sought after crime victimization? How does this vary by type of crime?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state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or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county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of residence?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Urbanicity</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Do housing characteristics impact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Intimate Partner Violence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rates? Does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reporting</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vary across collection method (phone vs. in-person)?</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types of crime are the most consistently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under-reported</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differ by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urban/rural, gender, race/ethnicity, immigration status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crimes are occurring in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vary across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 districts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by use of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pro-social programs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policies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073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a:solidFill>
                  <a:schemeClr val="lt1"/>
                </a:solidFill>
              </a:rPr>
              <a:t>Potential</a:t>
            </a:r>
            <a:r>
              <a:rPr lang="en-US" sz="5400" b="1">
                <a:solidFill>
                  <a:srgbClr val="D8B979"/>
                </a:solidFill>
              </a:rPr>
              <a:t> CJARS </a:t>
            </a:r>
            <a:r>
              <a:rPr lang="en-US" sz="5400" b="1">
                <a:solidFill>
                  <a:schemeClr val="lt1"/>
                </a:solidFill>
              </a:rPr>
              <a:t>Research</a:t>
            </a:r>
            <a:r>
              <a:rPr lang="en-US" sz="5400" b="1">
                <a:solidFill>
                  <a:srgbClr val="D8B979"/>
                </a:solidFill>
              </a:rPr>
              <a:t> </a:t>
            </a:r>
            <a:r>
              <a:rPr lang="en-US" sz="5400" b="1">
                <a:solidFill>
                  <a:schemeClr val="lt1"/>
                </a:solidFill>
              </a:rPr>
              <a:t>Questions</a:t>
            </a:r>
            <a:endParaRPr sz="5400" b="1">
              <a:solidFill>
                <a:srgbClr val="D8B979"/>
              </a:solidFill>
            </a:endParaRPr>
          </a:p>
        </p:txBody>
      </p:sp>
      <p:sp>
        <p:nvSpPr>
          <p:cNvPr id="189" name="Google Shape;189;p4"/>
          <p:cNvSpPr txBox="1">
            <a:spLocks noGrp="1"/>
          </p:cNvSpPr>
          <p:nvPr>
            <p:ph type="body" idx="1"/>
          </p:nvPr>
        </p:nvSpPr>
        <p:spPr>
          <a:xfrm>
            <a:off x="721242" y="1439073"/>
            <a:ext cx="10515600" cy="44962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How much does </a:t>
            </a:r>
            <a:r>
              <a:rPr lang="en-US">
                <a:solidFill>
                  <a:srgbClr val="D8B979"/>
                </a:solidFill>
              </a:rPr>
              <a:t>incarceration</a:t>
            </a:r>
            <a:r>
              <a:rPr lang="en-US">
                <a:solidFill>
                  <a:schemeClr val="lt1"/>
                </a:solidFill>
              </a:rPr>
              <a:t> or other criminal justice contact impact </a:t>
            </a:r>
            <a:r>
              <a:rPr lang="en-US">
                <a:solidFill>
                  <a:srgbClr val="D8B979"/>
                </a:solidFill>
              </a:rPr>
              <a:t>lifetime wages, job types and tenure</a:t>
            </a:r>
            <a:r>
              <a:rPr lang="en-US">
                <a:solidFill>
                  <a:schemeClr val="lt1"/>
                </a:solidFill>
              </a:rPr>
              <a:t>? Does it vary by </a:t>
            </a:r>
            <a:r>
              <a:rPr lang="en-US">
                <a:solidFill>
                  <a:srgbClr val="D8B979"/>
                </a:solidFill>
              </a:rPr>
              <a:t>race/ethnicity</a:t>
            </a:r>
            <a:r>
              <a:rPr lang="en-US">
                <a:solidFill>
                  <a:schemeClr val="lt1"/>
                </a:solidFill>
              </a:rPr>
              <a:t>?</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Does</a:t>
            </a:r>
            <a:r>
              <a:rPr lang="en-US">
                <a:solidFill>
                  <a:srgbClr val="D8B979"/>
                </a:solidFill>
              </a:rPr>
              <a:t> criminal justice contact </a:t>
            </a:r>
            <a:r>
              <a:rPr lang="en-US">
                <a:solidFill>
                  <a:schemeClr val="lt1"/>
                </a:solidFill>
              </a:rPr>
              <a:t>impact </a:t>
            </a:r>
            <a:r>
              <a:rPr lang="en-US">
                <a:solidFill>
                  <a:srgbClr val="D8B979"/>
                </a:solidFill>
              </a:rPr>
              <a:t>migration rates and types </a:t>
            </a:r>
            <a:r>
              <a:rPr lang="en-US">
                <a:solidFill>
                  <a:schemeClr val="lt1"/>
                </a:solidFill>
              </a:rPr>
              <a:t>(in-county, out-of-county, interstate)?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How does </a:t>
            </a:r>
            <a:r>
              <a:rPr lang="en-US">
                <a:solidFill>
                  <a:srgbClr val="D8B979"/>
                </a:solidFill>
              </a:rPr>
              <a:t>criminal justice contact </a:t>
            </a:r>
            <a:r>
              <a:rPr lang="en-US">
                <a:solidFill>
                  <a:schemeClr val="lt1"/>
                </a:solidFill>
              </a:rPr>
              <a:t>impact </a:t>
            </a:r>
            <a:r>
              <a:rPr lang="en-US">
                <a:solidFill>
                  <a:srgbClr val="D8B979"/>
                </a:solidFill>
              </a:rPr>
              <a:t>public program participation</a:t>
            </a:r>
            <a:r>
              <a:rPr lang="en-US">
                <a:solidFill>
                  <a:schemeClr val="lt1"/>
                </a:solidFill>
              </a:rPr>
              <a:t>, such as use of TANF, SNAP, or WIC?</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 statutory differences in </a:t>
            </a:r>
            <a:r>
              <a:rPr lang="en-US">
                <a:solidFill>
                  <a:srgbClr val="D8B979"/>
                </a:solidFill>
              </a:rPr>
              <a:t>work programs </a:t>
            </a:r>
            <a:r>
              <a:rPr lang="en-US">
                <a:solidFill>
                  <a:schemeClr val="lt1"/>
                </a:solidFill>
              </a:rPr>
              <a:t>in prisons impact offenders’ recidivism, employment and income </a:t>
            </a:r>
            <a:r>
              <a:rPr lang="en-US">
                <a:solidFill>
                  <a:srgbClr val="D8B979"/>
                </a:solidFill>
              </a:rPr>
              <a:t>after release</a:t>
            </a:r>
            <a:r>
              <a:rPr lang="en-US">
                <a:solidFill>
                  <a:schemeClr val="lt1"/>
                </a:solidFill>
              </a:rPr>
              <a:t>?</a:t>
            </a:r>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National Center for Science and Engineering Statistics (NCSES)</a:t>
            </a:r>
          </a:p>
        </p:txBody>
      </p:sp>
      <p:sp>
        <p:nvSpPr>
          <p:cNvPr id="3" name="Content Placeholder 2"/>
          <p:cNvSpPr>
            <a:spLocks noGrp="1"/>
          </p:cNvSpPr>
          <p:nvPr>
            <p:ph idx="1"/>
          </p:nvPr>
        </p:nvSpPr>
        <p:spPr>
          <a:xfrm>
            <a:off x="838200" y="1825625"/>
            <a:ext cx="10515600" cy="3954390"/>
          </a:xfrm>
        </p:spPr>
        <p:txBody>
          <a:bodyPr>
            <a:normAutofit lnSpcReduction="10000"/>
          </a:bodyPr>
          <a:lstStyle/>
          <a:p>
            <a:r>
              <a:rPr lang="en-US" dirty="0"/>
              <a:t>Survey of Earned Doctorates (SED) annual registry of all PhDs </a:t>
            </a:r>
          </a:p>
          <a:p>
            <a:r>
              <a:rPr lang="en-US" dirty="0"/>
              <a:t>Survey of Doctoral Recipients (SDR)  occupational achievements</a:t>
            </a:r>
          </a:p>
          <a:p>
            <a:pPr algn="l"/>
            <a:endParaRPr lang="en-US" sz="1800" b="0" i="0" u="none" strike="noStrike" baseline="0" dirty="0">
              <a:solidFill>
                <a:srgbClr val="000000"/>
              </a:solidFill>
              <a:latin typeface="Gotham Narrow Book"/>
            </a:endParaRPr>
          </a:p>
          <a:p>
            <a:r>
              <a:rPr lang="en-US" sz="1800" b="0" i="0" u="none" strike="noStrike" baseline="0" dirty="0">
                <a:solidFill>
                  <a:srgbClr val="000000"/>
                </a:solidFill>
                <a:latin typeface="Gotham Narrow Book"/>
              </a:rPr>
              <a:t> </a:t>
            </a:r>
            <a:r>
              <a:rPr lang="en-US" sz="1800" b="0" i="0" u="none" strike="noStrike" baseline="0" dirty="0">
                <a:solidFill>
                  <a:srgbClr val="232323"/>
                </a:solidFill>
                <a:latin typeface="Gotham Narrow Book"/>
              </a:rPr>
              <a:t>Following the career paths of doctorate recipients can assist government agencies, academic researchers, and prospective students with decisions regarding policy, education, research, training, and salary. </a:t>
            </a:r>
            <a:endParaRPr lang="en-US" dirty="0"/>
          </a:p>
          <a:p>
            <a:r>
              <a:rPr lang="en-US" dirty="0"/>
              <a:t>PIK crosswalks will allow for links with other Census data</a:t>
            </a:r>
          </a:p>
          <a:p>
            <a:pPr marL="457200" lvl="1" indent="0">
              <a:buNone/>
            </a:pPr>
            <a:endParaRPr lang="en-US" dirty="0"/>
          </a:p>
          <a:p>
            <a:pPr marL="0" indent="0">
              <a:buNone/>
            </a:pPr>
            <a:r>
              <a:rPr lang="en-US" b="1" dirty="0"/>
              <a:t>More information:</a:t>
            </a:r>
          </a:p>
          <a:p>
            <a:pPr marL="0" indent="0">
              <a:buNone/>
            </a:pPr>
            <a:r>
              <a:rPr lang="en-US" dirty="0">
                <a:hlinkClick r:id="rId3" action="ppaction://hlinkfile"/>
              </a:rPr>
              <a:t>ncses.nsf.gov/about/licensing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77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6A8-C3D2-FDB3-6174-979B244F4A1F}"/>
              </a:ext>
            </a:extLst>
          </p:cNvPr>
          <p:cNvSpPr>
            <a:spLocks noGrp="1"/>
          </p:cNvSpPr>
          <p:nvPr>
            <p:ph type="title"/>
          </p:nvPr>
        </p:nvSpPr>
        <p:spPr/>
        <p:txBody>
          <a:bodyPr/>
          <a:lstStyle/>
          <a:p>
            <a:pPr algn="ctr"/>
            <a:r>
              <a:rPr lang="en-US" dirty="0"/>
              <a:t>Equal Employment Opportunity Commission (EEOC) Data</a:t>
            </a:r>
          </a:p>
        </p:txBody>
      </p:sp>
      <p:sp>
        <p:nvSpPr>
          <p:cNvPr id="3" name="Content Placeholder 2">
            <a:extLst>
              <a:ext uri="{FF2B5EF4-FFF2-40B4-BE49-F238E27FC236}">
                <a16:creationId xmlns:a16="http://schemas.microsoft.com/office/drawing/2014/main" id="{B40DDEC3-E46F-8B67-0CFE-94EE7B6E05B9}"/>
              </a:ext>
            </a:extLst>
          </p:cNvPr>
          <p:cNvSpPr>
            <a:spLocks noGrp="1"/>
          </p:cNvSpPr>
          <p:nvPr>
            <p:ph idx="1"/>
          </p:nvPr>
        </p:nvSpPr>
        <p:spPr>
          <a:xfrm>
            <a:off x="1444689" y="1641664"/>
            <a:ext cx="10515600" cy="4763711"/>
          </a:xfrm>
        </p:spPr>
        <p:txBody>
          <a:bodyPr>
            <a:normAutofit/>
          </a:bodyPr>
          <a:lstStyle/>
          <a:p>
            <a:r>
              <a:rPr lang="en-US" b="0" i="0" dirty="0">
                <a:solidFill>
                  <a:srgbClr val="222222"/>
                </a:solidFill>
                <a:effectLst/>
              </a:rPr>
              <a:t>Employment discrimination charges filed by individuals </a:t>
            </a:r>
            <a:endParaRPr lang="en-US" dirty="0">
              <a:solidFill>
                <a:srgbClr val="222222"/>
              </a:solidFill>
            </a:endParaRPr>
          </a:p>
          <a:p>
            <a:pPr lvl="1"/>
            <a:r>
              <a:rPr lang="en-US" b="0" i="0" dirty="0">
                <a:solidFill>
                  <a:srgbClr val="222222"/>
                </a:solidFill>
                <a:effectLst/>
              </a:rPr>
              <a:t>Includes case information</a:t>
            </a:r>
          </a:p>
          <a:p>
            <a:pPr lvl="2"/>
            <a:r>
              <a:rPr lang="en-US" b="0" i="0" dirty="0">
                <a:solidFill>
                  <a:srgbClr val="222222"/>
                </a:solidFill>
                <a:effectLst/>
              </a:rPr>
              <a:t>statute, issue, and basis for the charge, case resolution</a:t>
            </a:r>
          </a:p>
          <a:p>
            <a:pPr lvl="1"/>
            <a:r>
              <a:rPr lang="en-US" b="0" i="0" dirty="0">
                <a:solidFill>
                  <a:srgbClr val="222222"/>
                </a:solidFill>
                <a:effectLst/>
              </a:rPr>
              <a:t>Employer information (geography, name, address)</a:t>
            </a:r>
          </a:p>
          <a:p>
            <a:pPr lvl="1"/>
            <a:r>
              <a:rPr lang="en-US" dirty="0">
                <a:solidFill>
                  <a:srgbClr val="222222"/>
                </a:solidFill>
              </a:rPr>
              <a:t>A</a:t>
            </a:r>
            <a:r>
              <a:rPr lang="en-US" b="0" i="0" dirty="0">
                <a:solidFill>
                  <a:srgbClr val="222222"/>
                </a:solidFill>
                <a:effectLst/>
              </a:rPr>
              <a:t>nonymized demographic information plus PIKs</a:t>
            </a:r>
            <a:endParaRPr lang="en-US" dirty="0">
              <a:solidFill>
                <a:srgbClr val="222222"/>
              </a:solidFill>
            </a:endParaRPr>
          </a:p>
          <a:p>
            <a:r>
              <a:rPr lang="en-US" dirty="0"/>
              <a:t>Employment Patterns for Minorities and Women—mandatory annual data collections for entities having employees:</a:t>
            </a:r>
          </a:p>
          <a:p>
            <a:pPr lvl="1"/>
            <a:r>
              <a:rPr lang="en-US" dirty="0"/>
              <a:t>In private industry </a:t>
            </a:r>
          </a:p>
          <a:p>
            <a:pPr lvl="1"/>
            <a:r>
              <a:rPr lang="en-US" dirty="0"/>
              <a:t>In referral local unions</a:t>
            </a:r>
          </a:p>
          <a:p>
            <a:pPr lvl="1"/>
            <a:r>
              <a:rPr lang="en-US" dirty="0"/>
              <a:t>In state and local governments</a:t>
            </a:r>
          </a:p>
          <a:p>
            <a:pPr lvl="1"/>
            <a:r>
              <a:rPr lang="en-US" dirty="0"/>
              <a:t>In elementary-secondary public schools</a:t>
            </a:r>
          </a:p>
          <a:p>
            <a:endParaRPr lang="en-US" dirty="0"/>
          </a:p>
        </p:txBody>
      </p:sp>
      <p:sp>
        <p:nvSpPr>
          <p:cNvPr id="4" name="Slide Number Placeholder 3">
            <a:extLst>
              <a:ext uri="{FF2B5EF4-FFF2-40B4-BE49-F238E27FC236}">
                <a16:creationId xmlns:a16="http://schemas.microsoft.com/office/drawing/2014/main" id="{3D97B836-F86A-B544-9652-F314EB107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33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932" y="2295961"/>
            <a:ext cx="7739405" cy="3706253"/>
          </a:xfrm>
        </p:spPr>
        <p:txBody>
          <a:bodyPr>
            <a:noAutofit/>
          </a:bodyPr>
          <a:lstStyle/>
          <a:p>
            <a:r>
              <a:rPr lang="en-US" sz="4800" dirty="0">
                <a:solidFill>
                  <a:schemeClr val="accent1">
                    <a:lumMod val="50000"/>
                  </a:schemeClr>
                </a:solidFill>
              </a:rPr>
              <a:t>The Survey of Consumer Finances</a:t>
            </a:r>
            <a:br>
              <a:rPr lang="en-US" sz="4800" dirty="0">
                <a:solidFill>
                  <a:schemeClr val="accent1">
                    <a:lumMod val="50000"/>
                  </a:schemeClr>
                </a:solidFill>
              </a:rPr>
            </a:br>
            <a:br>
              <a:rPr lang="en-US" sz="4800" dirty="0">
                <a:solidFill>
                  <a:schemeClr val="accent1">
                    <a:lumMod val="50000"/>
                  </a:schemeClr>
                </a:solidFill>
              </a:rPr>
            </a:b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132" y="755886"/>
            <a:ext cx="1375503" cy="138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056" y="980388"/>
            <a:ext cx="1067418" cy="820132"/>
          </a:xfrm>
          <a:prstGeom prst="rect">
            <a:avLst/>
          </a:prstGeom>
        </p:spPr>
      </p:pic>
    </p:spTree>
    <p:extLst>
      <p:ext uri="{BB962C8B-B14F-4D97-AF65-F5344CB8AC3E}">
        <p14:creationId xmlns:p14="http://schemas.microsoft.com/office/powerpoint/2010/main" val="24986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Background</a:t>
            </a:r>
          </a:p>
        </p:txBody>
      </p:sp>
      <p:sp>
        <p:nvSpPr>
          <p:cNvPr id="3" name="Content Placeholder 2"/>
          <p:cNvSpPr>
            <a:spLocks noGrp="1"/>
          </p:cNvSpPr>
          <p:nvPr>
            <p:ph idx="1"/>
          </p:nvPr>
        </p:nvSpPr>
        <p:spPr/>
        <p:txBody>
          <a:bodyPr/>
          <a:lstStyle/>
          <a:p>
            <a:r>
              <a:rPr lang="en-US" dirty="0"/>
              <a:t>Special sample design </a:t>
            </a:r>
          </a:p>
          <a:p>
            <a:pPr lvl="1"/>
            <a:r>
              <a:rPr lang="en-US" dirty="0"/>
              <a:t>Area probability sample – randomly selected households based on address</a:t>
            </a:r>
          </a:p>
          <a:p>
            <a:pPr lvl="2"/>
            <a:r>
              <a:rPr lang="en-US" dirty="0"/>
              <a:t>Oversample of Black, Hispanic, and Asian families added in 2022</a:t>
            </a:r>
          </a:p>
          <a:p>
            <a:pPr lvl="1"/>
            <a:r>
              <a:rPr lang="en-US" dirty="0"/>
              <a:t>List sample – specially selected wealthy households based on person(s)</a:t>
            </a:r>
          </a:p>
          <a:p>
            <a:pPr lvl="1"/>
            <a:r>
              <a:rPr lang="en-US" dirty="0"/>
              <a:t>Provides better coverage of distribution of wealth</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43215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Household balance sheet</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28</a:t>
            </a:fld>
            <a:endParaRPr lang="en-US" dirty="0">
              <a:solidFill>
                <a:prstClr val="black">
                  <a:tint val="75000"/>
                </a:prstClr>
              </a:solidFill>
            </a:endParaRPr>
          </a:p>
        </p:txBody>
      </p:sp>
      <p:sp>
        <p:nvSpPr>
          <p:cNvPr id="7" name="Rectangle 5"/>
          <p:cNvSpPr txBox="1">
            <a:spLocks noChangeArrowheads="1"/>
          </p:cNvSpPr>
          <p:nvPr/>
        </p:nvSpPr>
        <p:spPr>
          <a:xfrm>
            <a:off x="7042412" y="1803596"/>
            <a:ext cx="47222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Liabilities</a:t>
            </a:r>
          </a:p>
          <a:p>
            <a:pPr lvl="1"/>
            <a:r>
              <a:rPr lang="en-US" dirty="0"/>
              <a:t>Mortgages</a:t>
            </a:r>
          </a:p>
          <a:p>
            <a:pPr lvl="1"/>
            <a:r>
              <a:rPr lang="en-US" dirty="0"/>
              <a:t>Installment loans</a:t>
            </a:r>
          </a:p>
          <a:p>
            <a:pPr lvl="2"/>
            <a:r>
              <a:rPr lang="en-US" dirty="0"/>
              <a:t>Car loans</a:t>
            </a:r>
          </a:p>
          <a:p>
            <a:pPr lvl="2"/>
            <a:r>
              <a:rPr lang="en-US" dirty="0"/>
              <a:t>Student loans</a:t>
            </a:r>
          </a:p>
          <a:p>
            <a:pPr lvl="2"/>
            <a:r>
              <a:rPr lang="en-US" dirty="0"/>
              <a:t>Other loans</a:t>
            </a:r>
          </a:p>
          <a:p>
            <a:pPr lvl="1"/>
            <a:r>
              <a:rPr lang="en-US" dirty="0"/>
              <a:t>Credit card balances</a:t>
            </a:r>
          </a:p>
          <a:p>
            <a:pPr lvl="1"/>
            <a:r>
              <a:rPr lang="en-US" dirty="0"/>
              <a:t>Lines of credit</a:t>
            </a:r>
          </a:p>
          <a:p>
            <a:pPr lvl="1"/>
            <a:endParaRPr lang="en-US" dirty="0"/>
          </a:p>
          <a:p>
            <a:r>
              <a:rPr lang="en-US" b="1" dirty="0"/>
              <a:t>Assets-Liabilities=Net Worth</a:t>
            </a:r>
          </a:p>
        </p:txBody>
      </p:sp>
      <p:sp>
        <p:nvSpPr>
          <p:cNvPr id="10" name="Rectangle 4"/>
          <p:cNvSpPr>
            <a:spLocks noGrp="1" noChangeArrowheads="1"/>
          </p:cNvSpPr>
          <p:nvPr>
            <p:ph sz="half" idx="1"/>
          </p:nvPr>
        </p:nvSpPr>
        <p:spPr>
          <a:xfrm>
            <a:off x="1920122" y="1803596"/>
            <a:ext cx="3886200" cy="4351338"/>
          </a:xfrm>
        </p:spPr>
        <p:txBody>
          <a:bodyPr/>
          <a:lstStyle/>
          <a:p>
            <a:pPr>
              <a:lnSpc>
                <a:spcPct val="90000"/>
              </a:lnSpc>
            </a:pPr>
            <a:r>
              <a:rPr lang="en-US" dirty="0"/>
              <a:t>Assets</a:t>
            </a:r>
          </a:p>
          <a:p>
            <a:pPr lvl="1">
              <a:lnSpc>
                <a:spcPct val="90000"/>
              </a:lnSpc>
            </a:pPr>
            <a:r>
              <a:rPr lang="en-US" dirty="0"/>
              <a:t>Financial assets</a:t>
            </a:r>
          </a:p>
          <a:p>
            <a:pPr lvl="2">
              <a:lnSpc>
                <a:spcPct val="90000"/>
              </a:lnSpc>
            </a:pPr>
            <a:r>
              <a:rPr lang="en-US" dirty="0"/>
              <a:t>Transaction accounts</a:t>
            </a:r>
          </a:p>
          <a:p>
            <a:pPr lvl="2">
              <a:lnSpc>
                <a:spcPct val="90000"/>
              </a:lnSpc>
            </a:pPr>
            <a:r>
              <a:rPr lang="en-US" dirty="0"/>
              <a:t>CDs</a:t>
            </a:r>
          </a:p>
          <a:p>
            <a:pPr lvl="2">
              <a:lnSpc>
                <a:spcPct val="90000"/>
              </a:lnSpc>
            </a:pPr>
            <a:r>
              <a:rPr lang="en-US" dirty="0"/>
              <a:t>Stocks and bonds</a:t>
            </a:r>
          </a:p>
          <a:p>
            <a:pPr lvl="2">
              <a:lnSpc>
                <a:spcPct val="90000"/>
              </a:lnSpc>
            </a:pPr>
            <a:r>
              <a:rPr lang="en-US" dirty="0"/>
              <a:t>Mutual funds</a:t>
            </a:r>
          </a:p>
          <a:p>
            <a:pPr lvl="2">
              <a:lnSpc>
                <a:spcPct val="90000"/>
              </a:lnSpc>
            </a:pPr>
            <a:r>
              <a:rPr lang="en-US" dirty="0"/>
              <a:t>Retirement accounts</a:t>
            </a:r>
          </a:p>
          <a:p>
            <a:pPr lvl="2">
              <a:lnSpc>
                <a:spcPct val="90000"/>
              </a:lnSpc>
            </a:pPr>
            <a:r>
              <a:rPr lang="en-US" dirty="0"/>
              <a:t>Trusts, annuities &amp; MIAs</a:t>
            </a:r>
          </a:p>
          <a:p>
            <a:pPr lvl="1">
              <a:lnSpc>
                <a:spcPct val="90000"/>
              </a:lnSpc>
            </a:pPr>
            <a:r>
              <a:rPr lang="en-US" dirty="0"/>
              <a:t>Nonfinancial assets</a:t>
            </a:r>
          </a:p>
          <a:p>
            <a:pPr lvl="2">
              <a:lnSpc>
                <a:spcPct val="90000"/>
              </a:lnSpc>
            </a:pPr>
            <a:r>
              <a:rPr lang="en-US" dirty="0"/>
              <a:t>Vehicles</a:t>
            </a:r>
          </a:p>
          <a:p>
            <a:pPr lvl="2">
              <a:lnSpc>
                <a:spcPct val="90000"/>
              </a:lnSpc>
            </a:pPr>
            <a:r>
              <a:rPr lang="en-US" dirty="0"/>
              <a:t>Houses / other property</a:t>
            </a:r>
          </a:p>
          <a:p>
            <a:pPr lvl="2">
              <a:lnSpc>
                <a:spcPct val="90000"/>
              </a:lnSpc>
            </a:pPr>
            <a:r>
              <a:rPr lang="en-US" dirty="0"/>
              <a:t>Businesses</a:t>
            </a:r>
          </a:p>
        </p:txBody>
      </p:sp>
    </p:spTree>
    <p:extLst>
      <p:ext uri="{BB962C8B-B14F-4D97-AF65-F5344CB8AC3E}">
        <p14:creationId xmlns:p14="http://schemas.microsoft.com/office/powerpoint/2010/main" val="260781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8CF-4EBA-92E2-B25F-03BC7EE57C25}"/>
              </a:ext>
            </a:extLst>
          </p:cNvPr>
          <p:cNvSpPr>
            <a:spLocks noGrp="1"/>
          </p:cNvSpPr>
          <p:nvPr>
            <p:ph type="title"/>
          </p:nvPr>
        </p:nvSpPr>
        <p:spPr/>
        <p:txBody>
          <a:bodyPr/>
          <a:lstStyle/>
          <a:p>
            <a:r>
              <a:rPr lang="en-US" sz="4400" b="1" dirty="0">
                <a:solidFill>
                  <a:schemeClr val="accent1">
                    <a:lumMod val="50000"/>
                  </a:schemeClr>
                </a:solidFill>
              </a:rPr>
              <a:t>National Center for Health Statistics Datasets</a:t>
            </a:r>
            <a:endParaRPr lang="en-US" dirty="0"/>
          </a:p>
        </p:txBody>
      </p:sp>
      <p:sp>
        <p:nvSpPr>
          <p:cNvPr id="3" name="Content Placeholder 2">
            <a:extLst>
              <a:ext uri="{FF2B5EF4-FFF2-40B4-BE49-F238E27FC236}">
                <a16:creationId xmlns:a16="http://schemas.microsoft.com/office/drawing/2014/main" id="{3B8A83A3-0DDF-0F81-6414-8A650445413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5EB6-77E5-43D6-C8AD-F4A84ABBA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2A92E006-89CC-ABF6-38A4-5496958F08DC}"/>
              </a:ext>
            </a:extLst>
          </p:cNvPr>
          <p:cNvGraphicFramePr>
            <a:graphicFrameLocks/>
          </p:cNvGraphicFramePr>
          <p:nvPr/>
        </p:nvGraphicFramePr>
        <p:xfrm>
          <a:off x="1154689" y="1825625"/>
          <a:ext cx="10067544" cy="3846114"/>
        </p:xfrm>
        <a:graphic>
          <a:graphicData uri="http://schemas.openxmlformats.org/drawingml/2006/table">
            <a:tbl>
              <a:tblPr firstRow="1" bandRow="1">
                <a:tableStyleId>{5C22544A-7EE6-4342-B048-85BDC9FD1C3A}</a:tableStyleId>
              </a:tblPr>
              <a:tblGrid>
                <a:gridCol w="5033772">
                  <a:extLst>
                    <a:ext uri="{9D8B030D-6E8A-4147-A177-3AD203B41FA5}">
                      <a16:colId xmlns:a16="http://schemas.microsoft.com/office/drawing/2014/main" val="20000"/>
                    </a:ext>
                  </a:extLst>
                </a:gridCol>
                <a:gridCol w="5033772">
                  <a:extLst>
                    <a:ext uri="{9D8B030D-6E8A-4147-A177-3AD203B41FA5}">
                      <a16:colId xmlns:a16="http://schemas.microsoft.com/office/drawing/2014/main" val="20001"/>
                    </a:ext>
                  </a:extLst>
                </a:gridCol>
              </a:tblGrid>
              <a:tr h="3846114">
                <a:tc>
                  <a:txBody>
                    <a:bodyPr/>
                    <a:lstStyle/>
                    <a:p>
                      <a:pPr eaLnBrk="1" hangingPunct="1">
                        <a:buFontTx/>
                        <a:buNone/>
                      </a:pPr>
                      <a:r>
                        <a:rPr lang="en-US" sz="2000" b="1" dirty="0"/>
                        <a:t>National Health Status Surveys</a:t>
                      </a:r>
                    </a:p>
                    <a:p>
                      <a:pPr marL="285750" indent="-285750" eaLnBrk="1" hangingPunct="1">
                        <a:buFont typeface="Arial" pitchFamily="34" charset="0"/>
                        <a:buChar char="•"/>
                      </a:pPr>
                      <a:r>
                        <a:rPr lang="en-US" sz="1700" b="0" dirty="0"/>
                        <a:t>National Health and Nutrition Examination Survey (NHANES) I, II, and III</a:t>
                      </a:r>
                    </a:p>
                    <a:p>
                      <a:pPr marL="285750" indent="-285750" eaLnBrk="1" hangingPunct="1">
                        <a:buFont typeface="Arial" pitchFamily="34" charset="0"/>
                        <a:buChar char="•"/>
                      </a:pPr>
                      <a:r>
                        <a:rPr lang="en-US" sz="1700" b="0" dirty="0"/>
                        <a:t>National Health Interview Survey (NHIS)</a:t>
                      </a:r>
                    </a:p>
                    <a:p>
                      <a:pPr marL="285750" indent="-285750" eaLnBrk="1" hangingPunct="1">
                        <a:buFont typeface="Arial" pitchFamily="34" charset="0"/>
                        <a:buChar char="•"/>
                      </a:pPr>
                      <a:r>
                        <a:rPr lang="en-US" sz="1700" b="0" dirty="0"/>
                        <a:t>Longitudinal Study on Aging I and II (LSOA)</a:t>
                      </a:r>
                    </a:p>
                    <a:p>
                      <a:pPr marL="285750" indent="-285750" eaLnBrk="1" hangingPunct="1">
                        <a:buFont typeface="Arial" pitchFamily="34" charset="0"/>
                        <a:buChar char="•"/>
                      </a:pPr>
                      <a:r>
                        <a:rPr lang="en-US" sz="1700" b="0" dirty="0"/>
                        <a:t>National Survey of Family Growth</a:t>
                      </a:r>
                    </a:p>
                    <a:p>
                      <a:pPr marL="285750" indent="-285750" eaLnBrk="1" hangingPunct="1">
                        <a:buFont typeface="Arial" pitchFamily="34" charset="0"/>
                        <a:buChar char="•"/>
                      </a:pPr>
                      <a:r>
                        <a:rPr lang="en-US" sz="1700" b="0" dirty="0"/>
                        <a:t>National Survey of Children's Health</a:t>
                      </a:r>
                    </a:p>
                    <a:p>
                      <a:pPr marL="285750" indent="-285750">
                        <a:buFont typeface="Arial" pitchFamily="34" charset="0"/>
                        <a:buChar char="•"/>
                      </a:pPr>
                      <a:r>
                        <a:rPr lang="en-US" sz="1700" b="0" dirty="0"/>
                        <a:t>National Survey of Early Childhood Health</a:t>
                      </a:r>
                    </a:p>
                    <a:p>
                      <a:pPr marL="285750" indent="-285750">
                        <a:buFont typeface="Arial" pitchFamily="34" charset="0"/>
                        <a:buChar char="•"/>
                      </a:pPr>
                      <a:r>
                        <a:rPr lang="en-US" sz="1700" b="0" dirty="0"/>
                        <a:t>National Survey of Children with Special Health Care Needs</a:t>
                      </a:r>
                    </a:p>
                    <a:p>
                      <a:pPr marL="285750" indent="-285750" eaLnBrk="1" hangingPunct="1">
                        <a:buFont typeface="Arial" pitchFamily="34" charset="0"/>
                        <a:buChar char="•"/>
                      </a:pPr>
                      <a:r>
                        <a:rPr lang="en-US" sz="1700" b="0" dirty="0"/>
                        <a:t>National Asthma Survey</a:t>
                      </a:r>
                    </a:p>
                    <a:p>
                      <a:pPr eaLnBrk="1" hangingPunct="1">
                        <a:buFontTx/>
                        <a:buNone/>
                      </a:pPr>
                      <a:r>
                        <a:rPr lang="en-US" sz="2000" dirty="0"/>
                        <a:t>National Health Care Surveys</a:t>
                      </a:r>
                    </a:p>
                    <a:p>
                      <a:pPr marL="285750" indent="-285750" eaLnBrk="1" hangingPunct="1">
                        <a:buFont typeface="Arial" pitchFamily="34" charset="0"/>
                        <a:buChar char="•"/>
                      </a:pPr>
                      <a:r>
                        <a:rPr lang="en-US" sz="1700" b="0" dirty="0"/>
                        <a:t>National Ambulatory Medical Care Survey</a:t>
                      </a:r>
                      <a:endParaRPr lang="en-US" sz="1800" b="0" dirty="0"/>
                    </a:p>
                    <a:p>
                      <a:pPr marL="285750" indent="-285750" eaLnBrk="1" hangingPunct="1">
                        <a:buFont typeface="Arial" pitchFamily="34" charset="0"/>
                        <a:buNone/>
                      </a:pPr>
                      <a:endParaRPr lang="en-US" sz="1400" b="0" dirty="0">
                        <a:ea typeface="ヒラギノ角ゴ Pro W3" pitchFamily="-110" charset="-128"/>
                      </a:endParaRPr>
                    </a:p>
                  </a:txBody>
                  <a:tcPr>
                    <a:solidFill>
                      <a:srgbClr val="205493"/>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Hospital Ambulatory Medical Care Survey</a:t>
                      </a:r>
                    </a:p>
                    <a:p>
                      <a:pPr marL="285750" indent="-285750" eaLnBrk="1" hangingPunct="1">
                        <a:buFont typeface="Arial" pitchFamily="34" charset="0"/>
                        <a:buChar char="•"/>
                      </a:pPr>
                      <a:r>
                        <a:rPr lang="en-US" sz="1700" b="0" dirty="0"/>
                        <a:t>National Survey of Ambulatory Surgery</a:t>
                      </a:r>
                    </a:p>
                    <a:p>
                      <a:pPr marL="285750" indent="-285750" eaLnBrk="1" hangingPunct="1">
                        <a:buFont typeface="Arial" pitchFamily="34" charset="0"/>
                        <a:buChar char="•"/>
                      </a:pPr>
                      <a:r>
                        <a:rPr lang="en-US" sz="1700" b="0" dirty="0"/>
                        <a:t>National Hospital Discharge Survey</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Nursing Home Survey (NNHS)</a:t>
                      </a:r>
                    </a:p>
                    <a:p>
                      <a:pPr marL="285750" indent="-285750">
                        <a:buFont typeface="Arial" pitchFamily="34" charset="0"/>
                        <a:buChar char="•"/>
                      </a:pPr>
                      <a:r>
                        <a:rPr lang="en-US" sz="1700" b="0" dirty="0"/>
                        <a:t>National Home and Hospice Care Survey</a:t>
                      </a:r>
                    </a:p>
                    <a:p>
                      <a:pPr marL="285750" indent="-285750">
                        <a:buFont typeface="Arial" pitchFamily="34" charset="0"/>
                        <a:buChar char="•"/>
                      </a:pPr>
                      <a:r>
                        <a:rPr lang="en-US" sz="1700" b="0" dirty="0"/>
                        <a:t>National Employer Health Insurance Survey </a:t>
                      </a:r>
                    </a:p>
                    <a:p>
                      <a:pPr marL="285750" indent="-285750">
                        <a:buFont typeface="Arial" pitchFamily="34" charset="0"/>
                        <a:buChar char="•"/>
                      </a:pPr>
                      <a:r>
                        <a:rPr lang="en-US" sz="1700" b="0" dirty="0"/>
                        <a:t>National Health Provider Inventory</a:t>
                      </a:r>
                    </a:p>
                    <a:p>
                      <a:pPr marL="285750" indent="-285750">
                        <a:buFont typeface="Arial" pitchFamily="34" charset="0"/>
                        <a:buChar char="•"/>
                      </a:pPr>
                      <a:r>
                        <a:rPr lang="en-US" sz="1700" b="0" dirty="0"/>
                        <a:t>National Immunization Survey</a:t>
                      </a:r>
                    </a:p>
                    <a:p>
                      <a:r>
                        <a:rPr lang="en-US" sz="2000" dirty="0"/>
                        <a:t>Vital Statistics</a:t>
                      </a:r>
                    </a:p>
                    <a:p>
                      <a:pPr marL="285750" indent="-285750">
                        <a:buFont typeface="Arial" pitchFamily="34" charset="0"/>
                        <a:buChar char="•"/>
                      </a:pPr>
                      <a:r>
                        <a:rPr lang="en-US" sz="1700" b="0" dirty="0"/>
                        <a:t>Mortality and Multiple Mortality </a:t>
                      </a:r>
                    </a:p>
                    <a:p>
                      <a:pPr marL="285750" indent="-285750">
                        <a:buFont typeface="Arial" pitchFamily="34" charset="0"/>
                        <a:buChar char="•"/>
                      </a:pPr>
                      <a:r>
                        <a:rPr lang="en-US" sz="1700" b="0" dirty="0"/>
                        <a:t>Birth</a:t>
                      </a:r>
                    </a:p>
                    <a:p>
                      <a:pPr marL="285750" indent="-285750">
                        <a:buFont typeface="Arial" pitchFamily="34" charset="0"/>
                        <a:buChar char="•"/>
                      </a:pPr>
                      <a:r>
                        <a:rPr lang="en-US" sz="1700" b="0" dirty="0"/>
                        <a:t>Fetal Death</a:t>
                      </a:r>
                    </a:p>
                    <a:p>
                      <a:pPr marL="285750" indent="-285750">
                        <a:buFont typeface="Arial" pitchFamily="34" charset="0"/>
                        <a:buChar char="•"/>
                      </a:pPr>
                      <a:r>
                        <a:rPr lang="en-US" sz="1700" b="0" dirty="0"/>
                        <a:t>National Death Index</a:t>
                      </a:r>
                    </a:p>
                    <a:p>
                      <a:pPr marL="285750" indent="-285750">
                        <a:buFont typeface="Arial" pitchFamily="34" charset="0"/>
                        <a:buChar char="•"/>
                      </a:pPr>
                      <a:r>
                        <a:rPr lang="en-US" sz="1700" b="0" dirty="0"/>
                        <a:t>Marriage and Divorce</a:t>
                      </a:r>
                    </a:p>
                  </a:txBody>
                  <a:tcPr>
                    <a:solidFill>
                      <a:srgbClr val="205493"/>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DDCE7611-866F-35B1-344A-7DA7DEE146C1}"/>
              </a:ext>
            </a:extLst>
          </p:cNvPr>
          <p:cNvSpPr txBox="1"/>
          <p:nvPr/>
        </p:nvSpPr>
        <p:spPr>
          <a:xfrm>
            <a:off x="2146708" y="5666492"/>
            <a:ext cx="60942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information: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www.cdc.gov/rdc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5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27" y="1704191"/>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03" y="1447503"/>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363" y="16419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859" y="2743454"/>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88" y="3499844"/>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151" y="4724165"/>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8160" y="3904583"/>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t>RMRDC Membership Network</a:t>
            </a:r>
            <a:br>
              <a:rPr lang="en-US" sz="4900" b="1" dirty="0">
                <a:solidFill>
                  <a:srgbClr val="D4B779"/>
                </a:solidFill>
              </a:rPr>
            </a:br>
            <a:r>
              <a:rPr lang="en-US" sz="2000" b="1" dirty="0"/>
              <a:t>*All faculty, staff and graduate students associated with member universities have free access to all services.</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494417" y="2779021"/>
            <a:ext cx="4396245" cy="696332"/>
          </a:xfrm>
          <a:prstGeom prst="rect">
            <a:avLst/>
          </a:prstGeom>
        </p:spPr>
      </p:pic>
      <p:pic>
        <p:nvPicPr>
          <p:cNvPr id="7" name="Picture 6" descr="A logo for a university&#10;&#10;Description automatically generated">
            <a:extLst>
              <a:ext uri="{FF2B5EF4-FFF2-40B4-BE49-F238E27FC236}">
                <a16:creationId xmlns:a16="http://schemas.microsoft.com/office/drawing/2014/main" id="{3C648AED-4E94-4047-4051-49575651C9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7226" y="3713001"/>
            <a:ext cx="2581519" cy="1680213"/>
          </a:xfrm>
          <a:prstGeom prst="rect">
            <a:avLst/>
          </a:prstGeom>
        </p:spPr>
      </p:pic>
    </p:spTree>
    <p:extLst>
      <p:ext uri="{BB962C8B-B14F-4D97-AF65-F5344CB8AC3E}">
        <p14:creationId xmlns:p14="http://schemas.microsoft.com/office/powerpoint/2010/main" val="406789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a:solidFill>
                  <a:schemeClr val="accent1">
                    <a:lumMod val="50000"/>
                  </a:schemeClr>
                </a:solidFill>
              </a:rPr>
              <a:t>Substance Abuse and Mental Health Services Administration (SAMHSA)</a:t>
            </a:r>
          </a:p>
        </p:txBody>
      </p:sp>
      <p:sp>
        <p:nvSpPr>
          <p:cNvPr id="3" name="Content Placeholder 2"/>
          <p:cNvSpPr>
            <a:spLocks noGrp="1"/>
          </p:cNvSpPr>
          <p:nvPr>
            <p:ph idx="1"/>
          </p:nvPr>
        </p:nvSpPr>
        <p:spPr/>
        <p:txBody>
          <a:bodyPr>
            <a:normAutofit/>
          </a:bodyPr>
          <a:lstStyle/>
          <a:p>
            <a:r>
              <a:rPr lang="en-US" dirty="0"/>
              <a:t>National Survey on Drug Use and Health (NSDUH)</a:t>
            </a:r>
          </a:p>
          <a:p>
            <a:r>
              <a:rPr lang="en-US" dirty="0"/>
              <a:t>Application process and project management facilitated by NCHS</a:t>
            </a:r>
          </a:p>
          <a:p>
            <a:pPr marL="0" indent="0">
              <a:buNone/>
            </a:pPr>
            <a:endParaRPr lang="en-US" dirty="0"/>
          </a:p>
          <a:p>
            <a:pPr marL="0" indent="0">
              <a:buNone/>
            </a:pPr>
            <a:r>
              <a:rPr lang="en-US" b="1" dirty="0"/>
              <a:t>More information:</a:t>
            </a:r>
          </a:p>
          <a:p>
            <a:pPr marL="0" indent="0">
              <a:buNone/>
            </a:pPr>
            <a:r>
              <a:rPr lang="en-US" dirty="0">
                <a:hlinkClick r:id="rId3"/>
              </a:rPr>
              <a:t>www.samhsa.gov/data/data-we-collect/samhsa-rdc</a:t>
            </a:r>
            <a:endParaRPr lang="en-US" dirty="0"/>
          </a:p>
          <a:p>
            <a:pPr marL="0" indent="0">
              <a:buNone/>
            </a:pPr>
            <a:r>
              <a:rPr lang="en-US" dirty="0">
                <a:hlinkClick r:id="rId4"/>
              </a:rPr>
              <a:t>www.cdc.gov/rdc</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021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DDAE-9011-5E1F-0688-DB4DFEF841BA}"/>
              </a:ext>
            </a:extLst>
          </p:cNvPr>
          <p:cNvSpPr>
            <a:spLocks noGrp="1"/>
          </p:cNvSpPr>
          <p:nvPr>
            <p:ph type="title"/>
          </p:nvPr>
        </p:nvSpPr>
        <p:spPr/>
        <p:txBody>
          <a:bodyPr/>
          <a:lstStyle/>
          <a:p>
            <a:r>
              <a:rPr lang="en-US" sz="4400" b="1" dirty="0">
                <a:solidFill>
                  <a:schemeClr val="accent1">
                    <a:lumMod val="50000"/>
                  </a:schemeClr>
                </a:solidFill>
              </a:rPr>
              <a:t>Agency for Healthcare Research and Quality </a:t>
            </a:r>
            <a:endParaRPr lang="en-US" dirty="0"/>
          </a:p>
        </p:txBody>
      </p:sp>
      <p:sp>
        <p:nvSpPr>
          <p:cNvPr id="3" name="Content Placeholder 2">
            <a:extLst>
              <a:ext uri="{FF2B5EF4-FFF2-40B4-BE49-F238E27FC236}">
                <a16:creationId xmlns:a16="http://schemas.microsoft.com/office/drawing/2014/main" id="{4FD222E3-2C58-086B-1DE1-DB9AB9E04152}"/>
              </a:ext>
            </a:extLst>
          </p:cNvPr>
          <p:cNvSpPr>
            <a:spLocks noGrp="1"/>
          </p:cNvSpPr>
          <p:nvPr>
            <p:ph idx="1"/>
          </p:nvPr>
        </p:nvSpPr>
        <p:spPr/>
        <p:txBody>
          <a:bodyPr>
            <a:normAutofit fontScale="92500" lnSpcReduction="20000"/>
          </a:bodyPr>
          <a:lstStyle/>
          <a:p>
            <a:r>
              <a:rPr lang="en-US" dirty="0"/>
              <a:t>Medical Expenditure Panel Survey (MEPS) files include:</a:t>
            </a:r>
          </a:p>
          <a:p>
            <a:pPr lvl="1"/>
            <a:r>
              <a:rPr lang="en-US" dirty="0"/>
              <a:t>Household Component</a:t>
            </a:r>
          </a:p>
          <a:p>
            <a:pPr lvl="1"/>
            <a:r>
              <a:rPr lang="en-US" dirty="0"/>
              <a:t>Provider Component</a:t>
            </a:r>
          </a:p>
          <a:p>
            <a:pPr lvl="1"/>
            <a:r>
              <a:rPr lang="en-US" dirty="0"/>
              <a:t>Insurance/Employer Component</a:t>
            </a:r>
          </a:p>
          <a:p>
            <a:pPr lvl="1"/>
            <a:r>
              <a:rPr lang="en-US" dirty="0"/>
              <a:t>Nursing Home Component (1996 only)</a:t>
            </a:r>
          </a:p>
          <a:p>
            <a:pPr lvl="1"/>
            <a:r>
              <a:rPr lang="en-US" dirty="0"/>
              <a:t>Area Health Resource File</a:t>
            </a:r>
          </a:p>
          <a:p>
            <a:pPr lvl="1"/>
            <a:r>
              <a:rPr lang="en-US" dirty="0"/>
              <a:t>Two-year two panel file</a:t>
            </a:r>
          </a:p>
          <a:p>
            <a:pPr lvl="1"/>
            <a:r>
              <a:rPr lang="en-US" dirty="0"/>
              <a:t>MEPS-NHIS linked data</a:t>
            </a:r>
          </a:p>
          <a:p>
            <a:r>
              <a:rPr lang="en-US" dirty="0"/>
              <a:t>Only Household Component and portions of Provider Component are publicly available</a:t>
            </a:r>
          </a:p>
          <a:p>
            <a:pPr marL="0" indent="0">
              <a:buNone/>
            </a:pPr>
            <a:endParaRPr lang="en-US" b="1" dirty="0"/>
          </a:p>
          <a:p>
            <a:pPr marL="0" indent="0">
              <a:buNone/>
            </a:pPr>
            <a:r>
              <a:rPr lang="en-US" b="1" dirty="0"/>
              <a:t>More information: </a:t>
            </a:r>
            <a:r>
              <a:rPr lang="en-US" dirty="0">
                <a:hlinkClick r:id="rId2" action="ppaction://hlinkfile"/>
              </a:rPr>
              <a:t>meps.ahrq.gov/</a:t>
            </a:r>
            <a:r>
              <a:rPr lang="en-US" dirty="0" err="1">
                <a:hlinkClick r:id="rId2" action="ppaction://hlinkfile"/>
              </a:rPr>
              <a:t>data_stats</a:t>
            </a:r>
            <a:r>
              <a:rPr lang="en-US" dirty="0">
                <a:hlinkClick r:id="rId2" action="ppaction://hlinkfile"/>
              </a:rPr>
              <a:t>/</a:t>
            </a:r>
            <a:r>
              <a:rPr lang="en-US" dirty="0" err="1">
                <a:hlinkClick r:id="rId2" action="ppaction://hlinkfile"/>
              </a:rPr>
              <a:t>onsite_datacenter.jsp</a:t>
            </a:r>
            <a:r>
              <a:rPr lang="en-US" dirty="0">
                <a:hlinkClick r:id="rId2" action="ppaction://hlinkfile"/>
              </a:rPr>
              <a:t>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1EDFC8A-381C-CCBB-D4EF-A2C7EA45C7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24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10" name="Title 9">
            <a:extLst>
              <a:ext uri="{FF2B5EF4-FFF2-40B4-BE49-F238E27FC236}">
                <a16:creationId xmlns:a16="http://schemas.microsoft.com/office/drawing/2014/main" id="{3992BA56-F395-44B5-1FF4-53E3CB31E5B0}"/>
              </a:ext>
            </a:extLst>
          </p:cNvPr>
          <p:cNvSpPr txBox="1">
            <a:spLocks noGrp="1"/>
          </p:cNvSpPr>
          <p:nvPr>
            <p:ph type="title"/>
          </p:nvPr>
        </p:nvSpPr>
        <p:spPr>
          <a:xfrm>
            <a:off x="874570" y="517751"/>
            <a:ext cx="10515600" cy="480131"/>
          </a:xfrm>
          <a:prstGeom prst="rect">
            <a:avLst/>
          </a:prstGeom>
          <a:noFill/>
        </p:spPr>
        <p:txBody>
          <a:bodyPr wrap="square" rtlCol="0">
            <a:spAutoFit/>
          </a:bodyPr>
          <a:lstStyle/>
          <a:p>
            <a:pPr algn="ctr"/>
            <a:r>
              <a:rPr lang="en-US" sz="2800" b="1" dirty="0"/>
              <a:t>Let’s Talk!!  </a:t>
            </a:r>
          </a:p>
        </p:txBody>
      </p:sp>
    </p:spTree>
    <p:extLst>
      <p:ext uri="{BB962C8B-B14F-4D97-AF65-F5344CB8AC3E}">
        <p14:creationId xmlns:p14="http://schemas.microsoft.com/office/powerpoint/2010/main" val="4091940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Steps of the FSRDC Application Process</a:t>
            </a:r>
          </a:p>
        </p:txBody>
      </p:sp>
      <p:graphicFrame>
        <p:nvGraphicFramePr>
          <p:cNvPr id="5" name="Content Placeholder 4"/>
          <p:cNvGraphicFramePr>
            <a:graphicFrameLocks noGrp="1"/>
          </p:cNvGraphicFramePr>
          <p:nvPr>
            <p:ph idx="1"/>
          </p:nvPr>
        </p:nvGraphicFramePr>
        <p:xfrm>
          <a:off x="838200" y="15428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012545" y="2700373"/>
            <a:ext cx="20834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researchdatagov.org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254127-1147-F946-E046-ECB6A72C9665}"/>
              </a:ext>
            </a:extLst>
          </p:cNvPr>
          <p:cNvSpPr txBox="1"/>
          <p:nvPr/>
        </p:nvSpPr>
        <p:spPr>
          <a:xfrm>
            <a:off x="2987895" y="5964571"/>
            <a:ext cx="62469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Not all project types have fees. Speak with your FSRDC administrator to get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information about whether fees there will be fees for your proposed project.</a:t>
            </a:r>
          </a:p>
        </p:txBody>
      </p:sp>
    </p:spTree>
    <p:extLst>
      <p:ext uri="{BB962C8B-B14F-4D97-AF65-F5344CB8AC3E}">
        <p14:creationId xmlns:p14="http://schemas.microsoft.com/office/powerpoint/2010/main" val="126395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0AA-8613-D983-7F96-F9A801E7090D}"/>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82201266-4D55-D0E6-9725-649375C965CC}"/>
              </a:ext>
            </a:extLst>
          </p:cNvPr>
          <p:cNvSpPr>
            <a:spLocks noGrp="1"/>
          </p:cNvSpPr>
          <p:nvPr>
            <p:ph idx="1"/>
          </p:nvPr>
        </p:nvSpPr>
        <p:spPr/>
        <p:txBody>
          <a:bodyPr>
            <a:normAutofit lnSpcReduction="10000"/>
          </a:bodyPr>
          <a:lstStyle/>
          <a:p>
            <a:r>
              <a:rPr lang="en-US" dirty="0"/>
              <a:t>Contact Catherine Talbot, RMRDC administrator, or Jani Little, RMRDC director – we are here to support proposal development</a:t>
            </a:r>
          </a:p>
          <a:p>
            <a:r>
              <a:rPr lang="en-US" dirty="0"/>
              <a:t>brief summary </a:t>
            </a:r>
          </a:p>
          <a:p>
            <a:pPr lvl="1"/>
            <a:r>
              <a:rPr lang="en-US" dirty="0"/>
              <a:t>Summary of research ideas</a:t>
            </a:r>
          </a:p>
          <a:p>
            <a:pPr lvl="1"/>
            <a:r>
              <a:rPr lang="en-US" dirty="0"/>
              <a:t>Restricted-use data needs</a:t>
            </a:r>
          </a:p>
          <a:p>
            <a:pPr lvl="1"/>
            <a:r>
              <a:rPr lang="en-US" dirty="0"/>
              <a:t>Key external datasets and linkages (if applicable)</a:t>
            </a:r>
          </a:p>
          <a:p>
            <a:pPr lvl="1"/>
            <a:r>
              <a:rPr lang="en-US" dirty="0"/>
              <a:t>General idea of methodology</a:t>
            </a:r>
          </a:p>
          <a:p>
            <a:r>
              <a:rPr lang="en-US" dirty="0"/>
              <a:t>Learn all you can about the data </a:t>
            </a:r>
          </a:p>
          <a:p>
            <a:pPr lvl="1"/>
            <a:r>
              <a:rPr lang="en-US" dirty="0"/>
              <a:t>ResearchDataGov.org</a:t>
            </a:r>
          </a:p>
          <a:p>
            <a:pPr lvl="1"/>
            <a:r>
              <a:rPr lang="en-US" dirty="0"/>
              <a:t>Data pages on Census website</a:t>
            </a:r>
          </a:p>
          <a:p>
            <a:pPr lvl="1"/>
            <a:r>
              <a:rPr lang="en-US" dirty="0"/>
              <a:t>Key papers, including Census Working Papers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7F60060-CD80-CFE6-4646-FC916A80D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17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Getting Started: Browsing and Searching</a:t>
            </a:r>
          </a:p>
        </p:txBody>
      </p:sp>
      <p:pic>
        <p:nvPicPr>
          <p:cNvPr id="5" name="Picture 4">
            <a:extLst>
              <a:ext uri="{FF2B5EF4-FFF2-40B4-BE49-F238E27FC236}">
                <a16:creationId xmlns:a16="http://schemas.microsoft.com/office/drawing/2014/main" id="{1A23E92B-2136-4C4A-0429-0A003F8C9FAB}"/>
              </a:ext>
            </a:extLst>
          </p:cNvPr>
          <p:cNvPicPr>
            <a:picLocks noChangeAspect="1"/>
          </p:cNvPicPr>
          <p:nvPr/>
        </p:nvPicPr>
        <p:blipFill>
          <a:blip r:embed="rId4"/>
          <a:stretch>
            <a:fillRect/>
          </a:stretch>
        </p:blipFill>
        <p:spPr>
          <a:xfrm>
            <a:off x="2373823" y="644220"/>
            <a:ext cx="9068042" cy="5793890"/>
          </a:xfrm>
          <a:prstGeom prst="rect">
            <a:avLst/>
          </a:prstGeom>
        </p:spPr>
      </p:pic>
    </p:spTree>
    <p:extLst>
      <p:ext uri="{BB962C8B-B14F-4D97-AF65-F5344CB8AC3E}">
        <p14:creationId xmlns:p14="http://schemas.microsoft.com/office/powerpoint/2010/main" val="102660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B4D-FD8E-1594-FD32-15AC759032E1}"/>
              </a:ext>
            </a:extLst>
          </p:cNvPr>
          <p:cNvSpPr>
            <a:spLocks noGrp="1"/>
          </p:cNvSpPr>
          <p:nvPr>
            <p:ph type="title"/>
          </p:nvPr>
        </p:nvSpPr>
        <p:spPr/>
        <p:txBody>
          <a:bodyPr/>
          <a:lstStyle/>
          <a:p>
            <a:r>
              <a:rPr lang="en-US" sz="4400" b="1" dirty="0">
                <a:solidFill>
                  <a:schemeClr val="accent1">
                    <a:lumMod val="50000"/>
                  </a:schemeClr>
                </a:solidFill>
              </a:rPr>
              <a:t>Remote Access: How it works</a:t>
            </a:r>
            <a:endParaRPr lang="en-US" dirty="0"/>
          </a:p>
        </p:txBody>
      </p:sp>
      <p:sp>
        <p:nvSpPr>
          <p:cNvPr id="3" name="Content Placeholder 2">
            <a:extLst>
              <a:ext uri="{FF2B5EF4-FFF2-40B4-BE49-F238E27FC236}">
                <a16:creationId xmlns:a16="http://schemas.microsoft.com/office/drawing/2014/main" id="{3BCA8E21-D489-BFDB-EB3B-7664F2F1BD4D}"/>
              </a:ext>
            </a:extLst>
          </p:cNvPr>
          <p:cNvSpPr>
            <a:spLocks noGrp="1"/>
          </p:cNvSpPr>
          <p:nvPr>
            <p:ph idx="1"/>
          </p:nvPr>
        </p:nvSpPr>
        <p:spPr/>
        <p:txBody>
          <a:bodyPr>
            <a:normAutofit/>
          </a:bodyPr>
          <a:lstStyle/>
          <a:p>
            <a:r>
              <a:rPr lang="en-US" sz="2400" dirty="0"/>
              <a:t>Eligibility </a:t>
            </a:r>
          </a:p>
          <a:p>
            <a:pPr lvl="1"/>
            <a:r>
              <a:rPr lang="en-US" sz="2000" dirty="0"/>
              <a:t>Data owning agency approval to remotely access data</a:t>
            </a:r>
          </a:p>
          <a:p>
            <a:pPr lvl="1"/>
            <a:r>
              <a:rPr lang="en-US" sz="2000" dirty="0"/>
              <a:t>Successful completion of remote access training</a:t>
            </a:r>
          </a:p>
          <a:p>
            <a:pPr lvl="1"/>
            <a:r>
              <a:rPr lang="en-US" sz="2000" dirty="0"/>
              <a:t>Successful on-site FSRDC experience</a:t>
            </a:r>
          </a:p>
          <a:p>
            <a:r>
              <a:rPr lang="en-US" sz="2400" dirty="0"/>
              <a:t>Rules of Behavior</a:t>
            </a:r>
          </a:p>
          <a:p>
            <a:pPr lvl="1"/>
            <a:r>
              <a:rPr lang="en-US" sz="2000" dirty="0"/>
              <a:t>Agreements</a:t>
            </a:r>
          </a:p>
          <a:p>
            <a:pPr lvl="1"/>
            <a:r>
              <a:rPr lang="en-US" sz="2000" dirty="0"/>
              <a:t>Mimics FSRDC environment</a:t>
            </a:r>
            <a:endParaRPr lang="en-US" sz="1600" dirty="0"/>
          </a:p>
          <a:p>
            <a:r>
              <a:rPr lang="en-US" sz="2400" dirty="0"/>
              <a:t>Location </a:t>
            </a:r>
          </a:p>
          <a:p>
            <a:pPr lvl="1"/>
            <a:r>
              <a:rPr lang="en-US" sz="2000" dirty="0"/>
              <a:t>Locked room inside researcher’s home</a:t>
            </a:r>
          </a:p>
          <a:p>
            <a:r>
              <a:rPr lang="en-US" sz="2400" dirty="0"/>
              <a:t>Regular inspections by Census Staff</a:t>
            </a:r>
          </a:p>
          <a:p>
            <a:pPr marL="0" indent="0">
              <a:buNone/>
            </a:pPr>
            <a:endParaRPr lang="en-US" dirty="0"/>
          </a:p>
        </p:txBody>
      </p:sp>
      <p:sp>
        <p:nvSpPr>
          <p:cNvPr id="4" name="Slide Number Placeholder 3">
            <a:extLst>
              <a:ext uri="{FF2B5EF4-FFF2-40B4-BE49-F238E27FC236}">
                <a16:creationId xmlns:a16="http://schemas.microsoft.com/office/drawing/2014/main" id="{BD636D12-78C6-7F21-7B40-C3E408A3B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92F98E-9386-2314-0BB9-2457420E099E}"/>
              </a:ext>
            </a:extLst>
          </p:cNvPr>
          <p:cNvPicPr>
            <a:picLocks noChangeAspect="1"/>
          </p:cNvPicPr>
          <p:nvPr/>
        </p:nvPicPr>
        <p:blipFill>
          <a:blip r:embed="rId2"/>
          <a:stretch>
            <a:fillRect/>
          </a:stretch>
        </p:blipFill>
        <p:spPr>
          <a:xfrm rot="5400000">
            <a:off x="7515217" y="2183529"/>
            <a:ext cx="4386951" cy="3290214"/>
          </a:xfrm>
          <a:prstGeom prst="rect">
            <a:avLst/>
          </a:prstGeom>
          <a:ln w="25400">
            <a:solidFill>
              <a:srgbClr val="003399"/>
            </a:solidFill>
          </a:ln>
        </p:spPr>
      </p:pic>
    </p:spTree>
    <p:extLst>
      <p:ext uri="{BB962C8B-B14F-4D97-AF65-F5344CB8AC3E}">
        <p14:creationId xmlns:p14="http://schemas.microsoft.com/office/powerpoint/2010/main" val="2389074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3057-5959-8C4F-5709-9F2F3C9D3BEC}"/>
              </a:ext>
            </a:extLst>
          </p:cNvPr>
          <p:cNvSpPr>
            <a:spLocks noGrp="1"/>
          </p:cNvSpPr>
          <p:nvPr>
            <p:ph type="title"/>
          </p:nvPr>
        </p:nvSpPr>
        <p:spPr/>
        <p:txBody>
          <a:bodyPr/>
          <a:lstStyle/>
          <a:p>
            <a:r>
              <a:rPr lang="en-US" dirty="0"/>
              <a:t>Things to keep in mind</a:t>
            </a:r>
          </a:p>
        </p:txBody>
      </p:sp>
      <p:sp>
        <p:nvSpPr>
          <p:cNvPr id="3" name="Content Placeholder 2">
            <a:extLst>
              <a:ext uri="{FF2B5EF4-FFF2-40B4-BE49-F238E27FC236}">
                <a16:creationId xmlns:a16="http://schemas.microsoft.com/office/drawing/2014/main" id="{AFFE6EFF-4FCC-640E-CC04-3E61372AFF87}"/>
              </a:ext>
            </a:extLst>
          </p:cNvPr>
          <p:cNvSpPr>
            <a:spLocks noGrp="1"/>
          </p:cNvSpPr>
          <p:nvPr>
            <p:ph idx="1"/>
          </p:nvPr>
        </p:nvSpPr>
        <p:spPr/>
        <p:txBody>
          <a:bodyPr/>
          <a:lstStyle/>
          <a:p>
            <a:r>
              <a:rPr lang="en-US" dirty="0"/>
              <a:t>Model based output is the expectation</a:t>
            </a:r>
          </a:p>
          <a:p>
            <a:pPr lvl="1"/>
            <a:r>
              <a:rPr lang="en-US" dirty="0"/>
              <a:t>Tabular output is limited to supporting model-based output</a:t>
            </a:r>
          </a:p>
          <a:p>
            <a:r>
              <a:rPr lang="en-US" dirty="0"/>
              <a:t>New data are being added all the time</a:t>
            </a:r>
          </a:p>
          <a:p>
            <a:r>
              <a:rPr lang="en-US" dirty="0"/>
              <a:t>Other agencies govern how their data are used and accessed</a:t>
            </a:r>
          </a:p>
          <a:p>
            <a:pPr lvl="1"/>
            <a:r>
              <a:rPr lang="en-US" dirty="0"/>
              <a:t>Fees may apply to other agencies’ data</a:t>
            </a:r>
          </a:p>
          <a:p>
            <a:pPr lvl="1"/>
            <a:r>
              <a:rPr lang="en-US" dirty="0"/>
              <a:t>Other agencies may limit the hours you are able to access the RDC</a:t>
            </a:r>
          </a:p>
          <a:p>
            <a:pPr lvl="1"/>
            <a:r>
              <a:rPr lang="en-US" dirty="0"/>
              <a:t>Policy analysis is not allowed when using certain datasets</a:t>
            </a:r>
          </a:p>
          <a:p>
            <a:r>
              <a:rPr lang="en-US" dirty="0"/>
              <a:t>RDC work takes time – plan ahead!</a:t>
            </a:r>
          </a:p>
          <a:p>
            <a:endParaRPr lang="en-US" dirty="0"/>
          </a:p>
        </p:txBody>
      </p:sp>
      <p:sp>
        <p:nvSpPr>
          <p:cNvPr id="4" name="Slide Number Placeholder 3">
            <a:extLst>
              <a:ext uri="{FF2B5EF4-FFF2-40B4-BE49-F238E27FC236}">
                <a16:creationId xmlns:a16="http://schemas.microsoft.com/office/drawing/2014/main" id="{B0F6C76E-45B2-3503-4E66-0D7A8A35F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82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 screen&#10;&#10;Description automatically generated">
            <a:extLst>
              <a:ext uri="{FF2B5EF4-FFF2-40B4-BE49-F238E27FC236}">
                <a16:creationId xmlns:a16="http://schemas.microsoft.com/office/drawing/2014/main" id="{44CF6BD1-0787-4C43-ECF9-E5EAC5F91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63" y="1073019"/>
            <a:ext cx="10284406" cy="5784979"/>
          </a:xfrm>
          <a:prstGeom prst="rect">
            <a:avLst/>
          </a:prstGeom>
        </p:spPr>
      </p:pic>
      <p:sp>
        <p:nvSpPr>
          <p:cNvPr id="2" name="TextBox 1">
            <a:extLst>
              <a:ext uri="{FF2B5EF4-FFF2-40B4-BE49-F238E27FC236}">
                <a16:creationId xmlns:a16="http://schemas.microsoft.com/office/drawing/2014/main" id="{A5355243-9E39-65CC-3AD5-8137B569AF3D}"/>
              </a:ext>
            </a:extLst>
          </p:cNvPr>
          <p:cNvSpPr txBox="1"/>
          <p:nvPr/>
        </p:nvSpPr>
        <p:spPr>
          <a:xfrm>
            <a:off x="1240971" y="522513"/>
            <a:ext cx="9078685" cy="369332"/>
          </a:xfrm>
          <a:prstGeom prst="rect">
            <a:avLst/>
          </a:prstGeom>
          <a:noFill/>
        </p:spPr>
        <p:txBody>
          <a:bodyPr wrap="square" rtlCol="0">
            <a:spAutoFit/>
          </a:bodyPr>
          <a:lstStyle/>
          <a:p>
            <a:r>
              <a:rPr lang="en-US" dirty="0">
                <a:hlinkClick r:id="rId3"/>
              </a:rPr>
              <a:t>Federal Statistical Research Data Centers</a:t>
            </a:r>
            <a:endParaRPr lang="en-US" dirty="0"/>
          </a:p>
        </p:txBody>
      </p:sp>
    </p:spTree>
    <p:extLst>
      <p:ext uri="{BB962C8B-B14F-4D97-AF65-F5344CB8AC3E}">
        <p14:creationId xmlns:p14="http://schemas.microsoft.com/office/powerpoint/2010/main" val="27227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2025</a:t>
            </a:r>
          </a:p>
          <a:p>
            <a:pPr marL="0" indent="0" algn="ctr">
              <a:buNone/>
            </a:pPr>
            <a:r>
              <a:rPr lang="en-US" sz="2400" b="1" dirty="0">
                <a:solidFill>
                  <a:schemeClr val="bg1"/>
                </a:solidFill>
              </a:rPr>
              <a:t>Hosted by CU Denver</a:t>
            </a:r>
          </a:p>
          <a:p>
            <a:pPr marL="0" indent="0" algn="ctr">
              <a:buNone/>
            </a:pPr>
            <a:r>
              <a:rPr lang="en-US" sz="2400" b="1" dirty="0">
                <a:solidFill>
                  <a:schemeClr val="bg1"/>
                </a:solidFill>
              </a:rPr>
              <a:t>“</a:t>
            </a:r>
            <a:r>
              <a:rPr lang="en-US" sz="2400" b="1" dirty="0">
                <a:solidFill>
                  <a:srgbClr val="D4B779"/>
                </a:solidFill>
              </a:rPr>
              <a:t>Federal Data for Health Research and Policy</a:t>
            </a:r>
            <a:r>
              <a:rPr lang="en-US" sz="2400" b="1" dirty="0">
                <a:solidFill>
                  <a:schemeClr val="bg1"/>
                </a:solidFill>
              </a:rPr>
              <a:t>”</a:t>
            </a:r>
          </a:p>
          <a:p>
            <a:pPr marL="0" indent="0">
              <a:buNone/>
            </a:pPr>
            <a:r>
              <a:rPr lang="en-US" sz="2200" b="1" dirty="0">
                <a:solidFill>
                  <a:schemeClr val="bg1"/>
                </a:solidFill>
              </a:rPr>
              <a:t>Taught by CU Denver Econ Prof. Laura Argys, Jani Little, Catherine Talbot, Haeseong Park</a:t>
            </a:r>
          </a:p>
          <a:p>
            <a:pPr marL="457200" indent="-457200">
              <a:lnSpc>
                <a:spcPct val="100000"/>
              </a:lnSpc>
              <a:buAutoNum type="arabicPeriod"/>
            </a:pPr>
            <a:r>
              <a:rPr lang="en-US" sz="1800" dirty="0">
                <a:solidFill>
                  <a:schemeClr val="bg1"/>
                </a:solidFill>
              </a:rPr>
              <a:t>No cost to member institutions, students register through independent study with UNM faculty for 1 or 3 credits</a:t>
            </a:r>
          </a:p>
          <a:p>
            <a:pPr marL="0" indent="0">
              <a:lnSpc>
                <a:spcPct val="100000"/>
              </a:lnSpc>
              <a:buNone/>
            </a:pPr>
            <a:r>
              <a:rPr lang="en-US" sz="1800" dirty="0">
                <a:solidFill>
                  <a:schemeClr val="bg1"/>
                </a:solidFill>
              </a:rPr>
              <a:t>2. Taught entirely through Zoom, Fridays 10am</a:t>
            </a:r>
          </a:p>
          <a:p>
            <a:pPr marL="0" indent="0">
              <a:buNone/>
            </a:pPr>
            <a:r>
              <a:rPr lang="en-US" sz="1800" dirty="0">
                <a:solidFill>
                  <a:schemeClr val="bg1"/>
                </a:solidFill>
              </a:rPr>
              <a:t>4. Designed for early-career graduate students</a:t>
            </a:r>
          </a:p>
          <a:p>
            <a:pPr marL="0" indent="0">
              <a:buNone/>
            </a:pPr>
            <a:r>
              <a:rPr lang="en-US" sz="1800" dirty="0">
                <a:solidFill>
                  <a:schemeClr val="bg1"/>
                </a:solidFill>
              </a:rPr>
              <a:t>5. Students develop the knowledge and skills required to effectively use a variety of federal statistical data sets for health research and policy analysis.</a:t>
            </a:r>
          </a:p>
          <a:p>
            <a:pPr marL="0" indent="0">
              <a:buNone/>
            </a:pPr>
            <a:r>
              <a:rPr lang="en-US" sz="1800" dirty="0">
                <a:solidFill>
                  <a:schemeClr val="bg1"/>
                </a:solidFill>
              </a:rPr>
              <a:t>6. The semester project is a restricted-use project proposal.</a:t>
            </a:r>
          </a:p>
          <a:p>
            <a:pPr marL="0" indent="0">
              <a:buNone/>
            </a:pPr>
            <a:r>
              <a:rPr lang="en-US" sz="1800" dirty="0">
                <a:solidFill>
                  <a:schemeClr val="bg1"/>
                </a:solidFill>
              </a:rPr>
              <a:t>7. 3-credit option: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47741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f various companies&#10;&#10;Description automatically generated">
            <a:extLst>
              <a:ext uri="{FF2B5EF4-FFF2-40B4-BE49-F238E27FC236}">
                <a16:creationId xmlns:a16="http://schemas.microsoft.com/office/drawing/2014/main" id="{0AD2DD2F-1C6F-BB17-DE23-4899CA02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5400">
            <a:solidFill>
              <a:srgbClr val="FF0000"/>
            </a:solidFill>
          </a:ln>
        </p:spPr>
      </p:pic>
    </p:spTree>
    <p:extLst>
      <p:ext uri="{BB962C8B-B14F-4D97-AF65-F5344CB8AC3E}">
        <p14:creationId xmlns:p14="http://schemas.microsoft.com/office/powerpoint/2010/main" val="174319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0442A-0B64-63A1-8BC8-E8B33FB79273}"/>
              </a:ext>
            </a:extLst>
          </p:cNvPr>
          <p:cNvSpPr>
            <a:spLocks noChangeArrowheads="1"/>
          </p:cNvSpPr>
          <p:nvPr/>
        </p:nvSpPr>
        <p:spPr bwMode="auto">
          <a:xfrm>
            <a:off x="1150776" y="571038"/>
            <a:ext cx="10207690" cy="52680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828"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31313"/>
                </a:solidFill>
                <a:effectLst/>
                <a:latin typeface="Roboto" panose="02000000000000000000" pitchFamily="2" charset="0"/>
                <a:hlinkClick r:id="rId2"/>
              </a:rPr>
              <a:t>FSRDC Collaborating Agencies:</a:t>
            </a:r>
            <a:endParaRPr kumimoji="0" lang="en-US" altLang="en-US" sz="2800" b="0" i="0" u="none" strike="noStrike" cap="none" normalizeH="0" baseline="0" dirty="0">
              <a:ln>
                <a:noFill/>
              </a:ln>
              <a:solidFill>
                <a:srgbClr val="13131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C00000"/>
                </a:solidFill>
                <a:effectLst/>
                <a:latin typeface="Roboto" panose="02000000000000000000" pitchFamily="2" charset="0"/>
              </a:rPr>
              <a:t>Bureau of Justice Statistics</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Centers for Medicare and Medicaid services (CMS)</a:t>
            </a: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Bureau of Transportation Statistics</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131313"/>
                </a:solidFill>
                <a:effectLst/>
                <a:latin typeface="Roboto" panose="02000000000000000000" pitchFamily="2" charset="0"/>
              </a:rPr>
              <a:t>Energy Information Administration</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Environmental Protection Agency</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C00000"/>
                </a:solidFill>
                <a:effectLst/>
                <a:latin typeface="Roboto" panose="02000000000000000000" pitchFamily="2" charset="0"/>
              </a:rPr>
              <a:t>Social</a:t>
            </a:r>
            <a:r>
              <a:rPr kumimoji="0" lang="en-US" altLang="en-US" sz="1800" b="0" i="0" u="none" strike="noStrike" cap="none" normalizeH="0" dirty="0">
                <a:ln>
                  <a:noFill/>
                </a:ln>
                <a:solidFill>
                  <a:srgbClr val="C00000"/>
                </a:solidFill>
                <a:effectLst/>
                <a:latin typeface="Roboto" panose="02000000000000000000" pitchFamily="2" charset="0"/>
              </a:rPr>
              <a:t> Security Administration (SSA)</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baseline="0" dirty="0">
                <a:solidFill>
                  <a:srgbClr val="131313"/>
                </a:solidFill>
                <a:latin typeface="Roboto" panose="02000000000000000000" pitchFamily="2" charset="0"/>
              </a:rPr>
              <a:t>US</a:t>
            </a:r>
            <a:r>
              <a:rPr lang="en-US" altLang="en-US" dirty="0">
                <a:solidFill>
                  <a:srgbClr val="131313"/>
                </a:solidFill>
                <a:latin typeface="Roboto" panose="02000000000000000000" pitchFamily="2" charset="0"/>
              </a:rPr>
              <a:t> Department of Agriculture, Economic Research Service</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US Department of Housing and Urban Development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p:txBody>
      </p:sp>
      <p:sp>
        <p:nvSpPr>
          <p:cNvPr id="3" name="Rectangle 2">
            <a:extLst>
              <a:ext uri="{FF2B5EF4-FFF2-40B4-BE49-F238E27FC236}">
                <a16:creationId xmlns:a16="http://schemas.microsoft.com/office/drawing/2014/main" id="{18CE944E-C2CD-1DA2-DAAD-2F006D0AADE3}"/>
              </a:ext>
            </a:extLst>
          </p:cNvPr>
          <p:cNvSpPr>
            <a:spLocks noChangeArrowheads="1"/>
          </p:cNvSpPr>
          <p:nvPr/>
        </p:nvSpPr>
        <p:spPr bwMode="auto">
          <a:xfrm>
            <a:off x="0" y="0"/>
            <a:ext cx="10207690" cy="9816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716CCA70-B5F6-D4C2-F9FE-89C23E8EDC99}"/>
              </a:ext>
            </a:extLst>
          </p:cNvPr>
          <p:cNvSpPr>
            <a:spLocks noChangeArrowheads="1"/>
          </p:cNvSpPr>
          <p:nvPr/>
        </p:nvSpPr>
        <p:spPr bwMode="auto">
          <a:xfrm>
            <a:off x="0" y="-284432"/>
            <a:ext cx="10207690" cy="646331"/>
          </a:xfrm>
          <a:prstGeom prst="rect">
            <a:avLst/>
          </a:prstGeom>
          <a:solidFill>
            <a:srgbClr val="E7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D0DCE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D0DCE1"/>
                </a:solidFill>
                <a:effectLst/>
                <a:latin typeface="Roboto" panose="02000000000000000000" pitchFamily="2" charset="0"/>
              </a:rPr>
              <a:t>COLLAPSE ALL</a:t>
            </a:r>
            <a:endParaRPr kumimoji="0" lang="en-US" altLang="en-US" sz="12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04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714D3-1A53-C036-C863-10CFB72F3D5F}"/>
              </a:ext>
            </a:extLst>
          </p:cNvPr>
          <p:cNvSpPr txBox="1"/>
          <p:nvPr/>
        </p:nvSpPr>
        <p:spPr>
          <a:xfrm>
            <a:off x="2080726" y="1156994"/>
            <a:ext cx="8528180" cy="5355312"/>
          </a:xfrm>
          <a:prstGeom prst="rect">
            <a:avLst/>
          </a:prstGeom>
          <a:noFill/>
        </p:spPr>
        <p:txBody>
          <a:bodyPr wrap="square" rtlCol="0">
            <a:spAutoFit/>
          </a:bodyPr>
          <a:lstStyle/>
          <a:p>
            <a:r>
              <a:rPr lang="en-US" dirty="0">
                <a:hlinkClick r:id="rId2"/>
              </a:rPr>
              <a:t>How Can I Learn about FSRDC Research Projects?</a:t>
            </a:r>
            <a:endParaRPr lang="en-US" dirty="0"/>
          </a:p>
          <a:p>
            <a:endParaRPr lang="en-US" dirty="0"/>
          </a:p>
          <a:p>
            <a:endParaRPr lang="en-US" dirty="0"/>
          </a:p>
          <a:p>
            <a:r>
              <a:rPr lang="en-US" dirty="0"/>
              <a:t>Download a spreadsheet of active and completed projects including:</a:t>
            </a:r>
          </a:p>
          <a:p>
            <a:pPr marL="285750" indent="-285750">
              <a:buFont typeface="Arial" panose="020B0604020202020204" pitchFamily="34" charset="0"/>
              <a:buChar char="•"/>
            </a:pPr>
            <a:r>
              <a:rPr lang="en-US" dirty="0"/>
              <a:t>Title</a:t>
            </a:r>
          </a:p>
          <a:p>
            <a:pPr marL="285750" indent="-285750">
              <a:buFont typeface="Arial" panose="020B0604020202020204" pitchFamily="34" charset="0"/>
              <a:buChar char="•"/>
            </a:pPr>
            <a:r>
              <a:rPr lang="en-US" dirty="0"/>
              <a:t>Abstract </a:t>
            </a:r>
          </a:p>
          <a:p>
            <a:pPr marL="285750" indent="-285750">
              <a:buFont typeface="Arial" panose="020B0604020202020204" pitchFamily="34" charset="0"/>
              <a:buChar char="•"/>
            </a:pPr>
            <a:r>
              <a:rPr lang="en-US" dirty="0"/>
              <a:t>Principal investigator and researchers</a:t>
            </a:r>
          </a:p>
          <a:p>
            <a:pPr marL="285750" indent="-285750">
              <a:buFont typeface="Arial" panose="020B0604020202020204" pitchFamily="34" charset="0"/>
              <a:buChar char="•"/>
            </a:pPr>
            <a:r>
              <a:rPr lang="en-US" dirty="0"/>
              <a:t>Year project started</a:t>
            </a:r>
          </a:p>
          <a:p>
            <a:pPr marL="285750" indent="-285750">
              <a:buFont typeface="Arial" panose="020B0604020202020204" pitchFamily="34" charset="0"/>
              <a:buChar char="•"/>
            </a:pPr>
            <a:r>
              <a:rPr lang="en-US" dirty="0"/>
              <a:t>Datasets requested</a:t>
            </a:r>
          </a:p>
          <a:p>
            <a:endParaRPr lang="en-US" dirty="0"/>
          </a:p>
          <a:p>
            <a:r>
              <a:rPr lang="en-US" dirty="0"/>
              <a:t>Download a spreadsheet containing bibliographic information on research outputs:</a:t>
            </a:r>
          </a:p>
          <a:p>
            <a:pPr marL="285750" indent="-285750">
              <a:buFont typeface="Arial" panose="020B0604020202020204" pitchFamily="34" charset="0"/>
              <a:buChar char="•"/>
            </a:pPr>
            <a:r>
              <a:rPr lang="en-US" dirty="0"/>
              <a:t>Working papers, published and unpublished</a:t>
            </a:r>
          </a:p>
          <a:p>
            <a:pPr marL="285750" indent="-285750">
              <a:buFont typeface="Arial" panose="020B0604020202020204" pitchFamily="34" charset="0"/>
              <a:buChar char="•"/>
            </a:pPr>
            <a:r>
              <a:rPr lang="en-US" dirty="0"/>
              <a:t>Journal Articles</a:t>
            </a:r>
          </a:p>
          <a:p>
            <a:pPr marL="285750" indent="-285750">
              <a:buFont typeface="Arial" panose="020B0604020202020204" pitchFamily="34" charset="0"/>
              <a:buChar char="•"/>
            </a:pPr>
            <a:r>
              <a:rPr lang="en-US" dirty="0"/>
              <a:t>Dissertations</a:t>
            </a:r>
          </a:p>
          <a:p>
            <a:pPr marL="285750" indent="-285750">
              <a:buFont typeface="Arial" panose="020B0604020202020204" pitchFamily="34" charset="0"/>
              <a:buChar char="•"/>
            </a:pPr>
            <a:r>
              <a:rPr lang="en-US" dirty="0"/>
              <a:t>Book chapters</a:t>
            </a:r>
          </a:p>
          <a:p>
            <a:pPr marL="285750" indent="-285750">
              <a:buFont typeface="Arial" panose="020B0604020202020204" pitchFamily="34" charset="0"/>
              <a:buChar char="•"/>
            </a:pPr>
            <a:r>
              <a:rPr lang="en-US" dirty="0"/>
              <a:t>Datasets</a:t>
            </a:r>
          </a:p>
          <a:p>
            <a:pPr marL="285750" indent="-285750">
              <a:buFont typeface="Arial" panose="020B0604020202020204" pitchFamily="34" charset="0"/>
              <a:buChar char="•"/>
            </a:pPr>
            <a:r>
              <a:rPr lang="en-US" dirty="0"/>
              <a:t>Technical notes</a:t>
            </a:r>
          </a:p>
          <a:p>
            <a:pPr marL="285750" indent="-285750">
              <a:buFont typeface="Arial" panose="020B0604020202020204" pitchFamily="34" charset="0"/>
              <a:buChar char="•"/>
            </a:pPr>
            <a:r>
              <a:rPr lang="en-US" dirty="0"/>
              <a:t>Software</a:t>
            </a:r>
          </a:p>
          <a:p>
            <a:endParaRPr lang="en-US" dirty="0"/>
          </a:p>
        </p:txBody>
      </p:sp>
    </p:spTree>
    <p:extLst>
      <p:ext uri="{BB962C8B-B14F-4D97-AF65-F5344CB8AC3E}">
        <p14:creationId xmlns:p14="http://schemas.microsoft.com/office/powerpoint/2010/main" val="275437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B984-FE12-4434-B639-4095C9F32576}"/>
              </a:ext>
            </a:extLst>
          </p:cNvPr>
          <p:cNvSpPr>
            <a:spLocks noGrp="1"/>
          </p:cNvSpPr>
          <p:nvPr>
            <p:ph type="title"/>
          </p:nvPr>
        </p:nvSpPr>
        <p:spPr/>
        <p:txBody>
          <a:bodyPr>
            <a:normAutofit/>
          </a:bodyPr>
          <a:lstStyle/>
          <a:p>
            <a:r>
              <a:rPr lang="en-US" b="1" dirty="0">
                <a:solidFill>
                  <a:schemeClr val="accent1">
                    <a:lumMod val="50000"/>
                  </a:schemeClr>
                </a:solidFill>
              </a:rPr>
              <a:t>Why use FSRDC business/economic data?</a:t>
            </a:r>
          </a:p>
        </p:txBody>
      </p:sp>
      <p:sp>
        <p:nvSpPr>
          <p:cNvPr id="3" name="Content Placeholder 2">
            <a:extLst>
              <a:ext uri="{FF2B5EF4-FFF2-40B4-BE49-F238E27FC236}">
                <a16:creationId xmlns:a16="http://schemas.microsoft.com/office/drawing/2014/main" id="{854E46CC-C653-447E-B016-AD077E1C60A4}"/>
              </a:ext>
            </a:extLst>
          </p:cNvPr>
          <p:cNvSpPr>
            <a:spLocks noGrp="1"/>
          </p:cNvSpPr>
          <p:nvPr>
            <p:ph idx="1"/>
          </p:nvPr>
        </p:nvSpPr>
        <p:spPr/>
        <p:txBody>
          <a:bodyPr>
            <a:normAutofit/>
          </a:bodyPr>
          <a:lstStyle/>
          <a:p>
            <a:r>
              <a:rPr lang="en-US" dirty="0"/>
              <a:t>Only source of microdata for businesses and establishments</a:t>
            </a:r>
          </a:p>
          <a:p>
            <a:r>
              <a:rPr lang="en-US" dirty="0"/>
              <a:t>Access to register data</a:t>
            </a:r>
          </a:p>
          <a:p>
            <a:pPr lvl="1"/>
            <a:r>
              <a:rPr lang="en-US" dirty="0"/>
              <a:t>Census Business Register</a:t>
            </a:r>
          </a:p>
          <a:p>
            <a:pPr lvl="1"/>
            <a:r>
              <a:rPr lang="en-US" dirty="0"/>
              <a:t>Longitudinal Business Database (LBD)</a:t>
            </a:r>
          </a:p>
          <a:p>
            <a:r>
              <a:rPr lang="en-US" dirty="0"/>
              <a:t>Ability to link different Census datasets and external datasets, e.g., </a:t>
            </a:r>
            <a:r>
              <a:rPr lang="en-US" dirty="0" err="1"/>
              <a:t>Compustat</a:t>
            </a:r>
            <a:r>
              <a:rPr lang="en-US" dirty="0"/>
              <a:t> which contains financial and market data for over 80,000 companies.</a:t>
            </a:r>
          </a:p>
          <a:p>
            <a:endParaRPr lang="en-US" dirty="0"/>
          </a:p>
        </p:txBody>
      </p:sp>
      <p:sp>
        <p:nvSpPr>
          <p:cNvPr id="4" name="Slide Number Placeholder 3">
            <a:extLst>
              <a:ext uri="{FF2B5EF4-FFF2-40B4-BE49-F238E27FC236}">
                <a16:creationId xmlns:a16="http://schemas.microsoft.com/office/drawing/2014/main" id="{4FD3E631-03AD-4829-9A33-02A93828C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67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12928</TotalTime>
  <Words>2440</Words>
  <Application>Microsoft Office PowerPoint</Application>
  <PresentationFormat>Widescreen</PresentationFormat>
  <Paragraphs>378</Paragraphs>
  <Slides>37</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Aptos</vt:lpstr>
      <vt:lpstr>Arial</vt:lpstr>
      <vt:lpstr>Calibri</vt:lpstr>
      <vt:lpstr>Calibri Light</vt:lpstr>
      <vt:lpstr>Gotham Narrow Book</vt:lpstr>
      <vt:lpstr>Lora</vt:lpstr>
      <vt:lpstr>Roboto</vt:lpstr>
      <vt:lpstr>Wingdings</vt:lpstr>
      <vt:lpstr>ヒラギノ角ゴ Pro W3</vt:lpstr>
      <vt:lpstr>Office Theme</vt:lpstr>
      <vt:lpstr>1_Office Theme</vt:lpstr>
      <vt:lpstr>2_Office Theme</vt:lpstr>
      <vt:lpstr>3_Office Theme</vt:lpstr>
      <vt:lpstr>PowerPoint Presentation</vt:lpstr>
      <vt:lpstr>PowerPoint Presentation</vt:lpstr>
      <vt:lpstr>RMRDC Membership Network *All faculty, staff and graduate students associated with member universities have free access to all services.to the lab and its services</vt:lpstr>
      <vt:lpstr>PowerPoint Presentation</vt:lpstr>
      <vt:lpstr>PowerPoint Presentation</vt:lpstr>
      <vt:lpstr>PowerPoint Presentation</vt:lpstr>
      <vt:lpstr>PowerPoint Presentation</vt:lpstr>
      <vt:lpstr>PowerPoint Presentation</vt:lpstr>
      <vt:lpstr>Why use FSRDC business/economic data?</vt:lpstr>
      <vt:lpstr>Most Popular Economic Datasets</vt:lpstr>
      <vt:lpstr>E Economic Censuses (conducted every 5 years, e.g., 2017, 2022, 2027) using a different questionnaire for each sector. E Economic Sectors: health care and social assistance; manufacturing, retail trade, food services, transportation, construction, educational services, finance and insurance, utilities, and mining. </vt:lpstr>
      <vt:lpstr>PowerPoint Presentation</vt:lpstr>
      <vt:lpstr>Census Linked Data Product – Longitudinal Employer-Household Dynamics (LEHD)</vt:lpstr>
      <vt:lpstr>PowerPoint Presentation</vt:lpstr>
      <vt:lpstr>FSRDC Demographic Restricted-Use Data Advantages</vt:lpstr>
      <vt:lpstr>Popular Demographic Data</vt:lpstr>
      <vt:lpstr>Example American Community Survey (ACS) Project</vt:lpstr>
      <vt:lpstr>Popular Demographic Data, con’t</vt:lpstr>
      <vt:lpstr>PowerPoint Presentation</vt:lpstr>
      <vt:lpstr>PowerPoint Presentation</vt:lpstr>
      <vt:lpstr>Two Popular Crime Datasets</vt:lpstr>
      <vt:lpstr>Potential NCVS Research Questions</vt:lpstr>
      <vt:lpstr>Potential CJARS Research Questions</vt:lpstr>
      <vt:lpstr>National Center for Science and Engineering Statistics (NCSES)</vt:lpstr>
      <vt:lpstr>Equal Employment Opportunity Commission (EEOC) Data</vt:lpstr>
      <vt:lpstr>The Survey of Consumer Finances  </vt:lpstr>
      <vt:lpstr>Background</vt:lpstr>
      <vt:lpstr>Household balance sheet</vt:lpstr>
      <vt:lpstr>National Center for Health Statistics Datasets</vt:lpstr>
      <vt:lpstr>Substance Abuse and Mental Health Services Administration (SAMHSA)</vt:lpstr>
      <vt:lpstr>Agency for Healthcare Research and Quality </vt:lpstr>
      <vt:lpstr>Let’s Talk!!  </vt:lpstr>
      <vt:lpstr>Steps of the FSRDC Application Process</vt:lpstr>
      <vt:lpstr>Where to start</vt:lpstr>
      <vt:lpstr>PowerPoint Presentation</vt:lpstr>
      <vt:lpstr>Remote Access: How it works</vt:lpstr>
      <vt:lpstr>Things to keep in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ResearchDataGov is a web portal for discovering and requesting access to restricted microdata from federal statistical agencies Search for a keyword or browse by: Bureau of Economic Analysis Bureau of Justice Statistics Bureau of Labor Statistics Bureau of Transportation Statistics Census Bureau USDA Economic Research Service Energy Information Administration USDA National Agricultural Statistics Service National Center for Education Statistics National Center for Health Statistics National Center for Science and Engineering Statistics SSA Office of Research, Evaluation, and Statistics IRS Statistics of Income Division FRB Microeconomic Surveys Unit SAMHSA Center for Behavioral Health Statistics and Quality USDA National Animal Health Monitoring System</dc:title>
  <dc:creator>Jani S Morrissey Little</dc:creator>
  <cp:lastModifiedBy>Jani S Morrissey Little</cp:lastModifiedBy>
  <cp:revision>16</cp:revision>
  <dcterms:created xsi:type="dcterms:W3CDTF">2023-10-18T17:39:26Z</dcterms:created>
  <dcterms:modified xsi:type="dcterms:W3CDTF">2024-11-11T14:52:50Z</dcterms:modified>
</cp:coreProperties>
</file>