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542" r:id="rId4"/>
    <p:sldId id="584" r:id="rId5"/>
    <p:sldId id="1173" r:id="rId6"/>
    <p:sldId id="583" r:id="rId7"/>
    <p:sldId id="1174" r:id="rId8"/>
    <p:sldId id="581" r:id="rId9"/>
    <p:sldId id="1175" r:id="rId10"/>
    <p:sldId id="341" r:id="rId11"/>
    <p:sldId id="680" r:id="rId12"/>
    <p:sldId id="683" r:id="rId13"/>
    <p:sldId id="307" r:id="rId14"/>
    <p:sldId id="678" r:id="rId15"/>
    <p:sldId id="681" r:id="rId16"/>
    <p:sldId id="346" r:id="rId17"/>
    <p:sldId id="696" r:id="rId18"/>
    <p:sldId id="656" r:id="rId19"/>
    <p:sldId id="369" r:id="rId20"/>
    <p:sldId id="329" r:id="rId21"/>
    <p:sldId id="684" r:id="rId22"/>
    <p:sldId id="685" r:id="rId23"/>
    <p:sldId id="351" r:id="rId24"/>
    <p:sldId id="326" r:id="rId25"/>
    <p:sldId id="698" r:id="rId26"/>
    <p:sldId id="258" r:id="rId27"/>
    <p:sldId id="261" r:id="rId28"/>
    <p:sldId id="456" r:id="rId29"/>
    <p:sldId id="694" r:id="rId30"/>
    <p:sldId id="1145" r:id="rId31"/>
    <p:sldId id="309" r:id="rId32"/>
    <p:sldId id="687" r:id="rId33"/>
    <p:sldId id="370" r:id="rId34"/>
    <p:sldId id="688" r:id="rId35"/>
    <p:sldId id="695" r:id="rId36"/>
    <p:sldId id="313" r:id="rId37"/>
    <p:sldId id="5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580F2-E983-40F2-B59E-7652C22FBF47}" v="27" dt="2024-10-30T21:55:09.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 S Morrissey Little" userId="f8d26681-7107-429f-89ef-8f93fde2483b" providerId="ADAL" clId="{636580F2-E983-40F2-B59E-7652C22FBF47}"/>
    <pc:docChg chg="undo custSel addSld delSld modSld sldOrd">
      <pc:chgData name="Jani S Morrissey Little" userId="f8d26681-7107-429f-89ef-8f93fde2483b" providerId="ADAL" clId="{636580F2-E983-40F2-B59E-7652C22FBF47}" dt="2024-10-30T21:55:28.663" v="1567" actId="6549"/>
      <pc:docMkLst>
        <pc:docMk/>
      </pc:docMkLst>
      <pc:sldChg chg="del">
        <pc:chgData name="Jani S Morrissey Little" userId="f8d26681-7107-429f-89ef-8f93fde2483b" providerId="ADAL" clId="{636580F2-E983-40F2-B59E-7652C22FBF47}" dt="2024-10-29T17:54:06.283" v="4" actId="47"/>
        <pc:sldMkLst>
          <pc:docMk/>
          <pc:sldMk cId="0" sldId="256"/>
        </pc:sldMkLst>
      </pc:sldChg>
      <pc:sldChg chg="add del">
        <pc:chgData name="Jani S Morrissey Little" userId="f8d26681-7107-429f-89ef-8f93fde2483b" providerId="ADAL" clId="{636580F2-E983-40F2-B59E-7652C22FBF47}" dt="2024-10-29T21:03:44.310" v="328" actId="47"/>
        <pc:sldMkLst>
          <pc:docMk/>
          <pc:sldMk cId="2378957780" sldId="258"/>
        </pc:sldMkLst>
      </pc:sldChg>
      <pc:sldChg chg="modSp add mod">
        <pc:chgData name="Jani S Morrissey Little" userId="f8d26681-7107-429f-89ef-8f93fde2483b" providerId="ADAL" clId="{636580F2-E983-40F2-B59E-7652C22FBF47}" dt="2024-10-30T21:55:28.663" v="1567" actId="6549"/>
        <pc:sldMkLst>
          <pc:docMk/>
          <pc:sldMk cId="2477534502" sldId="258"/>
        </pc:sldMkLst>
        <pc:spChg chg="mod">
          <ac:chgData name="Jani S Morrissey Little" userId="f8d26681-7107-429f-89ef-8f93fde2483b" providerId="ADAL" clId="{636580F2-E983-40F2-B59E-7652C22FBF47}" dt="2024-10-30T21:55:28.663" v="1567" actId="6549"/>
          <ac:spMkLst>
            <pc:docMk/>
            <pc:sldMk cId="2477534502" sldId="258"/>
            <ac:spMk id="3" creationId="{BB3E9B4E-D692-4507-8316-7B521E54CCCA}"/>
          </ac:spMkLst>
        </pc:spChg>
      </pc:sldChg>
      <pc:sldChg chg="add">
        <pc:chgData name="Jani S Morrissey Little" userId="f8d26681-7107-429f-89ef-8f93fde2483b" providerId="ADAL" clId="{636580F2-E983-40F2-B59E-7652C22FBF47}" dt="2024-10-30T21:55:09.634" v="1532"/>
        <pc:sldMkLst>
          <pc:docMk/>
          <pc:sldMk cId="2826222785" sldId="261"/>
        </pc:sldMkLst>
      </pc:sldChg>
      <pc:sldChg chg="add del">
        <pc:chgData name="Jani S Morrissey Little" userId="f8d26681-7107-429f-89ef-8f93fde2483b" providerId="ADAL" clId="{636580F2-E983-40F2-B59E-7652C22FBF47}" dt="2024-10-29T20:57:48.566" v="195" actId="47"/>
        <pc:sldMkLst>
          <pc:docMk/>
          <pc:sldMk cId="2374508513" sldId="297"/>
        </pc:sldMkLst>
      </pc:sldChg>
      <pc:sldChg chg="modSp add mod">
        <pc:chgData name="Jani S Morrissey Little" userId="f8d26681-7107-429f-89ef-8f93fde2483b" providerId="ADAL" clId="{636580F2-E983-40F2-B59E-7652C22FBF47}" dt="2024-10-30T21:27:37.294" v="1332" actId="6549"/>
        <pc:sldMkLst>
          <pc:docMk/>
          <pc:sldMk cId="3709223378" sldId="307"/>
        </pc:sldMkLst>
        <pc:spChg chg="mod">
          <ac:chgData name="Jani S Morrissey Little" userId="f8d26681-7107-429f-89ef-8f93fde2483b" providerId="ADAL" clId="{636580F2-E983-40F2-B59E-7652C22FBF47}" dt="2024-10-30T21:27:28.558" v="1289" actId="20577"/>
          <ac:spMkLst>
            <pc:docMk/>
            <pc:sldMk cId="3709223378" sldId="307"/>
            <ac:spMk id="2" creationId="{07768D4A-FF36-4DE2-B484-683B8C4E62C1}"/>
          </ac:spMkLst>
        </pc:spChg>
        <pc:spChg chg="mod">
          <ac:chgData name="Jani S Morrissey Little" userId="f8d26681-7107-429f-89ef-8f93fde2483b" providerId="ADAL" clId="{636580F2-E983-40F2-B59E-7652C22FBF47}" dt="2024-10-30T21:27:37.294" v="1332" actId="6549"/>
          <ac:spMkLst>
            <pc:docMk/>
            <pc:sldMk cId="3709223378" sldId="307"/>
            <ac:spMk id="3" creationId="{6B38C138-EE08-439F-BD95-FC9B0B191E83}"/>
          </ac:spMkLst>
        </pc:spChg>
      </pc:sldChg>
      <pc:sldChg chg="add">
        <pc:chgData name="Jani S Morrissey Little" userId="f8d26681-7107-429f-89ef-8f93fde2483b" providerId="ADAL" clId="{636580F2-E983-40F2-B59E-7652C22FBF47}" dt="2024-10-29T20:41:50.528" v="67"/>
        <pc:sldMkLst>
          <pc:docMk/>
          <pc:sldMk cId="26496196" sldId="309"/>
        </pc:sldMkLst>
      </pc:sldChg>
      <pc:sldChg chg="add">
        <pc:chgData name="Jani S Morrissey Little" userId="f8d26681-7107-429f-89ef-8f93fde2483b" providerId="ADAL" clId="{636580F2-E983-40F2-B59E-7652C22FBF47}" dt="2024-10-29T20:41:50.528" v="67"/>
        <pc:sldMkLst>
          <pc:docMk/>
          <pc:sldMk cId="644015778" sldId="313"/>
        </pc:sldMkLst>
      </pc:sldChg>
      <pc:sldChg chg="add del">
        <pc:chgData name="Jani S Morrissey Little" userId="f8d26681-7107-429f-89ef-8f93fde2483b" providerId="ADAL" clId="{636580F2-E983-40F2-B59E-7652C22FBF47}" dt="2024-10-29T20:59:23.684" v="200" actId="47"/>
        <pc:sldMkLst>
          <pc:docMk/>
          <pc:sldMk cId="3800566728" sldId="324"/>
        </pc:sldMkLst>
      </pc:sldChg>
      <pc:sldChg chg="modSp add mod">
        <pc:chgData name="Jani S Morrissey Little" userId="f8d26681-7107-429f-89ef-8f93fde2483b" providerId="ADAL" clId="{636580F2-E983-40F2-B59E-7652C22FBF47}" dt="2024-10-30T21:47:44.059" v="1387" actId="20577"/>
        <pc:sldMkLst>
          <pc:docMk/>
          <pc:sldMk cId="1342779710" sldId="326"/>
        </pc:sldMkLst>
        <pc:spChg chg="mod">
          <ac:chgData name="Jani S Morrissey Little" userId="f8d26681-7107-429f-89ef-8f93fde2483b" providerId="ADAL" clId="{636580F2-E983-40F2-B59E-7652C22FBF47}" dt="2024-10-30T21:47:44.059" v="1387" actId="20577"/>
          <ac:spMkLst>
            <pc:docMk/>
            <pc:sldMk cId="1342779710" sldId="326"/>
            <ac:spMk id="2" creationId="{00000000-0000-0000-0000-000000000000}"/>
          </ac:spMkLst>
        </pc:spChg>
        <pc:spChg chg="mod">
          <ac:chgData name="Jani S Morrissey Little" userId="f8d26681-7107-429f-89ef-8f93fde2483b" providerId="ADAL" clId="{636580F2-E983-40F2-B59E-7652C22FBF47}" dt="2024-10-30T20:22:29.977" v="1001" actId="20577"/>
          <ac:spMkLst>
            <pc:docMk/>
            <pc:sldMk cId="1342779710" sldId="326"/>
            <ac:spMk id="3" creationId="{00000000-0000-0000-0000-000000000000}"/>
          </ac:spMkLst>
        </pc:spChg>
      </pc:sldChg>
      <pc:sldChg chg="modSp add mod ord">
        <pc:chgData name="Jani S Morrissey Little" userId="f8d26681-7107-429f-89ef-8f93fde2483b" providerId="ADAL" clId="{636580F2-E983-40F2-B59E-7652C22FBF47}" dt="2024-10-30T21:46:41.566" v="1377" actId="20577"/>
        <pc:sldMkLst>
          <pc:docMk/>
          <pc:sldMk cId="3953927613" sldId="329"/>
        </pc:sldMkLst>
        <pc:spChg chg="mod">
          <ac:chgData name="Jani S Morrissey Little" userId="f8d26681-7107-429f-89ef-8f93fde2483b" providerId="ADAL" clId="{636580F2-E983-40F2-B59E-7652C22FBF47}" dt="2024-10-30T21:46:41.566" v="1377" actId="20577"/>
          <ac:spMkLst>
            <pc:docMk/>
            <pc:sldMk cId="3953927613" sldId="329"/>
            <ac:spMk id="2" creationId="{00000000-0000-0000-0000-000000000000}"/>
          </ac:spMkLst>
        </pc:spChg>
        <pc:spChg chg="mod">
          <ac:chgData name="Jani S Morrissey Little" userId="f8d26681-7107-429f-89ef-8f93fde2483b" providerId="ADAL" clId="{636580F2-E983-40F2-B59E-7652C22FBF47}" dt="2024-10-30T21:46:31.971" v="1361" actId="6549"/>
          <ac:spMkLst>
            <pc:docMk/>
            <pc:sldMk cId="3953927613" sldId="329"/>
            <ac:spMk id="3" creationId="{00000000-0000-0000-0000-000000000000}"/>
          </ac:spMkLst>
        </pc:spChg>
      </pc:sldChg>
      <pc:sldChg chg="modSp add del mod">
        <pc:chgData name="Jani S Morrissey Little" userId="f8d26681-7107-429f-89ef-8f93fde2483b" providerId="ADAL" clId="{636580F2-E983-40F2-B59E-7652C22FBF47}" dt="2024-10-29T20:56:55.574" v="191" actId="47"/>
        <pc:sldMkLst>
          <pc:docMk/>
          <pc:sldMk cId="2718730304" sldId="336"/>
        </pc:sldMkLst>
        <pc:spChg chg="mod">
          <ac:chgData name="Jani S Morrissey Little" userId="f8d26681-7107-429f-89ef-8f93fde2483b" providerId="ADAL" clId="{636580F2-E983-40F2-B59E-7652C22FBF47}" dt="2024-10-29T20:46:04.201" v="82" actId="20577"/>
          <ac:spMkLst>
            <pc:docMk/>
            <pc:sldMk cId="2718730304" sldId="336"/>
            <ac:spMk id="3" creationId="{00000000-0000-0000-0000-000000000000}"/>
          </ac:spMkLst>
        </pc:spChg>
      </pc:sldChg>
      <pc:sldChg chg="add del ord">
        <pc:chgData name="Jani S Morrissey Little" userId="f8d26681-7107-429f-89ef-8f93fde2483b" providerId="ADAL" clId="{636580F2-E983-40F2-B59E-7652C22FBF47}" dt="2024-10-29T21:03:10.258" v="324" actId="47"/>
        <pc:sldMkLst>
          <pc:docMk/>
          <pc:sldMk cId="1472781436" sldId="337"/>
        </pc:sldMkLst>
      </pc:sldChg>
      <pc:sldChg chg="modSp add mod">
        <pc:chgData name="Jani S Morrissey Little" userId="f8d26681-7107-429f-89ef-8f93fde2483b" providerId="ADAL" clId="{636580F2-E983-40F2-B59E-7652C22FBF47}" dt="2024-10-30T20:58:45.406" v="1201" actId="20577"/>
        <pc:sldMkLst>
          <pc:docMk/>
          <pc:sldMk cId="3140067967" sldId="341"/>
        </pc:sldMkLst>
        <pc:spChg chg="mod">
          <ac:chgData name="Jani S Morrissey Little" userId="f8d26681-7107-429f-89ef-8f93fde2483b" providerId="ADAL" clId="{636580F2-E983-40F2-B59E-7652C22FBF47}" dt="2024-10-29T20:51:34.513" v="119" actId="20577"/>
          <ac:spMkLst>
            <pc:docMk/>
            <pc:sldMk cId="3140067967" sldId="341"/>
            <ac:spMk id="2" creationId="{7AAFB984-FE12-4434-B639-4095C9F32576}"/>
          </ac:spMkLst>
        </pc:spChg>
        <pc:spChg chg="mod">
          <ac:chgData name="Jani S Morrissey Little" userId="f8d26681-7107-429f-89ef-8f93fde2483b" providerId="ADAL" clId="{636580F2-E983-40F2-B59E-7652C22FBF47}" dt="2024-10-30T20:58:45.406" v="1201" actId="20577"/>
          <ac:spMkLst>
            <pc:docMk/>
            <pc:sldMk cId="3140067967" sldId="341"/>
            <ac:spMk id="3" creationId="{854E46CC-C653-447E-B016-AD077E1C60A4}"/>
          </ac:spMkLst>
        </pc:spChg>
      </pc:sldChg>
      <pc:sldChg chg="modSp add mod ord">
        <pc:chgData name="Jani S Morrissey Little" userId="f8d26681-7107-429f-89ef-8f93fde2483b" providerId="ADAL" clId="{636580F2-E983-40F2-B59E-7652C22FBF47}" dt="2024-10-30T20:31:48.607" v="1131" actId="20577"/>
        <pc:sldMkLst>
          <pc:docMk/>
          <pc:sldMk cId="3611799011" sldId="346"/>
        </pc:sldMkLst>
        <pc:spChg chg="mod">
          <ac:chgData name="Jani S Morrissey Little" userId="f8d26681-7107-429f-89ef-8f93fde2483b" providerId="ADAL" clId="{636580F2-E983-40F2-B59E-7652C22FBF47}" dt="2024-10-30T20:31:48.607" v="1131" actId="20577"/>
          <ac:spMkLst>
            <pc:docMk/>
            <pc:sldMk cId="3611799011" sldId="346"/>
            <ac:spMk id="3" creationId="{D608C437-B5E4-4AAA-AC32-A304227E6FDB}"/>
          </ac:spMkLst>
        </pc:spChg>
      </pc:sldChg>
      <pc:sldChg chg="add del">
        <pc:chgData name="Jani S Morrissey Little" userId="f8d26681-7107-429f-89ef-8f93fde2483b" providerId="ADAL" clId="{636580F2-E983-40F2-B59E-7652C22FBF47}" dt="2024-10-29T20:57:23.967" v="194" actId="47"/>
        <pc:sldMkLst>
          <pc:docMk/>
          <pc:sldMk cId="1288380138" sldId="347"/>
        </pc:sldMkLst>
      </pc:sldChg>
      <pc:sldChg chg="add">
        <pc:chgData name="Jani S Morrissey Little" userId="f8d26681-7107-429f-89ef-8f93fde2483b" providerId="ADAL" clId="{636580F2-E983-40F2-B59E-7652C22FBF47}" dt="2024-10-29T20:41:50.528" v="67"/>
        <pc:sldMkLst>
          <pc:docMk/>
          <pc:sldMk cId="980021226" sldId="351"/>
        </pc:sldMkLst>
      </pc:sldChg>
      <pc:sldChg chg="add del">
        <pc:chgData name="Jani S Morrissey Little" userId="f8d26681-7107-429f-89ef-8f93fde2483b" providerId="ADAL" clId="{636580F2-E983-40F2-B59E-7652C22FBF47}" dt="2024-10-29T20:55:37.440" v="183" actId="47"/>
        <pc:sldMkLst>
          <pc:docMk/>
          <pc:sldMk cId="4099184326" sldId="366"/>
        </pc:sldMkLst>
      </pc:sldChg>
      <pc:sldChg chg="modSp add ord">
        <pc:chgData name="Jani S Morrissey Little" userId="f8d26681-7107-429f-89ef-8f93fde2483b" providerId="ADAL" clId="{636580F2-E983-40F2-B59E-7652C22FBF47}" dt="2024-10-30T21:39:48.571" v="1348" actId="20577"/>
        <pc:sldMkLst>
          <pc:docMk/>
          <pc:sldMk cId="3777588876" sldId="369"/>
        </pc:sldMkLst>
        <pc:graphicFrameChg chg="mod">
          <ac:chgData name="Jani S Morrissey Little" userId="f8d26681-7107-429f-89ef-8f93fde2483b" providerId="ADAL" clId="{636580F2-E983-40F2-B59E-7652C22FBF47}" dt="2024-10-30T21:39:48.571" v="1348" actId="20577"/>
          <ac:graphicFrameMkLst>
            <pc:docMk/>
            <pc:sldMk cId="3777588876" sldId="369"/>
            <ac:graphicFrameMk id="5" creationId="{4ACEE316-9B46-9820-BD58-719B13A827D4}"/>
          </ac:graphicFrameMkLst>
        </pc:graphicFrameChg>
      </pc:sldChg>
      <pc:sldChg chg="modSp add mod">
        <pc:chgData name="Jani S Morrissey Little" userId="f8d26681-7107-429f-89ef-8f93fde2483b" providerId="ADAL" clId="{636580F2-E983-40F2-B59E-7652C22FBF47}" dt="2024-10-29T21:02:03.086" v="309" actId="6549"/>
        <pc:sldMkLst>
          <pc:docMk/>
          <pc:sldMk cId="3833121257" sldId="370"/>
        </pc:sldMkLst>
        <pc:spChg chg="mod">
          <ac:chgData name="Jani S Morrissey Little" userId="f8d26681-7107-429f-89ef-8f93fde2483b" providerId="ADAL" clId="{636580F2-E983-40F2-B59E-7652C22FBF47}" dt="2024-10-29T21:02:03.086" v="309" actId="6549"/>
          <ac:spMkLst>
            <pc:docMk/>
            <pc:sldMk cId="3833121257" sldId="370"/>
            <ac:spMk id="3" creationId="{0C901120-523A-4394-A911-CF1B9615E1C6}"/>
          </ac:spMkLst>
        </pc:spChg>
      </pc:sldChg>
      <pc:sldChg chg="add del">
        <pc:chgData name="Jani S Morrissey Little" userId="f8d26681-7107-429f-89ef-8f93fde2483b" providerId="ADAL" clId="{636580F2-E983-40F2-B59E-7652C22FBF47}" dt="2024-10-29T20:58:15.592" v="196" actId="47"/>
        <pc:sldMkLst>
          <pc:docMk/>
          <pc:sldMk cId="1977583351" sldId="455"/>
        </pc:sldMkLst>
      </pc:sldChg>
      <pc:sldChg chg="add">
        <pc:chgData name="Jani S Morrissey Little" userId="f8d26681-7107-429f-89ef-8f93fde2483b" providerId="ADAL" clId="{636580F2-E983-40F2-B59E-7652C22FBF47}" dt="2024-10-29T20:41:50.528" v="67"/>
        <pc:sldMkLst>
          <pc:docMk/>
          <pc:sldMk cId="1263958602" sldId="456"/>
        </pc:sldMkLst>
      </pc:sldChg>
      <pc:sldChg chg="add del">
        <pc:chgData name="Jani S Morrissey Little" userId="f8d26681-7107-429f-89ef-8f93fde2483b" providerId="ADAL" clId="{636580F2-E983-40F2-B59E-7652C22FBF47}" dt="2024-10-29T20:44:09.742" v="79" actId="47"/>
        <pc:sldMkLst>
          <pc:docMk/>
          <pc:sldMk cId="645443028" sldId="458"/>
        </pc:sldMkLst>
      </pc:sldChg>
      <pc:sldChg chg="modSp mod">
        <pc:chgData name="Jani S Morrissey Little" userId="f8d26681-7107-429f-89ef-8f93fde2483b" providerId="ADAL" clId="{636580F2-E983-40F2-B59E-7652C22FBF47}" dt="2024-10-30T18:51:02.605" v="354" actId="255"/>
        <pc:sldMkLst>
          <pc:docMk/>
          <pc:sldMk cId="3138448061" sldId="542"/>
        </pc:sldMkLst>
        <pc:spChg chg="mod">
          <ac:chgData name="Jani S Morrissey Little" userId="f8d26681-7107-429f-89ef-8f93fde2483b" providerId="ADAL" clId="{636580F2-E983-40F2-B59E-7652C22FBF47}" dt="2024-10-30T18:51:02.605" v="354" actId="255"/>
          <ac:spMkLst>
            <pc:docMk/>
            <pc:sldMk cId="3138448061" sldId="542"/>
            <ac:spMk id="2" creationId="{80743141-4823-196A-CED0-AC238261F13A}"/>
          </ac:spMkLst>
        </pc:spChg>
      </pc:sldChg>
      <pc:sldChg chg="del">
        <pc:chgData name="Jani S Morrissey Little" userId="f8d26681-7107-429f-89ef-8f93fde2483b" providerId="ADAL" clId="{636580F2-E983-40F2-B59E-7652C22FBF47}" dt="2024-10-29T17:54:14.023" v="6" actId="47"/>
        <pc:sldMkLst>
          <pc:docMk/>
          <pc:sldMk cId="2716894139" sldId="563"/>
        </pc:sldMkLst>
      </pc:sldChg>
      <pc:sldChg chg="del">
        <pc:chgData name="Jani S Morrissey Little" userId="f8d26681-7107-429f-89ef-8f93fde2483b" providerId="ADAL" clId="{636580F2-E983-40F2-B59E-7652C22FBF47}" dt="2024-10-29T17:54:01.909" v="1" actId="47"/>
        <pc:sldMkLst>
          <pc:docMk/>
          <pc:sldMk cId="1212023949" sldId="573"/>
        </pc:sldMkLst>
      </pc:sldChg>
      <pc:sldChg chg="del">
        <pc:chgData name="Jani S Morrissey Little" userId="f8d26681-7107-429f-89ef-8f93fde2483b" providerId="ADAL" clId="{636580F2-E983-40F2-B59E-7652C22FBF47}" dt="2024-10-29T17:54:04.220" v="2" actId="47"/>
        <pc:sldMkLst>
          <pc:docMk/>
          <pc:sldMk cId="0" sldId="574"/>
        </pc:sldMkLst>
      </pc:sldChg>
      <pc:sldChg chg="del">
        <pc:chgData name="Jani S Morrissey Little" userId="f8d26681-7107-429f-89ef-8f93fde2483b" providerId="ADAL" clId="{636580F2-E983-40F2-B59E-7652C22FBF47}" dt="2024-10-29T17:54:08.367" v="5" actId="47"/>
        <pc:sldMkLst>
          <pc:docMk/>
          <pc:sldMk cId="643399508" sldId="577"/>
        </pc:sldMkLst>
      </pc:sldChg>
      <pc:sldChg chg="del">
        <pc:chgData name="Jani S Morrissey Little" userId="f8d26681-7107-429f-89ef-8f93fde2483b" providerId="ADAL" clId="{636580F2-E983-40F2-B59E-7652C22FBF47}" dt="2024-10-29T17:54:04.981" v="3" actId="47"/>
        <pc:sldMkLst>
          <pc:docMk/>
          <pc:sldMk cId="2152725460" sldId="578"/>
        </pc:sldMkLst>
      </pc:sldChg>
      <pc:sldChg chg="del">
        <pc:chgData name="Jani S Morrissey Little" userId="f8d26681-7107-429f-89ef-8f93fde2483b" providerId="ADAL" clId="{636580F2-E983-40F2-B59E-7652C22FBF47}" dt="2024-10-29T20:42:45.032" v="68" actId="47"/>
        <pc:sldMkLst>
          <pc:docMk/>
          <pc:sldMk cId="212823368" sldId="580"/>
        </pc:sldMkLst>
      </pc:sldChg>
      <pc:sldChg chg="del">
        <pc:chgData name="Jani S Morrissey Little" userId="f8d26681-7107-429f-89ef-8f93fde2483b" providerId="ADAL" clId="{636580F2-E983-40F2-B59E-7652C22FBF47}" dt="2024-10-29T17:53:51.115" v="0" actId="47"/>
        <pc:sldMkLst>
          <pc:docMk/>
          <pc:sldMk cId="306396116" sldId="582"/>
        </pc:sldMkLst>
      </pc:sldChg>
      <pc:sldChg chg="modSp add mod ord">
        <pc:chgData name="Jani S Morrissey Little" userId="f8d26681-7107-429f-89ef-8f93fde2483b" providerId="ADAL" clId="{636580F2-E983-40F2-B59E-7652C22FBF47}" dt="2024-10-30T21:43:51.429" v="1349" actId="122"/>
        <pc:sldMkLst>
          <pc:docMk/>
          <pc:sldMk cId="740226594" sldId="656"/>
        </pc:sldMkLst>
        <pc:spChg chg="mod">
          <ac:chgData name="Jani S Morrissey Little" userId="f8d26681-7107-429f-89ef-8f93fde2483b" providerId="ADAL" clId="{636580F2-E983-40F2-B59E-7652C22FBF47}" dt="2024-10-30T21:43:51.429" v="1349" actId="122"/>
          <ac:spMkLst>
            <pc:docMk/>
            <pc:sldMk cId="740226594" sldId="656"/>
            <ac:spMk id="16" creationId="{00000000-0000-0000-0000-000000000000}"/>
          </ac:spMkLst>
        </pc:spChg>
      </pc:sldChg>
      <pc:sldChg chg="modSp add mod">
        <pc:chgData name="Jani S Morrissey Little" userId="f8d26681-7107-429f-89ef-8f93fde2483b" providerId="ADAL" clId="{636580F2-E983-40F2-B59E-7652C22FBF47}" dt="2024-10-30T21:37:26.598" v="1338" actId="2165"/>
        <pc:sldMkLst>
          <pc:docMk/>
          <pc:sldMk cId="3339036713" sldId="678"/>
        </pc:sldMkLst>
        <pc:graphicFrameChg chg="modGraphic">
          <ac:chgData name="Jani S Morrissey Little" userId="f8d26681-7107-429f-89ef-8f93fde2483b" providerId="ADAL" clId="{636580F2-E983-40F2-B59E-7652C22FBF47}" dt="2024-10-30T21:37:26.598" v="1338" actId="2165"/>
          <ac:graphicFrameMkLst>
            <pc:docMk/>
            <pc:sldMk cId="3339036713" sldId="678"/>
            <ac:graphicFrameMk id="3" creationId="{8FD42899-1DBF-13F9-0A76-FE6E578A7F2C}"/>
          </ac:graphicFrameMkLst>
        </pc:graphicFrameChg>
      </pc:sldChg>
      <pc:sldChg chg="add del">
        <pc:chgData name="Jani S Morrissey Little" userId="f8d26681-7107-429f-89ef-8f93fde2483b" providerId="ADAL" clId="{636580F2-E983-40F2-B59E-7652C22FBF47}" dt="2024-10-29T21:03:41.941" v="327" actId="47"/>
        <pc:sldMkLst>
          <pc:docMk/>
          <pc:sldMk cId="692906671" sldId="679"/>
        </pc:sldMkLst>
      </pc:sldChg>
      <pc:sldChg chg="add ord">
        <pc:chgData name="Jani S Morrissey Little" userId="f8d26681-7107-429f-89ef-8f93fde2483b" providerId="ADAL" clId="{636580F2-E983-40F2-B59E-7652C22FBF47}" dt="2024-10-30T19:24:46.304" v="425"/>
        <pc:sldMkLst>
          <pc:docMk/>
          <pc:sldMk cId="1612085470" sldId="680"/>
        </pc:sldMkLst>
      </pc:sldChg>
      <pc:sldChg chg="modSp add mod ord">
        <pc:chgData name="Jani S Morrissey Little" userId="f8d26681-7107-429f-89ef-8f93fde2483b" providerId="ADAL" clId="{636580F2-E983-40F2-B59E-7652C22FBF47}" dt="2024-10-30T21:36:59.094" v="1337" actId="14100"/>
        <pc:sldMkLst>
          <pc:docMk/>
          <pc:sldMk cId="874479636" sldId="681"/>
        </pc:sldMkLst>
        <pc:graphicFrameChg chg="modGraphic">
          <ac:chgData name="Jani S Morrissey Little" userId="f8d26681-7107-429f-89ef-8f93fde2483b" providerId="ADAL" clId="{636580F2-E983-40F2-B59E-7652C22FBF47}" dt="2024-10-30T21:36:59.094" v="1337" actId="14100"/>
          <ac:graphicFrameMkLst>
            <pc:docMk/>
            <pc:sldMk cId="874479636" sldId="681"/>
            <ac:graphicFrameMk id="5" creationId="{6BFA734A-3D99-7455-F63B-808877D9BBE5}"/>
          </ac:graphicFrameMkLst>
        </pc:graphicFrameChg>
      </pc:sldChg>
      <pc:sldChg chg="add del">
        <pc:chgData name="Jani S Morrissey Little" userId="f8d26681-7107-429f-89ef-8f93fde2483b" providerId="ADAL" clId="{636580F2-E983-40F2-B59E-7652C22FBF47}" dt="2024-10-29T20:56:11.238" v="186" actId="47"/>
        <pc:sldMkLst>
          <pc:docMk/>
          <pc:sldMk cId="3190384487" sldId="682"/>
        </pc:sldMkLst>
      </pc:sldChg>
      <pc:sldChg chg="modSp add mod ord">
        <pc:chgData name="Jani S Morrissey Little" userId="f8d26681-7107-429f-89ef-8f93fde2483b" providerId="ADAL" clId="{636580F2-E983-40F2-B59E-7652C22FBF47}" dt="2024-10-30T21:00:02.492" v="1218" actId="20577"/>
        <pc:sldMkLst>
          <pc:docMk/>
          <pc:sldMk cId="4152763742" sldId="683"/>
        </pc:sldMkLst>
        <pc:spChg chg="mod">
          <ac:chgData name="Jani S Morrissey Little" userId="f8d26681-7107-429f-89ef-8f93fde2483b" providerId="ADAL" clId="{636580F2-E983-40F2-B59E-7652C22FBF47}" dt="2024-10-30T20:59:25.577" v="1216" actId="20577"/>
          <ac:spMkLst>
            <pc:docMk/>
            <pc:sldMk cId="4152763742" sldId="683"/>
            <ac:spMk id="2" creationId="{43AB83D1-973C-C06E-C1D6-3999F496A29E}"/>
          </ac:spMkLst>
        </pc:spChg>
        <pc:spChg chg="mod">
          <ac:chgData name="Jani S Morrissey Little" userId="f8d26681-7107-429f-89ef-8f93fde2483b" providerId="ADAL" clId="{636580F2-E983-40F2-B59E-7652C22FBF47}" dt="2024-10-30T21:00:02.492" v="1218" actId="20577"/>
          <ac:spMkLst>
            <pc:docMk/>
            <pc:sldMk cId="4152763742" sldId="683"/>
            <ac:spMk id="3" creationId="{932EBC23-03B7-57C2-48C5-3357544D603A}"/>
          </ac:spMkLst>
        </pc:spChg>
      </pc:sldChg>
      <pc:sldChg chg="add">
        <pc:chgData name="Jani S Morrissey Little" userId="f8d26681-7107-429f-89ef-8f93fde2483b" providerId="ADAL" clId="{636580F2-E983-40F2-B59E-7652C22FBF47}" dt="2024-10-29T20:41:50.528" v="67"/>
        <pc:sldMkLst>
          <pc:docMk/>
          <pc:sldMk cId="3513245427" sldId="684"/>
        </pc:sldMkLst>
      </pc:sldChg>
      <pc:sldChg chg="add">
        <pc:chgData name="Jani S Morrissey Little" userId="f8d26681-7107-429f-89ef-8f93fde2483b" providerId="ADAL" clId="{636580F2-E983-40F2-B59E-7652C22FBF47}" dt="2024-10-29T20:41:50.528" v="67"/>
        <pc:sldMkLst>
          <pc:docMk/>
          <pc:sldMk cId="2809559030" sldId="685"/>
        </pc:sldMkLst>
      </pc:sldChg>
      <pc:sldChg chg="add del">
        <pc:chgData name="Jani S Morrissey Little" userId="f8d26681-7107-429f-89ef-8f93fde2483b" providerId="ADAL" clId="{636580F2-E983-40F2-B59E-7652C22FBF47}" dt="2024-10-29T20:58:28.386" v="197" actId="47"/>
        <pc:sldMkLst>
          <pc:docMk/>
          <pc:sldMk cId="515220669" sldId="686"/>
        </pc:sldMkLst>
      </pc:sldChg>
      <pc:sldChg chg="add">
        <pc:chgData name="Jani S Morrissey Little" userId="f8d26681-7107-429f-89ef-8f93fde2483b" providerId="ADAL" clId="{636580F2-E983-40F2-B59E-7652C22FBF47}" dt="2024-10-29T20:41:50.528" v="67"/>
        <pc:sldMkLst>
          <pc:docMk/>
          <pc:sldMk cId="3721507332" sldId="687"/>
        </pc:sldMkLst>
      </pc:sldChg>
      <pc:sldChg chg="modSp add mod ord">
        <pc:chgData name="Jani S Morrissey Little" userId="f8d26681-7107-429f-89ef-8f93fde2483b" providerId="ADAL" clId="{636580F2-E983-40F2-B59E-7652C22FBF47}" dt="2024-10-29T21:02:34.280" v="311" actId="27636"/>
        <pc:sldMkLst>
          <pc:docMk/>
          <pc:sldMk cId="2389074934" sldId="688"/>
        </pc:sldMkLst>
        <pc:spChg chg="mod">
          <ac:chgData name="Jani S Morrissey Little" userId="f8d26681-7107-429f-89ef-8f93fde2483b" providerId="ADAL" clId="{636580F2-E983-40F2-B59E-7652C22FBF47}" dt="2024-10-29T21:02:34.280" v="311" actId="27636"/>
          <ac:spMkLst>
            <pc:docMk/>
            <pc:sldMk cId="2389074934" sldId="688"/>
            <ac:spMk id="3" creationId="{3BCA8E21-D489-BFDB-EB3B-7664F2F1BD4D}"/>
          </ac:spMkLst>
        </pc:spChg>
      </pc:sldChg>
      <pc:sldChg chg="add del">
        <pc:chgData name="Jani S Morrissey Little" userId="f8d26681-7107-429f-89ef-8f93fde2483b" providerId="ADAL" clId="{636580F2-E983-40F2-B59E-7652C22FBF47}" dt="2024-10-29T20:48:10.070" v="97" actId="47"/>
        <pc:sldMkLst>
          <pc:docMk/>
          <pc:sldMk cId="2023608795" sldId="690"/>
        </pc:sldMkLst>
      </pc:sldChg>
      <pc:sldChg chg="add del">
        <pc:chgData name="Jani S Morrissey Little" userId="f8d26681-7107-429f-89ef-8f93fde2483b" providerId="ADAL" clId="{636580F2-E983-40F2-B59E-7652C22FBF47}" dt="2024-10-29T20:59:30.124" v="201" actId="47"/>
        <pc:sldMkLst>
          <pc:docMk/>
          <pc:sldMk cId="4084321007" sldId="691"/>
        </pc:sldMkLst>
      </pc:sldChg>
      <pc:sldChg chg="add del">
        <pc:chgData name="Jani S Morrissey Little" userId="f8d26681-7107-429f-89ef-8f93fde2483b" providerId="ADAL" clId="{636580F2-E983-40F2-B59E-7652C22FBF47}" dt="2024-10-29T20:46:54.523" v="83" actId="47"/>
        <pc:sldMkLst>
          <pc:docMk/>
          <pc:sldMk cId="2018494489" sldId="692"/>
        </pc:sldMkLst>
      </pc:sldChg>
      <pc:sldChg chg="add del">
        <pc:chgData name="Jani S Morrissey Little" userId="f8d26681-7107-429f-89ef-8f93fde2483b" providerId="ADAL" clId="{636580F2-E983-40F2-B59E-7652C22FBF47}" dt="2024-10-29T21:03:33.030" v="325" actId="47"/>
        <pc:sldMkLst>
          <pc:docMk/>
          <pc:sldMk cId="1149765865" sldId="693"/>
        </pc:sldMkLst>
      </pc:sldChg>
      <pc:sldChg chg="modSp add mod">
        <pc:chgData name="Jani S Morrissey Little" userId="f8d26681-7107-429f-89ef-8f93fde2483b" providerId="ADAL" clId="{636580F2-E983-40F2-B59E-7652C22FBF47}" dt="2024-10-30T20:36:53.348" v="1142" actId="20577"/>
        <pc:sldMkLst>
          <pc:docMk/>
          <pc:sldMk cId="3943417255" sldId="694"/>
        </pc:sldMkLst>
        <pc:spChg chg="mod">
          <ac:chgData name="Jani S Morrissey Little" userId="f8d26681-7107-429f-89ef-8f93fde2483b" providerId="ADAL" clId="{636580F2-E983-40F2-B59E-7652C22FBF47}" dt="2024-10-30T20:36:53.348" v="1142" actId="20577"/>
          <ac:spMkLst>
            <pc:docMk/>
            <pc:sldMk cId="3943417255" sldId="694"/>
            <ac:spMk id="3" creationId="{82201266-4D55-D0E6-9725-649375C965CC}"/>
          </ac:spMkLst>
        </pc:spChg>
      </pc:sldChg>
      <pc:sldChg chg="modSp add mod">
        <pc:chgData name="Jani S Morrissey Little" userId="f8d26681-7107-429f-89ef-8f93fde2483b" providerId="ADAL" clId="{636580F2-E983-40F2-B59E-7652C22FBF47}" dt="2024-10-29T21:02:55.683" v="321" actId="20577"/>
        <pc:sldMkLst>
          <pc:docMk/>
          <pc:sldMk cId="1307822175" sldId="695"/>
        </pc:sldMkLst>
        <pc:spChg chg="mod">
          <ac:chgData name="Jani S Morrissey Little" userId="f8d26681-7107-429f-89ef-8f93fde2483b" providerId="ADAL" clId="{636580F2-E983-40F2-B59E-7652C22FBF47}" dt="2024-10-29T21:02:55.683" v="321" actId="20577"/>
          <ac:spMkLst>
            <pc:docMk/>
            <pc:sldMk cId="1307822175" sldId="695"/>
            <ac:spMk id="3" creationId="{AFFE6EFF-4FCC-640E-CC04-3E61372AFF87}"/>
          </ac:spMkLst>
        </pc:spChg>
      </pc:sldChg>
      <pc:sldChg chg="modSp add mod ord">
        <pc:chgData name="Jani S Morrissey Little" userId="f8d26681-7107-429f-89ef-8f93fde2483b" providerId="ADAL" clId="{636580F2-E983-40F2-B59E-7652C22FBF47}" dt="2024-10-30T21:03:00.927" v="1255" actId="20577"/>
        <pc:sldMkLst>
          <pc:docMk/>
          <pc:sldMk cId="983321205" sldId="696"/>
        </pc:sldMkLst>
        <pc:spChg chg="mod">
          <ac:chgData name="Jani S Morrissey Little" userId="f8d26681-7107-429f-89ef-8f93fde2483b" providerId="ADAL" clId="{636580F2-E983-40F2-B59E-7652C22FBF47}" dt="2024-10-30T21:03:00.927" v="1255" actId="20577"/>
          <ac:spMkLst>
            <pc:docMk/>
            <pc:sldMk cId="983321205" sldId="696"/>
            <ac:spMk id="3" creationId="{2DBE8918-9D1A-425B-4935-B6DAB7543C09}"/>
          </ac:spMkLst>
        </pc:spChg>
      </pc:sldChg>
      <pc:sldChg chg="add del">
        <pc:chgData name="Jani S Morrissey Little" userId="f8d26681-7107-429f-89ef-8f93fde2483b" providerId="ADAL" clId="{636580F2-E983-40F2-B59E-7652C22FBF47}" dt="2024-10-29T20:58:43.394" v="198" actId="47"/>
        <pc:sldMkLst>
          <pc:docMk/>
          <pc:sldMk cId="1887034300" sldId="697"/>
        </pc:sldMkLst>
      </pc:sldChg>
      <pc:sldChg chg="modSp add mod">
        <pc:chgData name="Jani S Morrissey Little" userId="f8d26681-7107-429f-89ef-8f93fde2483b" providerId="ADAL" clId="{636580F2-E983-40F2-B59E-7652C22FBF47}" dt="2024-10-30T21:50:04.620" v="1530" actId="20577"/>
        <pc:sldMkLst>
          <pc:docMk/>
          <pc:sldMk cId="1350533863" sldId="698"/>
        </pc:sldMkLst>
        <pc:spChg chg="mod">
          <ac:chgData name="Jani S Morrissey Little" userId="f8d26681-7107-429f-89ef-8f93fde2483b" providerId="ADAL" clId="{636580F2-E983-40F2-B59E-7652C22FBF47}" dt="2024-10-30T21:48:05.109" v="1429" actId="20577"/>
          <ac:spMkLst>
            <pc:docMk/>
            <pc:sldMk cId="1350533863" sldId="698"/>
            <ac:spMk id="2" creationId="{AE71E6A8-C3D2-FDB3-6174-979B244F4A1F}"/>
          </ac:spMkLst>
        </pc:spChg>
        <pc:spChg chg="mod">
          <ac:chgData name="Jani S Morrissey Little" userId="f8d26681-7107-429f-89ef-8f93fde2483b" providerId="ADAL" clId="{636580F2-E983-40F2-B59E-7652C22FBF47}" dt="2024-10-30T21:50:04.620" v="1530" actId="20577"/>
          <ac:spMkLst>
            <pc:docMk/>
            <pc:sldMk cId="1350533863" sldId="698"/>
            <ac:spMk id="3" creationId="{B40DDEC3-E46F-8B67-0CFE-94EE7B6E05B9}"/>
          </ac:spMkLst>
        </pc:spChg>
      </pc:sldChg>
      <pc:sldChg chg="add del">
        <pc:chgData name="Jani S Morrissey Little" userId="f8d26681-7107-429f-89ef-8f93fde2483b" providerId="ADAL" clId="{636580F2-E983-40F2-B59E-7652C22FBF47}" dt="2024-10-29T20:59:03.605" v="199" actId="47"/>
        <pc:sldMkLst>
          <pc:docMk/>
          <pc:sldMk cId="2456723907" sldId="701"/>
        </pc:sldMkLst>
      </pc:sldChg>
      <pc:sldChg chg="add del">
        <pc:chgData name="Jani S Morrissey Little" userId="f8d26681-7107-429f-89ef-8f93fde2483b" providerId="ADAL" clId="{636580F2-E983-40F2-B59E-7652C22FBF47}" dt="2024-10-29T21:01:09.130" v="292" actId="47"/>
        <pc:sldMkLst>
          <pc:docMk/>
          <pc:sldMk cId="3585124625" sldId="702"/>
        </pc:sldMkLst>
      </pc:sldChg>
      <pc:sldChg chg="add del">
        <pc:chgData name="Jani S Morrissey Little" userId="f8d26681-7107-429f-89ef-8f93fde2483b" providerId="ADAL" clId="{636580F2-E983-40F2-B59E-7652C22FBF47}" dt="2024-10-29T21:03:48.403" v="329" actId="47"/>
        <pc:sldMkLst>
          <pc:docMk/>
          <pc:sldMk cId="2774819756" sldId="703"/>
        </pc:sldMkLst>
      </pc:sldChg>
      <pc:sldChg chg="add del">
        <pc:chgData name="Jani S Morrissey Little" userId="f8d26681-7107-429f-89ef-8f93fde2483b" providerId="ADAL" clId="{636580F2-E983-40F2-B59E-7652C22FBF47}" dt="2024-10-29T21:03:41.089" v="326" actId="47"/>
        <pc:sldMkLst>
          <pc:docMk/>
          <pc:sldMk cId="3891131229" sldId="704"/>
        </pc:sldMkLst>
      </pc:sldChg>
      <pc:sldChg chg="add">
        <pc:chgData name="Jani S Morrissey Little" userId="f8d26681-7107-429f-89ef-8f93fde2483b" providerId="ADAL" clId="{636580F2-E983-40F2-B59E-7652C22FBF47}" dt="2024-10-30T20:41:16.865" v="1146"/>
        <pc:sldMkLst>
          <pc:docMk/>
          <pc:sldMk cId="1026605704" sldId="1145"/>
        </pc:sldMkLst>
      </pc:sldChg>
      <pc:sldChg chg="add del">
        <pc:chgData name="Jani S Morrissey Little" userId="f8d26681-7107-429f-89ef-8f93fde2483b" providerId="ADAL" clId="{636580F2-E983-40F2-B59E-7652C22FBF47}" dt="2024-10-30T20:41:34.137" v="1147" actId="47"/>
        <pc:sldMkLst>
          <pc:docMk/>
          <pc:sldMk cId="3648361867" sldId="1159"/>
        </pc:sldMkLst>
      </pc:sldChg>
      <pc:sldChg chg="modSp mod ord">
        <pc:chgData name="Jani S Morrissey Little" userId="f8d26681-7107-429f-89ef-8f93fde2483b" providerId="ADAL" clId="{636580F2-E983-40F2-B59E-7652C22FBF47}" dt="2024-10-30T19:05:17.435" v="356" actId="20577"/>
        <pc:sldMkLst>
          <pc:docMk/>
          <pc:sldMk cId="2477419310" sldId="1174"/>
        </pc:sldMkLst>
        <pc:spChg chg="mod">
          <ac:chgData name="Jani S Morrissey Little" userId="f8d26681-7107-429f-89ef-8f93fde2483b" providerId="ADAL" clId="{636580F2-E983-40F2-B59E-7652C22FBF47}" dt="2024-10-30T19:05:17.435" v="356" actId="20577"/>
          <ac:spMkLst>
            <pc:docMk/>
            <pc:sldMk cId="2477419310" sldId="1174"/>
            <ac:spMk id="3" creationId="{00000000-0000-0000-0000-000000000000}"/>
          </ac:spMkLst>
        </pc:spChg>
      </pc:sldChg>
      <pc:sldChg chg="addSp modSp new mod">
        <pc:chgData name="Jani S Morrissey Little" userId="f8d26681-7107-429f-89ef-8f93fde2483b" providerId="ADAL" clId="{636580F2-E983-40F2-B59E-7652C22FBF47}" dt="2024-10-29T20:50:39.448" v="101" actId="962"/>
        <pc:sldMkLst>
          <pc:docMk/>
          <pc:sldMk cId="1743198007" sldId="1175"/>
        </pc:sldMkLst>
        <pc:picChg chg="add mod">
          <ac:chgData name="Jani S Morrissey Little" userId="f8d26681-7107-429f-89ef-8f93fde2483b" providerId="ADAL" clId="{636580F2-E983-40F2-B59E-7652C22FBF47}" dt="2024-10-29T20:50:39.448" v="101" actId="962"/>
          <ac:picMkLst>
            <pc:docMk/>
            <pc:sldMk cId="1743198007" sldId="1175"/>
            <ac:picMk id="3" creationId="{0AD2DD2F-1C6F-BB17-DE23-4899CA026E23}"/>
          </ac:picMkLst>
        </pc:picChg>
      </pc:sldChg>
      <pc:sldChg chg="new del">
        <pc:chgData name="Jani S Morrissey Little" userId="f8d26681-7107-429f-89ef-8f93fde2483b" providerId="ADAL" clId="{636580F2-E983-40F2-B59E-7652C22FBF47}" dt="2024-10-30T20:40:10.723" v="1145" actId="47"/>
        <pc:sldMkLst>
          <pc:docMk/>
          <pc:sldMk cId="3343453931" sldId="11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CA674-9574-46F1-B13A-2C36DE5708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F71B053-F4FF-43D4-A57A-C6F2A1DA8D8A}">
      <dgm:prSet phldrT="[Text]"/>
      <dgm:spPr>
        <a:solidFill>
          <a:srgbClr val="205493"/>
        </a:solidFill>
      </dgm:spPr>
      <dgm:t>
        <a:bodyPr/>
        <a:lstStyle/>
        <a:p>
          <a:r>
            <a:rPr lang="en-US" dirty="0"/>
            <a:t>Firm or Establishment</a:t>
          </a:r>
        </a:p>
      </dgm:t>
    </dgm:pt>
    <dgm:pt modelId="{7E560E42-1776-4AAF-93B6-12CC1E30A079}" type="parTrans" cxnId="{764D8796-16AD-4CD4-8B93-45538BB2160B}">
      <dgm:prSet/>
      <dgm:spPr/>
      <dgm:t>
        <a:bodyPr/>
        <a:lstStyle/>
        <a:p>
          <a:endParaRPr lang="en-US"/>
        </a:p>
      </dgm:t>
    </dgm:pt>
    <dgm:pt modelId="{B040C712-02C2-45EB-94B2-EE6D05EC54DB}" type="sibTrans" cxnId="{764D8796-16AD-4CD4-8B93-45538BB2160B}">
      <dgm:prSet/>
      <dgm:spPr/>
      <dgm:t>
        <a:bodyPr/>
        <a:lstStyle/>
        <a:p>
          <a:endParaRPr lang="en-US"/>
        </a:p>
      </dgm:t>
    </dgm:pt>
    <dgm:pt modelId="{F3000510-CB85-4FB5-A3E6-CBAE64645CB3}">
      <dgm:prSet phldrT="[Text]"/>
      <dgm:spPr>
        <a:solidFill>
          <a:srgbClr val="205493">
            <a:alpha val="20000"/>
          </a:srgbClr>
        </a:solidFill>
      </dgm:spPr>
      <dgm:t>
        <a:bodyPr/>
        <a:lstStyle/>
        <a:p>
          <a:r>
            <a:rPr lang="en-US" dirty="0"/>
            <a:t>Link via name, address, EIN</a:t>
          </a:r>
        </a:p>
      </dgm:t>
    </dgm:pt>
    <dgm:pt modelId="{FAAE9528-5573-494D-A916-B5546E118C4D}" type="parTrans" cxnId="{86597FA4-FD4F-4403-A2C4-937BE9B915D5}">
      <dgm:prSet/>
      <dgm:spPr/>
      <dgm:t>
        <a:bodyPr/>
        <a:lstStyle/>
        <a:p>
          <a:endParaRPr lang="en-US"/>
        </a:p>
      </dgm:t>
    </dgm:pt>
    <dgm:pt modelId="{1E3340FE-3632-49B0-B5CD-54EE18C04880}" type="sibTrans" cxnId="{86597FA4-FD4F-4403-A2C4-937BE9B915D5}">
      <dgm:prSet/>
      <dgm:spPr/>
      <dgm:t>
        <a:bodyPr/>
        <a:lstStyle/>
        <a:p>
          <a:endParaRPr lang="en-US"/>
        </a:p>
      </dgm:t>
    </dgm:pt>
    <dgm:pt modelId="{60E4AEA8-F7E4-4F30-8DE9-43E49FA9BBE5}">
      <dgm:prSet phldrT="[Text]"/>
      <dgm:spPr>
        <a:solidFill>
          <a:srgbClr val="205493">
            <a:alpha val="20000"/>
          </a:srgbClr>
        </a:solidFill>
      </dgm:spPr>
      <dgm:t>
        <a:bodyPr/>
        <a:lstStyle/>
        <a:p>
          <a:r>
            <a:rPr lang="en-US" dirty="0"/>
            <a:t>Link economic Census datasets</a:t>
          </a:r>
        </a:p>
      </dgm:t>
    </dgm:pt>
    <dgm:pt modelId="{D5C7FE9C-5C63-4CDA-BB32-9FCDF01C336D}" type="parTrans" cxnId="{29DE151C-4D97-463C-B0BE-39144D8A3A0D}">
      <dgm:prSet/>
      <dgm:spPr/>
      <dgm:t>
        <a:bodyPr/>
        <a:lstStyle/>
        <a:p>
          <a:endParaRPr lang="en-US"/>
        </a:p>
      </dgm:t>
    </dgm:pt>
    <dgm:pt modelId="{F1FDC68D-A098-4461-8262-64150E70ACD1}" type="sibTrans" cxnId="{29DE151C-4D97-463C-B0BE-39144D8A3A0D}">
      <dgm:prSet/>
      <dgm:spPr/>
      <dgm:t>
        <a:bodyPr/>
        <a:lstStyle/>
        <a:p>
          <a:endParaRPr lang="en-US"/>
        </a:p>
      </dgm:t>
    </dgm:pt>
    <dgm:pt modelId="{A82C571C-ABC4-416A-9F3A-E7C8C105D29A}">
      <dgm:prSet phldrT="[Text]"/>
      <dgm:spPr>
        <a:solidFill>
          <a:srgbClr val="205493"/>
        </a:solidFill>
      </dgm:spPr>
      <dgm:t>
        <a:bodyPr/>
        <a:lstStyle/>
        <a:p>
          <a:r>
            <a:rPr lang="en-US" dirty="0"/>
            <a:t>Geography</a:t>
          </a:r>
        </a:p>
      </dgm:t>
    </dgm:pt>
    <dgm:pt modelId="{BCB8A2EC-9897-41E5-AB77-0F7FDE099A7F}" type="parTrans" cxnId="{9BCBAB7B-4838-4BAA-BF5B-F9A7E2B35772}">
      <dgm:prSet/>
      <dgm:spPr/>
      <dgm:t>
        <a:bodyPr/>
        <a:lstStyle/>
        <a:p>
          <a:endParaRPr lang="en-US"/>
        </a:p>
      </dgm:t>
    </dgm:pt>
    <dgm:pt modelId="{6CE03084-4C59-453D-9FFC-A7DD5CBF270E}" type="sibTrans" cxnId="{9BCBAB7B-4838-4BAA-BF5B-F9A7E2B35772}">
      <dgm:prSet/>
      <dgm:spPr/>
      <dgm:t>
        <a:bodyPr/>
        <a:lstStyle/>
        <a:p>
          <a:endParaRPr lang="en-US"/>
        </a:p>
      </dgm:t>
    </dgm:pt>
    <dgm:pt modelId="{48D512E2-78D9-4B4A-80E2-8348AB6F9F1C}">
      <dgm:prSet phldrT="[Text]"/>
      <dgm:spPr>
        <a:solidFill>
          <a:srgbClr val="205493">
            <a:alpha val="20000"/>
          </a:srgbClr>
        </a:solidFill>
      </dgm:spPr>
      <dgm:t>
        <a:bodyPr/>
        <a:lstStyle/>
        <a:p>
          <a:r>
            <a:rPr lang="en-US" dirty="0"/>
            <a:t>Link via geographical identifiers such as county, FIPS, etc.</a:t>
          </a:r>
        </a:p>
      </dgm:t>
    </dgm:pt>
    <dgm:pt modelId="{421DB446-BCD8-47FC-A030-513E0D1D7AA3}" type="parTrans" cxnId="{B2CC2132-BF50-4500-A544-95E40C9B92F1}">
      <dgm:prSet/>
      <dgm:spPr/>
      <dgm:t>
        <a:bodyPr/>
        <a:lstStyle/>
        <a:p>
          <a:endParaRPr lang="en-US"/>
        </a:p>
      </dgm:t>
    </dgm:pt>
    <dgm:pt modelId="{065984B4-2BBB-40CD-B326-2B966C7BBDB6}" type="sibTrans" cxnId="{B2CC2132-BF50-4500-A544-95E40C9B92F1}">
      <dgm:prSet/>
      <dgm:spPr/>
      <dgm:t>
        <a:bodyPr/>
        <a:lstStyle/>
        <a:p>
          <a:endParaRPr lang="en-US"/>
        </a:p>
      </dgm:t>
    </dgm:pt>
    <dgm:pt modelId="{62A20450-AB0A-4A2F-9B3F-49C7D8690C92}">
      <dgm:prSet phldrT="[Text]"/>
      <dgm:spPr>
        <a:solidFill>
          <a:srgbClr val="205493">
            <a:alpha val="20000"/>
          </a:srgbClr>
        </a:solidFill>
      </dgm:spPr>
      <dgm:t>
        <a:bodyPr/>
        <a:lstStyle/>
        <a:p>
          <a:r>
            <a:rPr lang="en-US" dirty="0"/>
            <a:t>Link Census data to aggregated area-level external data</a:t>
          </a:r>
        </a:p>
      </dgm:t>
    </dgm:pt>
    <dgm:pt modelId="{8EB82F0D-51B8-41D0-A161-EB4E402DC7C7}" type="parTrans" cxnId="{B1F60F4F-79DF-43F0-9B36-EB5603C34409}">
      <dgm:prSet/>
      <dgm:spPr/>
      <dgm:t>
        <a:bodyPr/>
        <a:lstStyle/>
        <a:p>
          <a:endParaRPr lang="en-US"/>
        </a:p>
      </dgm:t>
    </dgm:pt>
    <dgm:pt modelId="{08B33C81-38FE-4C28-B82C-5DD4CF5933B4}" type="sibTrans" cxnId="{B1F60F4F-79DF-43F0-9B36-EB5603C34409}">
      <dgm:prSet/>
      <dgm:spPr/>
      <dgm:t>
        <a:bodyPr/>
        <a:lstStyle/>
        <a:p>
          <a:endParaRPr lang="en-US"/>
        </a:p>
      </dgm:t>
    </dgm:pt>
    <dgm:pt modelId="{DFA9C054-A95B-4FAE-A1AE-A1BC7A911354}">
      <dgm:prSet phldrT="[Text]"/>
      <dgm:spPr>
        <a:solidFill>
          <a:srgbClr val="205493"/>
        </a:solidFill>
      </dgm:spPr>
      <dgm:t>
        <a:bodyPr/>
        <a:lstStyle/>
        <a:p>
          <a:r>
            <a:rPr lang="en-US" dirty="0"/>
            <a:t>Person</a:t>
          </a:r>
        </a:p>
      </dgm:t>
    </dgm:pt>
    <dgm:pt modelId="{7BA2A5B8-D72D-4783-BFF6-923FA17FB922}" type="parTrans" cxnId="{A81BF28D-9575-452C-B491-E27DEB0530F3}">
      <dgm:prSet/>
      <dgm:spPr/>
      <dgm:t>
        <a:bodyPr/>
        <a:lstStyle/>
        <a:p>
          <a:endParaRPr lang="en-US"/>
        </a:p>
      </dgm:t>
    </dgm:pt>
    <dgm:pt modelId="{E06483D4-CEE6-4DE2-8E90-666B7419AC59}" type="sibTrans" cxnId="{A81BF28D-9575-452C-B491-E27DEB0530F3}">
      <dgm:prSet/>
      <dgm:spPr/>
      <dgm:t>
        <a:bodyPr/>
        <a:lstStyle/>
        <a:p>
          <a:endParaRPr lang="en-US"/>
        </a:p>
      </dgm:t>
    </dgm:pt>
    <dgm:pt modelId="{343C1578-C832-4A04-8E81-402BDD1BE656}">
      <dgm:prSet phldrT="[Text]"/>
      <dgm:spPr>
        <a:solidFill>
          <a:srgbClr val="205493">
            <a:alpha val="20000"/>
          </a:srgbClr>
        </a:solidFill>
      </dgm:spPr>
      <dgm:t>
        <a:bodyPr/>
        <a:lstStyle/>
        <a:p>
          <a:r>
            <a:rPr lang="en-US" dirty="0">
              <a:solidFill>
                <a:srgbClr val="000000"/>
              </a:solidFill>
            </a:rPr>
            <a:t>Link via Protected Identification Key (PIK)</a:t>
          </a:r>
        </a:p>
      </dgm:t>
    </dgm:pt>
    <dgm:pt modelId="{8204E145-C1A4-4777-9B36-0B9555CD70A4}" type="parTrans" cxnId="{07F451EF-117E-4FA0-A244-B0DADA9E7E1B}">
      <dgm:prSet/>
      <dgm:spPr/>
      <dgm:t>
        <a:bodyPr/>
        <a:lstStyle/>
        <a:p>
          <a:endParaRPr lang="en-US"/>
        </a:p>
      </dgm:t>
    </dgm:pt>
    <dgm:pt modelId="{8C2908BC-2440-4F1C-93EF-2953C4393ED0}" type="sibTrans" cxnId="{07F451EF-117E-4FA0-A244-B0DADA9E7E1B}">
      <dgm:prSet/>
      <dgm:spPr/>
      <dgm:t>
        <a:bodyPr/>
        <a:lstStyle/>
        <a:p>
          <a:endParaRPr lang="en-US"/>
        </a:p>
      </dgm:t>
    </dgm:pt>
    <dgm:pt modelId="{1EBC5DB9-0312-4BDC-87DD-25040D988673}">
      <dgm:prSet phldrT="[Text]"/>
      <dgm:spPr>
        <a:solidFill>
          <a:srgbClr val="205493">
            <a:alpha val="20000"/>
          </a:srgbClr>
        </a:solidFill>
      </dgm:spPr>
      <dgm:t>
        <a:bodyPr/>
        <a:lstStyle/>
        <a:p>
          <a:r>
            <a:rPr lang="en-US" dirty="0">
              <a:solidFill>
                <a:srgbClr val="000000"/>
              </a:solidFill>
            </a:rPr>
            <a:t>Link demographic and administrative datasets from Census Bureau</a:t>
          </a:r>
        </a:p>
      </dgm:t>
    </dgm:pt>
    <dgm:pt modelId="{B7D5C681-7D1E-4C16-87A2-3BC0ABD3D9C6}" type="parTrans" cxnId="{46A3AE65-77E1-4754-BC46-77FF0749BEBF}">
      <dgm:prSet/>
      <dgm:spPr/>
      <dgm:t>
        <a:bodyPr/>
        <a:lstStyle/>
        <a:p>
          <a:endParaRPr lang="en-US"/>
        </a:p>
      </dgm:t>
    </dgm:pt>
    <dgm:pt modelId="{DFF3F4F8-7445-4098-87B8-F40FAD608133}" type="sibTrans" cxnId="{46A3AE65-77E1-4754-BC46-77FF0749BEBF}">
      <dgm:prSet/>
      <dgm:spPr/>
      <dgm:t>
        <a:bodyPr/>
        <a:lstStyle/>
        <a:p>
          <a:endParaRPr lang="en-US"/>
        </a:p>
      </dgm:t>
    </dgm:pt>
    <dgm:pt modelId="{78CEC9C9-6672-4E7A-BFCD-A607E7C1439B}">
      <dgm:prSet phldrT="[Text]"/>
      <dgm:spPr>
        <a:solidFill>
          <a:srgbClr val="205493">
            <a:alpha val="20000"/>
          </a:srgbClr>
        </a:solidFill>
      </dgm:spPr>
      <dgm:t>
        <a:bodyPr/>
        <a:lstStyle/>
        <a:p>
          <a:r>
            <a:rPr lang="en-US" dirty="0"/>
            <a:t>Link economic Census datasets to external datasets</a:t>
          </a:r>
        </a:p>
      </dgm:t>
    </dgm:pt>
    <dgm:pt modelId="{3F2F9571-3F79-405E-9D09-BA2608BCBA1B}" type="parTrans" cxnId="{24A18D73-B9BD-4728-97EF-C82661C7CC3C}">
      <dgm:prSet/>
      <dgm:spPr/>
      <dgm:t>
        <a:bodyPr/>
        <a:lstStyle/>
        <a:p>
          <a:endParaRPr lang="en-US"/>
        </a:p>
      </dgm:t>
    </dgm:pt>
    <dgm:pt modelId="{CF7F5934-1DF4-4254-9DE3-DBBB33756D8B}" type="sibTrans" cxnId="{24A18D73-B9BD-4728-97EF-C82661C7CC3C}">
      <dgm:prSet/>
      <dgm:spPr/>
      <dgm:t>
        <a:bodyPr/>
        <a:lstStyle/>
        <a:p>
          <a:endParaRPr lang="en-US"/>
        </a:p>
      </dgm:t>
    </dgm:pt>
    <dgm:pt modelId="{DDF79F02-C758-45CF-AB12-88A55E3D775F}">
      <dgm:prSet phldrT="[Text]"/>
      <dgm:spPr>
        <a:solidFill>
          <a:srgbClr val="205493">
            <a:alpha val="20000"/>
          </a:srgbClr>
        </a:solidFill>
      </dgm:spPr>
      <dgm:t>
        <a:bodyPr/>
        <a:lstStyle/>
        <a:p>
          <a:r>
            <a:rPr lang="en-US" dirty="0">
              <a:solidFill>
                <a:srgbClr val="000000"/>
              </a:solidFill>
            </a:rPr>
            <a:t>Link Census data to external data (fee to add PIKs)</a:t>
          </a:r>
        </a:p>
      </dgm:t>
    </dgm:pt>
    <dgm:pt modelId="{393702F5-4715-45E2-9A33-0760E798816B}" type="parTrans" cxnId="{630F1563-A8AE-42BE-B6C4-B619ECA596F8}">
      <dgm:prSet/>
      <dgm:spPr/>
      <dgm:t>
        <a:bodyPr/>
        <a:lstStyle/>
        <a:p>
          <a:endParaRPr lang="en-US"/>
        </a:p>
      </dgm:t>
    </dgm:pt>
    <dgm:pt modelId="{72BBD369-954F-4DA9-9594-D04C7EE69E09}" type="sibTrans" cxnId="{630F1563-A8AE-42BE-B6C4-B619ECA596F8}">
      <dgm:prSet/>
      <dgm:spPr/>
      <dgm:t>
        <a:bodyPr/>
        <a:lstStyle/>
        <a:p>
          <a:endParaRPr lang="en-US"/>
        </a:p>
      </dgm:t>
    </dgm:pt>
    <dgm:pt modelId="{00640FE4-73C6-4E05-8F93-81D744F83951}" type="pres">
      <dgm:prSet presAssocID="{280CA674-9574-46F1-B13A-2C36DE57089E}" presName="Name0" presStyleCnt="0">
        <dgm:presLayoutVars>
          <dgm:dir/>
          <dgm:animLvl val="lvl"/>
          <dgm:resizeHandles val="exact"/>
        </dgm:presLayoutVars>
      </dgm:prSet>
      <dgm:spPr/>
    </dgm:pt>
    <dgm:pt modelId="{4CA36D46-13FB-4A97-89C9-0F67262836F7}" type="pres">
      <dgm:prSet presAssocID="{EF71B053-F4FF-43D4-A57A-C6F2A1DA8D8A}" presName="composite" presStyleCnt="0"/>
      <dgm:spPr/>
    </dgm:pt>
    <dgm:pt modelId="{195625ED-5A67-4843-A82B-708465AA4E0E}" type="pres">
      <dgm:prSet presAssocID="{EF71B053-F4FF-43D4-A57A-C6F2A1DA8D8A}" presName="parTx" presStyleLbl="alignNode1" presStyleIdx="0" presStyleCnt="3">
        <dgm:presLayoutVars>
          <dgm:chMax val="0"/>
          <dgm:chPref val="0"/>
          <dgm:bulletEnabled val="1"/>
        </dgm:presLayoutVars>
      </dgm:prSet>
      <dgm:spPr/>
    </dgm:pt>
    <dgm:pt modelId="{42CE3218-9C33-47BD-82A1-A2746258935E}" type="pres">
      <dgm:prSet presAssocID="{EF71B053-F4FF-43D4-A57A-C6F2A1DA8D8A}" presName="desTx" presStyleLbl="alignAccFollowNode1" presStyleIdx="0" presStyleCnt="3">
        <dgm:presLayoutVars>
          <dgm:bulletEnabled val="1"/>
        </dgm:presLayoutVars>
      </dgm:prSet>
      <dgm:spPr/>
    </dgm:pt>
    <dgm:pt modelId="{693AB865-D80D-42B6-B909-F6AC1B9F14A1}" type="pres">
      <dgm:prSet presAssocID="{B040C712-02C2-45EB-94B2-EE6D05EC54DB}" presName="space" presStyleCnt="0"/>
      <dgm:spPr/>
    </dgm:pt>
    <dgm:pt modelId="{7EA1A1E9-5A23-4FB4-90BC-3AB0FA3A202A}" type="pres">
      <dgm:prSet presAssocID="{A82C571C-ABC4-416A-9F3A-E7C8C105D29A}" presName="composite" presStyleCnt="0"/>
      <dgm:spPr/>
    </dgm:pt>
    <dgm:pt modelId="{296976E1-567B-4BAD-A760-51826D62A3D1}" type="pres">
      <dgm:prSet presAssocID="{A82C571C-ABC4-416A-9F3A-E7C8C105D29A}" presName="parTx" presStyleLbl="alignNode1" presStyleIdx="1" presStyleCnt="3">
        <dgm:presLayoutVars>
          <dgm:chMax val="0"/>
          <dgm:chPref val="0"/>
          <dgm:bulletEnabled val="1"/>
        </dgm:presLayoutVars>
      </dgm:prSet>
      <dgm:spPr/>
    </dgm:pt>
    <dgm:pt modelId="{42812E74-C621-4EFD-A829-8C6BB9AF3448}" type="pres">
      <dgm:prSet presAssocID="{A82C571C-ABC4-416A-9F3A-E7C8C105D29A}" presName="desTx" presStyleLbl="alignAccFollowNode1" presStyleIdx="1" presStyleCnt="3">
        <dgm:presLayoutVars>
          <dgm:bulletEnabled val="1"/>
        </dgm:presLayoutVars>
      </dgm:prSet>
      <dgm:spPr/>
    </dgm:pt>
    <dgm:pt modelId="{2E2AC7AD-DBA6-42E0-9BC6-D282198A137E}" type="pres">
      <dgm:prSet presAssocID="{6CE03084-4C59-453D-9FFC-A7DD5CBF270E}" presName="space" presStyleCnt="0"/>
      <dgm:spPr/>
    </dgm:pt>
    <dgm:pt modelId="{65C41769-95F4-4A8D-AB38-B9AA2C3E5290}" type="pres">
      <dgm:prSet presAssocID="{DFA9C054-A95B-4FAE-A1AE-A1BC7A911354}" presName="composite" presStyleCnt="0"/>
      <dgm:spPr/>
    </dgm:pt>
    <dgm:pt modelId="{BBCD94A8-3E11-4B68-9B5F-F59D1A23AAF3}" type="pres">
      <dgm:prSet presAssocID="{DFA9C054-A95B-4FAE-A1AE-A1BC7A911354}" presName="parTx" presStyleLbl="alignNode1" presStyleIdx="2" presStyleCnt="3">
        <dgm:presLayoutVars>
          <dgm:chMax val="0"/>
          <dgm:chPref val="0"/>
          <dgm:bulletEnabled val="1"/>
        </dgm:presLayoutVars>
      </dgm:prSet>
      <dgm:spPr/>
    </dgm:pt>
    <dgm:pt modelId="{57795B7B-7140-4632-BADC-8D9470A874B6}" type="pres">
      <dgm:prSet presAssocID="{DFA9C054-A95B-4FAE-A1AE-A1BC7A911354}" presName="desTx" presStyleLbl="alignAccFollowNode1" presStyleIdx="2" presStyleCnt="3">
        <dgm:presLayoutVars>
          <dgm:bulletEnabled val="1"/>
        </dgm:presLayoutVars>
      </dgm:prSet>
      <dgm:spPr/>
    </dgm:pt>
  </dgm:ptLst>
  <dgm:cxnLst>
    <dgm:cxn modelId="{24206200-E105-464B-B7C4-98800D612F4C}" type="presOf" srcId="{78CEC9C9-6672-4E7A-BFCD-A607E7C1439B}" destId="{42CE3218-9C33-47BD-82A1-A2746258935E}" srcOrd="0" destOrd="2" presId="urn:microsoft.com/office/officeart/2005/8/layout/hList1"/>
    <dgm:cxn modelId="{29DE151C-4D97-463C-B0BE-39144D8A3A0D}" srcId="{EF71B053-F4FF-43D4-A57A-C6F2A1DA8D8A}" destId="{60E4AEA8-F7E4-4F30-8DE9-43E49FA9BBE5}" srcOrd="1" destOrd="0" parTransId="{D5C7FE9C-5C63-4CDA-BB32-9FCDF01C336D}" sibTransId="{F1FDC68D-A098-4461-8262-64150E70ACD1}"/>
    <dgm:cxn modelId="{F6DE5228-D8D4-4AE9-8A95-8427BE37E073}" type="presOf" srcId="{EF71B053-F4FF-43D4-A57A-C6F2A1DA8D8A}" destId="{195625ED-5A67-4843-A82B-708465AA4E0E}" srcOrd="0" destOrd="0" presId="urn:microsoft.com/office/officeart/2005/8/layout/hList1"/>
    <dgm:cxn modelId="{B2CC2132-BF50-4500-A544-95E40C9B92F1}" srcId="{A82C571C-ABC4-416A-9F3A-E7C8C105D29A}" destId="{48D512E2-78D9-4B4A-80E2-8348AB6F9F1C}" srcOrd="0" destOrd="0" parTransId="{421DB446-BCD8-47FC-A030-513E0D1D7AA3}" sibTransId="{065984B4-2BBB-40CD-B326-2B966C7BBDB6}"/>
    <dgm:cxn modelId="{36CFB040-D6A0-4C7D-814F-60B7181A21E7}" type="presOf" srcId="{62A20450-AB0A-4A2F-9B3F-49C7D8690C92}" destId="{42812E74-C621-4EFD-A829-8C6BB9AF3448}" srcOrd="0" destOrd="1" presId="urn:microsoft.com/office/officeart/2005/8/layout/hList1"/>
    <dgm:cxn modelId="{630F1563-A8AE-42BE-B6C4-B619ECA596F8}" srcId="{DFA9C054-A95B-4FAE-A1AE-A1BC7A911354}" destId="{DDF79F02-C758-45CF-AB12-88A55E3D775F}" srcOrd="2" destOrd="0" parTransId="{393702F5-4715-45E2-9A33-0760E798816B}" sibTransId="{72BBD369-954F-4DA9-9594-D04C7EE69E09}"/>
    <dgm:cxn modelId="{46A3AE65-77E1-4754-BC46-77FF0749BEBF}" srcId="{DFA9C054-A95B-4FAE-A1AE-A1BC7A911354}" destId="{1EBC5DB9-0312-4BDC-87DD-25040D988673}" srcOrd="1" destOrd="0" parTransId="{B7D5C681-7D1E-4C16-87A2-3BC0ABD3D9C6}" sibTransId="{DFF3F4F8-7445-4098-87B8-F40FAD608133}"/>
    <dgm:cxn modelId="{B1F60F4F-79DF-43F0-9B36-EB5603C34409}" srcId="{A82C571C-ABC4-416A-9F3A-E7C8C105D29A}" destId="{62A20450-AB0A-4A2F-9B3F-49C7D8690C92}" srcOrd="1" destOrd="0" parTransId="{8EB82F0D-51B8-41D0-A161-EB4E402DC7C7}" sibTransId="{08B33C81-38FE-4C28-B82C-5DD4CF5933B4}"/>
    <dgm:cxn modelId="{2E9A2873-523E-4301-999D-9A57CABF42C7}" type="presOf" srcId="{60E4AEA8-F7E4-4F30-8DE9-43E49FA9BBE5}" destId="{42CE3218-9C33-47BD-82A1-A2746258935E}" srcOrd="0" destOrd="1" presId="urn:microsoft.com/office/officeart/2005/8/layout/hList1"/>
    <dgm:cxn modelId="{0E575173-4C29-4098-9CCD-B432629F675D}" type="presOf" srcId="{280CA674-9574-46F1-B13A-2C36DE57089E}" destId="{00640FE4-73C6-4E05-8F93-81D744F83951}" srcOrd="0" destOrd="0" presId="urn:microsoft.com/office/officeart/2005/8/layout/hList1"/>
    <dgm:cxn modelId="{24A18D73-B9BD-4728-97EF-C82661C7CC3C}" srcId="{EF71B053-F4FF-43D4-A57A-C6F2A1DA8D8A}" destId="{78CEC9C9-6672-4E7A-BFCD-A607E7C1439B}" srcOrd="2" destOrd="0" parTransId="{3F2F9571-3F79-405E-9D09-BA2608BCBA1B}" sibTransId="{CF7F5934-1DF4-4254-9DE3-DBBB33756D8B}"/>
    <dgm:cxn modelId="{9BCBAB7B-4838-4BAA-BF5B-F9A7E2B35772}" srcId="{280CA674-9574-46F1-B13A-2C36DE57089E}" destId="{A82C571C-ABC4-416A-9F3A-E7C8C105D29A}" srcOrd="1" destOrd="0" parTransId="{BCB8A2EC-9897-41E5-AB77-0F7FDE099A7F}" sibTransId="{6CE03084-4C59-453D-9FFC-A7DD5CBF270E}"/>
    <dgm:cxn modelId="{C65CF483-2303-4CC4-A406-089458787F37}" type="presOf" srcId="{343C1578-C832-4A04-8E81-402BDD1BE656}" destId="{57795B7B-7140-4632-BADC-8D9470A874B6}" srcOrd="0" destOrd="0" presId="urn:microsoft.com/office/officeart/2005/8/layout/hList1"/>
    <dgm:cxn modelId="{D82F318C-EFEE-4B3B-AC8F-AA6059795352}" type="presOf" srcId="{48D512E2-78D9-4B4A-80E2-8348AB6F9F1C}" destId="{42812E74-C621-4EFD-A829-8C6BB9AF3448}" srcOrd="0" destOrd="0" presId="urn:microsoft.com/office/officeart/2005/8/layout/hList1"/>
    <dgm:cxn modelId="{A81BF28D-9575-452C-B491-E27DEB0530F3}" srcId="{280CA674-9574-46F1-B13A-2C36DE57089E}" destId="{DFA9C054-A95B-4FAE-A1AE-A1BC7A911354}" srcOrd="2" destOrd="0" parTransId="{7BA2A5B8-D72D-4783-BFF6-923FA17FB922}" sibTransId="{E06483D4-CEE6-4DE2-8E90-666B7419AC59}"/>
    <dgm:cxn modelId="{764D8796-16AD-4CD4-8B93-45538BB2160B}" srcId="{280CA674-9574-46F1-B13A-2C36DE57089E}" destId="{EF71B053-F4FF-43D4-A57A-C6F2A1DA8D8A}" srcOrd="0" destOrd="0" parTransId="{7E560E42-1776-4AAF-93B6-12CC1E30A079}" sibTransId="{B040C712-02C2-45EB-94B2-EE6D05EC54DB}"/>
    <dgm:cxn modelId="{86597FA4-FD4F-4403-A2C4-937BE9B915D5}" srcId="{EF71B053-F4FF-43D4-A57A-C6F2A1DA8D8A}" destId="{F3000510-CB85-4FB5-A3E6-CBAE64645CB3}" srcOrd="0" destOrd="0" parTransId="{FAAE9528-5573-494D-A916-B5546E118C4D}" sibTransId="{1E3340FE-3632-49B0-B5CD-54EE18C04880}"/>
    <dgm:cxn modelId="{C46551A6-B006-411C-8791-EF254824D117}" type="presOf" srcId="{A82C571C-ABC4-416A-9F3A-E7C8C105D29A}" destId="{296976E1-567B-4BAD-A760-51826D62A3D1}" srcOrd="0" destOrd="0" presId="urn:microsoft.com/office/officeart/2005/8/layout/hList1"/>
    <dgm:cxn modelId="{99AD01AD-B699-4E5D-AEC3-9507B126EE99}" type="presOf" srcId="{F3000510-CB85-4FB5-A3E6-CBAE64645CB3}" destId="{42CE3218-9C33-47BD-82A1-A2746258935E}" srcOrd="0" destOrd="0" presId="urn:microsoft.com/office/officeart/2005/8/layout/hList1"/>
    <dgm:cxn modelId="{2EE70DCC-35FA-40BB-8A44-0ECBD3DEDDA0}" type="presOf" srcId="{1EBC5DB9-0312-4BDC-87DD-25040D988673}" destId="{57795B7B-7140-4632-BADC-8D9470A874B6}" srcOrd="0" destOrd="1" presId="urn:microsoft.com/office/officeart/2005/8/layout/hList1"/>
    <dgm:cxn modelId="{78420AED-8895-4652-BFBA-D8688514BEC9}" type="presOf" srcId="{DDF79F02-C758-45CF-AB12-88A55E3D775F}" destId="{57795B7B-7140-4632-BADC-8D9470A874B6}" srcOrd="0" destOrd="2" presId="urn:microsoft.com/office/officeart/2005/8/layout/hList1"/>
    <dgm:cxn modelId="{07F451EF-117E-4FA0-A244-B0DADA9E7E1B}" srcId="{DFA9C054-A95B-4FAE-A1AE-A1BC7A911354}" destId="{343C1578-C832-4A04-8E81-402BDD1BE656}" srcOrd="0" destOrd="0" parTransId="{8204E145-C1A4-4777-9B36-0B9555CD70A4}" sibTransId="{8C2908BC-2440-4F1C-93EF-2953C4393ED0}"/>
    <dgm:cxn modelId="{54D899F5-331C-42D6-B579-B38B77EE522B}" type="presOf" srcId="{DFA9C054-A95B-4FAE-A1AE-A1BC7A911354}" destId="{BBCD94A8-3E11-4B68-9B5F-F59D1A23AAF3}" srcOrd="0" destOrd="0" presId="urn:microsoft.com/office/officeart/2005/8/layout/hList1"/>
    <dgm:cxn modelId="{CD77F678-AC57-440D-845F-D1ACA91E8CD7}" type="presParOf" srcId="{00640FE4-73C6-4E05-8F93-81D744F83951}" destId="{4CA36D46-13FB-4A97-89C9-0F67262836F7}" srcOrd="0" destOrd="0" presId="urn:microsoft.com/office/officeart/2005/8/layout/hList1"/>
    <dgm:cxn modelId="{5E5164DF-39D4-4E40-A316-F375F85B9C3D}" type="presParOf" srcId="{4CA36D46-13FB-4A97-89C9-0F67262836F7}" destId="{195625ED-5A67-4843-A82B-708465AA4E0E}" srcOrd="0" destOrd="0" presId="urn:microsoft.com/office/officeart/2005/8/layout/hList1"/>
    <dgm:cxn modelId="{3422A052-6A4F-4317-850D-DB3365105808}" type="presParOf" srcId="{4CA36D46-13FB-4A97-89C9-0F67262836F7}" destId="{42CE3218-9C33-47BD-82A1-A2746258935E}" srcOrd="1" destOrd="0" presId="urn:microsoft.com/office/officeart/2005/8/layout/hList1"/>
    <dgm:cxn modelId="{C35C1C1E-2F46-4D9F-9D8C-1DE645C65AE0}" type="presParOf" srcId="{00640FE4-73C6-4E05-8F93-81D744F83951}" destId="{693AB865-D80D-42B6-B909-F6AC1B9F14A1}" srcOrd="1" destOrd="0" presId="urn:microsoft.com/office/officeart/2005/8/layout/hList1"/>
    <dgm:cxn modelId="{CE8685D6-F0A0-4443-A170-49BDFD87F370}" type="presParOf" srcId="{00640FE4-73C6-4E05-8F93-81D744F83951}" destId="{7EA1A1E9-5A23-4FB4-90BC-3AB0FA3A202A}" srcOrd="2" destOrd="0" presId="urn:microsoft.com/office/officeart/2005/8/layout/hList1"/>
    <dgm:cxn modelId="{BBCDABAA-2848-4A37-A154-7C2ECAED9E80}" type="presParOf" srcId="{7EA1A1E9-5A23-4FB4-90BC-3AB0FA3A202A}" destId="{296976E1-567B-4BAD-A760-51826D62A3D1}" srcOrd="0" destOrd="0" presId="urn:microsoft.com/office/officeart/2005/8/layout/hList1"/>
    <dgm:cxn modelId="{3B859D50-BBFA-4596-BAD1-3302FA1EEA23}" type="presParOf" srcId="{7EA1A1E9-5A23-4FB4-90BC-3AB0FA3A202A}" destId="{42812E74-C621-4EFD-A829-8C6BB9AF3448}" srcOrd="1" destOrd="0" presId="urn:microsoft.com/office/officeart/2005/8/layout/hList1"/>
    <dgm:cxn modelId="{2F27477D-078D-4C6D-8D27-7443A0D5DC46}" type="presParOf" srcId="{00640FE4-73C6-4E05-8F93-81D744F83951}" destId="{2E2AC7AD-DBA6-42E0-9BC6-D282198A137E}" srcOrd="3" destOrd="0" presId="urn:microsoft.com/office/officeart/2005/8/layout/hList1"/>
    <dgm:cxn modelId="{1710B104-2C20-44A0-976D-F45F89510A26}" type="presParOf" srcId="{00640FE4-73C6-4E05-8F93-81D744F83951}" destId="{65C41769-95F4-4A8D-AB38-B9AA2C3E5290}" srcOrd="4" destOrd="0" presId="urn:microsoft.com/office/officeart/2005/8/layout/hList1"/>
    <dgm:cxn modelId="{746D92DA-2C77-468F-967B-E8F7CA92EC88}" type="presParOf" srcId="{65C41769-95F4-4A8D-AB38-B9AA2C3E5290}" destId="{BBCD94A8-3E11-4B68-9B5F-F59D1A23AAF3}" srcOrd="0" destOrd="0" presId="urn:microsoft.com/office/officeart/2005/8/layout/hList1"/>
    <dgm:cxn modelId="{0CF89DAA-4955-4495-998E-2FE90F07D23D}" type="presParOf" srcId="{65C41769-95F4-4A8D-AB38-B9AA2C3E5290}" destId="{57795B7B-7140-4632-BADC-8D9470A874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76E585-44D2-450E-A6DA-15B1B16DB040}" type="doc">
      <dgm:prSet loTypeId="urn:microsoft.com/office/officeart/2005/8/layout/hProcess11" loCatId="process" qsTypeId="urn:microsoft.com/office/officeart/2005/8/quickstyle/simple1" qsCatId="simple" csTypeId="urn:microsoft.com/office/officeart/2005/8/colors/accent1_2" csCatId="accent1" phldr="1"/>
      <dgm:spPr/>
    </dgm:pt>
    <dgm:pt modelId="{78BE560A-CCA3-4710-A51B-65FAA3A698CC}">
      <dgm:prSet phldrT="[Text]" custT="1"/>
      <dgm:spPr/>
      <dgm:t>
        <a:bodyPr/>
        <a:lstStyle/>
        <a:p>
          <a:r>
            <a:rPr lang="en-US" sz="2000" dirty="0"/>
            <a:t>Visit the agency website</a:t>
          </a:r>
        </a:p>
      </dgm:t>
    </dgm:pt>
    <dgm:pt modelId="{0BE5DA71-C71B-4AD2-B495-2D7D0F1D4020}" type="parTrans" cxnId="{A04AC56E-B301-45A9-9CD3-F0E4CD0C0054}">
      <dgm:prSet/>
      <dgm:spPr/>
      <dgm:t>
        <a:bodyPr/>
        <a:lstStyle/>
        <a:p>
          <a:endParaRPr lang="en-US"/>
        </a:p>
      </dgm:t>
    </dgm:pt>
    <dgm:pt modelId="{D77C31B2-149B-4067-A796-C0E1A25FFA47}" type="sibTrans" cxnId="{A04AC56E-B301-45A9-9CD3-F0E4CD0C0054}">
      <dgm:prSet/>
      <dgm:spPr/>
      <dgm:t>
        <a:bodyPr/>
        <a:lstStyle/>
        <a:p>
          <a:endParaRPr lang="en-US"/>
        </a:p>
      </dgm:t>
    </dgm:pt>
    <dgm:pt modelId="{7E53678E-6580-403A-ADC5-57DCF56BB038}">
      <dgm:prSet phldrT="[Text]" custT="1"/>
      <dgm:spPr/>
      <dgm:t>
        <a:bodyPr/>
        <a:lstStyle/>
        <a:p>
          <a:r>
            <a:rPr lang="en-US" sz="2000" dirty="0"/>
            <a:t>Apply for Special Sworn Status</a:t>
          </a:r>
        </a:p>
      </dgm:t>
    </dgm:pt>
    <dgm:pt modelId="{71ADF5AC-82B1-4CD3-8EDA-0F5D14B267FA}" type="parTrans" cxnId="{CDB36D7F-7F89-4323-8E8B-80C42CA70157}">
      <dgm:prSet/>
      <dgm:spPr/>
      <dgm:t>
        <a:bodyPr/>
        <a:lstStyle/>
        <a:p>
          <a:endParaRPr lang="en-US"/>
        </a:p>
      </dgm:t>
    </dgm:pt>
    <dgm:pt modelId="{BE8958D1-8096-4944-9328-F771032EE2AF}" type="sibTrans" cxnId="{CDB36D7F-7F89-4323-8E8B-80C42CA70157}">
      <dgm:prSet/>
      <dgm:spPr/>
      <dgm:t>
        <a:bodyPr/>
        <a:lstStyle/>
        <a:p>
          <a:endParaRPr lang="en-US"/>
        </a:p>
      </dgm:t>
    </dgm:pt>
    <dgm:pt modelId="{9F4E1814-D257-4FF6-99AB-3CFFD327CE51}">
      <dgm:prSet phldrT="[Text]" custT="1"/>
      <dgm:spPr/>
      <dgm:t>
        <a:bodyPr/>
        <a:lstStyle/>
        <a:p>
          <a:r>
            <a:rPr lang="en-US" sz="2000" dirty="0"/>
            <a:t>Pay Fees*</a:t>
          </a:r>
        </a:p>
      </dgm:t>
    </dgm:pt>
    <dgm:pt modelId="{2A331CD4-AEA3-4719-8CA7-090112AB2F9E}" type="parTrans" cxnId="{467550F4-F742-4A22-98AC-5C364D4C40D9}">
      <dgm:prSet/>
      <dgm:spPr/>
      <dgm:t>
        <a:bodyPr/>
        <a:lstStyle/>
        <a:p>
          <a:endParaRPr lang="en-US"/>
        </a:p>
      </dgm:t>
    </dgm:pt>
    <dgm:pt modelId="{D1453D93-4728-4763-9D1E-6FD81188A701}" type="sibTrans" cxnId="{467550F4-F742-4A22-98AC-5C364D4C40D9}">
      <dgm:prSet/>
      <dgm:spPr/>
      <dgm:t>
        <a:bodyPr/>
        <a:lstStyle/>
        <a:p>
          <a:endParaRPr lang="en-US"/>
        </a:p>
      </dgm:t>
    </dgm:pt>
    <dgm:pt modelId="{B44826C1-0EBC-45B2-AB3E-074B205CB59A}">
      <dgm:prSet phldrT="[Text]" custT="1"/>
      <dgm:spPr/>
      <dgm:t>
        <a:bodyPr/>
        <a:lstStyle/>
        <a:p>
          <a:r>
            <a:rPr lang="en-US" sz="1800" dirty="0"/>
            <a:t>Develop the proposal documents with RDC Admin guidance</a:t>
          </a:r>
        </a:p>
      </dgm:t>
    </dgm:pt>
    <dgm:pt modelId="{1E4B3F9B-3619-4B58-A71B-F876E8C2884D}" type="parTrans" cxnId="{8141D706-A6F8-4C40-94DE-4CCCA379873A}">
      <dgm:prSet/>
      <dgm:spPr/>
      <dgm:t>
        <a:bodyPr/>
        <a:lstStyle/>
        <a:p>
          <a:endParaRPr lang="en-US"/>
        </a:p>
      </dgm:t>
    </dgm:pt>
    <dgm:pt modelId="{57A236B3-DEC1-4504-8E96-B556F49A90D6}" type="sibTrans" cxnId="{8141D706-A6F8-4C40-94DE-4CCCA379873A}">
      <dgm:prSet/>
      <dgm:spPr/>
      <dgm:t>
        <a:bodyPr/>
        <a:lstStyle/>
        <a:p>
          <a:endParaRPr lang="en-US"/>
        </a:p>
      </dgm:t>
    </dgm:pt>
    <dgm:pt modelId="{69195D9D-B1CC-4152-9B25-30B71AE09CA9}">
      <dgm:prSet phldrT="[Text]" custT="1"/>
      <dgm:spPr/>
      <dgm:t>
        <a:bodyPr/>
        <a:lstStyle/>
        <a:p>
          <a:r>
            <a:rPr lang="en-US" sz="2000" dirty="0"/>
            <a:t>Submit application via Standard Application Process</a:t>
          </a:r>
        </a:p>
        <a:p>
          <a:endParaRPr lang="en-US" sz="2000" dirty="0"/>
        </a:p>
      </dgm:t>
    </dgm:pt>
    <dgm:pt modelId="{81AABA54-5396-43C4-93FC-4DA754797342}" type="sibTrans" cxnId="{5E576D98-2C66-4D58-937A-0E7EAC1D5F7C}">
      <dgm:prSet/>
      <dgm:spPr/>
      <dgm:t>
        <a:bodyPr/>
        <a:lstStyle/>
        <a:p>
          <a:endParaRPr lang="en-US"/>
        </a:p>
      </dgm:t>
    </dgm:pt>
    <dgm:pt modelId="{398271EC-44DD-4EB4-B9F9-800AD1567B36}" type="parTrans" cxnId="{5E576D98-2C66-4D58-937A-0E7EAC1D5F7C}">
      <dgm:prSet/>
      <dgm:spPr/>
      <dgm:t>
        <a:bodyPr/>
        <a:lstStyle/>
        <a:p>
          <a:endParaRPr lang="en-US"/>
        </a:p>
      </dgm:t>
    </dgm:pt>
    <dgm:pt modelId="{E2535293-5966-47F7-A565-0C839AF731D3}">
      <dgm:prSet phldrT="[Text]" custT="1"/>
      <dgm:spPr/>
      <dgm:t>
        <a:bodyPr/>
        <a:lstStyle/>
        <a:p>
          <a:r>
            <a:rPr lang="en-US" sz="2000" dirty="0"/>
            <a:t>Begin research!</a:t>
          </a:r>
        </a:p>
      </dgm:t>
    </dgm:pt>
    <dgm:pt modelId="{B0E66707-9E6A-4FBF-874E-B7BB7B586459}" type="sibTrans" cxnId="{C90883DA-938D-4879-8847-916C9918ED65}">
      <dgm:prSet/>
      <dgm:spPr/>
      <dgm:t>
        <a:bodyPr/>
        <a:lstStyle/>
        <a:p>
          <a:endParaRPr lang="en-US"/>
        </a:p>
      </dgm:t>
    </dgm:pt>
    <dgm:pt modelId="{2D4837A3-2DD8-47AB-BE4E-05B9612F68CE}" type="parTrans" cxnId="{C90883DA-938D-4879-8847-916C9918ED65}">
      <dgm:prSet/>
      <dgm:spPr/>
      <dgm:t>
        <a:bodyPr/>
        <a:lstStyle/>
        <a:p>
          <a:endParaRPr lang="en-US"/>
        </a:p>
      </dgm:t>
    </dgm:pt>
    <dgm:pt modelId="{384A8658-BADE-413A-B610-3C17A454E2E0}" type="pres">
      <dgm:prSet presAssocID="{0676E585-44D2-450E-A6DA-15B1B16DB040}" presName="Name0" presStyleCnt="0">
        <dgm:presLayoutVars>
          <dgm:dir/>
          <dgm:resizeHandles val="exact"/>
        </dgm:presLayoutVars>
      </dgm:prSet>
      <dgm:spPr/>
    </dgm:pt>
    <dgm:pt modelId="{7F5BA6F8-EB68-4E73-A93B-D85898F52900}" type="pres">
      <dgm:prSet presAssocID="{0676E585-44D2-450E-A6DA-15B1B16DB040}" presName="arrow" presStyleLbl="bgShp" presStyleIdx="0" presStyleCnt="1" custLinFactNeighborY="1928"/>
      <dgm:spPr/>
    </dgm:pt>
    <dgm:pt modelId="{A7F5CDF8-DBEB-4F3B-AEEB-E76A18294385}" type="pres">
      <dgm:prSet presAssocID="{0676E585-44D2-450E-A6DA-15B1B16DB040}" presName="points" presStyleCnt="0"/>
      <dgm:spPr/>
    </dgm:pt>
    <dgm:pt modelId="{1638436A-E0CB-4F5D-A637-D56CF5890070}" type="pres">
      <dgm:prSet presAssocID="{78BE560A-CCA3-4710-A51B-65FAA3A698CC}" presName="compositeA" presStyleCnt="0"/>
      <dgm:spPr/>
    </dgm:pt>
    <dgm:pt modelId="{4B905478-0FB0-4CA4-8278-0DFAB684C4A2}" type="pres">
      <dgm:prSet presAssocID="{78BE560A-CCA3-4710-A51B-65FAA3A698CC}" presName="textA" presStyleLbl="revTx" presStyleIdx="0" presStyleCnt="6" custScaleX="133594">
        <dgm:presLayoutVars>
          <dgm:bulletEnabled val="1"/>
        </dgm:presLayoutVars>
      </dgm:prSet>
      <dgm:spPr/>
    </dgm:pt>
    <dgm:pt modelId="{A9A7A7AA-9E92-4FF1-9726-83D33A80A0B8}" type="pres">
      <dgm:prSet presAssocID="{78BE560A-CCA3-4710-A51B-65FAA3A698CC}" presName="circleA" presStyleLbl="node1" presStyleIdx="0" presStyleCnt="6" custLinFactNeighborX="13134" custLinFactNeighborY="3901"/>
      <dgm:spPr/>
    </dgm:pt>
    <dgm:pt modelId="{79D1EF93-7C5A-4190-B384-202566EFCCA8}" type="pres">
      <dgm:prSet presAssocID="{78BE560A-CCA3-4710-A51B-65FAA3A698CC}" presName="spaceA" presStyleCnt="0"/>
      <dgm:spPr/>
    </dgm:pt>
    <dgm:pt modelId="{6DF0FAD2-FA5E-4159-8423-35383694312E}" type="pres">
      <dgm:prSet presAssocID="{D77C31B2-149B-4067-A796-C0E1A25FFA47}" presName="space" presStyleCnt="0"/>
      <dgm:spPr/>
    </dgm:pt>
    <dgm:pt modelId="{E45E13B2-CFD6-432B-B08F-AEB2A6401342}" type="pres">
      <dgm:prSet presAssocID="{B44826C1-0EBC-45B2-AB3E-074B205CB59A}" presName="compositeB" presStyleCnt="0"/>
      <dgm:spPr/>
    </dgm:pt>
    <dgm:pt modelId="{020C0C46-0C69-41B6-995C-A07AE3734AAE}" type="pres">
      <dgm:prSet presAssocID="{B44826C1-0EBC-45B2-AB3E-074B205CB59A}" presName="textB" presStyleLbl="revTx" presStyleIdx="1" presStyleCnt="6" custScaleX="166760" custLinFactNeighborX="36074" custLinFactNeighborY="-1094">
        <dgm:presLayoutVars>
          <dgm:bulletEnabled val="1"/>
        </dgm:presLayoutVars>
      </dgm:prSet>
      <dgm:spPr/>
    </dgm:pt>
    <dgm:pt modelId="{2C914B5B-E8E5-418F-9A2C-0FAB6BE04617}" type="pres">
      <dgm:prSet presAssocID="{B44826C1-0EBC-45B2-AB3E-074B205CB59A}" presName="circleB" presStyleLbl="node1" presStyleIdx="1" presStyleCnt="6" custLinFactNeighborX="67753" custLinFactNeighborY="2443"/>
      <dgm:spPr/>
    </dgm:pt>
    <dgm:pt modelId="{316AD5A9-DFB7-4351-BBCA-AE7BB01AEE9D}" type="pres">
      <dgm:prSet presAssocID="{B44826C1-0EBC-45B2-AB3E-074B205CB59A}" presName="spaceB" presStyleCnt="0"/>
      <dgm:spPr/>
    </dgm:pt>
    <dgm:pt modelId="{13C718C5-A7BB-4F67-AB42-EAAA001AE8F6}" type="pres">
      <dgm:prSet presAssocID="{57A236B3-DEC1-4504-8E96-B556F49A90D6}" presName="space" presStyleCnt="0"/>
      <dgm:spPr/>
    </dgm:pt>
    <dgm:pt modelId="{A20462C0-3041-4057-928D-088A1E4F792F}" type="pres">
      <dgm:prSet presAssocID="{69195D9D-B1CC-4152-9B25-30B71AE09CA9}" presName="compositeA" presStyleCnt="0"/>
      <dgm:spPr/>
    </dgm:pt>
    <dgm:pt modelId="{EF7652BF-61CF-4C62-8935-6C260D146C4A}" type="pres">
      <dgm:prSet presAssocID="{69195D9D-B1CC-4152-9B25-30B71AE09CA9}" presName="textA" presStyleLbl="revTx" presStyleIdx="2" presStyleCnt="6" custScaleX="281363">
        <dgm:presLayoutVars>
          <dgm:bulletEnabled val="1"/>
        </dgm:presLayoutVars>
      </dgm:prSet>
      <dgm:spPr/>
    </dgm:pt>
    <dgm:pt modelId="{AD7D4543-71E5-47C2-A0BC-E48B176AE43E}" type="pres">
      <dgm:prSet presAssocID="{69195D9D-B1CC-4152-9B25-30B71AE09CA9}" presName="circleA" presStyleLbl="node1" presStyleIdx="2" presStyleCnt="6" custLinFactNeighborX="-33435" custLinFactNeighborY="2443"/>
      <dgm:spPr/>
    </dgm:pt>
    <dgm:pt modelId="{2A93B47A-7327-4DFE-8752-88D7574316B0}" type="pres">
      <dgm:prSet presAssocID="{69195D9D-B1CC-4152-9B25-30B71AE09CA9}" presName="spaceA" presStyleCnt="0"/>
      <dgm:spPr/>
    </dgm:pt>
    <dgm:pt modelId="{1BD00B67-457A-4372-ABB3-E485BE2A19A0}" type="pres">
      <dgm:prSet presAssocID="{81AABA54-5396-43C4-93FC-4DA754797342}" presName="space" presStyleCnt="0"/>
      <dgm:spPr/>
    </dgm:pt>
    <dgm:pt modelId="{74E88E0D-6AB2-473C-BC05-606C23CF3714}" type="pres">
      <dgm:prSet presAssocID="{7E53678E-6580-403A-ADC5-57DCF56BB038}" presName="compositeB" presStyleCnt="0"/>
      <dgm:spPr/>
    </dgm:pt>
    <dgm:pt modelId="{EAF4E67E-B305-4A5B-ACA2-74F0277B0BFB}" type="pres">
      <dgm:prSet presAssocID="{7E53678E-6580-403A-ADC5-57DCF56BB038}" presName="textB" presStyleLbl="revTx" presStyleIdx="3" presStyleCnt="6" custScaleX="155983" custLinFactNeighborX="-50546" custLinFactNeighborY="-570">
        <dgm:presLayoutVars>
          <dgm:bulletEnabled val="1"/>
        </dgm:presLayoutVars>
      </dgm:prSet>
      <dgm:spPr/>
    </dgm:pt>
    <dgm:pt modelId="{F88C3BB4-B264-445D-BCAA-4E483B173EF0}" type="pres">
      <dgm:prSet presAssocID="{7E53678E-6580-403A-ADC5-57DCF56BB038}" presName="circleB" presStyleLbl="node1" presStyleIdx="3" presStyleCnt="6" custLinFactX="-22295" custLinFactNeighborX="-100000" custLinFactNeighborY="3942"/>
      <dgm:spPr/>
    </dgm:pt>
    <dgm:pt modelId="{A74BEE38-56CB-49A7-AA6A-8871D470DB37}" type="pres">
      <dgm:prSet presAssocID="{7E53678E-6580-403A-ADC5-57DCF56BB038}" presName="spaceB" presStyleCnt="0"/>
      <dgm:spPr/>
    </dgm:pt>
    <dgm:pt modelId="{66C8E44C-B322-4C04-88E4-BE89F03C6460}" type="pres">
      <dgm:prSet presAssocID="{BE8958D1-8096-4944-9328-F771032EE2AF}" presName="space" presStyleCnt="0"/>
      <dgm:spPr/>
    </dgm:pt>
    <dgm:pt modelId="{44DD03F1-C895-4CB2-82BE-C9410B6CAF0E}" type="pres">
      <dgm:prSet presAssocID="{9F4E1814-D257-4FF6-99AB-3CFFD327CE51}" presName="compositeA" presStyleCnt="0"/>
      <dgm:spPr/>
    </dgm:pt>
    <dgm:pt modelId="{ED1B8356-010A-4376-BBD0-04273FF13ECA}" type="pres">
      <dgm:prSet presAssocID="{9F4E1814-D257-4FF6-99AB-3CFFD327CE51}" presName="textA" presStyleLbl="revTx" presStyleIdx="4" presStyleCnt="6" custScaleY="37932" custLinFactNeighborX="-12828" custLinFactNeighborY="40424">
        <dgm:presLayoutVars>
          <dgm:bulletEnabled val="1"/>
        </dgm:presLayoutVars>
      </dgm:prSet>
      <dgm:spPr/>
    </dgm:pt>
    <dgm:pt modelId="{61A0D8DB-367F-4628-8983-BD7FC62925CF}" type="pres">
      <dgm:prSet presAssocID="{9F4E1814-D257-4FF6-99AB-3CFFD327CE51}" presName="circleA" presStyleLbl="node1" presStyleIdx="4" presStyleCnt="6" custLinFactNeighborX="-16119" custLinFactNeighborY="66010"/>
      <dgm:spPr/>
    </dgm:pt>
    <dgm:pt modelId="{0561A8D7-9AF4-4D1B-9CE1-AC09D89204F9}" type="pres">
      <dgm:prSet presAssocID="{9F4E1814-D257-4FF6-99AB-3CFFD327CE51}" presName="spaceA" presStyleCnt="0"/>
      <dgm:spPr/>
    </dgm:pt>
    <dgm:pt modelId="{7CBA2304-5C53-4507-A383-DEEAA94C871A}" type="pres">
      <dgm:prSet presAssocID="{D1453D93-4728-4763-9D1E-6FD81188A701}" presName="space" presStyleCnt="0"/>
      <dgm:spPr/>
    </dgm:pt>
    <dgm:pt modelId="{37B02230-B3D5-439D-9E33-3CC328D314E7}" type="pres">
      <dgm:prSet presAssocID="{E2535293-5966-47F7-A565-0C839AF731D3}" presName="compositeB" presStyleCnt="0"/>
      <dgm:spPr/>
    </dgm:pt>
    <dgm:pt modelId="{ED34E015-7491-418A-B597-74A977F42C87}" type="pres">
      <dgm:prSet presAssocID="{E2535293-5966-47F7-A565-0C839AF731D3}" presName="textB" presStyleLbl="revTx" presStyleIdx="5" presStyleCnt="6" custScaleX="165806" custLinFactNeighborX="39734" custLinFactNeighborY="69076">
        <dgm:presLayoutVars>
          <dgm:bulletEnabled val="1"/>
        </dgm:presLayoutVars>
      </dgm:prSet>
      <dgm:spPr/>
    </dgm:pt>
    <dgm:pt modelId="{1AB480BF-3FB1-4BAF-9A23-126532F381B8}" type="pres">
      <dgm:prSet presAssocID="{E2535293-5966-47F7-A565-0C839AF731D3}" presName="circleB" presStyleLbl="node1" presStyleIdx="5" presStyleCnt="6" custLinFactNeighborX="75256" custLinFactNeighborY="2443"/>
      <dgm:spPr/>
    </dgm:pt>
    <dgm:pt modelId="{30032544-EA57-4248-AC2E-9CAB30E4AB0A}" type="pres">
      <dgm:prSet presAssocID="{E2535293-5966-47F7-A565-0C839AF731D3}" presName="spaceB" presStyleCnt="0"/>
      <dgm:spPr/>
    </dgm:pt>
  </dgm:ptLst>
  <dgm:cxnLst>
    <dgm:cxn modelId="{7D63C102-49FE-4245-8B8F-7EC1041ED7A0}" type="presOf" srcId="{69195D9D-B1CC-4152-9B25-30B71AE09CA9}" destId="{EF7652BF-61CF-4C62-8935-6C260D146C4A}" srcOrd="0" destOrd="0" presId="urn:microsoft.com/office/officeart/2005/8/layout/hProcess11"/>
    <dgm:cxn modelId="{8141D706-A6F8-4C40-94DE-4CCCA379873A}" srcId="{0676E585-44D2-450E-A6DA-15B1B16DB040}" destId="{B44826C1-0EBC-45B2-AB3E-074B205CB59A}" srcOrd="1" destOrd="0" parTransId="{1E4B3F9B-3619-4B58-A71B-F876E8C2884D}" sibTransId="{57A236B3-DEC1-4504-8E96-B556F49A90D6}"/>
    <dgm:cxn modelId="{824E0612-3854-4156-9158-D7D1866D99E3}" type="presOf" srcId="{78BE560A-CCA3-4710-A51B-65FAA3A698CC}" destId="{4B905478-0FB0-4CA4-8278-0DFAB684C4A2}" srcOrd="0" destOrd="0" presId="urn:microsoft.com/office/officeart/2005/8/layout/hProcess11"/>
    <dgm:cxn modelId="{3F7E0C1B-2548-405E-8C98-E50C55ABEA14}" type="presOf" srcId="{9F4E1814-D257-4FF6-99AB-3CFFD327CE51}" destId="{ED1B8356-010A-4376-BBD0-04273FF13ECA}" srcOrd="0" destOrd="0" presId="urn:microsoft.com/office/officeart/2005/8/layout/hProcess11"/>
    <dgm:cxn modelId="{A04AC56E-B301-45A9-9CD3-F0E4CD0C0054}" srcId="{0676E585-44D2-450E-A6DA-15B1B16DB040}" destId="{78BE560A-CCA3-4710-A51B-65FAA3A698CC}" srcOrd="0" destOrd="0" parTransId="{0BE5DA71-C71B-4AD2-B495-2D7D0F1D4020}" sibTransId="{D77C31B2-149B-4067-A796-C0E1A25FFA47}"/>
    <dgm:cxn modelId="{CDB36D7F-7F89-4323-8E8B-80C42CA70157}" srcId="{0676E585-44D2-450E-A6DA-15B1B16DB040}" destId="{7E53678E-6580-403A-ADC5-57DCF56BB038}" srcOrd="3" destOrd="0" parTransId="{71ADF5AC-82B1-4CD3-8EDA-0F5D14B267FA}" sibTransId="{BE8958D1-8096-4944-9328-F771032EE2AF}"/>
    <dgm:cxn modelId="{5E576D98-2C66-4D58-937A-0E7EAC1D5F7C}" srcId="{0676E585-44D2-450E-A6DA-15B1B16DB040}" destId="{69195D9D-B1CC-4152-9B25-30B71AE09CA9}" srcOrd="2" destOrd="0" parTransId="{398271EC-44DD-4EB4-B9F9-800AD1567B36}" sibTransId="{81AABA54-5396-43C4-93FC-4DA754797342}"/>
    <dgm:cxn modelId="{856C9199-7E47-46D6-B52B-93EA361EE2AD}" type="presOf" srcId="{0676E585-44D2-450E-A6DA-15B1B16DB040}" destId="{384A8658-BADE-413A-B610-3C17A454E2E0}" srcOrd="0" destOrd="0" presId="urn:microsoft.com/office/officeart/2005/8/layout/hProcess11"/>
    <dgm:cxn modelId="{15CD72C5-42A2-4867-9238-2077414D8D6F}" type="presOf" srcId="{7E53678E-6580-403A-ADC5-57DCF56BB038}" destId="{EAF4E67E-B305-4A5B-ACA2-74F0277B0BFB}" srcOrd="0" destOrd="0" presId="urn:microsoft.com/office/officeart/2005/8/layout/hProcess11"/>
    <dgm:cxn modelId="{C90883DA-938D-4879-8847-916C9918ED65}" srcId="{0676E585-44D2-450E-A6DA-15B1B16DB040}" destId="{E2535293-5966-47F7-A565-0C839AF731D3}" srcOrd="5" destOrd="0" parTransId="{2D4837A3-2DD8-47AB-BE4E-05B9612F68CE}" sibTransId="{B0E66707-9E6A-4FBF-874E-B7BB7B586459}"/>
    <dgm:cxn modelId="{467550F4-F742-4A22-98AC-5C364D4C40D9}" srcId="{0676E585-44D2-450E-A6DA-15B1B16DB040}" destId="{9F4E1814-D257-4FF6-99AB-3CFFD327CE51}" srcOrd="4" destOrd="0" parTransId="{2A331CD4-AEA3-4719-8CA7-090112AB2F9E}" sibTransId="{D1453D93-4728-4763-9D1E-6FD81188A701}"/>
    <dgm:cxn modelId="{80890CF8-B908-4947-9057-7436ABC99366}" type="presOf" srcId="{E2535293-5966-47F7-A565-0C839AF731D3}" destId="{ED34E015-7491-418A-B597-74A977F42C87}" srcOrd="0" destOrd="0" presId="urn:microsoft.com/office/officeart/2005/8/layout/hProcess11"/>
    <dgm:cxn modelId="{8D1FB1FA-A85D-4E40-8EC3-FF0AD4098D49}" type="presOf" srcId="{B44826C1-0EBC-45B2-AB3E-074B205CB59A}" destId="{020C0C46-0C69-41B6-995C-A07AE3734AAE}" srcOrd="0" destOrd="0" presId="urn:microsoft.com/office/officeart/2005/8/layout/hProcess11"/>
    <dgm:cxn modelId="{7F00B72F-831D-4B88-BDC6-D6A92EBE0218}" type="presParOf" srcId="{384A8658-BADE-413A-B610-3C17A454E2E0}" destId="{7F5BA6F8-EB68-4E73-A93B-D85898F52900}" srcOrd="0" destOrd="0" presId="urn:microsoft.com/office/officeart/2005/8/layout/hProcess11"/>
    <dgm:cxn modelId="{EE05A7E0-D5C7-45F5-AAAE-279F908409D9}" type="presParOf" srcId="{384A8658-BADE-413A-B610-3C17A454E2E0}" destId="{A7F5CDF8-DBEB-4F3B-AEEB-E76A18294385}" srcOrd="1" destOrd="0" presId="urn:microsoft.com/office/officeart/2005/8/layout/hProcess11"/>
    <dgm:cxn modelId="{C5A9FD7D-A297-46F7-8B32-20AA597ED90F}" type="presParOf" srcId="{A7F5CDF8-DBEB-4F3B-AEEB-E76A18294385}" destId="{1638436A-E0CB-4F5D-A637-D56CF5890070}" srcOrd="0" destOrd="0" presId="urn:microsoft.com/office/officeart/2005/8/layout/hProcess11"/>
    <dgm:cxn modelId="{A3DAB88E-303D-4A27-900A-D86315ED9D09}" type="presParOf" srcId="{1638436A-E0CB-4F5D-A637-D56CF5890070}" destId="{4B905478-0FB0-4CA4-8278-0DFAB684C4A2}" srcOrd="0" destOrd="0" presId="urn:microsoft.com/office/officeart/2005/8/layout/hProcess11"/>
    <dgm:cxn modelId="{671C32B5-4CAA-4C9C-8E86-84B02DB2D74B}" type="presParOf" srcId="{1638436A-E0CB-4F5D-A637-D56CF5890070}" destId="{A9A7A7AA-9E92-4FF1-9726-83D33A80A0B8}" srcOrd="1" destOrd="0" presId="urn:microsoft.com/office/officeart/2005/8/layout/hProcess11"/>
    <dgm:cxn modelId="{AB4AB02A-0366-4691-81A5-28DB5DEB5800}" type="presParOf" srcId="{1638436A-E0CB-4F5D-A637-D56CF5890070}" destId="{79D1EF93-7C5A-4190-B384-202566EFCCA8}" srcOrd="2" destOrd="0" presId="urn:microsoft.com/office/officeart/2005/8/layout/hProcess11"/>
    <dgm:cxn modelId="{AD4D69A5-D4AC-4779-8AAA-C743B8BD3DEE}" type="presParOf" srcId="{A7F5CDF8-DBEB-4F3B-AEEB-E76A18294385}" destId="{6DF0FAD2-FA5E-4159-8423-35383694312E}" srcOrd="1" destOrd="0" presId="urn:microsoft.com/office/officeart/2005/8/layout/hProcess11"/>
    <dgm:cxn modelId="{723E4D6E-A037-4282-BEBE-D3B88950FBAE}" type="presParOf" srcId="{A7F5CDF8-DBEB-4F3B-AEEB-E76A18294385}" destId="{E45E13B2-CFD6-432B-B08F-AEB2A6401342}" srcOrd="2" destOrd="0" presId="urn:microsoft.com/office/officeart/2005/8/layout/hProcess11"/>
    <dgm:cxn modelId="{3CF58840-8C8A-40A5-9510-7A5154232CC0}" type="presParOf" srcId="{E45E13B2-CFD6-432B-B08F-AEB2A6401342}" destId="{020C0C46-0C69-41B6-995C-A07AE3734AAE}" srcOrd="0" destOrd="0" presId="urn:microsoft.com/office/officeart/2005/8/layout/hProcess11"/>
    <dgm:cxn modelId="{04AB3296-C24F-4525-AD5E-B69599E2AB1B}" type="presParOf" srcId="{E45E13B2-CFD6-432B-B08F-AEB2A6401342}" destId="{2C914B5B-E8E5-418F-9A2C-0FAB6BE04617}" srcOrd="1" destOrd="0" presId="urn:microsoft.com/office/officeart/2005/8/layout/hProcess11"/>
    <dgm:cxn modelId="{ACF4E3DF-239A-4A2D-A37F-995964153BEF}" type="presParOf" srcId="{E45E13B2-CFD6-432B-B08F-AEB2A6401342}" destId="{316AD5A9-DFB7-4351-BBCA-AE7BB01AEE9D}" srcOrd="2" destOrd="0" presId="urn:microsoft.com/office/officeart/2005/8/layout/hProcess11"/>
    <dgm:cxn modelId="{F828BCDD-F2F0-488E-9367-11ED44477672}" type="presParOf" srcId="{A7F5CDF8-DBEB-4F3B-AEEB-E76A18294385}" destId="{13C718C5-A7BB-4F67-AB42-EAAA001AE8F6}" srcOrd="3" destOrd="0" presId="urn:microsoft.com/office/officeart/2005/8/layout/hProcess11"/>
    <dgm:cxn modelId="{94713758-6B56-4310-B92F-2390885BD523}" type="presParOf" srcId="{A7F5CDF8-DBEB-4F3B-AEEB-E76A18294385}" destId="{A20462C0-3041-4057-928D-088A1E4F792F}" srcOrd="4" destOrd="0" presId="urn:microsoft.com/office/officeart/2005/8/layout/hProcess11"/>
    <dgm:cxn modelId="{266FD1E4-AB29-451C-BF2B-238EC92416B7}" type="presParOf" srcId="{A20462C0-3041-4057-928D-088A1E4F792F}" destId="{EF7652BF-61CF-4C62-8935-6C260D146C4A}" srcOrd="0" destOrd="0" presId="urn:microsoft.com/office/officeart/2005/8/layout/hProcess11"/>
    <dgm:cxn modelId="{E9C4535C-FE18-462B-84B6-ECADDC20EF41}" type="presParOf" srcId="{A20462C0-3041-4057-928D-088A1E4F792F}" destId="{AD7D4543-71E5-47C2-A0BC-E48B176AE43E}" srcOrd="1" destOrd="0" presId="urn:microsoft.com/office/officeart/2005/8/layout/hProcess11"/>
    <dgm:cxn modelId="{C4572E1C-177A-46FF-B00A-0B64539083AA}" type="presParOf" srcId="{A20462C0-3041-4057-928D-088A1E4F792F}" destId="{2A93B47A-7327-4DFE-8752-88D7574316B0}" srcOrd="2" destOrd="0" presId="urn:microsoft.com/office/officeart/2005/8/layout/hProcess11"/>
    <dgm:cxn modelId="{8D983A48-4BD2-43F2-B2BD-1738C1E80E1A}" type="presParOf" srcId="{A7F5CDF8-DBEB-4F3B-AEEB-E76A18294385}" destId="{1BD00B67-457A-4372-ABB3-E485BE2A19A0}" srcOrd="5" destOrd="0" presId="urn:microsoft.com/office/officeart/2005/8/layout/hProcess11"/>
    <dgm:cxn modelId="{E6CFE4ED-73CC-489C-A6B1-56595BE3FA0D}" type="presParOf" srcId="{A7F5CDF8-DBEB-4F3B-AEEB-E76A18294385}" destId="{74E88E0D-6AB2-473C-BC05-606C23CF3714}" srcOrd="6" destOrd="0" presId="urn:microsoft.com/office/officeart/2005/8/layout/hProcess11"/>
    <dgm:cxn modelId="{3B45FF5B-41D2-4406-82EE-9F8F6BB41DD4}" type="presParOf" srcId="{74E88E0D-6AB2-473C-BC05-606C23CF3714}" destId="{EAF4E67E-B305-4A5B-ACA2-74F0277B0BFB}" srcOrd="0" destOrd="0" presId="urn:microsoft.com/office/officeart/2005/8/layout/hProcess11"/>
    <dgm:cxn modelId="{520598A0-87F7-4367-A7DE-79EF5295D19D}" type="presParOf" srcId="{74E88E0D-6AB2-473C-BC05-606C23CF3714}" destId="{F88C3BB4-B264-445D-BCAA-4E483B173EF0}" srcOrd="1" destOrd="0" presId="urn:microsoft.com/office/officeart/2005/8/layout/hProcess11"/>
    <dgm:cxn modelId="{551B2FCF-91F6-4D29-8D7A-6C8DC6A3E551}" type="presParOf" srcId="{74E88E0D-6AB2-473C-BC05-606C23CF3714}" destId="{A74BEE38-56CB-49A7-AA6A-8871D470DB37}" srcOrd="2" destOrd="0" presId="urn:microsoft.com/office/officeart/2005/8/layout/hProcess11"/>
    <dgm:cxn modelId="{9717ECFC-0B4F-4196-98A0-028B97D6DF09}" type="presParOf" srcId="{A7F5CDF8-DBEB-4F3B-AEEB-E76A18294385}" destId="{66C8E44C-B322-4C04-88E4-BE89F03C6460}" srcOrd="7" destOrd="0" presId="urn:microsoft.com/office/officeart/2005/8/layout/hProcess11"/>
    <dgm:cxn modelId="{6EB86E9F-464A-4EB7-A994-5D80D3F44A03}" type="presParOf" srcId="{A7F5CDF8-DBEB-4F3B-AEEB-E76A18294385}" destId="{44DD03F1-C895-4CB2-82BE-C9410B6CAF0E}" srcOrd="8" destOrd="0" presId="urn:microsoft.com/office/officeart/2005/8/layout/hProcess11"/>
    <dgm:cxn modelId="{643FC6E8-9D6C-44C0-B7AA-19A905CC4E5C}" type="presParOf" srcId="{44DD03F1-C895-4CB2-82BE-C9410B6CAF0E}" destId="{ED1B8356-010A-4376-BBD0-04273FF13ECA}" srcOrd="0" destOrd="0" presId="urn:microsoft.com/office/officeart/2005/8/layout/hProcess11"/>
    <dgm:cxn modelId="{2661F4F2-61C5-4A9C-AF91-E31DA93AEBDB}" type="presParOf" srcId="{44DD03F1-C895-4CB2-82BE-C9410B6CAF0E}" destId="{61A0D8DB-367F-4628-8983-BD7FC62925CF}" srcOrd="1" destOrd="0" presId="urn:microsoft.com/office/officeart/2005/8/layout/hProcess11"/>
    <dgm:cxn modelId="{94B9AF09-6057-4107-BE28-F7A97B591A02}" type="presParOf" srcId="{44DD03F1-C895-4CB2-82BE-C9410B6CAF0E}" destId="{0561A8D7-9AF4-4D1B-9CE1-AC09D89204F9}" srcOrd="2" destOrd="0" presId="urn:microsoft.com/office/officeart/2005/8/layout/hProcess11"/>
    <dgm:cxn modelId="{E57C8BA2-754A-4361-92F1-2D748BEECD9E}" type="presParOf" srcId="{A7F5CDF8-DBEB-4F3B-AEEB-E76A18294385}" destId="{7CBA2304-5C53-4507-A383-DEEAA94C871A}" srcOrd="9" destOrd="0" presId="urn:microsoft.com/office/officeart/2005/8/layout/hProcess11"/>
    <dgm:cxn modelId="{05757CC9-B41B-4E57-A19A-50F55E343110}" type="presParOf" srcId="{A7F5CDF8-DBEB-4F3B-AEEB-E76A18294385}" destId="{37B02230-B3D5-439D-9E33-3CC328D314E7}" srcOrd="10" destOrd="0" presId="urn:microsoft.com/office/officeart/2005/8/layout/hProcess11"/>
    <dgm:cxn modelId="{5244C6E2-74E2-49FA-AAF3-4591A55A43A8}" type="presParOf" srcId="{37B02230-B3D5-439D-9E33-3CC328D314E7}" destId="{ED34E015-7491-418A-B597-74A977F42C87}" srcOrd="0" destOrd="0" presId="urn:microsoft.com/office/officeart/2005/8/layout/hProcess11"/>
    <dgm:cxn modelId="{A60846CB-637E-42E4-AD3F-163DACBD8C87}" type="presParOf" srcId="{37B02230-B3D5-439D-9E33-3CC328D314E7}" destId="{1AB480BF-3FB1-4BAF-9A23-126532F381B8}" srcOrd="1" destOrd="0" presId="urn:microsoft.com/office/officeart/2005/8/layout/hProcess11"/>
    <dgm:cxn modelId="{23829A91-046E-4BCF-BD95-D6C0B65EE4BD}" type="presParOf" srcId="{37B02230-B3D5-439D-9E33-3CC328D314E7}" destId="{30032544-EA57-4248-AC2E-9CAB30E4AB0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625ED-5A67-4843-A82B-708465AA4E0E}">
      <dsp:nvSpPr>
        <dsp:cNvPr id="0" name=""/>
        <dsp:cNvSpPr/>
      </dsp:nvSpPr>
      <dsp:spPr>
        <a:xfrm>
          <a:off x="3286" y="36582"/>
          <a:ext cx="3203971" cy="662400"/>
        </a:xfrm>
        <a:prstGeom prst="rect">
          <a:avLst/>
        </a:prstGeom>
        <a:solidFill>
          <a:srgbClr val="20549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Firm or Establishment</a:t>
          </a:r>
        </a:p>
      </dsp:txBody>
      <dsp:txXfrm>
        <a:off x="3286" y="36582"/>
        <a:ext cx="3203971" cy="662400"/>
      </dsp:txXfrm>
    </dsp:sp>
    <dsp:sp modelId="{42CE3218-9C33-47BD-82A1-A2746258935E}">
      <dsp:nvSpPr>
        <dsp:cNvPr id="0" name=""/>
        <dsp:cNvSpPr/>
      </dsp:nvSpPr>
      <dsp:spPr>
        <a:xfrm>
          <a:off x="3286" y="698982"/>
          <a:ext cx="3203971" cy="3308668"/>
        </a:xfrm>
        <a:prstGeom prst="rect">
          <a:avLst/>
        </a:prstGeom>
        <a:solidFill>
          <a:srgbClr val="205493">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Link via name, address, EIN</a:t>
          </a:r>
        </a:p>
        <a:p>
          <a:pPr marL="228600" lvl="1" indent="-228600" algn="l" defTabSz="1022350">
            <a:lnSpc>
              <a:spcPct val="90000"/>
            </a:lnSpc>
            <a:spcBef>
              <a:spcPct val="0"/>
            </a:spcBef>
            <a:spcAft>
              <a:spcPct val="15000"/>
            </a:spcAft>
            <a:buChar char="•"/>
          </a:pPr>
          <a:r>
            <a:rPr lang="en-US" sz="2300" kern="1200" dirty="0"/>
            <a:t>Link economic Census datasets</a:t>
          </a:r>
        </a:p>
        <a:p>
          <a:pPr marL="228600" lvl="1" indent="-228600" algn="l" defTabSz="1022350">
            <a:lnSpc>
              <a:spcPct val="90000"/>
            </a:lnSpc>
            <a:spcBef>
              <a:spcPct val="0"/>
            </a:spcBef>
            <a:spcAft>
              <a:spcPct val="15000"/>
            </a:spcAft>
            <a:buChar char="•"/>
          </a:pPr>
          <a:r>
            <a:rPr lang="en-US" sz="2300" kern="1200" dirty="0"/>
            <a:t>Link economic Census datasets to external datasets</a:t>
          </a:r>
        </a:p>
      </dsp:txBody>
      <dsp:txXfrm>
        <a:off x="3286" y="698982"/>
        <a:ext cx="3203971" cy="3308668"/>
      </dsp:txXfrm>
    </dsp:sp>
    <dsp:sp modelId="{296976E1-567B-4BAD-A760-51826D62A3D1}">
      <dsp:nvSpPr>
        <dsp:cNvPr id="0" name=""/>
        <dsp:cNvSpPr/>
      </dsp:nvSpPr>
      <dsp:spPr>
        <a:xfrm>
          <a:off x="3655814" y="36582"/>
          <a:ext cx="3203971" cy="662400"/>
        </a:xfrm>
        <a:prstGeom prst="rect">
          <a:avLst/>
        </a:prstGeom>
        <a:solidFill>
          <a:srgbClr val="20549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Geography</a:t>
          </a:r>
        </a:p>
      </dsp:txBody>
      <dsp:txXfrm>
        <a:off x="3655814" y="36582"/>
        <a:ext cx="3203971" cy="662400"/>
      </dsp:txXfrm>
    </dsp:sp>
    <dsp:sp modelId="{42812E74-C621-4EFD-A829-8C6BB9AF3448}">
      <dsp:nvSpPr>
        <dsp:cNvPr id="0" name=""/>
        <dsp:cNvSpPr/>
      </dsp:nvSpPr>
      <dsp:spPr>
        <a:xfrm>
          <a:off x="3655814" y="698982"/>
          <a:ext cx="3203971" cy="3308668"/>
        </a:xfrm>
        <a:prstGeom prst="rect">
          <a:avLst/>
        </a:prstGeom>
        <a:solidFill>
          <a:srgbClr val="205493">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Link via geographical identifiers such as county, FIPS, etc.</a:t>
          </a:r>
        </a:p>
        <a:p>
          <a:pPr marL="228600" lvl="1" indent="-228600" algn="l" defTabSz="1022350">
            <a:lnSpc>
              <a:spcPct val="90000"/>
            </a:lnSpc>
            <a:spcBef>
              <a:spcPct val="0"/>
            </a:spcBef>
            <a:spcAft>
              <a:spcPct val="15000"/>
            </a:spcAft>
            <a:buChar char="•"/>
          </a:pPr>
          <a:r>
            <a:rPr lang="en-US" sz="2300" kern="1200" dirty="0"/>
            <a:t>Link Census data to aggregated area-level external data</a:t>
          </a:r>
        </a:p>
      </dsp:txBody>
      <dsp:txXfrm>
        <a:off x="3655814" y="698982"/>
        <a:ext cx="3203971" cy="3308668"/>
      </dsp:txXfrm>
    </dsp:sp>
    <dsp:sp modelId="{BBCD94A8-3E11-4B68-9B5F-F59D1A23AAF3}">
      <dsp:nvSpPr>
        <dsp:cNvPr id="0" name=""/>
        <dsp:cNvSpPr/>
      </dsp:nvSpPr>
      <dsp:spPr>
        <a:xfrm>
          <a:off x="7308342" y="36582"/>
          <a:ext cx="3203971" cy="662400"/>
        </a:xfrm>
        <a:prstGeom prst="rect">
          <a:avLst/>
        </a:prstGeom>
        <a:solidFill>
          <a:srgbClr val="20549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Person</a:t>
          </a:r>
        </a:p>
      </dsp:txBody>
      <dsp:txXfrm>
        <a:off x="7308342" y="36582"/>
        <a:ext cx="3203971" cy="662400"/>
      </dsp:txXfrm>
    </dsp:sp>
    <dsp:sp modelId="{57795B7B-7140-4632-BADC-8D9470A874B6}">
      <dsp:nvSpPr>
        <dsp:cNvPr id="0" name=""/>
        <dsp:cNvSpPr/>
      </dsp:nvSpPr>
      <dsp:spPr>
        <a:xfrm>
          <a:off x="7308342" y="698982"/>
          <a:ext cx="3203971" cy="3308668"/>
        </a:xfrm>
        <a:prstGeom prst="rect">
          <a:avLst/>
        </a:prstGeom>
        <a:solidFill>
          <a:srgbClr val="205493">
            <a:alpha val="2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000000"/>
              </a:solidFill>
            </a:rPr>
            <a:t>Link via Protected Identification Key (PIK)</a:t>
          </a:r>
        </a:p>
        <a:p>
          <a:pPr marL="228600" lvl="1" indent="-228600" algn="l" defTabSz="1022350">
            <a:lnSpc>
              <a:spcPct val="90000"/>
            </a:lnSpc>
            <a:spcBef>
              <a:spcPct val="0"/>
            </a:spcBef>
            <a:spcAft>
              <a:spcPct val="15000"/>
            </a:spcAft>
            <a:buChar char="•"/>
          </a:pPr>
          <a:r>
            <a:rPr lang="en-US" sz="2300" kern="1200" dirty="0">
              <a:solidFill>
                <a:srgbClr val="000000"/>
              </a:solidFill>
            </a:rPr>
            <a:t>Link demographic and administrative datasets from Census Bureau</a:t>
          </a:r>
        </a:p>
        <a:p>
          <a:pPr marL="228600" lvl="1" indent="-228600" algn="l" defTabSz="1022350">
            <a:lnSpc>
              <a:spcPct val="90000"/>
            </a:lnSpc>
            <a:spcBef>
              <a:spcPct val="0"/>
            </a:spcBef>
            <a:spcAft>
              <a:spcPct val="15000"/>
            </a:spcAft>
            <a:buChar char="•"/>
          </a:pPr>
          <a:r>
            <a:rPr lang="en-US" sz="2300" kern="1200" dirty="0">
              <a:solidFill>
                <a:srgbClr val="000000"/>
              </a:solidFill>
            </a:rPr>
            <a:t>Link Census data to external data (fee to add PIKs)</a:t>
          </a:r>
        </a:p>
      </dsp:txBody>
      <dsp:txXfrm>
        <a:off x="7308342" y="698982"/>
        <a:ext cx="3203971" cy="3308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A6F8-EB68-4E73-A93B-D85898F52900}">
      <dsp:nvSpPr>
        <dsp:cNvPr id="0" name=""/>
        <dsp:cNvSpPr/>
      </dsp:nvSpPr>
      <dsp:spPr>
        <a:xfrm>
          <a:off x="0" y="1338958"/>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05478-0FB0-4CA4-8278-0DFAB684C4A2}">
      <dsp:nvSpPr>
        <dsp:cNvPr id="0" name=""/>
        <dsp:cNvSpPr/>
      </dsp:nvSpPr>
      <dsp:spPr>
        <a:xfrm>
          <a:off x="2941" y="0"/>
          <a:ext cx="122853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Visit the agency website</a:t>
          </a:r>
        </a:p>
      </dsp:txBody>
      <dsp:txXfrm>
        <a:off x="2941" y="0"/>
        <a:ext cx="1228532" cy="1740535"/>
      </dsp:txXfrm>
    </dsp:sp>
    <dsp:sp modelId="{A9A7A7AA-9E92-4FF1-9726-83D33A80A0B8}">
      <dsp:nvSpPr>
        <dsp:cNvPr id="0" name=""/>
        <dsp:cNvSpPr/>
      </dsp:nvSpPr>
      <dsp:spPr>
        <a:xfrm>
          <a:off x="456791" y="197507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C0C46-0C69-41B6-995C-A07AE3734AAE}">
      <dsp:nvSpPr>
        <dsp:cNvPr id="0" name=""/>
        <dsp:cNvSpPr/>
      </dsp:nvSpPr>
      <dsp:spPr>
        <a:xfrm>
          <a:off x="1609191" y="2591761"/>
          <a:ext cx="153352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Develop the proposal documents with RDC Admin guidance</a:t>
          </a:r>
        </a:p>
      </dsp:txBody>
      <dsp:txXfrm>
        <a:off x="1609191" y="2591761"/>
        <a:ext cx="1533527" cy="1740535"/>
      </dsp:txXfrm>
    </dsp:sp>
    <dsp:sp modelId="{2C914B5B-E8E5-418F-9A2C-0FAB6BE04617}">
      <dsp:nvSpPr>
        <dsp:cNvPr id="0" name=""/>
        <dsp:cNvSpPr/>
      </dsp:nvSpPr>
      <dsp:spPr>
        <a:xfrm>
          <a:off x="212146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52BF-61CF-4C62-8935-6C260D146C4A}">
      <dsp:nvSpPr>
        <dsp:cNvPr id="0" name=""/>
        <dsp:cNvSpPr/>
      </dsp:nvSpPr>
      <dsp:spPr>
        <a:xfrm>
          <a:off x="2856961" y="0"/>
          <a:ext cx="258741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Submit application via Standard Application Process</a:t>
          </a:r>
        </a:p>
        <a:p>
          <a:pPr marL="0" lvl="0" indent="0" algn="ctr" defTabSz="889000">
            <a:lnSpc>
              <a:spcPct val="90000"/>
            </a:lnSpc>
            <a:spcBef>
              <a:spcPct val="0"/>
            </a:spcBef>
            <a:spcAft>
              <a:spcPct val="35000"/>
            </a:spcAft>
            <a:buNone/>
          </a:pPr>
          <a:endParaRPr lang="en-US" sz="2000" kern="1200" dirty="0"/>
        </a:p>
      </dsp:txBody>
      <dsp:txXfrm>
        <a:off x="2856961" y="0"/>
        <a:ext cx="2587418" cy="1740535"/>
      </dsp:txXfrm>
    </dsp:sp>
    <dsp:sp modelId="{AD7D4543-71E5-47C2-A0BC-E48B176AE43E}">
      <dsp:nvSpPr>
        <dsp:cNvPr id="0" name=""/>
        <dsp:cNvSpPr/>
      </dsp:nvSpPr>
      <dsp:spPr>
        <a:xfrm>
          <a:off x="378761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4E67E-B305-4A5B-ACA2-74F0277B0BFB}">
      <dsp:nvSpPr>
        <dsp:cNvPr id="0" name=""/>
        <dsp:cNvSpPr/>
      </dsp:nvSpPr>
      <dsp:spPr>
        <a:xfrm>
          <a:off x="5025538" y="2600881"/>
          <a:ext cx="14344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Apply for Special Sworn Status</a:t>
          </a:r>
        </a:p>
      </dsp:txBody>
      <dsp:txXfrm>
        <a:off x="5025538" y="2600881"/>
        <a:ext cx="1434422" cy="1740535"/>
      </dsp:txXfrm>
    </dsp:sp>
    <dsp:sp modelId="{F88C3BB4-B264-445D-BCAA-4E483B173EF0}">
      <dsp:nvSpPr>
        <dsp:cNvPr id="0" name=""/>
        <dsp:cNvSpPr/>
      </dsp:nvSpPr>
      <dsp:spPr>
        <a:xfrm>
          <a:off x="5457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B8356-010A-4376-BBD0-04273FF13ECA}">
      <dsp:nvSpPr>
        <dsp:cNvPr id="0" name=""/>
        <dsp:cNvSpPr/>
      </dsp:nvSpPr>
      <dsp:spPr>
        <a:xfrm>
          <a:off x="6852795" y="973672"/>
          <a:ext cx="919601" cy="66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Pay Fees*</a:t>
          </a:r>
        </a:p>
      </dsp:txBody>
      <dsp:txXfrm>
        <a:off x="6852795" y="973672"/>
        <a:ext cx="919601" cy="660219"/>
      </dsp:txXfrm>
    </dsp:sp>
    <dsp:sp modelId="{61A0D8DB-367F-4628-8983-BD7FC62925CF}">
      <dsp:nvSpPr>
        <dsp:cNvPr id="0" name=""/>
        <dsp:cNvSpPr/>
      </dsp:nvSpPr>
      <dsp:spPr>
        <a:xfrm>
          <a:off x="7142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E015-7491-418A-B597-74A977F42C87}">
      <dsp:nvSpPr>
        <dsp:cNvPr id="0" name=""/>
        <dsp:cNvSpPr/>
      </dsp:nvSpPr>
      <dsp:spPr>
        <a:xfrm>
          <a:off x="8301738" y="2610802"/>
          <a:ext cx="152475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Begin research!</a:t>
          </a:r>
        </a:p>
      </dsp:txBody>
      <dsp:txXfrm>
        <a:off x="8301738" y="2610802"/>
        <a:ext cx="1524754" cy="1740535"/>
      </dsp:txXfrm>
    </dsp:sp>
    <dsp:sp modelId="{1AB480BF-3FB1-4BAF-9A23-126532F381B8}">
      <dsp:nvSpPr>
        <dsp:cNvPr id="0" name=""/>
        <dsp:cNvSpPr/>
      </dsp:nvSpPr>
      <dsp:spPr>
        <a:xfrm>
          <a:off x="8808618"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CC34-D812-4DDB-8FD5-1E008662DDD8}"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B408C-BEAF-4567-B416-9880A44058B0}" type="slidenum">
              <a:rPr lang="en-US" smtClean="0"/>
              <a:t>‹#›</a:t>
            </a:fld>
            <a:endParaRPr lang="en-US"/>
          </a:p>
        </p:txBody>
      </p:sp>
    </p:spTree>
    <p:extLst>
      <p:ext uri="{BB962C8B-B14F-4D97-AF65-F5344CB8AC3E}">
        <p14:creationId xmlns:p14="http://schemas.microsoft.com/office/powerpoint/2010/main" val="5840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F262-CCFF-49CA-B33D-D6BD01EAB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2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worth specifying that the output release is after submitting the appropriate docs </a:t>
            </a:r>
            <a:r>
              <a:rPr lang="en-US"/>
              <a:t>to CED DA</a:t>
            </a:r>
            <a:endParaRPr lang="en-US" dirty="0"/>
          </a:p>
          <a:p>
            <a:endParaRPr lang="en-US" dirty="0"/>
          </a:p>
          <a:p>
            <a:r>
              <a:rPr lang="en-US" dirty="0"/>
              <a:t>See additional slides for specific slide on VRDC if needed.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9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68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 Summarizes all earnings information found in the MEF for each year from 1951 to the present. All amounts reported on W-2s for jobs subject to FICA tax are added together, by year, and then capped at the FICA taxable maximum.</a:t>
            </a:r>
          </a:p>
          <a:p>
            <a:r>
              <a:rPr lang="en-US" dirty="0"/>
              <a:t>DER: Earnings from FICA, non-FICA, and self-employment income starting in 1987. Individual entries for each W-2. Also includes contributions to tax-exempt retirement account</a:t>
            </a:r>
          </a:p>
          <a:p>
            <a:r>
              <a:rPr lang="en-US" dirty="0"/>
              <a:t>831: research file created to determine medical eligibility for Old-Age, Survivors and Disability Insurance (OASDI) and Supplemental Security Income (SSI) benefits</a:t>
            </a:r>
          </a:p>
          <a:p>
            <a:r>
              <a:rPr lang="en-US"/>
              <a:t>SSR: </a:t>
            </a:r>
            <a:r>
              <a:rPr lang="en-US" b="0" i="0">
                <a:solidFill>
                  <a:srgbClr val="333333"/>
                </a:solidFill>
                <a:effectLst/>
                <a:latin typeface="PT Sans" panose="020B0604020202020204" pitchFamily="34" charset="0"/>
              </a:rPr>
              <a:t>track who is receiving Supplemental Security Income (SSI) benefits and the monthly benefit amounts payable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2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3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MAF-ARF Useful to study individual-level mobility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6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Survey on Drug Use and Health (samhsa.gov)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1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77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that there are fees involved and other agencies may have fees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4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7D56-9A02-4C8A-89E9-3DBEE190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3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2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781-8F63-9266-FAE2-5AA1AE9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12FC3-FBBB-C076-2882-9F449AF3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E98A-1490-712B-F0EA-F7A2C6C1E776}"/>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5C2DD0B7-A46C-C567-07A9-4612D4D1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D079-61B4-EE37-9E34-AB495205C4C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14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95B-4AD2-E12C-D2AB-005B1B1ED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6FC80-4A05-6E17-F4AA-8C232702B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0616-0BD2-6B0D-8D9D-A5B3CAC4BF72}"/>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6DB39698-14D4-713D-AB88-D4A44351B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A29D8-CAA5-F461-2329-98CE43B40F74}"/>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7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1A40F-BA20-05CF-DAE7-D0B4A5CE3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80890-D6C4-9542-7271-BCEDFECDE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928B-0716-7FFA-3BA8-E763104CA602}"/>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D88C9ED6-DF72-6AF9-8AF7-F61FAA5E7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75F5E-8F8D-695B-DF1A-C78672E5A905}"/>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677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957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38475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93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61058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819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21516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3710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06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80F-8262-39C2-0124-5695BFC6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E310-00B9-4A58-662C-652A15BE1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2711-C51B-84E4-0032-8D6645ED2D84}"/>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4B8F3336-5C13-2F29-0159-9181A2F92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C00C1-11DE-64A2-6640-B402BC08391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51338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9813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71222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52910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5054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68173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4237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2657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069084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50310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90458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C75-5F9E-C338-C530-691014618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4DBD-B770-7758-284D-BB0F31AD7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8601-3F0D-1CAE-361F-FCC1B32F1DF8}"/>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44E3FFBB-4A6F-8AB5-169F-879D4B1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7ADF-C067-7921-A069-5D591F395AD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401883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6195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515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09262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1686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9758-E53C-755F-920D-A75327317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7A529-ED2B-B68B-98E8-B40A7B7CF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AE9D8-A381-5688-58F1-56C62C7A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6369-D813-E1EA-8BA3-5E25785B1F59}"/>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6" name="Footer Placeholder 5">
            <a:extLst>
              <a:ext uri="{FF2B5EF4-FFF2-40B4-BE49-F238E27FC236}">
                <a16:creationId xmlns:a16="http://schemas.microsoft.com/office/drawing/2014/main" id="{B450E88A-0385-9BB7-581F-D93B34BE2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45FEE-F627-DAD2-D0D7-716BD6DF264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4611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6020-01BD-4E53-37F8-4D9734D5C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8F20D-E4C1-64FA-5712-F07C59F9D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D9C0-23B8-95DB-1A37-67B6E8EC2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26F05-30AD-FB86-4ADC-1E25F5D77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3C938-648C-BEFE-2776-AAEB654C8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90E02-8164-1D04-92EC-56492E5F0CE1}"/>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8" name="Footer Placeholder 7">
            <a:extLst>
              <a:ext uri="{FF2B5EF4-FFF2-40B4-BE49-F238E27FC236}">
                <a16:creationId xmlns:a16="http://schemas.microsoft.com/office/drawing/2014/main" id="{733B59AC-9D30-CD1B-E417-931204ADB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4AC8-FC0A-46B3-4626-6483D7A8BF2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253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902-9878-7C65-0655-E8C297B7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3B247-7517-6C23-C4AE-25F7F2FB76EB}"/>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4" name="Footer Placeholder 3">
            <a:extLst>
              <a:ext uri="{FF2B5EF4-FFF2-40B4-BE49-F238E27FC236}">
                <a16:creationId xmlns:a16="http://schemas.microsoft.com/office/drawing/2014/main" id="{972217B5-698D-5C6F-813C-A5C1DD260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0AE00-D6F1-6972-71B6-63F24044A2F8}"/>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35590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86DCB-15AC-DE5B-1DCF-A783956B41F1}"/>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3" name="Footer Placeholder 2">
            <a:extLst>
              <a:ext uri="{FF2B5EF4-FFF2-40B4-BE49-F238E27FC236}">
                <a16:creationId xmlns:a16="http://schemas.microsoft.com/office/drawing/2014/main" id="{173E72C1-D582-0D79-FBBA-56AFD145D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6536B-7510-B496-C4FF-263CAEF6867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004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A6FA-BBCF-8B77-74C7-94AFEC52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0C71A-E5CD-8ABE-27BE-15403C3C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AB08D-4A8E-83BA-F2FB-B38912C51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07F88-C1AB-CEB2-B20E-2C793D849AF5}"/>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6" name="Footer Placeholder 5">
            <a:extLst>
              <a:ext uri="{FF2B5EF4-FFF2-40B4-BE49-F238E27FC236}">
                <a16:creationId xmlns:a16="http://schemas.microsoft.com/office/drawing/2014/main" id="{8C01D03C-997E-1EFD-4808-5F8B5701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E954-E8DE-D5E6-C553-4B576709716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07460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FD3-1E70-9EE2-BD83-96C0211D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90CFB-6F5A-6EE3-E692-A2CAFCDB5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1E525-4F52-FFA4-066A-08DABD187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55727-9110-8E32-31B4-C56EA3B5405F}"/>
              </a:ext>
            </a:extLst>
          </p:cNvPr>
          <p:cNvSpPr>
            <a:spLocks noGrp="1"/>
          </p:cNvSpPr>
          <p:nvPr>
            <p:ph type="dt" sz="half" idx="10"/>
          </p:nvPr>
        </p:nvSpPr>
        <p:spPr/>
        <p:txBody>
          <a:bodyPr/>
          <a:lstStyle/>
          <a:p>
            <a:fld id="{007B242F-5886-4A56-B319-27040658889C}" type="datetimeFigureOut">
              <a:rPr lang="en-US" smtClean="0"/>
              <a:t>10/30/2024</a:t>
            </a:fld>
            <a:endParaRPr lang="en-US"/>
          </a:p>
        </p:txBody>
      </p:sp>
      <p:sp>
        <p:nvSpPr>
          <p:cNvPr id="6" name="Footer Placeholder 5">
            <a:extLst>
              <a:ext uri="{FF2B5EF4-FFF2-40B4-BE49-F238E27FC236}">
                <a16:creationId xmlns:a16="http://schemas.microsoft.com/office/drawing/2014/main" id="{07FCC1A4-A21E-F101-4FD0-5C8D55C8F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9A865-8E3B-EF69-9EED-B774FFB35E3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942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A8E48-4912-CC98-2648-D2E3848C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DEFA8-A418-2AE9-E64F-C8CB840F5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9FF4-2C51-6F15-41BE-558E627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242F-5886-4A56-B319-27040658889C}" type="datetimeFigureOut">
              <a:rPr lang="en-US" smtClean="0"/>
              <a:t>10/30/2024</a:t>
            </a:fld>
            <a:endParaRPr lang="en-US"/>
          </a:p>
        </p:txBody>
      </p:sp>
      <p:sp>
        <p:nvSpPr>
          <p:cNvPr id="5" name="Footer Placeholder 4">
            <a:extLst>
              <a:ext uri="{FF2B5EF4-FFF2-40B4-BE49-F238E27FC236}">
                <a16:creationId xmlns:a16="http://schemas.microsoft.com/office/drawing/2014/main" id="{F9D95498-001F-0AAC-AC5B-ED1547DB1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8794D-CD2A-2AFE-D163-C8415AB3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9E34-11AB-4B83-A8A9-388EA4A75D3F}" type="slidenum">
              <a:rPr lang="en-US" smtClean="0"/>
              <a:t>‹#›</a:t>
            </a:fld>
            <a:endParaRPr lang="en-US"/>
          </a:p>
        </p:txBody>
      </p:sp>
    </p:spTree>
    <p:extLst>
      <p:ext uri="{BB962C8B-B14F-4D97-AF65-F5344CB8AC3E}">
        <p14:creationId xmlns:p14="http://schemas.microsoft.com/office/powerpoint/2010/main" val="25600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358731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1564988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 Id="rId9" Type="http://schemas.openxmlformats.org/officeDocument/2006/relationships/hyperlink" Target="https://www.colorado.edu/rocky-mountain-research-data-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meps.ahrq.gov/data_stats/onsite_datacenter.jsp"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rdc"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www.samhsa.gov/data/data-we-collect/samhsa-rdc"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http://www.cdc.gov/rd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ncses.nsf.gov/about/licensing"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researchdatagov.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www.census.gov/fsrdc"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researchdata.gov" TargetMode="External"/><Relationship Id="rId5" Type="http://schemas.openxmlformats.org/officeDocument/2006/relationships/hyperlink" Target="http://www.census.gov/about/adrm/fsrdc/about/ongoing-projects.html" TargetMode="External"/><Relationship Id="rId4" Type="http://schemas.openxmlformats.org/officeDocument/2006/relationships/hyperlink" Target="https://ideas.repec.org/s/cen/wpaper.html"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39339" y="1508581"/>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1384995"/>
          </a:xfrm>
          <a:prstGeom prst="rect">
            <a:avLst/>
          </a:prstGeom>
          <a:noFill/>
        </p:spPr>
        <p:txBody>
          <a:bodyPr wrap="square" rtlCol="0">
            <a:spAutoFit/>
          </a:bodyPr>
          <a:lstStyle/>
          <a:p>
            <a:r>
              <a:rPr lang="en-US" sz="2800" b="1" dirty="0"/>
              <a:t>The Rocky Mountain (Federal Statistical) Research Data Center</a:t>
            </a:r>
          </a:p>
          <a:p>
            <a:pPr algn="ctr"/>
            <a:r>
              <a:rPr lang="en-US" sz="2800" b="1" dirty="0"/>
              <a:t>RMRDC: </a:t>
            </a:r>
            <a:r>
              <a:rPr lang="en-US" sz="2000" b="1" dirty="0">
                <a:hlinkClick r:id="rId9"/>
              </a:rPr>
              <a:t>https://www.colorado.edu/rocky-mountain-research-data-center/</a:t>
            </a:r>
            <a:endParaRPr lang="en-US" sz="2000" b="1" dirty="0"/>
          </a:p>
          <a:p>
            <a:pPr algn="ctr"/>
            <a:endParaRPr lang="en-US" sz="2800" b="1" dirty="0"/>
          </a:p>
        </p:txBody>
      </p:sp>
    </p:spTree>
    <p:extLst>
      <p:ext uri="{BB962C8B-B14F-4D97-AF65-F5344CB8AC3E}">
        <p14:creationId xmlns:p14="http://schemas.microsoft.com/office/powerpoint/2010/main" val="313844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3D1-973C-C06E-C1D6-3999F496A29E}"/>
              </a:ext>
            </a:extLst>
          </p:cNvPr>
          <p:cNvSpPr>
            <a:spLocks noGrp="1"/>
          </p:cNvSpPr>
          <p:nvPr>
            <p:ph type="title"/>
          </p:nvPr>
        </p:nvSpPr>
        <p:spPr/>
        <p:txBody>
          <a:bodyPr/>
          <a:lstStyle/>
          <a:p>
            <a:r>
              <a:rPr lang="en-US" dirty="0"/>
              <a:t>Census Linked Data Product - LEHD</a:t>
            </a:r>
          </a:p>
        </p:txBody>
      </p:sp>
      <p:sp>
        <p:nvSpPr>
          <p:cNvPr id="3" name="Content Placeholder 2">
            <a:extLst>
              <a:ext uri="{FF2B5EF4-FFF2-40B4-BE49-F238E27FC236}">
                <a16:creationId xmlns:a16="http://schemas.microsoft.com/office/drawing/2014/main" id="{932EBC23-03B7-57C2-48C5-3357544D603A}"/>
              </a:ext>
            </a:extLst>
          </p:cNvPr>
          <p:cNvSpPr>
            <a:spLocks noGrp="1"/>
          </p:cNvSpPr>
          <p:nvPr>
            <p:ph idx="1"/>
          </p:nvPr>
        </p:nvSpPr>
        <p:spPr>
          <a:xfrm>
            <a:off x="838200" y="1515074"/>
            <a:ext cx="10515600" cy="4351338"/>
          </a:xfrm>
        </p:spPr>
        <p:txBody>
          <a:bodyPr/>
          <a:lstStyle/>
          <a:p>
            <a:r>
              <a:rPr lang="en-US" sz="2800" dirty="0"/>
              <a:t>Links individuals to place of employment</a:t>
            </a:r>
          </a:p>
          <a:p>
            <a:r>
              <a:rPr lang="en-US" sz="2800" dirty="0"/>
              <a:t>Based on State unemployment insurance administrative records</a:t>
            </a:r>
          </a:p>
          <a:p>
            <a:r>
              <a:rPr lang="en-US" sz="2800" dirty="0"/>
              <a:t>Contains quarterly earnings for every company employee</a:t>
            </a:r>
          </a:p>
          <a:p>
            <a:r>
              <a:rPr lang="en-US" sz="2800" dirty="0"/>
              <a:t>“Tracks” a person’s employment history</a:t>
            </a:r>
          </a:p>
          <a:p>
            <a:r>
              <a:rPr lang="en-US" sz="2800" dirty="0"/>
              <a:t>Contains some demographic information on individuals</a:t>
            </a:r>
          </a:p>
          <a:p>
            <a:r>
              <a:rPr lang="en-US" sz="2800" dirty="0"/>
              <a:t>Can link LEHD to other Census business data via EIN</a:t>
            </a:r>
          </a:p>
          <a:p>
            <a:r>
              <a:rPr lang="en-US" sz="2800" dirty="0"/>
              <a:t>Can link LEHD to other Census </a:t>
            </a:r>
            <a:r>
              <a:rPr lang="en-US" dirty="0"/>
              <a:t>personal</a:t>
            </a:r>
            <a:r>
              <a:rPr lang="en-US" sz="2800" dirty="0"/>
              <a:t> data via PIK</a:t>
            </a:r>
            <a:r>
              <a:rPr lang="en-US" dirty="0"/>
              <a:t> </a:t>
            </a:r>
            <a:endParaRPr lang="en-US" sz="2800" dirty="0"/>
          </a:p>
          <a:p>
            <a:r>
              <a:rPr lang="en-US" sz="2800" dirty="0"/>
              <a:t>Available on a State-by-State basis</a:t>
            </a:r>
          </a:p>
          <a:p>
            <a:pPr marL="0" indent="0">
              <a:buNone/>
            </a:pPr>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57E35093-1D01-7332-70B6-716200E415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6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8D4A-FF36-4DE2-B484-683B8C4E62C1}"/>
              </a:ext>
            </a:extLst>
          </p:cNvPr>
          <p:cNvSpPr>
            <a:spLocks noGrp="1"/>
          </p:cNvSpPr>
          <p:nvPr>
            <p:ph type="title"/>
          </p:nvPr>
        </p:nvSpPr>
        <p:spPr/>
        <p:txBody>
          <a:bodyPr/>
          <a:lstStyle/>
          <a:p>
            <a:r>
              <a:rPr lang="en-US" dirty="0"/>
              <a:t>FSRDC Demographic Restricted-Use Data Advantages</a:t>
            </a:r>
          </a:p>
        </p:txBody>
      </p:sp>
      <p:sp>
        <p:nvSpPr>
          <p:cNvPr id="3" name="Content Placeholder 2">
            <a:extLst>
              <a:ext uri="{FF2B5EF4-FFF2-40B4-BE49-F238E27FC236}">
                <a16:creationId xmlns:a16="http://schemas.microsoft.com/office/drawing/2014/main" id="{6B38C138-EE08-439F-BD95-FC9B0B191E83}"/>
              </a:ext>
            </a:extLst>
          </p:cNvPr>
          <p:cNvSpPr>
            <a:spLocks noGrp="1"/>
          </p:cNvSpPr>
          <p:nvPr>
            <p:ph idx="1"/>
          </p:nvPr>
        </p:nvSpPr>
        <p:spPr/>
        <p:txBody>
          <a:bodyPr/>
          <a:lstStyle/>
          <a:p>
            <a:pPr marL="115888" indent="-115888">
              <a:lnSpc>
                <a:spcPct val="90000"/>
              </a:lnSpc>
              <a:buFontTx/>
              <a:buChar char="•"/>
            </a:pPr>
            <a:r>
              <a:rPr lang="en-US" dirty="0"/>
              <a:t> Less top-coding/censoring</a:t>
            </a:r>
          </a:p>
          <a:p>
            <a:pPr marL="115888" indent="-115888">
              <a:lnSpc>
                <a:spcPct val="90000"/>
              </a:lnSpc>
              <a:buFontTx/>
              <a:buChar char="•"/>
            </a:pPr>
            <a:r>
              <a:rPr lang="en-US" dirty="0"/>
              <a:t> Additional variables (e.g. DOB, ethnicities, countries of origin)</a:t>
            </a:r>
          </a:p>
          <a:p>
            <a:pPr marL="115888" indent="-115888">
              <a:lnSpc>
                <a:spcPct val="90000"/>
              </a:lnSpc>
              <a:buFontTx/>
              <a:buChar char="•"/>
            </a:pPr>
            <a:r>
              <a:rPr lang="en-US" dirty="0"/>
              <a:t> Larger samples</a:t>
            </a:r>
          </a:p>
          <a:p>
            <a:pPr marL="115888" indent="-115888">
              <a:lnSpc>
                <a:spcPct val="90000"/>
              </a:lnSpc>
              <a:buFontTx/>
              <a:buChar char="•"/>
            </a:pPr>
            <a:r>
              <a:rPr lang="en-US" dirty="0"/>
              <a:t> More detailed geography</a:t>
            </a:r>
          </a:p>
          <a:p>
            <a:pPr marL="115888" indent="-115888">
              <a:lnSpc>
                <a:spcPct val="90000"/>
              </a:lnSpc>
              <a:buFontTx/>
              <a:buChar char="•"/>
            </a:pPr>
            <a:r>
              <a:rPr lang="en-US" dirty="0"/>
              <a:t> Individual level linkages across time/surveys</a:t>
            </a:r>
          </a:p>
          <a:p>
            <a:endParaRPr lang="en-US" dirty="0"/>
          </a:p>
        </p:txBody>
      </p:sp>
      <p:sp>
        <p:nvSpPr>
          <p:cNvPr id="4" name="Slide Number Placeholder 3">
            <a:extLst>
              <a:ext uri="{FF2B5EF4-FFF2-40B4-BE49-F238E27FC236}">
                <a16:creationId xmlns:a16="http://schemas.microsoft.com/office/drawing/2014/main" id="{050C8E3B-95D5-425B-9CBF-9612411B2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4E431-F6AE-2772-5FBA-227871D5E29D}"/>
              </a:ext>
            </a:extLst>
          </p:cNvPr>
          <p:cNvSpPr>
            <a:spLocks noGrp="1"/>
          </p:cNvSpPr>
          <p:nvPr>
            <p:ph type="title"/>
          </p:nvPr>
        </p:nvSpPr>
        <p:spPr/>
        <p:txBody>
          <a:bodyPr/>
          <a:lstStyle/>
          <a:p>
            <a:r>
              <a:rPr lang="en-US" dirty="0"/>
              <a:t>Popular Demographic Data</a:t>
            </a:r>
          </a:p>
        </p:txBody>
      </p:sp>
      <p:sp>
        <p:nvSpPr>
          <p:cNvPr id="5" name="Content Placeholder 4">
            <a:extLst>
              <a:ext uri="{FF2B5EF4-FFF2-40B4-BE49-F238E27FC236}">
                <a16:creationId xmlns:a16="http://schemas.microsoft.com/office/drawing/2014/main" id="{397A4E64-81B3-C046-19C8-0A1B3B8D8C32}"/>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C9073743-0E3D-4DE6-7553-D51918C64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FD42899-1DBF-13F9-0A76-FE6E578A7F2C}"/>
              </a:ext>
            </a:extLst>
          </p:cNvPr>
          <p:cNvGraphicFramePr>
            <a:graphicFrameLocks noGrp="1"/>
          </p:cNvGraphicFramePr>
          <p:nvPr>
            <p:extLst>
              <p:ext uri="{D42A27DB-BD31-4B8C-83A1-F6EECF244321}">
                <p14:modId xmlns:p14="http://schemas.microsoft.com/office/powerpoint/2010/main" val="2654914227"/>
              </p:ext>
            </p:extLst>
          </p:nvPr>
        </p:nvGraphicFramePr>
        <p:xfrm>
          <a:off x="1122966" y="1825625"/>
          <a:ext cx="9522556" cy="3657600"/>
        </p:xfrm>
        <a:graphic>
          <a:graphicData uri="http://schemas.openxmlformats.org/drawingml/2006/table">
            <a:tbl>
              <a:tblPr firstRow="1" bandRow="1">
                <a:tableStyleId>{21E4AEA4-8DFA-4A89-87EB-49C32662AFE0}</a:tableStyleId>
              </a:tblPr>
              <a:tblGrid>
                <a:gridCol w="5451642">
                  <a:extLst>
                    <a:ext uri="{9D8B030D-6E8A-4147-A177-3AD203B41FA5}">
                      <a16:colId xmlns:a16="http://schemas.microsoft.com/office/drawing/2014/main" val="20000"/>
                    </a:ext>
                  </a:extLst>
                </a:gridCol>
                <a:gridCol w="1626116">
                  <a:extLst>
                    <a:ext uri="{9D8B030D-6E8A-4147-A177-3AD203B41FA5}">
                      <a16:colId xmlns:a16="http://schemas.microsoft.com/office/drawing/2014/main" val="1611317359"/>
                    </a:ext>
                  </a:extLst>
                </a:gridCol>
                <a:gridCol w="2444798">
                  <a:extLst>
                    <a:ext uri="{9D8B030D-6E8A-4147-A177-3AD203B41FA5}">
                      <a16:colId xmlns:a16="http://schemas.microsoft.com/office/drawing/2014/main" val="688353272"/>
                    </a:ext>
                  </a:extLst>
                </a:gridCol>
              </a:tblGrid>
              <a:tr h="231140">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Geography</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Linkage</a:t>
                      </a:r>
                    </a:p>
                  </a:txBody>
                  <a:tcPr>
                    <a:solidFill>
                      <a:srgbClr val="205493"/>
                    </a:solidFill>
                  </a:tcPr>
                </a:tc>
                <a:extLst>
                  <a:ext uri="{0D108BD9-81ED-4DB2-BD59-A6C34878D82A}">
                    <a16:rowId xmlns:a16="http://schemas.microsoft.com/office/drawing/2014/main" val="1000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Community Survey (ACS)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40000"/>
                      </a:srgbClr>
                    </a:solidFill>
                  </a:tcPr>
                </a:tc>
                <a:extLst>
                  <a:ext uri="{0D108BD9-81ED-4DB2-BD59-A6C34878D82A}">
                    <a16:rowId xmlns:a16="http://schemas.microsoft.com/office/drawing/2014/main" val="10001"/>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Housing Survey (AHS)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20000"/>
                      </a:srgbClr>
                    </a:solidFill>
                  </a:tcPr>
                </a:tc>
                <a:extLst>
                  <a:ext uri="{0D108BD9-81ED-4DB2-BD59-A6C34878D82A}">
                    <a16:rowId xmlns:a16="http://schemas.microsoft.com/office/drawing/2014/main" val="10002"/>
                  </a:ext>
                </a:extLst>
              </a:tr>
              <a:tr h="27432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Current Population Survey</a:t>
                      </a:r>
                      <a:r>
                        <a:rPr lang="en-US" sz="1800" baseline="0" dirty="0">
                          <a:latin typeface="Calibri" panose="020F0502020204030204" pitchFamily="34" charset="0"/>
                          <a:ea typeface="Calibri" panose="020F0502020204030204" pitchFamily="34" charset="0"/>
                          <a:cs typeface="Calibri" panose="020F0502020204030204" pitchFamily="34" charset="0"/>
                        </a:rPr>
                        <a:t>– March Supplement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20000"/>
                      </a:srgbClr>
                    </a:solidFill>
                  </a:tcPr>
                </a:tc>
                <a:extLst>
                  <a:ext uri="{0D108BD9-81ED-4DB2-BD59-A6C34878D82A}">
                    <a16:rowId xmlns:a16="http://schemas.microsoft.com/office/drawing/2014/main" val="188552046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Decennial Census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40000"/>
                      </a:srgbClr>
                    </a:solidFill>
                  </a:tcPr>
                </a:tc>
                <a:extLst>
                  <a:ext uri="{0D108BD9-81ED-4DB2-BD59-A6C34878D82A}">
                    <a16:rowId xmlns:a16="http://schemas.microsoft.com/office/drawing/2014/main" val="1345843971"/>
                  </a:ext>
                </a:extLst>
              </a:tr>
              <a:tr h="35306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Mortality Disparities in Am Communities (MDAC)</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20000"/>
                      </a:srgbClr>
                    </a:solidFill>
                  </a:tcPr>
                </a:tc>
                <a:extLst>
                  <a:ext uri="{0D108BD9-81ED-4DB2-BD59-A6C34878D82A}">
                    <a16:rowId xmlns:a16="http://schemas.microsoft.com/office/drawing/2014/main" val="406877309"/>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Numident (SSA)</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County</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a:t>
                      </a:r>
                    </a:p>
                  </a:txBody>
                  <a:tcPr>
                    <a:solidFill>
                      <a:srgbClr val="205493">
                        <a:alpha val="40000"/>
                      </a:srgbClr>
                    </a:solidFill>
                  </a:tcPr>
                </a:tc>
                <a:extLst>
                  <a:ext uri="{0D108BD9-81ED-4DB2-BD59-A6C34878D82A}">
                    <a16:rowId xmlns:a16="http://schemas.microsoft.com/office/drawing/2014/main" val="3795826243"/>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Census Household Composition Key (CHCK)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a:t>
                      </a:r>
                    </a:p>
                  </a:txBody>
                  <a:tcPr>
                    <a:solidFill>
                      <a:srgbClr val="205493">
                        <a:alpha val="20000"/>
                      </a:srgbClr>
                    </a:solidFill>
                  </a:tcPr>
                </a:tc>
                <a:extLst>
                  <a:ext uri="{0D108BD9-81ED-4DB2-BD59-A6C34878D82A}">
                    <a16:rowId xmlns:a16="http://schemas.microsoft.com/office/drawing/2014/main" val="1892594846"/>
                  </a:ext>
                </a:extLst>
              </a:tr>
              <a:tr h="47887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Master Address File Extract (MAFX) and MAF Auxiliary Reference File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MAFID, PIK</a:t>
                      </a:r>
                    </a:p>
                  </a:txBody>
                  <a:tcPr>
                    <a:solidFill>
                      <a:srgbClr val="205493">
                        <a:alpha val="40000"/>
                      </a:srgbClr>
                    </a:solidFill>
                  </a:tcPr>
                </a:tc>
                <a:extLst>
                  <a:ext uri="{0D108BD9-81ED-4DB2-BD59-A6C34878D82A}">
                    <a16:rowId xmlns:a16="http://schemas.microsoft.com/office/drawing/2014/main" val="3075974722"/>
                  </a:ext>
                </a:extLst>
              </a:tr>
            </a:tbl>
          </a:graphicData>
        </a:graphic>
      </p:graphicFrame>
    </p:spTree>
    <p:extLst>
      <p:ext uri="{BB962C8B-B14F-4D97-AF65-F5344CB8AC3E}">
        <p14:creationId xmlns:p14="http://schemas.microsoft.com/office/powerpoint/2010/main" val="333903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763-04D4-9E65-FF7B-81426E383E1B}"/>
              </a:ext>
            </a:extLst>
          </p:cNvPr>
          <p:cNvSpPr>
            <a:spLocks noGrp="1"/>
          </p:cNvSpPr>
          <p:nvPr>
            <p:ph type="title"/>
          </p:nvPr>
        </p:nvSpPr>
        <p:spPr/>
        <p:txBody>
          <a:bodyPr/>
          <a:lstStyle/>
          <a:p>
            <a:r>
              <a:rPr lang="en-US" dirty="0"/>
              <a:t>Popular Demographic Data, </a:t>
            </a:r>
            <a:r>
              <a:rPr lang="en-US" dirty="0" err="1"/>
              <a:t>con’t</a:t>
            </a:r>
            <a:endParaRPr lang="en-US" dirty="0"/>
          </a:p>
        </p:txBody>
      </p:sp>
      <p:sp>
        <p:nvSpPr>
          <p:cNvPr id="3" name="Content Placeholder 2">
            <a:extLst>
              <a:ext uri="{FF2B5EF4-FFF2-40B4-BE49-F238E27FC236}">
                <a16:creationId xmlns:a16="http://schemas.microsoft.com/office/drawing/2014/main" id="{86037895-C960-5F2E-F9F2-9481D05F0C4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ACDE8FB-982B-9207-1E8B-10BB841E9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BFA734A-3D99-7455-F63B-808877D9BBE5}"/>
              </a:ext>
            </a:extLst>
          </p:cNvPr>
          <p:cNvGraphicFramePr>
            <a:graphicFrameLocks noGrp="1"/>
          </p:cNvGraphicFramePr>
          <p:nvPr>
            <p:extLst>
              <p:ext uri="{D42A27DB-BD31-4B8C-83A1-F6EECF244321}">
                <p14:modId xmlns:p14="http://schemas.microsoft.com/office/powerpoint/2010/main" val="3231855767"/>
              </p:ext>
            </p:extLst>
          </p:nvPr>
        </p:nvGraphicFramePr>
        <p:xfrm>
          <a:off x="1122966" y="1825625"/>
          <a:ext cx="10064437" cy="3212903"/>
        </p:xfrm>
        <a:graphic>
          <a:graphicData uri="http://schemas.openxmlformats.org/drawingml/2006/table">
            <a:tbl>
              <a:tblPr firstRow="1" bandRow="1">
                <a:tableStyleId>{21E4AEA4-8DFA-4A89-87EB-49C32662AFE0}</a:tableStyleId>
              </a:tblPr>
              <a:tblGrid>
                <a:gridCol w="5761868">
                  <a:extLst>
                    <a:ext uri="{9D8B030D-6E8A-4147-A177-3AD203B41FA5}">
                      <a16:colId xmlns:a16="http://schemas.microsoft.com/office/drawing/2014/main" val="20000"/>
                    </a:ext>
                  </a:extLst>
                </a:gridCol>
                <a:gridCol w="1718650">
                  <a:extLst>
                    <a:ext uri="{9D8B030D-6E8A-4147-A177-3AD203B41FA5}">
                      <a16:colId xmlns:a16="http://schemas.microsoft.com/office/drawing/2014/main" val="1611317359"/>
                    </a:ext>
                  </a:extLst>
                </a:gridCol>
                <a:gridCol w="2583919">
                  <a:extLst>
                    <a:ext uri="{9D8B030D-6E8A-4147-A177-3AD203B41FA5}">
                      <a16:colId xmlns:a16="http://schemas.microsoft.com/office/drawing/2014/main" val="688353272"/>
                    </a:ext>
                  </a:extLst>
                </a:gridCol>
              </a:tblGrid>
              <a:tr h="553949">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Geography</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Linkage</a:t>
                      </a:r>
                    </a:p>
                  </a:txBody>
                  <a:tcPr>
                    <a:solidFill>
                      <a:srgbClr val="205493"/>
                    </a:solidFill>
                  </a:tcPr>
                </a:tc>
                <a:extLst>
                  <a:ext uri="{0D108BD9-81ED-4DB2-BD59-A6C34878D82A}">
                    <a16:rowId xmlns:a16="http://schemas.microsoft.com/office/drawing/2014/main" val="1000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SNAP / TANF / WIC (by state)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varies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40000"/>
                      </a:srgbClr>
                    </a:solidFill>
                  </a:tcPr>
                </a:tc>
                <a:extLst>
                  <a:ext uri="{0D108BD9-81ED-4DB2-BD59-A6C34878D82A}">
                    <a16:rowId xmlns:a16="http://schemas.microsoft.com/office/drawing/2014/main" val="10001"/>
                  </a:ext>
                </a:extLst>
              </a:tr>
              <a:tr h="44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National Survey of Children’s Health</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a:t>
                      </a:r>
                    </a:p>
                  </a:txBody>
                  <a:tcPr>
                    <a:solidFill>
                      <a:srgbClr val="205493">
                        <a:alpha val="40000"/>
                      </a:srgbClr>
                    </a:solidFill>
                  </a:tcPr>
                </a:tc>
                <a:extLst>
                  <a:ext uri="{0D108BD9-81ED-4DB2-BD59-A6C34878D82A}">
                    <a16:rowId xmlns:a16="http://schemas.microsoft.com/office/drawing/2014/main" val="394635824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Household Pulse Survey</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20000"/>
                      </a:srgbClr>
                    </a:solidFill>
                  </a:tcPr>
                </a:tc>
                <a:extLst>
                  <a:ext uri="{0D108BD9-81ED-4DB2-BD59-A6C34878D82A}">
                    <a16:rowId xmlns:a16="http://schemas.microsoft.com/office/drawing/2014/main" val="188552046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Survey of Income and Program Participation (SIPP)</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Tract/County</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a:t>
                      </a:r>
                    </a:p>
                  </a:txBody>
                  <a:tcPr>
                    <a:solidFill>
                      <a:srgbClr val="205493">
                        <a:alpha val="40000"/>
                      </a:srgbClr>
                    </a:solidFill>
                  </a:tcPr>
                </a:tc>
                <a:extLst>
                  <a:ext uri="{0D108BD9-81ED-4DB2-BD59-A6C34878D82A}">
                    <a16:rowId xmlns:a16="http://schemas.microsoft.com/office/drawing/2014/main" val="134584397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Moving to Opportunities (MTO)</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a:t>
                      </a:r>
                    </a:p>
                  </a:txBody>
                  <a:tcPr>
                    <a:solidFill>
                      <a:srgbClr val="205493">
                        <a:alpha val="20000"/>
                      </a:srgbClr>
                    </a:solidFill>
                  </a:tcPr>
                </a:tc>
                <a:extLst>
                  <a:ext uri="{0D108BD9-81ED-4DB2-BD59-A6C34878D82A}">
                    <a16:rowId xmlns:a16="http://schemas.microsoft.com/office/drawing/2014/main" val="406877309"/>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National Crime Victimization Survey (NCVS)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PIK, MAFID</a:t>
                      </a:r>
                    </a:p>
                  </a:txBody>
                  <a:tcPr>
                    <a:solidFill>
                      <a:srgbClr val="205493">
                        <a:alpha val="20000"/>
                      </a:srgbClr>
                    </a:solidFill>
                  </a:tcPr>
                </a:tc>
                <a:extLst>
                  <a:ext uri="{0D108BD9-81ED-4DB2-BD59-A6C34878D82A}">
                    <a16:rowId xmlns:a16="http://schemas.microsoft.com/office/drawing/2014/main" val="1892594846"/>
                  </a:ext>
                </a:extLst>
              </a:tr>
            </a:tbl>
          </a:graphicData>
        </a:graphic>
      </p:graphicFrame>
    </p:spTree>
    <p:extLst>
      <p:ext uri="{BB962C8B-B14F-4D97-AF65-F5344CB8AC3E}">
        <p14:creationId xmlns:p14="http://schemas.microsoft.com/office/powerpoint/2010/main" val="87447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1531-AB37-49A0-9126-C7F44EDE5611}"/>
              </a:ext>
            </a:extLst>
          </p:cNvPr>
          <p:cNvSpPr>
            <a:spLocks noGrp="1"/>
          </p:cNvSpPr>
          <p:nvPr>
            <p:ph type="title"/>
          </p:nvPr>
        </p:nvSpPr>
        <p:spPr/>
        <p:txBody>
          <a:bodyPr/>
          <a:lstStyle/>
          <a:p>
            <a:r>
              <a:rPr lang="en-US" dirty="0"/>
              <a:t>Demographic Administrative Datasets</a:t>
            </a:r>
          </a:p>
        </p:txBody>
      </p:sp>
      <p:sp>
        <p:nvSpPr>
          <p:cNvPr id="3" name="Content Placeholder 2">
            <a:extLst>
              <a:ext uri="{FF2B5EF4-FFF2-40B4-BE49-F238E27FC236}">
                <a16:creationId xmlns:a16="http://schemas.microsoft.com/office/drawing/2014/main" id="{D608C437-B5E4-4AAA-AC32-A304227E6FDB}"/>
              </a:ext>
            </a:extLst>
          </p:cNvPr>
          <p:cNvSpPr>
            <a:spLocks noGrp="1"/>
          </p:cNvSpPr>
          <p:nvPr>
            <p:ph idx="1"/>
          </p:nvPr>
        </p:nvSpPr>
        <p:spPr/>
        <p:txBody>
          <a:bodyPr/>
          <a:lstStyle/>
          <a:p>
            <a:r>
              <a:rPr lang="en-US" dirty="0"/>
              <a:t>SSA data for ACS, CPS and SIPP respondents</a:t>
            </a:r>
          </a:p>
          <a:p>
            <a:pPr lvl="1"/>
            <a:r>
              <a:rPr lang="en-US" dirty="0"/>
              <a:t>Supplemental Security Record (SSR)</a:t>
            </a:r>
          </a:p>
          <a:p>
            <a:pPr lvl="1"/>
            <a:r>
              <a:rPr lang="en-US" dirty="0"/>
              <a:t>831 Disability File</a:t>
            </a:r>
          </a:p>
          <a:p>
            <a:pPr lvl="1"/>
            <a:r>
              <a:rPr lang="en-US" dirty="0"/>
              <a:t>Master Beneficiary Record (MBR)</a:t>
            </a:r>
          </a:p>
          <a:p>
            <a:pPr lvl="1"/>
            <a:r>
              <a:rPr lang="en-US" dirty="0"/>
              <a:t>Summary Earnings Record (SER)</a:t>
            </a:r>
          </a:p>
          <a:p>
            <a:pPr lvl="1"/>
            <a:r>
              <a:rPr lang="en-US" dirty="0"/>
              <a:t>Detailed Earnings Record (DER)</a:t>
            </a:r>
          </a:p>
          <a:p>
            <a:r>
              <a:rPr lang="en-US" dirty="0"/>
              <a:t>IRS Form 1040</a:t>
            </a:r>
          </a:p>
          <a:p>
            <a:pPr lvl="1"/>
            <a:r>
              <a:rPr lang="en-US" dirty="0"/>
              <a:t>From Individual Master File (IMF) 1969, 1974, 1979, 1984, 1989, 1994</a:t>
            </a:r>
          </a:p>
          <a:p>
            <a:pPr lvl="1"/>
            <a:r>
              <a:rPr lang="en-US" dirty="0"/>
              <a:t>Contain PIKs</a:t>
            </a:r>
          </a:p>
        </p:txBody>
      </p:sp>
      <p:sp>
        <p:nvSpPr>
          <p:cNvPr id="4" name="Slide Number Placeholder 3">
            <a:extLst>
              <a:ext uri="{FF2B5EF4-FFF2-40B4-BE49-F238E27FC236}">
                <a16:creationId xmlns:a16="http://schemas.microsoft.com/office/drawing/2014/main" id="{B8C30C3C-20BD-4EF1-BFA5-CCBA4AF999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79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p:txBody>
          <a:bodyPr/>
          <a:lstStyle/>
          <a:p>
            <a:r>
              <a:rPr lang="en-US" dirty="0"/>
              <a:t>Other Demographic Datasets</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p:txBody>
          <a:bodyPr/>
          <a:lstStyle/>
          <a:p>
            <a:r>
              <a:rPr lang="en-US" dirty="0"/>
              <a:t>Moving to Opportunity Survey (MTO)</a:t>
            </a:r>
          </a:p>
          <a:p>
            <a:pPr lvl="1"/>
            <a:r>
              <a:rPr lang="en-US" dirty="0"/>
              <a:t>Designed to help low-income families in public housing move to “opportunity” neighborhoods with vouchers and counseling.</a:t>
            </a:r>
          </a:p>
          <a:p>
            <a:pPr lvl="1"/>
            <a:r>
              <a:rPr lang="en-US" dirty="0"/>
              <a:t>Ran in five large cities between September 1994 and August 1998 </a:t>
            </a:r>
          </a:p>
          <a:p>
            <a:pPr lvl="1"/>
            <a:r>
              <a:rPr lang="en-US" dirty="0"/>
              <a:t>Data collected on participants multiple times from 1994 through 2010</a:t>
            </a:r>
          </a:p>
          <a:p>
            <a:pPr lvl="1"/>
            <a:r>
              <a:rPr lang="en-US" dirty="0"/>
              <a:t>Individuals have been assigned PIKs</a:t>
            </a:r>
          </a:p>
          <a:p>
            <a:r>
              <a:rPr lang="en-US" dirty="0"/>
              <a:t>Project example:</a:t>
            </a:r>
          </a:p>
          <a:p>
            <a:pPr lvl="1"/>
            <a:r>
              <a:rPr lang="en-US" dirty="0"/>
              <a:t>Theresa </a:t>
            </a:r>
            <a:r>
              <a:rPr lang="en-US" dirty="0" err="1"/>
              <a:t>Osypuk</a:t>
            </a:r>
            <a:r>
              <a:rPr lang="en-US" dirty="0"/>
              <a:t>:  Did those who were randomly assigned to MTO experience different life trajectories than those randomly assigned to public housing?  Focused on mortality, family formation, and socioeconomic status outcomes. </a:t>
            </a:r>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32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a:cxnSpLocks/>
            <a:stCxn id="11" idx="2"/>
          </p:cNvCxnSpPr>
          <p:nvPr/>
        </p:nvCxnSpPr>
        <p:spPr>
          <a:xfrm flipH="1">
            <a:off x="6062982" y="2252455"/>
            <a:ext cx="44079" cy="4006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stCxn id="9" idx="2"/>
          </p:cNvCxnSpPr>
          <p:nvPr/>
        </p:nvCxnSpPr>
        <p:spPr>
          <a:xfrm>
            <a:off x="3080259" y="2251767"/>
            <a:ext cx="2763831" cy="400763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496381" y="1690688"/>
            <a:ext cx="7276618" cy="5040350"/>
            <a:chOff x="364280" y="230500"/>
            <a:chExt cx="5381343" cy="2869470"/>
          </a:xfrm>
        </p:grpSpPr>
        <p:cxnSp>
          <p:nvCxnSpPr>
            <p:cNvPr id="5" name="Straight Connector 4"/>
            <p:cNvCxnSpPr>
              <a:cxnSpLocks/>
              <a:stCxn id="10" idx="2"/>
            </p:cNvCxnSpPr>
            <p:nvPr/>
          </p:nvCxnSpPr>
          <p:spPr>
            <a:xfrm>
              <a:off x="1916594" y="544018"/>
              <a:ext cx="1065536" cy="2443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stCxn id="12" idx="2"/>
            </p:cNvCxnSpPr>
            <p:nvPr/>
          </p:nvCxnSpPr>
          <p:spPr>
            <a:xfrm flipH="1">
              <a:off x="3179725" y="550314"/>
              <a:ext cx="2130170" cy="23363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a:stCxn id="32" idx="2"/>
            </p:cNvCxnSpPr>
            <p:nvPr/>
          </p:nvCxnSpPr>
          <p:spPr>
            <a:xfrm flipH="1">
              <a:off x="3087644" y="544018"/>
              <a:ext cx="1054475" cy="2384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9723" y="439063"/>
              <a:ext cx="529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Box 10"/>
            <p:cNvSpPr txBox="1"/>
            <p:nvPr/>
          </p:nvSpPr>
          <p:spPr>
            <a:xfrm>
              <a:off x="364280" y="237875"/>
              <a:ext cx="863600" cy="312047"/>
            </a:xfrm>
            <a:prstGeom prst="rect">
              <a:avLst/>
            </a:prstGeom>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1850-1930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Text Box 11"/>
            <p:cNvSpPr txBox="1"/>
            <p:nvPr/>
          </p:nvSpPr>
          <p:spPr>
            <a:xfrm>
              <a:off x="1486595" y="230500"/>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1940 Census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Text Box 12"/>
            <p:cNvSpPr txBox="1"/>
            <p:nvPr/>
          </p:nvSpPr>
          <p:spPr>
            <a:xfrm>
              <a:off x="2604520" y="236796"/>
              <a:ext cx="859998" cy="313518"/>
            </a:xfrm>
            <a:prstGeom prst="rect">
              <a:avLst/>
            </a:prstGeom>
            <a:ln w="28575">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1950-1990 Censuses</a:t>
              </a:r>
            </a:p>
          </p:txBody>
        </p:sp>
        <p:sp>
          <p:nvSpPr>
            <p:cNvPr id="12" name="Text Box 13"/>
            <p:cNvSpPr txBox="1"/>
            <p:nvPr/>
          </p:nvSpPr>
          <p:spPr>
            <a:xfrm>
              <a:off x="4879896" y="236796"/>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2001-2022 ACS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Text Box 15"/>
            <p:cNvSpPr txBox="1"/>
            <p:nvPr/>
          </p:nvSpPr>
          <p:spPr>
            <a:xfrm>
              <a:off x="1953332" y="2590147"/>
              <a:ext cx="2046699" cy="50982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User-provided Data</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clinical trials, administrative records, surveys</a:t>
              </a:r>
            </a:p>
          </p:txBody>
        </p:sp>
        <p:sp>
          <p:nvSpPr>
            <p:cNvPr id="14" name="Text Box 14"/>
            <p:cNvSpPr txBox="1"/>
            <p:nvPr/>
          </p:nvSpPr>
          <p:spPr>
            <a:xfrm>
              <a:off x="1630168" y="1804116"/>
              <a:ext cx="2877447" cy="467985"/>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Administrative Records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Numident</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Medicare/Medicaid Enrollment</a:t>
              </a: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16" name="Title 15"/>
          <p:cNvSpPr>
            <a:spLocks noGrp="1"/>
          </p:cNvSpPr>
          <p:nvPr>
            <p:ph type="title"/>
          </p:nvPr>
        </p:nvSpPr>
        <p:spPr/>
        <p:txBody>
          <a:bodyPr/>
          <a:lstStyle/>
          <a:p>
            <a:pPr algn="ctr"/>
            <a:r>
              <a:rPr lang="en-US" b="1" dirty="0"/>
              <a:t>Current Longitudinal Infrastructure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Text Box 4"/>
          <p:cNvSpPr txBox="1"/>
          <p:nvPr/>
        </p:nvSpPr>
        <p:spPr>
          <a:xfrm>
            <a:off x="3352872" y="2968134"/>
            <a:ext cx="5601335" cy="112155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Census Surveys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Current Population Survey (1973, 1978-present)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American Housing Survey (1983-present)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Survey of Income and Program Participation (1984-present)</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Text Box 12"/>
          <p:cNvSpPr txBox="1"/>
          <p:nvPr/>
        </p:nvSpPr>
        <p:spPr>
          <a:xfrm>
            <a:off x="7023310" y="1690688"/>
            <a:ext cx="1162884" cy="55070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2000-2020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22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054A-A483-6847-BE4E-8AF809B076A2}"/>
              </a:ext>
            </a:extLst>
          </p:cNvPr>
          <p:cNvSpPr>
            <a:spLocks noGrp="1"/>
          </p:cNvSpPr>
          <p:nvPr>
            <p:ph type="title"/>
          </p:nvPr>
        </p:nvSpPr>
        <p:spPr/>
        <p:txBody>
          <a:bodyPr/>
          <a:lstStyle/>
          <a:p>
            <a:r>
              <a:rPr lang="en-US" dirty="0"/>
              <a:t>Linkage Options</a:t>
            </a:r>
          </a:p>
        </p:txBody>
      </p:sp>
      <p:graphicFrame>
        <p:nvGraphicFramePr>
          <p:cNvPr id="5" name="Content Placeholder 4">
            <a:extLst>
              <a:ext uri="{FF2B5EF4-FFF2-40B4-BE49-F238E27FC236}">
                <a16:creationId xmlns:a16="http://schemas.microsoft.com/office/drawing/2014/main" id="{4ACEE316-9B46-9820-BD58-719B13A827D4}"/>
              </a:ext>
            </a:extLst>
          </p:cNvPr>
          <p:cNvGraphicFramePr>
            <a:graphicFrameLocks noGrp="1"/>
          </p:cNvGraphicFramePr>
          <p:nvPr>
            <p:ph idx="1"/>
            <p:extLst>
              <p:ext uri="{D42A27DB-BD31-4B8C-83A1-F6EECF244321}">
                <p14:modId xmlns:p14="http://schemas.microsoft.com/office/powerpoint/2010/main" val="4049387478"/>
              </p:ext>
            </p:extLst>
          </p:nvPr>
        </p:nvGraphicFramePr>
        <p:xfrm>
          <a:off x="838200" y="1825625"/>
          <a:ext cx="10515600" cy="404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9FFC283-300B-0982-113A-9011F73895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58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Linking by</a:t>
            </a:r>
            <a:r>
              <a:rPr lang="en-US" dirty="0"/>
              <a:t> Address using the MAFID</a:t>
            </a:r>
            <a:endParaRPr lang="en-US"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dirty="0"/>
              <a:t>Master Address File (MAF)</a:t>
            </a:r>
          </a:p>
          <a:p>
            <a:pPr lvl="1"/>
            <a:r>
              <a:rPr lang="en-US" dirty="0"/>
              <a:t>Created for 2000 Census</a:t>
            </a:r>
          </a:p>
          <a:p>
            <a:pPr lvl="1"/>
            <a:r>
              <a:rPr lang="en-US" dirty="0"/>
              <a:t>Complete list of addresses with lat/long and geography variables </a:t>
            </a:r>
          </a:p>
          <a:p>
            <a:pPr lvl="1"/>
            <a:r>
              <a:rPr lang="en-US" dirty="0"/>
              <a:t>MAF Extract is the yearly snapshot of MAF used for research</a:t>
            </a:r>
          </a:p>
          <a:p>
            <a:pPr lvl="1"/>
            <a:r>
              <a:rPr lang="en-US" dirty="0"/>
              <a:t>Linked to demographic datasets using address ID (MAFID)</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92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DDAE-9011-5E1F-0688-DB4DFEF841BA}"/>
              </a:ext>
            </a:extLst>
          </p:cNvPr>
          <p:cNvSpPr>
            <a:spLocks noGrp="1"/>
          </p:cNvSpPr>
          <p:nvPr>
            <p:ph type="title"/>
          </p:nvPr>
        </p:nvSpPr>
        <p:spPr/>
        <p:txBody>
          <a:bodyPr/>
          <a:lstStyle/>
          <a:p>
            <a:r>
              <a:rPr lang="en-US" sz="4400" b="1" dirty="0">
                <a:solidFill>
                  <a:schemeClr val="accent1">
                    <a:lumMod val="50000"/>
                  </a:schemeClr>
                </a:solidFill>
              </a:rPr>
              <a:t>Agency for Healthcare Research and Quality </a:t>
            </a:r>
            <a:endParaRPr lang="en-US" dirty="0"/>
          </a:p>
        </p:txBody>
      </p:sp>
      <p:sp>
        <p:nvSpPr>
          <p:cNvPr id="3" name="Content Placeholder 2">
            <a:extLst>
              <a:ext uri="{FF2B5EF4-FFF2-40B4-BE49-F238E27FC236}">
                <a16:creationId xmlns:a16="http://schemas.microsoft.com/office/drawing/2014/main" id="{4FD222E3-2C58-086B-1DE1-DB9AB9E04152}"/>
              </a:ext>
            </a:extLst>
          </p:cNvPr>
          <p:cNvSpPr>
            <a:spLocks noGrp="1"/>
          </p:cNvSpPr>
          <p:nvPr>
            <p:ph idx="1"/>
          </p:nvPr>
        </p:nvSpPr>
        <p:spPr/>
        <p:txBody>
          <a:bodyPr>
            <a:normAutofit fontScale="92500" lnSpcReduction="20000"/>
          </a:bodyPr>
          <a:lstStyle/>
          <a:p>
            <a:r>
              <a:rPr lang="en-US" dirty="0"/>
              <a:t>Medical Expenditure Panel Survey (MEPS) files include:</a:t>
            </a:r>
          </a:p>
          <a:p>
            <a:pPr lvl="1"/>
            <a:r>
              <a:rPr lang="en-US" dirty="0"/>
              <a:t>Household Component</a:t>
            </a:r>
          </a:p>
          <a:p>
            <a:pPr lvl="1"/>
            <a:r>
              <a:rPr lang="en-US" dirty="0"/>
              <a:t>Provider Component</a:t>
            </a:r>
          </a:p>
          <a:p>
            <a:pPr lvl="1"/>
            <a:r>
              <a:rPr lang="en-US" dirty="0"/>
              <a:t>Insurance/Employer Component</a:t>
            </a:r>
          </a:p>
          <a:p>
            <a:pPr lvl="1"/>
            <a:r>
              <a:rPr lang="en-US" dirty="0"/>
              <a:t>Nursing Home Component (1996 only)</a:t>
            </a:r>
          </a:p>
          <a:p>
            <a:pPr lvl="1"/>
            <a:r>
              <a:rPr lang="en-US" dirty="0"/>
              <a:t>Area Health Resource File</a:t>
            </a:r>
          </a:p>
          <a:p>
            <a:pPr lvl="1"/>
            <a:r>
              <a:rPr lang="en-US" dirty="0"/>
              <a:t>Two-year two panel file</a:t>
            </a:r>
          </a:p>
          <a:p>
            <a:pPr lvl="1"/>
            <a:r>
              <a:rPr lang="en-US" dirty="0"/>
              <a:t>MEPS-NHIS linked data</a:t>
            </a:r>
          </a:p>
          <a:p>
            <a:r>
              <a:rPr lang="en-US" dirty="0"/>
              <a:t>Only Household Component and portions of Provider Component are publicly available</a:t>
            </a:r>
          </a:p>
          <a:p>
            <a:pPr marL="0" indent="0">
              <a:buNone/>
            </a:pPr>
            <a:endParaRPr lang="en-US" b="1" dirty="0"/>
          </a:p>
          <a:p>
            <a:pPr marL="0" indent="0">
              <a:buNone/>
            </a:pPr>
            <a:r>
              <a:rPr lang="en-US" b="1" dirty="0"/>
              <a:t>More information: </a:t>
            </a:r>
            <a:r>
              <a:rPr lang="en-US" dirty="0">
                <a:hlinkClick r:id="rId2" action="ppaction://hlinkfile"/>
              </a:rPr>
              <a:t>meps.ahrq.gov/</a:t>
            </a:r>
            <a:r>
              <a:rPr lang="en-US" dirty="0" err="1">
                <a:hlinkClick r:id="rId2" action="ppaction://hlinkfile"/>
              </a:rPr>
              <a:t>data_stats</a:t>
            </a:r>
            <a:r>
              <a:rPr lang="en-US" dirty="0">
                <a:hlinkClick r:id="rId2" action="ppaction://hlinkfile"/>
              </a:rPr>
              <a:t>/</a:t>
            </a:r>
            <a:r>
              <a:rPr lang="en-US" dirty="0" err="1">
                <a:hlinkClick r:id="rId2" action="ppaction://hlinkfile"/>
              </a:rPr>
              <a:t>onsite_datacenter.jsp</a:t>
            </a:r>
            <a:r>
              <a:rPr lang="en-US" dirty="0">
                <a:hlinkClick r:id="rId2" action="ppaction://hlinkfile"/>
              </a:rPr>
              <a:t>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1EDFC8A-381C-CCBB-D4EF-A2C7EA45C7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24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with logos&#10;&#10;Description automatically generated">
            <a:extLst>
              <a:ext uri="{FF2B5EF4-FFF2-40B4-BE49-F238E27FC236}">
                <a16:creationId xmlns:a16="http://schemas.microsoft.com/office/drawing/2014/main" id="{E9FB5BCE-1209-C7C3-D69F-F50173079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602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8CF-4EBA-92E2-B25F-03BC7EE57C25}"/>
              </a:ext>
            </a:extLst>
          </p:cNvPr>
          <p:cNvSpPr>
            <a:spLocks noGrp="1"/>
          </p:cNvSpPr>
          <p:nvPr>
            <p:ph type="title"/>
          </p:nvPr>
        </p:nvSpPr>
        <p:spPr/>
        <p:txBody>
          <a:bodyPr/>
          <a:lstStyle/>
          <a:p>
            <a:r>
              <a:rPr lang="en-US" sz="4400" b="1" dirty="0">
                <a:solidFill>
                  <a:schemeClr val="accent1">
                    <a:lumMod val="50000"/>
                  </a:schemeClr>
                </a:solidFill>
              </a:rPr>
              <a:t>National Center for Health Statistics Datasets</a:t>
            </a:r>
            <a:endParaRPr lang="en-US" dirty="0"/>
          </a:p>
        </p:txBody>
      </p:sp>
      <p:sp>
        <p:nvSpPr>
          <p:cNvPr id="3" name="Content Placeholder 2">
            <a:extLst>
              <a:ext uri="{FF2B5EF4-FFF2-40B4-BE49-F238E27FC236}">
                <a16:creationId xmlns:a16="http://schemas.microsoft.com/office/drawing/2014/main" id="{3B8A83A3-0DDF-0F81-6414-8A650445413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5EB6-77E5-43D6-C8AD-F4A84ABBA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2A92E006-89CC-ABF6-38A4-5496958F08DC}"/>
              </a:ext>
            </a:extLst>
          </p:cNvPr>
          <p:cNvGraphicFramePr>
            <a:graphicFrameLocks/>
          </p:cNvGraphicFramePr>
          <p:nvPr/>
        </p:nvGraphicFramePr>
        <p:xfrm>
          <a:off x="1154689" y="1825625"/>
          <a:ext cx="10067544" cy="3846114"/>
        </p:xfrm>
        <a:graphic>
          <a:graphicData uri="http://schemas.openxmlformats.org/drawingml/2006/table">
            <a:tbl>
              <a:tblPr firstRow="1" bandRow="1">
                <a:tableStyleId>{5C22544A-7EE6-4342-B048-85BDC9FD1C3A}</a:tableStyleId>
              </a:tblPr>
              <a:tblGrid>
                <a:gridCol w="5033772">
                  <a:extLst>
                    <a:ext uri="{9D8B030D-6E8A-4147-A177-3AD203B41FA5}">
                      <a16:colId xmlns:a16="http://schemas.microsoft.com/office/drawing/2014/main" val="20000"/>
                    </a:ext>
                  </a:extLst>
                </a:gridCol>
                <a:gridCol w="5033772">
                  <a:extLst>
                    <a:ext uri="{9D8B030D-6E8A-4147-A177-3AD203B41FA5}">
                      <a16:colId xmlns:a16="http://schemas.microsoft.com/office/drawing/2014/main" val="20001"/>
                    </a:ext>
                  </a:extLst>
                </a:gridCol>
              </a:tblGrid>
              <a:tr h="3846114">
                <a:tc>
                  <a:txBody>
                    <a:bodyPr/>
                    <a:lstStyle/>
                    <a:p>
                      <a:pPr eaLnBrk="1" hangingPunct="1">
                        <a:buFontTx/>
                        <a:buNone/>
                      </a:pPr>
                      <a:r>
                        <a:rPr lang="en-US" sz="2000" b="1" dirty="0"/>
                        <a:t>National Health Status Surveys</a:t>
                      </a:r>
                    </a:p>
                    <a:p>
                      <a:pPr marL="285750" indent="-285750" eaLnBrk="1" hangingPunct="1">
                        <a:buFont typeface="Arial" pitchFamily="34" charset="0"/>
                        <a:buChar char="•"/>
                      </a:pPr>
                      <a:r>
                        <a:rPr lang="en-US" sz="1700" b="0" dirty="0"/>
                        <a:t>National Health and Nutrition Examination Survey (NHANES) I, II, and III</a:t>
                      </a:r>
                    </a:p>
                    <a:p>
                      <a:pPr marL="285750" indent="-285750" eaLnBrk="1" hangingPunct="1">
                        <a:buFont typeface="Arial" pitchFamily="34" charset="0"/>
                        <a:buChar char="•"/>
                      </a:pPr>
                      <a:r>
                        <a:rPr lang="en-US" sz="1700" b="0" dirty="0"/>
                        <a:t>National Health Interview Survey (NHIS)</a:t>
                      </a:r>
                    </a:p>
                    <a:p>
                      <a:pPr marL="285750" indent="-285750" eaLnBrk="1" hangingPunct="1">
                        <a:buFont typeface="Arial" pitchFamily="34" charset="0"/>
                        <a:buChar char="•"/>
                      </a:pPr>
                      <a:r>
                        <a:rPr lang="en-US" sz="1700" b="0" dirty="0"/>
                        <a:t>Longitudinal Study on Aging I and II (LSOA)</a:t>
                      </a:r>
                    </a:p>
                    <a:p>
                      <a:pPr marL="285750" indent="-285750" eaLnBrk="1" hangingPunct="1">
                        <a:buFont typeface="Arial" pitchFamily="34" charset="0"/>
                        <a:buChar char="•"/>
                      </a:pPr>
                      <a:r>
                        <a:rPr lang="en-US" sz="1700" b="0" dirty="0"/>
                        <a:t>National Survey of Family Growth</a:t>
                      </a:r>
                    </a:p>
                    <a:p>
                      <a:pPr marL="285750" indent="-285750" eaLnBrk="1" hangingPunct="1">
                        <a:buFont typeface="Arial" pitchFamily="34" charset="0"/>
                        <a:buChar char="•"/>
                      </a:pPr>
                      <a:r>
                        <a:rPr lang="en-US" sz="1700" b="0" dirty="0"/>
                        <a:t>National Survey of Children's Health</a:t>
                      </a:r>
                    </a:p>
                    <a:p>
                      <a:pPr marL="285750" indent="-285750">
                        <a:buFont typeface="Arial" pitchFamily="34" charset="0"/>
                        <a:buChar char="•"/>
                      </a:pPr>
                      <a:r>
                        <a:rPr lang="en-US" sz="1700" b="0" dirty="0"/>
                        <a:t>National Survey of Early Childhood Health</a:t>
                      </a:r>
                    </a:p>
                    <a:p>
                      <a:pPr marL="285750" indent="-285750">
                        <a:buFont typeface="Arial" pitchFamily="34" charset="0"/>
                        <a:buChar char="•"/>
                      </a:pPr>
                      <a:r>
                        <a:rPr lang="en-US" sz="1700" b="0" dirty="0"/>
                        <a:t>National Survey of Children with Special Health Care Needs</a:t>
                      </a:r>
                    </a:p>
                    <a:p>
                      <a:pPr marL="285750" indent="-285750" eaLnBrk="1" hangingPunct="1">
                        <a:buFont typeface="Arial" pitchFamily="34" charset="0"/>
                        <a:buChar char="•"/>
                      </a:pPr>
                      <a:r>
                        <a:rPr lang="en-US" sz="1700" b="0" dirty="0"/>
                        <a:t>National Asthma Survey</a:t>
                      </a:r>
                    </a:p>
                    <a:p>
                      <a:pPr eaLnBrk="1" hangingPunct="1">
                        <a:buFontTx/>
                        <a:buNone/>
                      </a:pPr>
                      <a:r>
                        <a:rPr lang="en-US" sz="2000" dirty="0"/>
                        <a:t>National Health Care Surveys</a:t>
                      </a:r>
                    </a:p>
                    <a:p>
                      <a:pPr marL="285750" indent="-285750" eaLnBrk="1" hangingPunct="1">
                        <a:buFont typeface="Arial" pitchFamily="34" charset="0"/>
                        <a:buChar char="•"/>
                      </a:pPr>
                      <a:r>
                        <a:rPr lang="en-US" sz="1700" b="0" dirty="0"/>
                        <a:t>National Ambulatory Medical Care Survey</a:t>
                      </a:r>
                      <a:endParaRPr lang="en-US" sz="1800" b="0" dirty="0"/>
                    </a:p>
                    <a:p>
                      <a:pPr marL="285750" indent="-285750" eaLnBrk="1" hangingPunct="1">
                        <a:buFont typeface="Arial" pitchFamily="34" charset="0"/>
                        <a:buNone/>
                      </a:pPr>
                      <a:endParaRPr lang="en-US" sz="1400" b="0" dirty="0">
                        <a:ea typeface="ヒラギノ角ゴ Pro W3" pitchFamily="-110" charset="-128"/>
                      </a:endParaRPr>
                    </a:p>
                  </a:txBody>
                  <a:tcPr>
                    <a:solidFill>
                      <a:srgbClr val="205493"/>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Hospital Ambulatory Medical Care Survey</a:t>
                      </a:r>
                    </a:p>
                    <a:p>
                      <a:pPr marL="285750" indent="-285750" eaLnBrk="1" hangingPunct="1">
                        <a:buFont typeface="Arial" pitchFamily="34" charset="0"/>
                        <a:buChar char="•"/>
                      </a:pPr>
                      <a:r>
                        <a:rPr lang="en-US" sz="1700" b="0" dirty="0"/>
                        <a:t>National Survey of Ambulatory Surgery</a:t>
                      </a:r>
                    </a:p>
                    <a:p>
                      <a:pPr marL="285750" indent="-285750" eaLnBrk="1" hangingPunct="1">
                        <a:buFont typeface="Arial" pitchFamily="34" charset="0"/>
                        <a:buChar char="•"/>
                      </a:pPr>
                      <a:r>
                        <a:rPr lang="en-US" sz="1700" b="0" dirty="0"/>
                        <a:t>National Hospital Discharge Survey</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Nursing Home Survey (NNHS)</a:t>
                      </a:r>
                    </a:p>
                    <a:p>
                      <a:pPr marL="285750" indent="-285750">
                        <a:buFont typeface="Arial" pitchFamily="34" charset="0"/>
                        <a:buChar char="•"/>
                      </a:pPr>
                      <a:r>
                        <a:rPr lang="en-US" sz="1700" b="0" dirty="0"/>
                        <a:t>National Home and Hospice Care Survey</a:t>
                      </a:r>
                    </a:p>
                    <a:p>
                      <a:pPr marL="285750" indent="-285750">
                        <a:buFont typeface="Arial" pitchFamily="34" charset="0"/>
                        <a:buChar char="•"/>
                      </a:pPr>
                      <a:r>
                        <a:rPr lang="en-US" sz="1700" b="0" dirty="0"/>
                        <a:t>National Employer Health Insurance Survey </a:t>
                      </a:r>
                    </a:p>
                    <a:p>
                      <a:pPr marL="285750" indent="-285750">
                        <a:buFont typeface="Arial" pitchFamily="34" charset="0"/>
                        <a:buChar char="•"/>
                      </a:pPr>
                      <a:r>
                        <a:rPr lang="en-US" sz="1700" b="0" dirty="0"/>
                        <a:t>National Health Provider Inventory</a:t>
                      </a:r>
                    </a:p>
                    <a:p>
                      <a:pPr marL="285750" indent="-285750">
                        <a:buFont typeface="Arial" pitchFamily="34" charset="0"/>
                        <a:buChar char="•"/>
                      </a:pPr>
                      <a:r>
                        <a:rPr lang="en-US" sz="1700" b="0" dirty="0"/>
                        <a:t>National Immunization Survey</a:t>
                      </a:r>
                    </a:p>
                    <a:p>
                      <a:r>
                        <a:rPr lang="en-US" sz="2000" dirty="0"/>
                        <a:t>Vital Statistics</a:t>
                      </a:r>
                    </a:p>
                    <a:p>
                      <a:pPr marL="285750" indent="-285750">
                        <a:buFont typeface="Arial" pitchFamily="34" charset="0"/>
                        <a:buChar char="•"/>
                      </a:pPr>
                      <a:r>
                        <a:rPr lang="en-US" sz="1700" b="0" dirty="0"/>
                        <a:t>Mortality and Multiple Mortality </a:t>
                      </a:r>
                    </a:p>
                    <a:p>
                      <a:pPr marL="285750" indent="-285750">
                        <a:buFont typeface="Arial" pitchFamily="34" charset="0"/>
                        <a:buChar char="•"/>
                      </a:pPr>
                      <a:r>
                        <a:rPr lang="en-US" sz="1700" b="0" dirty="0"/>
                        <a:t>Birth</a:t>
                      </a:r>
                    </a:p>
                    <a:p>
                      <a:pPr marL="285750" indent="-285750">
                        <a:buFont typeface="Arial" pitchFamily="34" charset="0"/>
                        <a:buChar char="•"/>
                      </a:pPr>
                      <a:r>
                        <a:rPr lang="en-US" sz="1700" b="0" dirty="0"/>
                        <a:t>Fetal Death</a:t>
                      </a:r>
                    </a:p>
                    <a:p>
                      <a:pPr marL="285750" indent="-285750">
                        <a:buFont typeface="Arial" pitchFamily="34" charset="0"/>
                        <a:buChar char="•"/>
                      </a:pPr>
                      <a:r>
                        <a:rPr lang="en-US" sz="1700" b="0" dirty="0"/>
                        <a:t>National Death Index</a:t>
                      </a:r>
                    </a:p>
                    <a:p>
                      <a:pPr marL="285750" indent="-285750">
                        <a:buFont typeface="Arial" pitchFamily="34" charset="0"/>
                        <a:buChar char="•"/>
                      </a:pPr>
                      <a:r>
                        <a:rPr lang="en-US" sz="1700" b="0" dirty="0"/>
                        <a:t>Marriage and Divorce</a:t>
                      </a:r>
                    </a:p>
                  </a:txBody>
                  <a:tcPr>
                    <a:solidFill>
                      <a:srgbClr val="205493"/>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DDCE7611-866F-35B1-344A-7DA7DEE146C1}"/>
              </a:ext>
            </a:extLst>
          </p:cNvPr>
          <p:cNvSpPr txBox="1"/>
          <p:nvPr/>
        </p:nvSpPr>
        <p:spPr>
          <a:xfrm>
            <a:off x="2146708" y="5666492"/>
            <a:ext cx="60942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information: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www.cdc.gov/rdc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5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a:solidFill>
                  <a:schemeClr val="accent1">
                    <a:lumMod val="50000"/>
                  </a:schemeClr>
                </a:solidFill>
              </a:rPr>
              <a:t>Substance Abuse and Mental Health Services Administration (SAMHSA)</a:t>
            </a:r>
          </a:p>
        </p:txBody>
      </p:sp>
      <p:sp>
        <p:nvSpPr>
          <p:cNvPr id="3" name="Content Placeholder 2"/>
          <p:cNvSpPr>
            <a:spLocks noGrp="1"/>
          </p:cNvSpPr>
          <p:nvPr>
            <p:ph idx="1"/>
          </p:nvPr>
        </p:nvSpPr>
        <p:spPr/>
        <p:txBody>
          <a:bodyPr>
            <a:normAutofit/>
          </a:bodyPr>
          <a:lstStyle/>
          <a:p>
            <a:r>
              <a:rPr lang="en-US" dirty="0"/>
              <a:t>National Survey on Drug Use and Health (NSDUH)</a:t>
            </a:r>
          </a:p>
          <a:p>
            <a:r>
              <a:rPr lang="en-US" dirty="0"/>
              <a:t>Application process and project management facilitated by NCHS</a:t>
            </a:r>
          </a:p>
          <a:p>
            <a:pPr marL="0" indent="0">
              <a:buNone/>
            </a:pPr>
            <a:endParaRPr lang="en-US" dirty="0"/>
          </a:p>
          <a:p>
            <a:pPr marL="0" indent="0">
              <a:buNone/>
            </a:pPr>
            <a:r>
              <a:rPr lang="en-US" b="1" dirty="0"/>
              <a:t>More information:</a:t>
            </a:r>
          </a:p>
          <a:p>
            <a:pPr marL="0" indent="0">
              <a:buNone/>
            </a:pPr>
            <a:r>
              <a:rPr lang="en-US" dirty="0">
                <a:hlinkClick r:id="rId3"/>
              </a:rPr>
              <a:t>www.samhsa.gov/data/data-we-collect/samhsa-rdc</a:t>
            </a:r>
            <a:endParaRPr lang="en-US" dirty="0"/>
          </a:p>
          <a:p>
            <a:pPr marL="0" indent="0">
              <a:buNone/>
            </a:pPr>
            <a:r>
              <a:rPr lang="en-US" dirty="0">
                <a:hlinkClick r:id="rId4"/>
              </a:rPr>
              <a:t>www.cdc.gov/rdc</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02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National Center for Science and Engineering Statistics (NCSES)</a:t>
            </a:r>
          </a:p>
        </p:txBody>
      </p:sp>
      <p:sp>
        <p:nvSpPr>
          <p:cNvPr id="3" name="Content Placeholder 2"/>
          <p:cNvSpPr>
            <a:spLocks noGrp="1"/>
          </p:cNvSpPr>
          <p:nvPr>
            <p:ph idx="1"/>
          </p:nvPr>
        </p:nvSpPr>
        <p:spPr>
          <a:xfrm>
            <a:off x="838200" y="1825625"/>
            <a:ext cx="10515600" cy="3954390"/>
          </a:xfrm>
        </p:spPr>
        <p:txBody>
          <a:bodyPr>
            <a:normAutofit lnSpcReduction="10000"/>
          </a:bodyPr>
          <a:lstStyle/>
          <a:p>
            <a:r>
              <a:rPr lang="en-US" dirty="0"/>
              <a:t>Survey of Earned Doctorates (SED) annual registry of all PhDs </a:t>
            </a:r>
          </a:p>
          <a:p>
            <a:r>
              <a:rPr lang="en-US" dirty="0"/>
              <a:t>Survey of Doctoral Recipients (SDR)  occupational achievements</a:t>
            </a:r>
          </a:p>
          <a:p>
            <a:pPr algn="l"/>
            <a:endParaRPr lang="en-US" sz="1800" b="0" i="0" u="none" strike="noStrike" baseline="0" dirty="0">
              <a:solidFill>
                <a:srgbClr val="000000"/>
              </a:solidFill>
              <a:latin typeface="Gotham Narrow Book"/>
            </a:endParaRPr>
          </a:p>
          <a:p>
            <a:r>
              <a:rPr lang="en-US" sz="1800" b="0" i="0" u="none" strike="noStrike" baseline="0" dirty="0">
                <a:solidFill>
                  <a:srgbClr val="000000"/>
                </a:solidFill>
                <a:latin typeface="Gotham Narrow Book"/>
              </a:rPr>
              <a:t> </a:t>
            </a:r>
            <a:r>
              <a:rPr lang="en-US" sz="1800" b="0" i="0" u="none" strike="noStrike" baseline="0" dirty="0">
                <a:solidFill>
                  <a:srgbClr val="232323"/>
                </a:solidFill>
                <a:latin typeface="Gotham Narrow Book"/>
              </a:rPr>
              <a:t>Following the career paths of doctorate recipients can assist government agencies, academic researchers, and prospective students with decisions regarding policy, education, research, training, and salary. </a:t>
            </a:r>
            <a:endParaRPr lang="en-US" dirty="0"/>
          </a:p>
          <a:p>
            <a:r>
              <a:rPr lang="en-US" dirty="0"/>
              <a:t>PIK crosswalks will allow for links with other Census data</a:t>
            </a:r>
          </a:p>
          <a:p>
            <a:pPr marL="457200" lvl="1" indent="0">
              <a:buNone/>
            </a:pPr>
            <a:endParaRPr lang="en-US" dirty="0"/>
          </a:p>
          <a:p>
            <a:pPr marL="0" indent="0">
              <a:buNone/>
            </a:pPr>
            <a:r>
              <a:rPr lang="en-US" b="1" dirty="0"/>
              <a:t>More information:</a:t>
            </a:r>
          </a:p>
          <a:p>
            <a:pPr marL="0" indent="0">
              <a:buNone/>
            </a:pPr>
            <a:r>
              <a:rPr lang="en-US" dirty="0">
                <a:hlinkClick r:id="rId3" action="ppaction://hlinkfile"/>
              </a:rPr>
              <a:t>ncses.nsf.gov/about/licensing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77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6A8-C3D2-FDB3-6174-979B244F4A1F}"/>
              </a:ext>
            </a:extLst>
          </p:cNvPr>
          <p:cNvSpPr>
            <a:spLocks noGrp="1"/>
          </p:cNvSpPr>
          <p:nvPr>
            <p:ph type="title"/>
          </p:nvPr>
        </p:nvSpPr>
        <p:spPr/>
        <p:txBody>
          <a:bodyPr/>
          <a:lstStyle/>
          <a:p>
            <a:pPr algn="ctr"/>
            <a:r>
              <a:rPr lang="en-US" dirty="0"/>
              <a:t>Equal Employment Opportunity Commission (EEOC) Data</a:t>
            </a:r>
          </a:p>
        </p:txBody>
      </p:sp>
      <p:sp>
        <p:nvSpPr>
          <p:cNvPr id="3" name="Content Placeholder 2">
            <a:extLst>
              <a:ext uri="{FF2B5EF4-FFF2-40B4-BE49-F238E27FC236}">
                <a16:creationId xmlns:a16="http://schemas.microsoft.com/office/drawing/2014/main" id="{B40DDEC3-E46F-8B67-0CFE-94EE7B6E05B9}"/>
              </a:ext>
            </a:extLst>
          </p:cNvPr>
          <p:cNvSpPr>
            <a:spLocks noGrp="1"/>
          </p:cNvSpPr>
          <p:nvPr>
            <p:ph idx="1"/>
          </p:nvPr>
        </p:nvSpPr>
        <p:spPr>
          <a:xfrm>
            <a:off x="1444689" y="1641664"/>
            <a:ext cx="10515600" cy="4763711"/>
          </a:xfrm>
        </p:spPr>
        <p:txBody>
          <a:bodyPr>
            <a:normAutofit/>
          </a:bodyPr>
          <a:lstStyle/>
          <a:p>
            <a:r>
              <a:rPr lang="en-US" b="0" i="0" dirty="0">
                <a:solidFill>
                  <a:srgbClr val="222222"/>
                </a:solidFill>
                <a:effectLst/>
              </a:rPr>
              <a:t>Employment discrimination charges filed by individuals </a:t>
            </a:r>
            <a:endParaRPr lang="en-US" dirty="0">
              <a:solidFill>
                <a:srgbClr val="222222"/>
              </a:solidFill>
            </a:endParaRPr>
          </a:p>
          <a:p>
            <a:pPr lvl="1"/>
            <a:r>
              <a:rPr lang="en-US" b="0" i="0" dirty="0">
                <a:solidFill>
                  <a:srgbClr val="222222"/>
                </a:solidFill>
                <a:effectLst/>
              </a:rPr>
              <a:t>Includes case information</a:t>
            </a:r>
          </a:p>
          <a:p>
            <a:pPr lvl="2"/>
            <a:r>
              <a:rPr lang="en-US" b="0" i="0" dirty="0">
                <a:solidFill>
                  <a:srgbClr val="222222"/>
                </a:solidFill>
                <a:effectLst/>
              </a:rPr>
              <a:t>statute, issue, and basis for the charge, case resolution</a:t>
            </a:r>
          </a:p>
          <a:p>
            <a:pPr lvl="1"/>
            <a:r>
              <a:rPr lang="en-US" b="0" i="0" dirty="0">
                <a:solidFill>
                  <a:srgbClr val="222222"/>
                </a:solidFill>
                <a:effectLst/>
              </a:rPr>
              <a:t>Employer information (geography, name, address)</a:t>
            </a:r>
          </a:p>
          <a:p>
            <a:pPr lvl="1"/>
            <a:r>
              <a:rPr lang="en-US" dirty="0">
                <a:solidFill>
                  <a:srgbClr val="222222"/>
                </a:solidFill>
              </a:rPr>
              <a:t>A</a:t>
            </a:r>
            <a:r>
              <a:rPr lang="en-US" b="0" i="0" dirty="0">
                <a:solidFill>
                  <a:srgbClr val="222222"/>
                </a:solidFill>
                <a:effectLst/>
              </a:rPr>
              <a:t>nonymized demographic information plus PIKs</a:t>
            </a:r>
            <a:endParaRPr lang="en-US" dirty="0">
              <a:solidFill>
                <a:srgbClr val="222222"/>
              </a:solidFill>
            </a:endParaRPr>
          </a:p>
          <a:p>
            <a:r>
              <a:rPr lang="en-US" dirty="0"/>
              <a:t>Employment Patterns for Minorities and Women—mandatory annual data collections for entities having employees:</a:t>
            </a:r>
          </a:p>
          <a:p>
            <a:pPr lvl="1"/>
            <a:r>
              <a:rPr lang="en-US" dirty="0"/>
              <a:t>In private industry </a:t>
            </a:r>
          </a:p>
          <a:p>
            <a:pPr lvl="1"/>
            <a:r>
              <a:rPr lang="en-US" dirty="0"/>
              <a:t>In referral local unions</a:t>
            </a:r>
          </a:p>
          <a:p>
            <a:pPr lvl="1"/>
            <a:r>
              <a:rPr lang="en-US" dirty="0"/>
              <a:t>In state and local governments</a:t>
            </a:r>
          </a:p>
          <a:p>
            <a:pPr lvl="1"/>
            <a:r>
              <a:rPr lang="en-US" dirty="0"/>
              <a:t>In elementary-secondary public schools</a:t>
            </a:r>
          </a:p>
          <a:p>
            <a:endParaRPr lang="en-US" dirty="0"/>
          </a:p>
        </p:txBody>
      </p:sp>
      <p:sp>
        <p:nvSpPr>
          <p:cNvPr id="4" name="Slide Number Placeholder 3">
            <a:extLst>
              <a:ext uri="{FF2B5EF4-FFF2-40B4-BE49-F238E27FC236}">
                <a16:creationId xmlns:a16="http://schemas.microsoft.com/office/drawing/2014/main" id="{3D97B836-F86A-B544-9652-F314EB107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3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525-C997-492F-8210-08489E553164}"/>
              </a:ext>
            </a:extLst>
          </p:cNvPr>
          <p:cNvSpPr>
            <a:spLocks noGrp="1"/>
          </p:cNvSpPr>
          <p:nvPr>
            <p:ph type="title"/>
          </p:nvPr>
        </p:nvSpPr>
        <p:spPr>
          <a:xfrm>
            <a:off x="838200" y="132916"/>
            <a:ext cx="10515600" cy="1325563"/>
          </a:xfrm>
        </p:spPr>
        <p:txBody>
          <a:bodyPr>
            <a:normAutofit/>
          </a:bodyPr>
          <a:lstStyle/>
          <a:p>
            <a:pPr algn="l"/>
            <a:r>
              <a:rPr lang="en-US" sz="5400" b="1" dirty="0">
                <a:solidFill>
                  <a:srgbClr val="D8B979"/>
                </a:solidFill>
              </a:rPr>
              <a:t>CJARS Data </a:t>
            </a:r>
            <a:r>
              <a:rPr lang="en-US" sz="5400" b="1" dirty="0">
                <a:solidFill>
                  <a:schemeClr val="bg1"/>
                </a:solidFill>
              </a:rPr>
              <a:t>Overview</a:t>
            </a:r>
          </a:p>
        </p:txBody>
      </p:sp>
      <p:sp>
        <p:nvSpPr>
          <p:cNvPr id="3" name="Content Placeholder 2">
            <a:extLst>
              <a:ext uri="{FF2B5EF4-FFF2-40B4-BE49-F238E27FC236}">
                <a16:creationId xmlns:a16="http://schemas.microsoft.com/office/drawing/2014/main" id="{BB3E9B4E-D692-4507-8316-7B521E54CCCA}"/>
              </a:ext>
            </a:extLst>
          </p:cNvPr>
          <p:cNvSpPr>
            <a:spLocks noGrp="1"/>
          </p:cNvSpPr>
          <p:nvPr>
            <p:ph idx="1"/>
          </p:nvPr>
        </p:nvSpPr>
        <p:spPr>
          <a:xfrm>
            <a:off x="721242" y="1287890"/>
            <a:ext cx="10515600" cy="4351338"/>
          </a:xfrm>
        </p:spPr>
        <p:txBody>
          <a:bodyPr/>
          <a:lstStyle/>
          <a:p>
            <a:r>
              <a:rPr lang="en-US" dirty="0">
                <a:solidFill>
                  <a:schemeClr val="bg1"/>
                </a:solidFill>
              </a:rPr>
              <a:t>The </a:t>
            </a:r>
            <a:r>
              <a:rPr lang="en-US" dirty="0">
                <a:solidFill>
                  <a:srgbClr val="D8B979"/>
                </a:solidFill>
              </a:rPr>
              <a:t>Criminal Justice Administrative Records System (CJARS)</a:t>
            </a:r>
            <a:r>
              <a:rPr lang="en-US" dirty="0">
                <a:solidFill>
                  <a:schemeClr val="bg1"/>
                </a:solidFill>
              </a:rPr>
              <a:t> is a collaboration between State justice departments, the University of Michigan, and Census to link offender records to other demographic, economic, and administrative data collected by the federal government.</a:t>
            </a:r>
          </a:p>
          <a:p>
            <a:pPr lvl="1"/>
            <a:r>
              <a:rPr lang="en-US" dirty="0">
                <a:solidFill>
                  <a:schemeClr val="bg1"/>
                </a:solidFill>
              </a:rPr>
              <a:t>Sampling frame is </a:t>
            </a:r>
            <a:r>
              <a:rPr lang="en-US" dirty="0">
                <a:solidFill>
                  <a:srgbClr val="D8B979"/>
                </a:solidFill>
              </a:rPr>
              <a:t>adults entering criminal </a:t>
            </a:r>
            <a:r>
              <a:rPr lang="en-US">
                <a:solidFill>
                  <a:srgbClr val="D8B979"/>
                </a:solidFill>
              </a:rPr>
              <a:t>justice system</a:t>
            </a:r>
            <a:r>
              <a:rPr lang="en-US">
                <a:solidFill>
                  <a:schemeClr val="bg1"/>
                </a:solidFill>
              </a:rPr>
              <a:t> </a:t>
            </a:r>
            <a:r>
              <a:rPr lang="en-US" dirty="0">
                <a:solidFill>
                  <a:schemeClr val="bg1"/>
                </a:solidFill>
              </a:rPr>
              <a:t>in participating States.</a:t>
            </a:r>
          </a:p>
        </p:txBody>
      </p:sp>
      <p:pic>
        <p:nvPicPr>
          <p:cNvPr id="6" name="Picture 5">
            <a:extLst>
              <a:ext uri="{FF2B5EF4-FFF2-40B4-BE49-F238E27FC236}">
                <a16:creationId xmlns:a16="http://schemas.microsoft.com/office/drawing/2014/main" id="{4D62A5C0-335B-4C29-8700-62F49F1D9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47753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9525-C997-492F-8210-08489E553164}"/>
              </a:ext>
            </a:extLst>
          </p:cNvPr>
          <p:cNvSpPr>
            <a:spLocks noGrp="1"/>
          </p:cNvSpPr>
          <p:nvPr>
            <p:ph type="title"/>
          </p:nvPr>
        </p:nvSpPr>
        <p:spPr>
          <a:xfrm>
            <a:off x="838200" y="132916"/>
            <a:ext cx="10515600" cy="1325563"/>
          </a:xfrm>
        </p:spPr>
        <p:txBody>
          <a:bodyPr>
            <a:normAutofit/>
          </a:bodyPr>
          <a:lstStyle/>
          <a:p>
            <a:pPr algn="l"/>
            <a:r>
              <a:rPr lang="en-US" sz="5400" b="1" dirty="0">
                <a:solidFill>
                  <a:srgbClr val="D8B979"/>
                </a:solidFill>
              </a:rPr>
              <a:t>Potential </a:t>
            </a:r>
            <a:r>
              <a:rPr lang="en-US" sz="5400" b="1" dirty="0">
                <a:solidFill>
                  <a:schemeClr val="bg1"/>
                </a:solidFill>
              </a:rPr>
              <a:t>Research</a:t>
            </a:r>
            <a:r>
              <a:rPr lang="en-US" sz="5400" b="1" dirty="0">
                <a:solidFill>
                  <a:srgbClr val="D8B979"/>
                </a:solidFill>
              </a:rPr>
              <a:t> </a:t>
            </a:r>
            <a:r>
              <a:rPr lang="en-US" sz="5400" b="1" dirty="0">
                <a:solidFill>
                  <a:schemeClr val="bg1"/>
                </a:solidFill>
              </a:rPr>
              <a:t>Questions </a:t>
            </a:r>
            <a:r>
              <a:rPr lang="en-US" sz="5400" b="1" dirty="0">
                <a:solidFill>
                  <a:srgbClr val="D8B979"/>
                </a:solidFill>
              </a:rPr>
              <a:t>(CJARS)</a:t>
            </a:r>
          </a:p>
        </p:txBody>
      </p:sp>
      <p:sp>
        <p:nvSpPr>
          <p:cNvPr id="3" name="Content Placeholder 2">
            <a:extLst>
              <a:ext uri="{FF2B5EF4-FFF2-40B4-BE49-F238E27FC236}">
                <a16:creationId xmlns:a16="http://schemas.microsoft.com/office/drawing/2014/main" id="{BB3E9B4E-D692-4507-8316-7B521E54CCCA}"/>
              </a:ext>
            </a:extLst>
          </p:cNvPr>
          <p:cNvSpPr>
            <a:spLocks noGrp="1"/>
          </p:cNvSpPr>
          <p:nvPr>
            <p:ph idx="1"/>
          </p:nvPr>
        </p:nvSpPr>
        <p:spPr>
          <a:xfrm>
            <a:off x="721242" y="1439073"/>
            <a:ext cx="10515600" cy="4496220"/>
          </a:xfrm>
        </p:spPr>
        <p:txBody>
          <a:bodyPr>
            <a:normAutofit/>
          </a:bodyPr>
          <a:lstStyle/>
          <a:p>
            <a:r>
              <a:rPr lang="en-US" dirty="0">
                <a:solidFill>
                  <a:schemeClr val="bg1"/>
                </a:solidFill>
              </a:rPr>
              <a:t>How much does </a:t>
            </a:r>
            <a:r>
              <a:rPr lang="en-US" dirty="0">
                <a:solidFill>
                  <a:srgbClr val="D8B979"/>
                </a:solidFill>
              </a:rPr>
              <a:t>incarceration</a:t>
            </a:r>
            <a:r>
              <a:rPr lang="en-US" dirty="0">
                <a:solidFill>
                  <a:schemeClr val="bg1"/>
                </a:solidFill>
              </a:rPr>
              <a:t> or other criminal justice contact impact </a:t>
            </a:r>
            <a:r>
              <a:rPr lang="en-US" dirty="0">
                <a:solidFill>
                  <a:srgbClr val="D8B979"/>
                </a:solidFill>
              </a:rPr>
              <a:t>lifetime wages, job types and tenure</a:t>
            </a:r>
            <a:r>
              <a:rPr lang="en-US" dirty="0">
                <a:solidFill>
                  <a:schemeClr val="bg1"/>
                </a:solidFill>
              </a:rPr>
              <a:t>? Does it vary by </a:t>
            </a:r>
            <a:r>
              <a:rPr lang="en-US" dirty="0">
                <a:solidFill>
                  <a:srgbClr val="D8B979"/>
                </a:solidFill>
              </a:rPr>
              <a:t>race/ethnicity</a:t>
            </a:r>
            <a:r>
              <a:rPr lang="en-US" dirty="0">
                <a:solidFill>
                  <a:schemeClr val="bg1"/>
                </a:solidFill>
              </a:rPr>
              <a:t>?</a:t>
            </a:r>
          </a:p>
          <a:p>
            <a:r>
              <a:rPr lang="en-US" dirty="0">
                <a:solidFill>
                  <a:schemeClr val="bg1"/>
                </a:solidFill>
              </a:rPr>
              <a:t>Does</a:t>
            </a:r>
            <a:r>
              <a:rPr lang="en-US" dirty="0">
                <a:solidFill>
                  <a:srgbClr val="D8B979"/>
                </a:solidFill>
              </a:rPr>
              <a:t> criminal justice contact </a:t>
            </a:r>
            <a:r>
              <a:rPr lang="en-US" dirty="0">
                <a:solidFill>
                  <a:schemeClr val="bg1"/>
                </a:solidFill>
              </a:rPr>
              <a:t>impact </a:t>
            </a:r>
            <a:r>
              <a:rPr lang="en-US" dirty="0">
                <a:solidFill>
                  <a:srgbClr val="D8B979"/>
                </a:solidFill>
              </a:rPr>
              <a:t>migration rates and types </a:t>
            </a:r>
            <a:r>
              <a:rPr lang="en-US" dirty="0">
                <a:solidFill>
                  <a:schemeClr val="bg1"/>
                </a:solidFill>
              </a:rPr>
              <a:t>(in-county, out-of-county, interstate)? </a:t>
            </a:r>
          </a:p>
          <a:p>
            <a:r>
              <a:rPr lang="en-US" dirty="0">
                <a:solidFill>
                  <a:schemeClr val="bg1"/>
                </a:solidFill>
              </a:rPr>
              <a:t>Do offenders who are </a:t>
            </a:r>
            <a:r>
              <a:rPr lang="en-US" dirty="0">
                <a:solidFill>
                  <a:srgbClr val="D8B979"/>
                </a:solidFill>
              </a:rPr>
              <a:t>gang-involved</a:t>
            </a:r>
            <a:r>
              <a:rPr lang="en-US" dirty="0">
                <a:solidFill>
                  <a:schemeClr val="bg1"/>
                </a:solidFill>
              </a:rPr>
              <a:t> have increased </a:t>
            </a:r>
            <a:r>
              <a:rPr lang="en-US" dirty="0">
                <a:solidFill>
                  <a:srgbClr val="D8B979"/>
                </a:solidFill>
              </a:rPr>
              <a:t>mortality</a:t>
            </a:r>
            <a:r>
              <a:rPr lang="en-US" dirty="0">
                <a:solidFill>
                  <a:schemeClr val="bg1"/>
                </a:solidFill>
              </a:rPr>
              <a:t>, above and beyond additional mortality risks of incarceration?</a:t>
            </a:r>
          </a:p>
          <a:p>
            <a:r>
              <a:rPr lang="en-US" dirty="0">
                <a:solidFill>
                  <a:schemeClr val="bg1"/>
                </a:solidFill>
              </a:rPr>
              <a:t>How does </a:t>
            </a:r>
            <a:r>
              <a:rPr lang="en-US" dirty="0">
                <a:solidFill>
                  <a:srgbClr val="D8B979"/>
                </a:solidFill>
              </a:rPr>
              <a:t>criminal justice contact </a:t>
            </a:r>
            <a:r>
              <a:rPr lang="en-US" dirty="0">
                <a:solidFill>
                  <a:schemeClr val="bg1"/>
                </a:solidFill>
              </a:rPr>
              <a:t>impact </a:t>
            </a:r>
            <a:r>
              <a:rPr lang="en-US" dirty="0">
                <a:solidFill>
                  <a:srgbClr val="D8B979"/>
                </a:solidFill>
              </a:rPr>
              <a:t>public program participation</a:t>
            </a:r>
            <a:r>
              <a:rPr lang="en-US" dirty="0">
                <a:solidFill>
                  <a:schemeClr val="bg1"/>
                </a:solidFill>
              </a:rPr>
              <a:t>, such as use of TANF, SNAP, or WIC?</a:t>
            </a:r>
          </a:p>
          <a:p>
            <a:r>
              <a:rPr lang="en-US" dirty="0">
                <a:solidFill>
                  <a:schemeClr val="bg1"/>
                </a:solidFill>
              </a:rPr>
              <a:t>Are there differences in rates of </a:t>
            </a:r>
            <a:r>
              <a:rPr lang="en-US" dirty="0">
                <a:solidFill>
                  <a:srgbClr val="D8B979"/>
                </a:solidFill>
              </a:rPr>
              <a:t>Driving Under the Influence (DUIs) </a:t>
            </a:r>
            <a:r>
              <a:rPr lang="en-US" dirty="0">
                <a:solidFill>
                  <a:schemeClr val="bg1"/>
                </a:solidFill>
              </a:rPr>
              <a:t>by State and local </a:t>
            </a:r>
            <a:r>
              <a:rPr lang="en-US" dirty="0">
                <a:solidFill>
                  <a:srgbClr val="D8B979"/>
                </a:solidFill>
              </a:rPr>
              <a:t>programs and policies</a:t>
            </a:r>
            <a:r>
              <a:rPr lang="en-US" dirty="0">
                <a:solidFill>
                  <a:schemeClr val="bg1"/>
                </a:solidFill>
              </a:rPr>
              <a:t>?</a:t>
            </a:r>
          </a:p>
        </p:txBody>
      </p:sp>
      <p:pic>
        <p:nvPicPr>
          <p:cNvPr id="6" name="Picture 5">
            <a:extLst>
              <a:ext uri="{FF2B5EF4-FFF2-40B4-BE49-F238E27FC236}">
                <a16:creationId xmlns:a16="http://schemas.microsoft.com/office/drawing/2014/main" id="{D632C3D8-EA70-42BD-B63F-B13C257E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8262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Steps of the FSRDC Application Process</a:t>
            </a:r>
          </a:p>
        </p:txBody>
      </p:sp>
      <p:graphicFrame>
        <p:nvGraphicFramePr>
          <p:cNvPr id="5" name="Content Placeholder 4"/>
          <p:cNvGraphicFramePr>
            <a:graphicFrameLocks noGrp="1"/>
          </p:cNvGraphicFramePr>
          <p:nvPr>
            <p:ph idx="1"/>
          </p:nvPr>
        </p:nvGraphicFramePr>
        <p:xfrm>
          <a:off x="838200" y="15428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021972" y="2668074"/>
            <a:ext cx="21866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ction="ppaction://hlinkfile"/>
              </a:rPr>
              <a:t>ResearchDataGov.org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254127-1147-F946-E046-ECB6A72C9665}"/>
              </a:ext>
            </a:extLst>
          </p:cNvPr>
          <p:cNvSpPr txBox="1"/>
          <p:nvPr/>
        </p:nvSpPr>
        <p:spPr>
          <a:xfrm>
            <a:off x="2987895" y="5964571"/>
            <a:ext cx="62469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Not all project types have fees. Speak with your FSRDC administrator to get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information about whether fees there will be fees for your proposed project.</a:t>
            </a:r>
          </a:p>
        </p:txBody>
      </p:sp>
    </p:spTree>
    <p:extLst>
      <p:ext uri="{BB962C8B-B14F-4D97-AF65-F5344CB8AC3E}">
        <p14:creationId xmlns:p14="http://schemas.microsoft.com/office/powerpoint/2010/main" val="126395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0AA-8613-D983-7F96-F9A801E7090D}"/>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82201266-4D55-D0E6-9725-649375C965CC}"/>
              </a:ext>
            </a:extLst>
          </p:cNvPr>
          <p:cNvSpPr>
            <a:spLocks noGrp="1"/>
          </p:cNvSpPr>
          <p:nvPr>
            <p:ph idx="1"/>
          </p:nvPr>
        </p:nvSpPr>
        <p:spPr/>
        <p:txBody>
          <a:bodyPr>
            <a:normAutofit lnSpcReduction="10000"/>
          </a:bodyPr>
          <a:lstStyle/>
          <a:p>
            <a:r>
              <a:rPr lang="en-US" dirty="0"/>
              <a:t>Contact Catherine Talbot, RMRDC administrator, or Jani Little, RMRDC director – we are here to support proposal development</a:t>
            </a:r>
          </a:p>
          <a:p>
            <a:r>
              <a:rPr lang="en-US" dirty="0"/>
              <a:t>brief summary </a:t>
            </a:r>
          </a:p>
          <a:p>
            <a:pPr lvl="1"/>
            <a:r>
              <a:rPr lang="en-US" dirty="0"/>
              <a:t>Summary of research ideas</a:t>
            </a:r>
          </a:p>
          <a:p>
            <a:pPr lvl="1"/>
            <a:r>
              <a:rPr lang="en-US" dirty="0"/>
              <a:t>Restricted-use data needs</a:t>
            </a:r>
          </a:p>
          <a:p>
            <a:pPr lvl="1"/>
            <a:r>
              <a:rPr lang="en-US" dirty="0"/>
              <a:t>Key external datasets and linkages (if applicable)</a:t>
            </a:r>
          </a:p>
          <a:p>
            <a:pPr lvl="1"/>
            <a:r>
              <a:rPr lang="en-US" dirty="0"/>
              <a:t>General idea of methodology</a:t>
            </a:r>
          </a:p>
          <a:p>
            <a:r>
              <a:rPr lang="en-US" dirty="0"/>
              <a:t>Learn all you can about the data </a:t>
            </a:r>
          </a:p>
          <a:p>
            <a:pPr lvl="1"/>
            <a:r>
              <a:rPr lang="en-US" dirty="0"/>
              <a:t>ResearchDataGov.org</a:t>
            </a:r>
          </a:p>
          <a:p>
            <a:pPr lvl="1"/>
            <a:r>
              <a:rPr lang="en-US" dirty="0"/>
              <a:t>Data pages on Census website</a:t>
            </a:r>
          </a:p>
          <a:p>
            <a:pPr lvl="1"/>
            <a:r>
              <a:rPr lang="en-US" dirty="0"/>
              <a:t>Key papers, including Census Working Papers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7F60060-CD80-CFE6-4646-FC916A80D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1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Getting Started: Browsing and Searching</a:t>
            </a:r>
          </a:p>
        </p:txBody>
      </p:sp>
      <p:pic>
        <p:nvPicPr>
          <p:cNvPr id="4" name="Picture 3">
            <a:extLst>
              <a:ext uri="{FF2B5EF4-FFF2-40B4-BE49-F238E27FC236}">
                <a16:creationId xmlns:a16="http://schemas.microsoft.com/office/drawing/2014/main" id="{93FEBB99-CE2E-1097-478E-7645D0F7C569}"/>
              </a:ext>
            </a:extLst>
          </p:cNvPr>
          <p:cNvPicPr>
            <a:picLocks noChangeAspect="1"/>
          </p:cNvPicPr>
          <p:nvPr/>
        </p:nvPicPr>
        <p:blipFill>
          <a:blip r:embed="rId4"/>
          <a:stretch>
            <a:fillRect/>
          </a:stretch>
        </p:blipFill>
        <p:spPr>
          <a:xfrm>
            <a:off x="1684420" y="801038"/>
            <a:ext cx="7614139" cy="5477390"/>
          </a:xfrm>
          <a:prstGeom prst="rect">
            <a:avLst/>
          </a:prstGeom>
        </p:spPr>
      </p:pic>
    </p:spTree>
    <p:extLst>
      <p:ext uri="{BB962C8B-B14F-4D97-AF65-F5344CB8AC3E}">
        <p14:creationId xmlns:p14="http://schemas.microsoft.com/office/powerpoint/2010/main" val="1026605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Guidelines for Census proposal</a:t>
            </a:r>
          </a:p>
        </p:txBody>
      </p:sp>
      <p:sp>
        <p:nvSpPr>
          <p:cNvPr id="3" name="Content Placeholder 2"/>
          <p:cNvSpPr>
            <a:spLocks noGrp="1"/>
          </p:cNvSpPr>
          <p:nvPr>
            <p:ph idx="1"/>
          </p:nvPr>
        </p:nvSpPr>
        <p:spPr/>
        <p:txBody>
          <a:bodyPr>
            <a:normAutofit/>
          </a:bodyPr>
          <a:lstStyle/>
          <a:p>
            <a:r>
              <a:rPr lang="en-US" dirty="0"/>
              <a:t>Proposal must meet Basic Requirements</a:t>
            </a:r>
          </a:p>
          <a:p>
            <a:pPr lvl="1"/>
            <a:r>
              <a:rPr lang="en-US" dirty="0"/>
              <a:t>Need for </a:t>
            </a:r>
            <a:r>
              <a:rPr lang="en-US" i="1" dirty="0"/>
              <a:t>Non-Public</a:t>
            </a:r>
            <a:r>
              <a:rPr lang="en-US" dirty="0"/>
              <a:t> data</a:t>
            </a:r>
          </a:p>
          <a:p>
            <a:pPr lvl="1"/>
            <a:r>
              <a:rPr lang="en-US" dirty="0"/>
              <a:t>Maintains Confidentiality</a:t>
            </a:r>
          </a:p>
          <a:p>
            <a:pPr lvl="1"/>
            <a:r>
              <a:rPr lang="en-US" dirty="0"/>
              <a:t>Must emphasize statistical models vs. tabular output</a:t>
            </a:r>
          </a:p>
          <a:p>
            <a:pPr lvl="1"/>
            <a:r>
              <a:rPr lang="en-US" dirty="0"/>
              <a:t>Feasibility</a:t>
            </a:r>
          </a:p>
          <a:p>
            <a:pPr lvl="1"/>
            <a:r>
              <a:rPr lang="en-US" dirty="0"/>
              <a:t>Describes Census Benefits  (LEGAL REQUIREMENT)</a:t>
            </a:r>
          </a:p>
          <a:p>
            <a:pPr lvl="1"/>
            <a:r>
              <a:rPr lang="en-US" dirty="0"/>
              <a:t>Scientific Merit</a:t>
            </a:r>
          </a:p>
          <a:p>
            <a:r>
              <a:rPr lang="en-US" dirty="0"/>
              <a:t>Work with Census Administrator to craft proposal</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27" y="1704191"/>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03" y="1447503"/>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363" y="16419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859" y="2743454"/>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88" y="3499844"/>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151" y="4724165"/>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8160" y="3904583"/>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t>RMRDC Membership Network</a:t>
            </a:r>
            <a:br>
              <a:rPr lang="en-US" sz="4900" b="1" dirty="0">
                <a:solidFill>
                  <a:srgbClr val="D4B779"/>
                </a:solidFill>
              </a:rPr>
            </a:br>
            <a:r>
              <a:rPr lang="en-US" sz="2000" b="1" dirty="0"/>
              <a:t>*All faculty, staff and graduate students associated with member universities have free access </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494417" y="2779021"/>
            <a:ext cx="4396245" cy="696332"/>
          </a:xfrm>
          <a:prstGeom prst="rect">
            <a:avLst/>
          </a:prstGeom>
        </p:spPr>
      </p:pic>
      <p:pic>
        <p:nvPicPr>
          <p:cNvPr id="7" name="Picture 6" descr="A logo for a university&#10;&#10;Description automatically generated">
            <a:extLst>
              <a:ext uri="{FF2B5EF4-FFF2-40B4-BE49-F238E27FC236}">
                <a16:creationId xmlns:a16="http://schemas.microsoft.com/office/drawing/2014/main" id="{3C648AED-4E94-4047-4051-49575651C9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7226" y="3713001"/>
            <a:ext cx="2581519" cy="1680213"/>
          </a:xfrm>
          <a:prstGeom prst="rect">
            <a:avLst/>
          </a:prstGeom>
        </p:spPr>
      </p:pic>
    </p:spTree>
    <p:extLst>
      <p:ext uri="{BB962C8B-B14F-4D97-AF65-F5344CB8AC3E}">
        <p14:creationId xmlns:p14="http://schemas.microsoft.com/office/powerpoint/2010/main" val="406789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E700-35ED-443F-E096-C2AD380EEFB7}"/>
              </a:ext>
            </a:extLst>
          </p:cNvPr>
          <p:cNvSpPr>
            <a:spLocks noGrp="1"/>
          </p:cNvSpPr>
          <p:nvPr>
            <p:ph type="title"/>
          </p:nvPr>
        </p:nvSpPr>
        <p:spPr/>
        <p:txBody>
          <a:bodyPr/>
          <a:lstStyle/>
          <a:p>
            <a:r>
              <a:rPr lang="en-US" b="1" dirty="0">
                <a:solidFill>
                  <a:schemeClr val="accent1">
                    <a:lumMod val="50000"/>
                  </a:schemeClr>
                </a:solidFill>
              </a:rPr>
              <a:t>Timeframe – “Patience is a Virtue”</a:t>
            </a:r>
            <a:endParaRPr lang="en-US" dirty="0"/>
          </a:p>
        </p:txBody>
      </p:sp>
      <p:sp>
        <p:nvSpPr>
          <p:cNvPr id="3" name="Content Placeholder 2">
            <a:extLst>
              <a:ext uri="{FF2B5EF4-FFF2-40B4-BE49-F238E27FC236}">
                <a16:creationId xmlns:a16="http://schemas.microsoft.com/office/drawing/2014/main" id="{B5F44849-198C-CCFE-BB40-FD5A8957031C}"/>
              </a:ext>
            </a:extLst>
          </p:cNvPr>
          <p:cNvSpPr>
            <a:spLocks noGrp="1"/>
          </p:cNvSpPr>
          <p:nvPr>
            <p:ph idx="1"/>
          </p:nvPr>
        </p:nvSpPr>
        <p:spPr/>
        <p:txBody>
          <a:bodyPr>
            <a:normAutofit/>
          </a:bodyPr>
          <a:lstStyle/>
          <a:p>
            <a:r>
              <a:rPr lang="en-US" dirty="0"/>
              <a:t>Census Data</a:t>
            </a:r>
          </a:p>
          <a:p>
            <a:pPr lvl="1"/>
            <a:r>
              <a:rPr lang="en-US" dirty="0"/>
              <a:t>Census review takes no more than 12 weeks</a:t>
            </a:r>
          </a:p>
          <a:p>
            <a:pPr lvl="1"/>
            <a:r>
              <a:rPr lang="en-US" dirty="0"/>
              <a:t>Additional agency review, if needed (up to 12 additional weeks)</a:t>
            </a:r>
          </a:p>
          <a:p>
            <a:r>
              <a:rPr lang="en-US" dirty="0"/>
              <a:t>Economic data (IRS), </a:t>
            </a:r>
            <a:r>
              <a:rPr lang="en-US" dirty="0" err="1"/>
              <a:t>Numident</a:t>
            </a:r>
            <a:r>
              <a:rPr lang="en-US" dirty="0"/>
              <a:t> (SSA), LEHD (states), CPS (BLS)</a:t>
            </a:r>
          </a:p>
          <a:p>
            <a:r>
              <a:rPr lang="en-US" dirty="0"/>
              <a:t>Other agency data</a:t>
            </a:r>
          </a:p>
          <a:p>
            <a:pPr lvl="1"/>
            <a:r>
              <a:rPr lang="en-US" dirty="0"/>
              <a:t>Same 12 week timeline. Some organizations may only accept applications during application window.</a:t>
            </a:r>
          </a:p>
          <a:p>
            <a:pPr lvl="1"/>
            <a:r>
              <a:rPr lang="en-US" dirty="0"/>
              <a:t>Census approval NOT required</a:t>
            </a:r>
          </a:p>
          <a:p>
            <a:r>
              <a:rPr lang="en-US" dirty="0"/>
              <a:t>Special Sworn Status</a:t>
            </a:r>
          </a:p>
          <a:p>
            <a:pPr lvl="1"/>
            <a:r>
              <a:rPr lang="en-US" dirty="0"/>
              <a:t>3 - 4 additional months for your security clearance and badging</a:t>
            </a:r>
          </a:p>
          <a:p>
            <a:endParaRPr lang="en-US" dirty="0"/>
          </a:p>
        </p:txBody>
      </p:sp>
      <p:sp>
        <p:nvSpPr>
          <p:cNvPr id="4" name="Slide Number Placeholder 3">
            <a:extLst>
              <a:ext uri="{FF2B5EF4-FFF2-40B4-BE49-F238E27FC236}">
                <a16:creationId xmlns:a16="http://schemas.microsoft.com/office/drawing/2014/main" id="{BC116A55-8009-DDB6-CBB5-48EBDAC111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0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D77A-5AC1-4D2D-B237-5F3A8EE1476B}"/>
              </a:ext>
            </a:extLst>
          </p:cNvPr>
          <p:cNvSpPr>
            <a:spLocks noGrp="1"/>
          </p:cNvSpPr>
          <p:nvPr>
            <p:ph type="title"/>
          </p:nvPr>
        </p:nvSpPr>
        <p:spPr/>
        <p:txBody>
          <a:bodyPr/>
          <a:lstStyle/>
          <a:p>
            <a:r>
              <a:rPr lang="en-US" b="1" dirty="0">
                <a:solidFill>
                  <a:schemeClr val="accent1">
                    <a:lumMod val="50000"/>
                  </a:schemeClr>
                </a:solidFill>
              </a:rPr>
              <a:t>Working in the FSRDC Lab </a:t>
            </a:r>
          </a:p>
        </p:txBody>
      </p:sp>
      <p:sp>
        <p:nvSpPr>
          <p:cNvPr id="3" name="Content Placeholder 2">
            <a:extLst>
              <a:ext uri="{FF2B5EF4-FFF2-40B4-BE49-F238E27FC236}">
                <a16:creationId xmlns:a16="http://schemas.microsoft.com/office/drawing/2014/main" id="{0C901120-523A-4394-A911-CF1B9615E1C6}"/>
              </a:ext>
            </a:extLst>
          </p:cNvPr>
          <p:cNvSpPr>
            <a:spLocks noGrp="1"/>
          </p:cNvSpPr>
          <p:nvPr>
            <p:ph idx="1"/>
          </p:nvPr>
        </p:nvSpPr>
        <p:spPr/>
        <p:txBody>
          <a:bodyPr/>
          <a:lstStyle/>
          <a:p>
            <a:r>
              <a:rPr lang="en-US" dirty="0"/>
              <a:t>Majority of projects conducted entirely in the RMRDC lab</a:t>
            </a:r>
          </a:p>
          <a:p>
            <a:pPr lvl="1"/>
            <a:r>
              <a:rPr lang="en-US" dirty="0"/>
              <a:t>Data located on server in Maryland, not in the RMRDC</a:t>
            </a:r>
          </a:p>
          <a:p>
            <a:pPr lvl="1">
              <a:spcAft>
                <a:spcPts val="600"/>
              </a:spcAft>
            </a:pPr>
            <a:r>
              <a:rPr lang="en-US" dirty="0"/>
              <a:t>Access data via thin client terminals located in cubicles</a:t>
            </a:r>
          </a:p>
          <a:p>
            <a:pPr>
              <a:spcBef>
                <a:spcPts val="600"/>
              </a:spcBef>
              <a:spcAft>
                <a:spcPts val="600"/>
              </a:spcAft>
            </a:pPr>
            <a:r>
              <a:rPr lang="en-US" dirty="0"/>
              <a:t>No internet access or personal computers allowed in lab </a:t>
            </a:r>
          </a:p>
          <a:p>
            <a:pPr>
              <a:spcBef>
                <a:spcPts val="600"/>
              </a:spcBef>
              <a:spcAft>
                <a:spcPts val="600"/>
              </a:spcAft>
            </a:pPr>
            <a:r>
              <a:rPr lang="en-US" dirty="0"/>
              <a:t>Agency reviews output before releasing (~4-6 weeks)</a:t>
            </a:r>
          </a:p>
          <a:p>
            <a:endParaRPr lang="en-US" dirty="0"/>
          </a:p>
        </p:txBody>
      </p:sp>
      <p:sp>
        <p:nvSpPr>
          <p:cNvPr id="4" name="Slide Number Placeholder 3">
            <a:extLst>
              <a:ext uri="{FF2B5EF4-FFF2-40B4-BE49-F238E27FC236}">
                <a16:creationId xmlns:a16="http://schemas.microsoft.com/office/drawing/2014/main" id="{AE26DE9E-66EE-4091-8375-277A36812A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12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B4D-FD8E-1594-FD32-15AC759032E1}"/>
              </a:ext>
            </a:extLst>
          </p:cNvPr>
          <p:cNvSpPr>
            <a:spLocks noGrp="1"/>
          </p:cNvSpPr>
          <p:nvPr>
            <p:ph type="title"/>
          </p:nvPr>
        </p:nvSpPr>
        <p:spPr/>
        <p:txBody>
          <a:bodyPr/>
          <a:lstStyle/>
          <a:p>
            <a:r>
              <a:rPr lang="en-US" sz="4400" b="1" dirty="0">
                <a:solidFill>
                  <a:schemeClr val="accent1">
                    <a:lumMod val="50000"/>
                  </a:schemeClr>
                </a:solidFill>
              </a:rPr>
              <a:t>Remote Access: How it works</a:t>
            </a:r>
            <a:endParaRPr lang="en-US" dirty="0"/>
          </a:p>
        </p:txBody>
      </p:sp>
      <p:sp>
        <p:nvSpPr>
          <p:cNvPr id="3" name="Content Placeholder 2">
            <a:extLst>
              <a:ext uri="{FF2B5EF4-FFF2-40B4-BE49-F238E27FC236}">
                <a16:creationId xmlns:a16="http://schemas.microsoft.com/office/drawing/2014/main" id="{3BCA8E21-D489-BFDB-EB3B-7664F2F1BD4D}"/>
              </a:ext>
            </a:extLst>
          </p:cNvPr>
          <p:cNvSpPr>
            <a:spLocks noGrp="1"/>
          </p:cNvSpPr>
          <p:nvPr>
            <p:ph idx="1"/>
          </p:nvPr>
        </p:nvSpPr>
        <p:spPr/>
        <p:txBody>
          <a:bodyPr>
            <a:normAutofit/>
          </a:bodyPr>
          <a:lstStyle/>
          <a:p>
            <a:r>
              <a:rPr lang="en-US" sz="2400" dirty="0"/>
              <a:t>Eligibility </a:t>
            </a:r>
          </a:p>
          <a:p>
            <a:pPr lvl="1"/>
            <a:r>
              <a:rPr lang="en-US" sz="2000" dirty="0"/>
              <a:t>Data owning agency approval to remotely access data</a:t>
            </a:r>
          </a:p>
          <a:p>
            <a:pPr lvl="1"/>
            <a:r>
              <a:rPr lang="en-US" sz="2000" dirty="0"/>
              <a:t>Successful completion of remote access training</a:t>
            </a:r>
          </a:p>
          <a:p>
            <a:pPr lvl="1"/>
            <a:r>
              <a:rPr lang="en-US" sz="2000" dirty="0"/>
              <a:t>Successful on-site FSRDC experience</a:t>
            </a:r>
          </a:p>
          <a:p>
            <a:r>
              <a:rPr lang="en-US" sz="2400" dirty="0"/>
              <a:t>Rules of Behavior</a:t>
            </a:r>
          </a:p>
          <a:p>
            <a:pPr lvl="1"/>
            <a:r>
              <a:rPr lang="en-US" sz="2000" dirty="0"/>
              <a:t>Agreements</a:t>
            </a:r>
          </a:p>
          <a:p>
            <a:pPr lvl="1"/>
            <a:r>
              <a:rPr lang="en-US" sz="2000" dirty="0"/>
              <a:t>Mimics FSRDC environment</a:t>
            </a:r>
            <a:endParaRPr lang="en-US" sz="1600" dirty="0"/>
          </a:p>
          <a:p>
            <a:r>
              <a:rPr lang="en-US" sz="2400" dirty="0"/>
              <a:t>Location </a:t>
            </a:r>
          </a:p>
          <a:p>
            <a:pPr lvl="1"/>
            <a:r>
              <a:rPr lang="en-US" sz="2000" dirty="0"/>
              <a:t>Locked room inside researcher’s home</a:t>
            </a:r>
          </a:p>
          <a:p>
            <a:r>
              <a:rPr lang="en-US" sz="2400" dirty="0"/>
              <a:t>Regular inspections by Census Staff</a:t>
            </a:r>
          </a:p>
          <a:p>
            <a:pPr marL="0" indent="0">
              <a:buNone/>
            </a:pPr>
            <a:endParaRPr lang="en-US" dirty="0"/>
          </a:p>
        </p:txBody>
      </p:sp>
      <p:sp>
        <p:nvSpPr>
          <p:cNvPr id="4" name="Slide Number Placeholder 3">
            <a:extLst>
              <a:ext uri="{FF2B5EF4-FFF2-40B4-BE49-F238E27FC236}">
                <a16:creationId xmlns:a16="http://schemas.microsoft.com/office/drawing/2014/main" id="{BD636D12-78C6-7F21-7B40-C3E408A3B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92F98E-9386-2314-0BB9-2457420E099E}"/>
              </a:ext>
            </a:extLst>
          </p:cNvPr>
          <p:cNvPicPr>
            <a:picLocks noChangeAspect="1"/>
          </p:cNvPicPr>
          <p:nvPr/>
        </p:nvPicPr>
        <p:blipFill>
          <a:blip r:embed="rId2"/>
          <a:stretch>
            <a:fillRect/>
          </a:stretch>
        </p:blipFill>
        <p:spPr>
          <a:xfrm rot="5400000">
            <a:off x="7515217" y="2183529"/>
            <a:ext cx="4386951" cy="3290214"/>
          </a:xfrm>
          <a:prstGeom prst="rect">
            <a:avLst/>
          </a:prstGeom>
          <a:ln w="25400">
            <a:solidFill>
              <a:srgbClr val="003399"/>
            </a:solidFill>
          </a:ln>
        </p:spPr>
      </p:pic>
    </p:spTree>
    <p:extLst>
      <p:ext uri="{BB962C8B-B14F-4D97-AF65-F5344CB8AC3E}">
        <p14:creationId xmlns:p14="http://schemas.microsoft.com/office/powerpoint/2010/main" val="238907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3057-5959-8C4F-5709-9F2F3C9D3BEC}"/>
              </a:ext>
            </a:extLst>
          </p:cNvPr>
          <p:cNvSpPr>
            <a:spLocks noGrp="1"/>
          </p:cNvSpPr>
          <p:nvPr>
            <p:ph type="title"/>
          </p:nvPr>
        </p:nvSpPr>
        <p:spPr/>
        <p:txBody>
          <a:bodyPr/>
          <a:lstStyle/>
          <a:p>
            <a:r>
              <a:rPr lang="en-US" dirty="0"/>
              <a:t>Things to keep in mind</a:t>
            </a:r>
          </a:p>
        </p:txBody>
      </p:sp>
      <p:sp>
        <p:nvSpPr>
          <p:cNvPr id="3" name="Content Placeholder 2">
            <a:extLst>
              <a:ext uri="{FF2B5EF4-FFF2-40B4-BE49-F238E27FC236}">
                <a16:creationId xmlns:a16="http://schemas.microsoft.com/office/drawing/2014/main" id="{AFFE6EFF-4FCC-640E-CC04-3E61372AFF87}"/>
              </a:ext>
            </a:extLst>
          </p:cNvPr>
          <p:cNvSpPr>
            <a:spLocks noGrp="1"/>
          </p:cNvSpPr>
          <p:nvPr>
            <p:ph idx="1"/>
          </p:nvPr>
        </p:nvSpPr>
        <p:spPr/>
        <p:txBody>
          <a:bodyPr/>
          <a:lstStyle/>
          <a:p>
            <a:r>
              <a:rPr lang="en-US" dirty="0"/>
              <a:t>Model based output is the expectation</a:t>
            </a:r>
          </a:p>
          <a:p>
            <a:pPr lvl="1"/>
            <a:r>
              <a:rPr lang="en-US" dirty="0"/>
              <a:t>Tabular output is limited to supporting model-based output</a:t>
            </a:r>
          </a:p>
          <a:p>
            <a:r>
              <a:rPr lang="en-US" dirty="0"/>
              <a:t>New data are being added all the time</a:t>
            </a:r>
          </a:p>
          <a:p>
            <a:r>
              <a:rPr lang="en-US" dirty="0"/>
              <a:t>Other agencies govern how their data are used and accessed</a:t>
            </a:r>
          </a:p>
          <a:p>
            <a:pPr lvl="1"/>
            <a:r>
              <a:rPr lang="en-US" dirty="0"/>
              <a:t>Fees may apply to other agencies’ data</a:t>
            </a:r>
          </a:p>
          <a:p>
            <a:pPr lvl="1"/>
            <a:r>
              <a:rPr lang="en-US" dirty="0"/>
              <a:t>Other agencies may limit the hours you are able to access the RDC</a:t>
            </a:r>
          </a:p>
          <a:p>
            <a:pPr lvl="1"/>
            <a:r>
              <a:rPr lang="en-US" dirty="0"/>
              <a:t>Policy analysis is not allowed when using certain datasets</a:t>
            </a:r>
          </a:p>
          <a:p>
            <a:r>
              <a:rPr lang="en-US" dirty="0"/>
              <a:t>RDC work takes time – plan ahead!</a:t>
            </a:r>
          </a:p>
          <a:p>
            <a:endParaRPr lang="en-US" dirty="0"/>
          </a:p>
        </p:txBody>
      </p:sp>
      <p:sp>
        <p:nvSpPr>
          <p:cNvPr id="4" name="Slide Number Placeholder 3">
            <a:extLst>
              <a:ext uri="{FF2B5EF4-FFF2-40B4-BE49-F238E27FC236}">
                <a16:creationId xmlns:a16="http://schemas.microsoft.com/office/drawing/2014/main" id="{B0F6C76E-45B2-3503-4E66-0D7A8A35F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822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467"/>
          </a:xfrm>
        </p:spPr>
        <p:txBody>
          <a:bodyPr/>
          <a:lstStyle/>
          <a:p>
            <a:r>
              <a:rPr lang="en-US" b="1" dirty="0">
                <a:solidFill>
                  <a:schemeClr val="accent1">
                    <a:lumMod val="50000"/>
                  </a:schemeClr>
                </a:solidFill>
              </a:rPr>
              <a:t>For More Information…</a:t>
            </a:r>
          </a:p>
        </p:txBody>
      </p:sp>
      <p:sp>
        <p:nvSpPr>
          <p:cNvPr id="3" name="Content Placeholder 2"/>
          <p:cNvSpPr>
            <a:spLocks noGrp="1"/>
          </p:cNvSpPr>
          <p:nvPr>
            <p:ph idx="1"/>
          </p:nvPr>
        </p:nvSpPr>
        <p:spPr>
          <a:xfrm>
            <a:off x="838200" y="1399032"/>
            <a:ext cx="10515600" cy="4777931"/>
          </a:xfrm>
        </p:spPr>
        <p:txBody>
          <a:bodyPr>
            <a:normAutofit/>
          </a:bodyPr>
          <a:lstStyle/>
          <a:p>
            <a:r>
              <a:rPr lang="en-US" sz="3200" dirty="0">
                <a:cs typeface="Arial" pitchFamily="34" charset="0"/>
              </a:rPr>
              <a:t>Resources:</a:t>
            </a:r>
          </a:p>
          <a:p>
            <a:pPr lvl="1">
              <a:spcAft>
                <a:spcPts val="1200"/>
              </a:spcAft>
            </a:pPr>
            <a:r>
              <a:rPr lang="en-US" sz="2600" dirty="0">
                <a:cs typeface="Arial" pitchFamily="34" charset="0"/>
              </a:rPr>
              <a:t>FSRDC website:</a:t>
            </a:r>
            <a:br>
              <a:rPr lang="en-US" sz="2600" dirty="0">
                <a:cs typeface="Arial" pitchFamily="34" charset="0"/>
              </a:rPr>
            </a:br>
            <a:r>
              <a:rPr lang="en-US" sz="2600" dirty="0">
                <a:cs typeface="Arial" pitchFamily="34" charset="0"/>
                <a:hlinkClick r:id="rId3"/>
              </a:rPr>
              <a:t>www.census.gov/fsrdc</a:t>
            </a:r>
            <a:endParaRPr lang="en-US" sz="2600" dirty="0">
              <a:cs typeface="Arial" pitchFamily="34" charset="0"/>
            </a:endParaRPr>
          </a:p>
          <a:p>
            <a:pPr lvl="1">
              <a:spcBef>
                <a:spcPts val="0"/>
              </a:spcBef>
              <a:spcAft>
                <a:spcPts val="1200"/>
              </a:spcAft>
            </a:pPr>
            <a:r>
              <a:rPr lang="en-US" sz="2600" dirty="0">
                <a:cs typeface="Arial" pitchFamily="34" charset="0"/>
              </a:rPr>
              <a:t>CES Working Paper Series:</a:t>
            </a:r>
            <a:br>
              <a:rPr lang="en-US" sz="2600" dirty="0">
                <a:cs typeface="Arial" pitchFamily="34" charset="0"/>
              </a:rPr>
            </a:br>
            <a:r>
              <a:rPr lang="en-US" sz="2600" dirty="0">
                <a:cs typeface="Arial" pitchFamily="34" charset="0"/>
                <a:hlinkClick r:id="rId4"/>
              </a:rPr>
              <a:t>ideas.repec.org/s/cen/wpaper.html</a:t>
            </a:r>
            <a:endParaRPr lang="en-US" sz="2600" dirty="0">
              <a:cs typeface="Arial" pitchFamily="34" charset="0"/>
            </a:endParaRPr>
          </a:p>
          <a:p>
            <a:pPr lvl="1">
              <a:spcBef>
                <a:spcPts val="0"/>
              </a:spcBef>
              <a:spcAft>
                <a:spcPts val="1200"/>
              </a:spcAft>
            </a:pPr>
            <a:r>
              <a:rPr lang="en-US" sz="2600" dirty="0">
                <a:cs typeface="Arial" pitchFamily="34" charset="0"/>
              </a:rPr>
              <a:t>Current RDC Projects:</a:t>
            </a:r>
            <a:br>
              <a:rPr lang="en-US" sz="2600" dirty="0">
                <a:cs typeface="Arial" pitchFamily="34" charset="0"/>
              </a:rPr>
            </a:br>
            <a:r>
              <a:rPr lang="en-US" sz="2600" dirty="0">
                <a:cs typeface="Arial" pitchFamily="34" charset="0"/>
                <a:hlinkClick r:id="rId5"/>
              </a:rPr>
              <a:t>www.census.gov/about/adrm/fsrdc/about/ongoing-projects.html</a:t>
            </a:r>
            <a:r>
              <a:rPr lang="en-US" sz="2600" dirty="0">
                <a:cs typeface="Arial" pitchFamily="34" charset="0"/>
              </a:rPr>
              <a:t> </a:t>
            </a:r>
          </a:p>
          <a:p>
            <a:pPr lvl="1">
              <a:spcBef>
                <a:spcPts val="0"/>
              </a:spcBef>
            </a:pPr>
            <a:r>
              <a:rPr lang="en-US" sz="2600" dirty="0">
                <a:cs typeface="Arial" pitchFamily="34" charset="0"/>
              </a:rPr>
              <a:t>ResearchDataGov – FSRDC application portal:</a:t>
            </a:r>
            <a:br>
              <a:rPr lang="en-US" sz="2600" dirty="0">
                <a:cs typeface="Arial" pitchFamily="34" charset="0"/>
              </a:rPr>
            </a:br>
            <a:r>
              <a:rPr lang="en-US" sz="2600" dirty="0">
                <a:cs typeface="Arial" pitchFamily="34" charset="0"/>
                <a:hlinkClick r:id="rId6" action="ppaction://hlinkfile"/>
              </a:rPr>
              <a:t>researchdatagov.org</a:t>
            </a:r>
            <a:endParaRPr lang="en-US" sz="2600" dirty="0">
              <a:cs typeface="Arial" pitchFamily="34" charset="0"/>
            </a:endParaRPr>
          </a:p>
          <a:p>
            <a:pPr marL="0" indent="0">
              <a:buNone/>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015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10" name="Title 9">
            <a:extLst>
              <a:ext uri="{FF2B5EF4-FFF2-40B4-BE49-F238E27FC236}">
                <a16:creationId xmlns:a16="http://schemas.microsoft.com/office/drawing/2014/main" id="{3992BA56-F395-44B5-1FF4-53E3CB31E5B0}"/>
              </a:ext>
            </a:extLst>
          </p:cNvPr>
          <p:cNvSpPr txBox="1">
            <a:spLocks noGrp="1"/>
          </p:cNvSpPr>
          <p:nvPr>
            <p:ph type="title"/>
          </p:nvPr>
        </p:nvSpPr>
        <p:spPr>
          <a:xfrm>
            <a:off x="874570" y="517751"/>
            <a:ext cx="10515600" cy="480131"/>
          </a:xfrm>
          <a:prstGeom prst="rect">
            <a:avLst/>
          </a:prstGeom>
          <a:noFill/>
        </p:spPr>
        <p:txBody>
          <a:bodyPr wrap="square" rtlCol="0">
            <a:spAutoFit/>
          </a:bodyPr>
          <a:lstStyle/>
          <a:p>
            <a:pPr algn="ctr"/>
            <a:r>
              <a:rPr lang="en-US" sz="2800" b="1" dirty="0"/>
              <a:t>Let’s Talk!!  </a:t>
            </a:r>
          </a:p>
        </p:txBody>
      </p:sp>
    </p:spTree>
    <p:extLst>
      <p:ext uri="{BB962C8B-B14F-4D97-AF65-F5344CB8AC3E}">
        <p14:creationId xmlns:p14="http://schemas.microsoft.com/office/powerpoint/2010/main" val="40919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 screen&#10;&#10;Description automatically generated">
            <a:extLst>
              <a:ext uri="{FF2B5EF4-FFF2-40B4-BE49-F238E27FC236}">
                <a16:creationId xmlns:a16="http://schemas.microsoft.com/office/drawing/2014/main" id="{44CF6BD1-0787-4C43-ECF9-E5EAC5F91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27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lnSpcReduction="10000"/>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2025</a:t>
            </a:r>
          </a:p>
          <a:p>
            <a:pPr marL="0" indent="0" algn="ctr">
              <a:buNone/>
            </a:pPr>
            <a:r>
              <a:rPr lang="en-US" sz="2400" b="1" dirty="0">
                <a:solidFill>
                  <a:schemeClr val="bg1"/>
                </a:solidFill>
              </a:rPr>
              <a:t>Hosted by CU Denver</a:t>
            </a:r>
          </a:p>
          <a:p>
            <a:pPr marL="0" indent="0" algn="ctr">
              <a:buNone/>
            </a:pPr>
            <a:r>
              <a:rPr lang="en-US" sz="3600" b="1" dirty="0">
                <a:solidFill>
                  <a:schemeClr val="bg1"/>
                </a:solidFill>
              </a:rPr>
              <a:t>“</a:t>
            </a:r>
            <a:r>
              <a:rPr lang="en-US" sz="3600" b="1" dirty="0">
                <a:solidFill>
                  <a:srgbClr val="D4B779"/>
                </a:solidFill>
              </a:rPr>
              <a:t>Federal Data for Health Research and Policy</a:t>
            </a:r>
            <a:r>
              <a:rPr lang="en-US" sz="3600" b="1" dirty="0">
                <a:solidFill>
                  <a:schemeClr val="bg1"/>
                </a:solidFill>
              </a:rPr>
              <a:t>”</a:t>
            </a:r>
            <a:br>
              <a:rPr lang="en-US" sz="3600" b="1" dirty="0">
                <a:solidFill>
                  <a:schemeClr val="bg1"/>
                </a:solidFill>
              </a:rPr>
            </a:br>
            <a:r>
              <a:rPr lang="en-US" sz="2200" b="1" dirty="0">
                <a:solidFill>
                  <a:schemeClr val="bg1"/>
                </a:solidFill>
              </a:rPr>
              <a:t>Taught by CU Denver Econ Prof. Laura Argys and RMRDC staff</a:t>
            </a:r>
          </a:p>
          <a:p>
            <a:pPr marL="0" indent="0" algn="ctr">
              <a:buNone/>
            </a:pPr>
            <a:endParaRPr lang="en-US" sz="3600" b="1" dirty="0">
              <a:solidFill>
                <a:schemeClr val="bg1"/>
              </a:solidFill>
            </a:endParaRPr>
          </a:p>
          <a:p>
            <a:pPr marL="0" indent="0">
              <a:buNone/>
            </a:pPr>
            <a:r>
              <a:rPr lang="en-US" sz="2400" dirty="0">
                <a:solidFill>
                  <a:schemeClr val="bg1"/>
                </a:solidFill>
              </a:rPr>
              <a:t>1. No cost to member institutions, students register through independent study with DU faculty for 1 or 3 credits</a:t>
            </a:r>
          </a:p>
          <a:p>
            <a:pPr marL="0" indent="0">
              <a:buNone/>
            </a:pPr>
            <a:r>
              <a:rPr lang="en-US" sz="2400" dirty="0">
                <a:solidFill>
                  <a:schemeClr val="bg1"/>
                </a:solidFill>
              </a:rPr>
              <a:t>2. Taught entirely through Zoom, Fridays 10am</a:t>
            </a:r>
          </a:p>
          <a:p>
            <a:pPr marL="0" indent="0">
              <a:buNone/>
            </a:pPr>
            <a:r>
              <a:rPr lang="en-US" sz="2400" dirty="0">
                <a:solidFill>
                  <a:schemeClr val="bg1"/>
                </a:solidFill>
              </a:rPr>
              <a:t>4. Designed for early-career graduate students</a:t>
            </a:r>
          </a:p>
          <a:p>
            <a:pPr marL="0" indent="0">
              <a:buNone/>
            </a:pPr>
            <a:r>
              <a:rPr lang="en-US" sz="2400" dirty="0">
                <a:solidFill>
                  <a:schemeClr val="bg1"/>
                </a:solidFill>
              </a:rPr>
              <a:t>5. Students develop the knowledge and skills required to effectively use a variety of federal statistical data sets for health research and policy analysis.</a:t>
            </a:r>
          </a:p>
          <a:p>
            <a:pPr marL="0" indent="0">
              <a:buNone/>
            </a:pPr>
            <a:r>
              <a:rPr lang="en-US" sz="2400" dirty="0">
                <a:solidFill>
                  <a:schemeClr val="bg1"/>
                </a:solidFill>
              </a:rPr>
              <a:t>6. The semester project is a restricted-use project proposal.</a:t>
            </a:r>
          </a:p>
          <a:p>
            <a:pPr marL="0" indent="0">
              <a:buNone/>
            </a:pPr>
            <a:r>
              <a:rPr lang="en-US" sz="2400" dirty="0">
                <a:solidFill>
                  <a:schemeClr val="bg1"/>
                </a:solidFill>
              </a:rPr>
              <a:t>7. 3-credit option: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47741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with logos&#10;&#10;Description automatically generated">
            <a:extLst>
              <a:ext uri="{FF2B5EF4-FFF2-40B4-BE49-F238E27FC236}">
                <a16:creationId xmlns:a16="http://schemas.microsoft.com/office/drawing/2014/main" id="{9F6E6F20-2785-0047-24F0-684B3F601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erson in glasses and a black jacket&#10;&#10;Description automatically generated">
            <a:extLst>
              <a:ext uri="{FF2B5EF4-FFF2-40B4-BE49-F238E27FC236}">
                <a16:creationId xmlns:a16="http://schemas.microsoft.com/office/drawing/2014/main" id="{A0D951D7-8015-3996-A3DC-D0C654736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57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f various companies&#10;&#10;Description automatically generated">
            <a:extLst>
              <a:ext uri="{FF2B5EF4-FFF2-40B4-BE49-F238E27FC236}">
                <a16:creationId xmlns:a16="http://schemas.microsoft.com/office/drawing/2014/main" id="{0AD2DD2F-1C6F-BB17-DE23-4899CA02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319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B984-FE12-4434-B639-4095C9F32576}"/>
              </a:ext>
            </a:extLst>
          </p:cNvPr>
          <p:cNvSpPr>
            <a:spLocks noGrp="1"/>
          </p:cNvSpPr>
          <p:nvPr>
            <p:ph type="title"/>
          </p:nvPr>
        </p:nvSpPr>
        <p:spPr/>
        <p:txBody>
          <a:bodyPr>
            <a:normAutofit/>
          </a:bodyPr>
          <a:lstStyle/>
          <a:p>
            <a:r>
              <a:rPr lang="en-US" b="1" dirty="0">
                <a:solidFill>
                  <a:schemeClr val="accent1">
                    <a:lumMod val="50000"/>
                  </a:schemeClr>
                </a:solidFill>
              </a:rPr>
              <a:t>Why use FSRDC business/economic data?</a:t>
            </a:r>
          </a:p>
        </p:txBody>
      </p:sp>
      <p:sp>
        <p:nvSpPr>
          <p:cNvPr id="3" name="Content Placeholder 2">
            <a:extLst>
              <a:ext uri="{FF2B5EF4-FFF2-40B4-BE49-F238E27FC236}">
                <a16:creationId xmlns:a16="http://schemas.microsoft.com/office/drawing/2014/main" id="{854E46CC-C653-447E-B016-AD077E1C60A4}"/>
              </a:ext>
            </a:extLst>
          </p:cNvPr>
          <p:cNvSpPr>
            <a:spLocks noGrp="1"/>
          </p:cNvSpPr>
          <p:nvPr>
            <p:ph idx="1"/>
          </p:nvPr>
        </p:nvSpPr>
        <p:spPr/>
        <p:txBody>
          <a:bodyPr>
            <a:normAutofit/>
          </a:bodyPr>
          <a:lstStyle/>
          <a:p>
            <a:r>
              <a:rPr lang="en-US" dirty="0"/>
              <a:t>Only source of microdata for businesses and establishments</a:t>
            </a:r>
          </a:p>
          <a:p>
            <a:r>
              <a:rPr lang="en-US" dirty="0"/>
              <a:t>Access to register data</a:t>
            </a:r>
          </a:p>
          <a:p>
            <a:pPr lvl="1"/>
            <a:r>
              <a:rPr lang="en-US" dirty="0"/>
              <a:t>Census Business Register</a:t>
            </a:r>
          </a:p>
          <a:p>
            <a:pPr lvl="1"/>
            <a:r>
              <a:rPr lang="en-US" dirty="0"/>
              <a:t>Longitudinal Business Database (LBD)</a:t>
            </a:r>
          </a:p>
          <a:p>
            <a:pPr lvl="1"/>
            <a:r>
              <a:rPr lang="en-US" dirty="0"/>
              <a:t>Master Address File</a:t>
            </a:r>
          </a:p>
          <a:p>
            <a:r>
              <a:rPr lang="en-US" dirty="0"/>
              <a:t>Ability to link different Census datasets and external datasets, e.g., </a:t>
            </a:r>
            <a:r>
              <a:rPr lang="en-US" dirty="0" err="1"/>
              <a:t>Compustat</a:t>
            </a:r>
            <a:r>
              <a:rPr lang="en-US" dirty="0"/>
              <a:t> which contains financial and market data for over 80,000 companies.</a:t>
            </a:r>
          </a:p>
          <a:p>
            <a:endParaRPr lang="en-US" dirty="0"/>
          </a:p>
        </p:txBody>
      </p:sp>
      <p:sp>
        <p:nvSpPr>
          <p:cNvPr id="4" name="Slide Number Placeholder 3">
            <a:extLst>
              <a:ext uri="{FF2B5EF4-FFF2-40B4-BE49-F238E27FC236}">
                <a16:creationId xmlns:a16="http://schemas.microsoft.com/office/drawing/2014/main" id="{4FD3E631-03AD-4829-9A33-02A93828C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6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4D6A-2449-7466-5D9D-6F37C6399E86}"/>
              </a:ext>
            </a:extLst>
          </p:cNvPr>
          <p:cNvSpPr>
            <a:spLocks noGrp="1"/>
          </p:cNvSpPr>
          <p:nvPr>
            <p:ph type="title"/>
          </p:nvPr>
        </p:nvSpPr>
        <p:spPr/>
        <p:txBody>
          <a:bodyPr/>
          <a:lstStyle/>
          <a:p>
            <a:r>
              <a:rPr lang="en-US" dirty="0"/>
              <a:t>Most Popular Economic Datasets</a:t>
            </a:r>
          </a:p>
        </p:txBody>
      </p:sp>
      <p:graphicFrame>
        <p:nvGraphicFramePr>
          <p:cNvPr id="5" name="Content Placeholder 3"/>
          <p:cNvGraphicFramePr>
            <a:graphicFrameLocks noGrp="1"/>
          </p:cNvGraphicFramePr>
          <p:nvPr>
            <p:ph idx="1"/>
          </p:nvPr>
        </p:nvGraphicFramePr>
        <p:xfrm>
          <a:off x="838200" y="1825625"/>
          <a:ext cx="10515599" cy="3914937"/>
        </p:xfrm>
        <a:graphic>
          <a:graphicData uri="http://schemas.openxmlformats.org/drawingml/2006/table">
            <a:tbl>
              <a:tblPr firstRow="1" bandRow="1">
                <a:tableStyleId>{5C22544A-7EE6-4342-B048-85BDC9FD1C3A}</a:tableStyleId>
              </a:tblPr>
              <a:tblGrid>
                <a:gridCol w="7205132">
                  <a:extLst>
                    <a:ext uri="{9D8B030D-6E8A-4147-A177-3AD203B41FA5}">
                      <a16:colId xmlns:a16="http://schemas.microsoft.com/office/drawing/2014/main" val="20000"/>
                    </a:ext>
                  </a:extLst>
                </a:gridCol>
                <a:gridCol w="3310467">
                  <a:extLst>
                    <a:ext uri="{9D8B030D-6E8A-4147-A177-3AD203B41FA5}">
                      <a16:colId xmlns:a16="http://schemas.microsoft.com/office/drawing/2014/main" val="20001"/>
                    </a:ext>
                  </a:extLst>
                </a:gridCol>
              </a:tblGrid>
              <a:tr h="434993">
                <a:tc>
                  <a:txBody>
                    <a:bodyPr/>
                    <a:lstStyle/>
                    <a:p>
                      <a:r>
                        <a:rPr lang="en-US" dirty="0"/>
                        <a:t>Data Set</a:t>
                      </a:r>
                    </a:p>
                  </a:txBody>
                  <a:tcPr>
                    <a:solidFill>
                      <a:srgbClr val="205493"/>
                    </a:solidFill>
                  </a:tcPr>
                </a:tc>
                <a:tc>
                  <a:txBody>
                    <a:bodyPr/>
                    <a:lstStyle/>
                    <a:p>
                      <a:r>
                        <a:rPr lang="en-US" dirty="0"/>
                        <a:t>Unit of Enumeration</a:t>
                      </a:r>
                    </a:p>
                  </a:txBody>
                  <a:tcPr>
                    <a:solidFill>
                      <a:srgbClr val="205493"/>
                    </a:solidFill>
                  </a:tcPr>
                </a:tc>
                <a:extLst>
                  <a:ext uri="{0D108BD9-81ED-4DB2-BD59-A6C34878D82A}">
                    <a16:rowId xmlns:a16="http://schemas.microsoft.com/office/drawing/2014/main" val="10000"/>
                  </a:ext>
                </a:extLst>
              </a:tr>
              <a:tr h="434993">
                <a:tc>
                  <a:txBody>
                    <a:bodyPr/>
                    <a:lstStyle/>
                    <a:p>
                      <a:r>
                        <a:rPr lang="en-US" dirty="0"/>
                        <a:t>Economic Censuses (Manufactures,</a:t>
                      </a:r>
                      <a:r>
                        <a:rPr lang="en-US" baseline="0" dirty="0"/>
                        <a:t> Retail Trade, Services, etc.)</a:t>
                      </a:r>
                      <a:endParaRPr lang="en-US" dirty="0"/>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1"/>
                  </a:ext>
                </a:extLst>
              </a:tr>
              <a:tr h="434993">
                <a:tc>
                  <a:txBody>
                    <a:bodyPr/>
                    <a:lstStyle/>
                    <a:p>
                      <a:r>
                        <a:rPr lang="en-US" dirty="0"/>
                        <a:t>Annual Surveys</a:t>
                      </a:r>
                      <a:r>
                        <a:rPr lang="en-US" baseline="0" dirty="0"/>
                        <a:t> (Manufactures, Services, etc.)</a:t>
                      </a:r>
                      <a:endParaRPr lang="en-US" dirty="0"/>
                    </a:p>
                  </a:txBody>
                  <a:tcPr>
                    <a:solidFill>
                      <a:srgbClr val="205493">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Establishment/Firm</a:t>
                      </a:r>
                    </a:p>
                  </a:txBody>
                  <a:tcPr>
                    <a:solidFill>
                      <a:srgbClr val="205493">
                        <a:alpha val="40000"/>
                      </a:srgbClr>
                    </a:solidFill>
                  </a:tcPr>
                </a:tc>
                <a:extLst>
                  <a:ext uri="{0D108BD9-81ED-4DB2-BD59-A6C34878D82A}">
                    <a16:rowId xmlns:a16="http://schemas.microsoft.com/office/drawing/2014/main" val="10002"/>
                  </a:ext>
                </a:extLst>
              </a:tr>
              <a:tr h="434993">
                <a:tc>
                  <a:txBody>
                    <a:bodyPr/>
                    <a:lstStyle/>
                    <a:p>
                      <a:r>
                        <a:rPr lang="en-US" dirty="0"/>
                        <a:t>Standard Statistical Establishment List (SSEL)/Business Register</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3"/>
                  </a:ext>
                </a:extLst>
              </a:tr>
              <a:tr h="434993">
                <a:tc>
                  <a:txBody>
                    <a:bodyPr/>
                    <a:lstStyle/>
                    <a:p>
                      <a:r>
                        <a:rPr lang="en-US" dirty="0"/>
                        <a:t>Quarterly Financial Report (QFR)</a:t>
                      </a:r>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791691495"/>
                  </a:ext>
                </a:extLst>
              </a:tr>
              <a:tr h="434993">
                <a:tc>
                  <a:txBody>
                    <a:bodyPr/>
                    <a:lstStyle/>
                    <a:p>
                      <a:r>
                        <a:rPr lang="en-US" dirty="0"/>
                        <a:t>Longitudinal Business Database</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4"/>
                  </a:ext>
                </a:extLst>
              </a:tr>
              <a:tr h="434993">
                <a:tc>
                  <a:txBody>
                    <a:bodyPr/>
                    <a:lstStyle/>
                    <a:p>
                      <a:r>
                        <a:rPr lang="en-US" dirty="0"/>
                        <a:t>Longitudinal Firm Trade Transactions</a:t>
                      </a:r>
                      <a:r>
                        <a:rPr lang="en-US" baseline="0" dirty="0"/>
                        <a:t> Database (LFTTD)</a:t>
                      </a:r>
                      <a:endParaRPr lang="en-US" dirty="0"/>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10005"/>
                  </a:ext>
                </a:extLst>
              </a:tr>
              <a:tr h="434993">
                <a:tc>
                  <a:txBody>
                    <a:bodyPr/>
                    <a:lstStyle/>
                    <a:p>
                      <a:r>
                        <a:rPr lang="en-US" dirty="0"/>
                        <a:t>Survey of Business Owners/Annual Survey of Businesses</a:t>
                      </a:r>
                    </a:p>
                  </a:txBody>
                  <a:tcPr>
                    <a:solidFill>
                      <a:srgbClr val="205493">
                        <a:alpha val="20000"/>
                      </a:srgbClr>
                    </a:solidFill>
                  </a:tcPr>
                </a:tc>
                <a:tc>
                  <a:txBody>
                    <a:bodyPr/>
                    <a:lstStyle/>
                    <a:p>
                      <a:r>
                        <a:rPr lang="en-US" dirty="0"/>
                        <a:t>Firm</a:t>
                      </a:r>
                    </a:p>
                  </a:txBody>
                  <a:tcPr>
                    <a:solidFill>
                      <a:srgbClr val="205493">
                        <a:alpha val="20000"/>
                      </a:srgbClr>
                    </a:solidFill>
                  </a:tcPr>
                </a:tc>
                <a:extLst>
                  <a:ext uri="{0D108BD9-81ED-4DB2-BD59-A6C34878D82A}">
                    <a16:rowId xmlns:a16="http://schemas.microsoft.com/office/drawing/2014/main" val="3908745435"/>
                  </a:ext>
                </a:extLst>
              </a:tr>
              <a:tr h="434993">
                <a:tc>
                  <a:txBody>
                    <a:bodyPr/>
                    <a:lstStyle/>
                    <a:p>
                      <a:r>
                        <a:rPr lang="en-US" dirty="0"/>
                        <a:t>Many more economic datasets!</a:t>
                      </a:r>
                    </a:p>
                  </a:txBody>
                  <a:tcPr>
                    <a:solidFill>
                      <a:srgbClr val="205493">
                        <a:alpha val="40000"/>
                      </a:srgbClr>
                    </a:solidFill>
                  </a:tcPr>
                </a:tc>
                <a:tc>
                  <a:txBody>
                    <a:bodyPr/>
                    <a:lstStyle/>
                    <a:p>
                      <a:r>
                        <a:rPr lang="en-US" dirty="0"/>
                        <a:t>Establishment/Firm</a:t>
                      </a:r>
                    </a:p>
                  </a:txBody>
                  <a:tcPr>
                    <a:solidFill>
                      <a:srgbClr val="205493">
                        <a:alpha val="40000"/>
                      </a:srgbClr>
                    </a:solidFill>
                  </a:tcPr>
                </a:tc>
                <a:extLst>
                  <a:ext uri="{0D108BD9-81ED-4DB2-BD59-A6C34878D82A}">
                    <a16:rowId xmlns:a16="http://schemas.microsoft.com/office/drawing/2014/main" val="2572880308"/>
                  </a:ext>
                </a:extLst>
              </a:tr>
            </a:tbl>
          </a:graphicData>
        </a:graphic>
      </p:graphicFrame>
      <p:sp>
        <p:nvSpPr>
          <p:cNvPr id="4" name="Slide Number Placeholder 3">
            <a:extLst>
              <a:ext uri="{FF2B5EF4-FFF2-40B4-BE49-F238E27FC236}">
                <a16:creationId xmlns:a16="http://schemas.microsoft.com/office/drawing/2014/main" id="{056E4FE4-47E6-DEC7-0395-4BA5E2510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08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8654</TotalTime>
  <Words>2301</Words>
  <Application>Microsoft Office PowerPoint</Application>
  <PresentationFormat>Widescreen</PresentationFormat>
  <Paragraphs>369</Paragraphs>
  <Slides>35</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Calibri Light</vt:lpstr>
      <vt:lpstr>Gotham Narrow Book</vt:lpstr>
      <vt:lpstr>PT Sans</vt:lpstr>
      <vt:lpstr>ヒラギノ角ゴ Pro W3</vt:lpstr>
      <vt:lpstr>Office Theme</vt:lpstr>
      <vt:lpstr>1_Office Theme</vt:lpstr>
      <vt:lpstr>2_Office Theme</vt:lpstr>
      <vt:lpstr>PowerPoint Presentation</vt:lpstr>
      <vt:lpstr>PowerPoint Presentation</vt:lpstr>
      <vt:lpstr>RMRDC Membership Network *All faculty, staff and graduate students associated with member universities have free access to the lab and its services</vt:lpstr>
      <vt:lpstr>PowerPoint Presentation</vt:lpstr>
      <vt:lpstr>PowerPoint Presentation</vt:lpstr>
      <vt:lpstr>PowerPoint Presentation</vt:lpstr>
      <vt:lpstr>PowerPoint Presentation</vt:lpstr>
      <vt:lpstr>Why use FSRDC business/economic data?</vt:lpstr>
      <vt:lpstr>Most Popular Economic Datasets</vt:lpstr>
      <vt:lpstr>Census Linked Data Product - LEHD</vt:lpstr>
      <vt:lpstr>FSRDC Demographic Restricted-Use Data Advantages</vt:lpstr>
      <vt:lpstr>Popular Demographic Data</vt:lpstr>
      <vt:lpstr>Popular Demographic Data, con’t</vt:lpstr>
      <vt:lpstr>Demographic Administrative Datasets</vt:lpstr>
      <vt:lpstr>Other Demographic Datasets</vt:lpstr>
      <vt:lpstr>Current Longitudinal Infrastructure</vt:lpstr>
      <vt:lpstr>Linkage Options</vt:lpstr>
      <vt:lpstr>Linking by Address using the MAFID</vt:lpstr>
      <vt:lpstr>Agency for Healthcare Research and Quality </vt:lpstr>
      <vt:lpstr>National Center for Health Statistics Datasets</vt:lpstr>
      <vt:lpstr>Substance Abuse and Mental Health Services Administration (SAMHSA)</vt:lpstr>
      <vt:lpstr>National Center for Science and Engineering Statistics (NCSES)</vt:lpstr>
      <vt:lpstr>Equal Employment Opportunity Commission (EEOC) Data</vt:lpstr>
      <vt:lpstr>CJARS Data Overview</vt:lpstr>
      <vt:lpstr>Potential Research Questions (CJARS)</vt:lpstr>
      <vt:lpstr>Steps of the FSRDC Application Process</vt:lpstr>
      <vt:lpstr>Where to start</vt:lpstr>
      <vt:lpstr>PowerPoint Presentation</vt:lpstr>
      <vt:lpstr>Guidelines for Census proposal</vt:lpstr>
      <vt:lpstr>Timeframe – “Patience is a Virtue”</vt:lpstr>
      <vt:lpstr>Working in the FSRDC Lab </vt:lpstr>
      <vt:lpstr>Remote Access: How it works</vt:lpstr>
      <vt:lpstr>Things to keep in mind</vt:lpstr>
      <vt:lpstr>For More Information…</vt:lpstr>
      <vt:lpstr>Let’s Talk!!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ResearchDataGov is a web portal for discovering and requesting access to restricted microdata from federal statistical agencies Search for a keyword or browse by: Bureau of Economic Analysis Bureau of Justice Statistics Bureau of Labor Statistics Bureau of Transportation Statistics Census Bureau USDA Economic Research Service Energy Information Administration USDA National Agricultural Statistics Service National Center for Education Statistics National Center for Health Statistics National Center for Science and Engineering Statistics SSA Office of Research, Evaluation, and Statistics IRS Statistics of Income Division FRB Microeconomic Surveys Unit SAMHSA Center for Behavioral Health Statistics and Quality USDA National Animal Health Monitoring System</dc:title>
  <dc:creator>Jani S Morrissey Little</dc:creator>
  <cp:lastModifiedBy>Jani S Morrissey Little</cp:lastModifiedBy>
  <cp:revision>14</cp:revision>
  <dcterms:created xsi:type="dcterms:W3CDTF">2023-10-18T17:39:26Z</dcterms:created>
  <dcterms:modified xsi:type="dcterms:W3CDTF">2024-10-30T21:55:36Z</dcterms:modified>
</cp:coreProperties>
</file>