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04" r:id="rId2"/>
    <p:sldId id="267" r:id="rId3"/>
    <p:sldId id="354" r:id="rId4"/>
    <p:sldId id="331" r:id="rId5"/>
    <p:sldId id="421" r:id="rId6"/>
    <p:sldId id="347" r:id="rId7"/>
    <p:sldId id="352" r:id="rId8"/>
    <p:sldId id="349" r:id="rId9"/>
    <p:sldId id="274" r:id="rId10"/>
    <p:sldId id="266" r:id="rId11"/>
    <p:sldId id="430" r:id="rId12"/>
    <p:sldId id="433" r:id="rId13"/>
    <p:sldId id="434" r:id="rId14"/>
    <p:sldId id="297" r:id="rId15"/>
    <p:sldId id="298" r:id="rId16"/>
    <p:sldId id="299" r:id="rId17"/>
    <p:sldId id="301" r:id="rId18"/>
    <p:sldId id="435" r:id="rId19"/>
    <p:sldId id="436" r:id="rId20"/>
    <p:sldId id="437" r:id="rId21"/>
    <p:sldId id="438" r:id="rId22"/>
    <p:sldId id="439" r:id="rId23"/>
    <p:sldId id="440" r:id="rId24"/>
    <p:sldId id="428" r:id="rId25"/>
    <p:sldId id="441" r:id="rId26"/>
    <p:sldId id="442" r:id="rId27"/>
    <p:sldId id="443" r:id="rId28"/>
    <p:sldId id="427" r:id="rId29"/>
    <p:sldId id="444" r:id="rId30"/>
    <p:sldId id="429" r:id="rId31"/>
    <p:sldId id="320" r:id="rId32"/>
    <p:sldId id="271" r:id="rId33"/>
    <p:sldId id="44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378" autoAdjust="0"/>
    <p:restoredTop sz="85549" autoAdjust="0"/>
  </p:normalViewPr>
  <p:slideViewPr>
    <p:cSldViewPr snapToGrid="0">
      <p:cViewPr varScale="1">
        <p:scale>
          <a:sx n="97" d="100"/>
          <a:sy n="97" d="100"/>
        </p:scale>
        <p:origin x="31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EEC735-45CF-4C66-80B6-B5D2BC566F8F}"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EF262-CCFF-49CA-B33D-D6BD01EAB4C9}" type="slidenum">
              <a:rPr lang="en-US" smtClean="0"/>
              <a:t>‹#›</a:t>
            </a:fld>
            <a:endParaRPr lang="en-US"/>
          </a:p>
        </p:txBody>
      </p:sp>
    </p:spTree>
    <p:extLst>
      <p:ext uri="{BB962C8B-B14F-4D97-AF65-F5344CB8AC3E}">
        <p14:creationId xmlns:p14="http://schemas.microsoft.com/office/powerpoint/2010/main" val="2604189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and more data becoming available all </a:t>
            </a:r>
            <a:r>
              <a:rPr lang="en-US"/>
              <a:t>the time.</a:t>
            </a:r>
          </a:p>
        </p:txBody>
      </p:sp>
      <p:sp>
        <p:nvSpPr>
          <p:cNvPr id="4" name="Slide Number Placeholder 3"/>
          <p:cNvSpPr>
            <a:spLocks noGrp="1"/>
          </p:cNvSpPr>
          <p:nvPr>
            <p:ph type="sldNum" sz="quarter" idx="10"/>
          </p:nvPr>
        </p:nvSpPr>
        <p:spPr/>
        <p:txBody>
          <a:bodyPr/>
          <a:lstStyle/>
          <a:p>
            <a:fld id="{91DEF262-CCFF-49CA-B33D-D6BD01EAB4C9}" type="slidenum">
              <a:rPr lang="en-US" smtClean="0"/>
              <a:t>1</a:t>
            </a:fld>
            <a:endParaRPr lang="en-US"/>
          </a:p>
        </p:txBody>
      </p:sp>
    </p:spTree>
    <p:extLst>
      <p:ext uri="{BB962C8B-B14F-4D97-AF65-F5344CB8AC3E}">
        <p14:creationId xmlns:p14="http://schemas.microsoft.com/office/powerpoint/2010/main" val="157103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 detail on relationship among person in HH; lodgers or boarders; cohabitation; </a:t>
            </a:r>
          </a:p>
          <a:p>
            <a:r>
              <a:rPr lang="en-US" dirty="0"/>
              <a:t>Person: labor force and work activity; wages; earnings; income; nativity; citizenship;   </a:t>
            </a:r>
          </a:p>
        </p:txBody>
      </p:sp>
      <p:sp>
        <p:nvSpPr>
          <p:cNvPr id="4" name="Slide Number Placeholder 3"/>
          <p:cNvSpPr>
            <a:spLocks noGrp="1"/>
          </p:cNvSpPr>
          <p:nvPr>
            <p:ph type="sldNum" sz="quarter" idx="5"/>
          </p:nvPr>
        </p:nvSpPr>
        <p:spPr/>
        <p:txBody>
          <a:bodyPr/>
          <a:lstStyle/>
          <a:p>
            <a:fld id="{91DEF262-CCFF-49CA-B33D-D6BD01EAB4C9}" type="slidenum">
              <a:rPr lang="en-US" smtClean="0"/>
              <a:t>21</a:t>
            </a:fld>
            <a:endParaRPr lang="en-US"/>
          </a:p>
        </p:txBody>
      </p:sp>
    </p:spTree>
    <p:extLst>
      <p:ext uri="{BB962C8B-B14F-4D97-AF65-F5344CB8AC3E}">
        <p14:creationId xmlns:p14="http://schemas.microsoft.com/office/powerpoint/2010/main" val="2883980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 detail on relationship among person in HH; lodgers or boarders; cohabitation; </a:t>
            </a:r>
          </a:p>
          <a:p>
            <a:r>
              <a:rPr lang="en-US" dirty="0"/>
              <a:t>Person: labor force and work activity; wages; earnings; income; nativity; citizenship;   </a:t>
            </a:r>
          </a:p>
        </p:txBody>
      </p:sp>
      <p:sp>
        <p:nvSpPr>
          <p:cNvPr id="4" name="Slide Number Placeholder 3"/>
          <p:cNvSpPr>
            <a:spLocks noGrp="1"/>
          </p:cNvSpPr>
          <p:nvPr>
            <p:ph type="sldNum" sz="quarter" idx="5"/>
          </p:nvPr>
        </p:nvSpPr>
        <p:spPr/>
        <p:txBody>
          <a:bodyPr/>
          <a:lstStyle/>
          <a:p>
            <a:fld id="{91DEF262-CCFF-49CA-B33D-D6BD01EAB4C9}" type="slidenum">
              <a:rPr lang="en-US" smtClean="0"/>
              <a:t>22</a:t>
            </a:fld>
            <a:endParaRPr lang="en-US"/>
          </a:p>
        </p:txBody>
      </p:sp>
    </p:spTree>
    <p:extLst>
      <p:ext uri="{BB962C8B-B14F-4D97-AF65-F5344CB8AC3E}">
        <p14:creationId xmlns:p14="http://schemas.microsoft.com/office/powerpoint/2010/main" val="2205660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HH: detail on relationship among person in HH; lodgers or boarders; cohabitation; </a:t>
            </a:r>
          </a:p>
          <a:p>
            <a:r>
              <a:rPr lang="en-US" dirty="0"/>
              <a:t>Person: labor force and work activity; wages; earnings; income; nativity; citizenship;   </a:t>
            </a:r>
          </a:p>
        </p:txBody>
      </p:sp>
      <p:sp>
        <p:nvSpPr>
          <p:cNvPr id="4" name="Slide Number Placeholder 3"/>
          <p:cNvSpPr>
            <a:spLocks noGrp="1"/>
          </p:cNvSpPr>
          <p:nvPr>
            <p:ph type="sldNum" sz="quarter" idx="5"/>
          </p:nvPr>
        </p:nvSpPr>
        <p:spPr/>
        <p:txBody>
          <a:bodyPr/>
          <a:lstStyle/>
          <a:p>
            <a:fld id="{91DEF262-CCFF-49CA-B33D-D6BD01EAB4C9}" type="slidenum">
              <a:rPr lang="en-US" smtClean="0"/>
              <a:t>23</a:t>
            </a:fld>
            <a:endParaRPr lang="en-US"/>
          </a:p>
        </p:txBody>
      </p:sp>
    </p:spTree>
    <p:extLst>
      <p:ext uri="{BB962C8B-B14F-4D97-AF65-F5344CB8AC3E}">
        <p14:creationId xmlns:p14="http://schemas.microsoft.com/office/powerpoint/2010/main" val="4037352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Houses are interviewed every two years until a new sample is selected; sample</a:t>
            </a:r>
            <a:r>
              <a:rPr lang="en-US" baseline="0" dirty="0"/>
              <a:t> rotates through different metropolitan areas.</a:t>
            </a:r>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24</a:t>
            </a:fld>
            <a:endParaRPr lang="en-US"/>
          </a:p>
        </p:txBody>
      </p:sp>
    </p:spTree>
    <p:extLst>
      <p:ext uri="{BB962C8B-B14F-4D97-AF65-F5344CB8AC3E}">
        <p14:creationId xmlns:p14="http://schemas.microsoft.com/office/powerpoint/2010/main" val="1068558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Topical interviews</a:t>
            </a:r>
            <a:r>
              <a:rPr lang="en-US" baseline="0" dirty="0"/>
              <a:t> occasionally on topics such as school crime and safety </a:t>
            </a:r>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25</a:t>
            </a:fld>
            <a:endParaRPr lang="en-US"/>
          </a:p>
        </p:txBody>
      </p:sp>
    </p:spTree>
    <p:extLst>
      <p:ext uri="{BB962C8B-B14F-4D97-AF65-F5344CB8AC3E}">
        <p14:creationId xmlns:p14="http://schemas.microsoft.com/office/powerpoint/2010/main" val="106855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and more data becoming available all </a:t>
            </a:r>
            <a:r>
              <a:rPr lang="en-US"/>
              <a:t>the time.</a:t>
            </a:r>
          </a:p>
        </p:txBody>
      </p:sp>
      <p:sp>
        <p:nvSpPr>
          <p:cNvPr id="4" name="Slide Number Placeholder 3"/>
          <p:cNvSpPr>
            <a:spLocks noGrp="1"/>
          </p:cNvSpPr>
          <p:nvPr>
            <p:ph type="sldNum" sz="quarter" idx="10"/>
          </p:nvPr>
        </p:nvSpPr>
        <p:spPr/>
        <p:txBody>
          <a:bodyPr/>
          <a:lstStyle/>
          <a:p>
            <a:fld id="{91DEF262-CCFF-49CA-B33D-D6BD01EAB4C9}" type="slidenum">
              <a:rPr lang="en-US" smtClean="0"/>
              <a:t>33</a:t>
            </a:fld>
            <a:endParaRPr lang="en-US"/>
          </a:p>
        </p:txBody>
      </p:sp>
    </p:spTree>
    <p:extLst>
      <p:ext uri="{BB962C8B-B14F-4D97-AF65-F5344CB8AC3E}">
        <p14:creationId xmlns:p14="http://schemas.microsoft.com/office/powerpoint/2010/main" val="438523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Built to be a network of scholars—collaborating across universities, states, regions.  Expansion slowing down.  Demands on Census and other agencies.  Discoveries in disclosure risk.  Trying to catch up with new algorithms for disclosure avoidance.  </a:t>
            </a:r>
          </a:p>
        </p:txBody>
      </p:sp>
      <p:sp>
        <p:nvSpPr>
          <p:cNvPr id="4" name="Slide Number Placeholder 3"/>
          <p:cNvSpPr>
            <a:spLocks noGrp="1"/>
          </p:cNvSpPr>
          <p:nvPr>
            <p:ph type="sldNum" sz="quarter" idx="10"/>
          </p:nvPr>
        </p:nvSpPr>
        <p:spPr/>
        <p:txBody>
          <a:bodyPr/>
          <a:lstStyle/>
          <a:p>
            <a:fld id="{91DEF262-CCFF-49CA-B33D-D6BD01EAB4C9}" type="slidenum">
              <a:rPr lang="en-US" smtClean="0"/>
              <a:t>4</a:t>
            </a:fld>
            <a:endParaRPr lang="en-US"/>
          </a:p>
        </p:txBody>
      </p:sp>
    </p:spTree>
    <p:extLst>
      <p:ext uri="{BB962C8B-B14F-4D97-AF65-F5344CB8AC3E}">
        <p14:creationId xmlns:p14="http://schemas.microsoft.com/office/powerpoint/2010/main" val="3582268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5</a:t>
            </a:fld>
            <a:endParaRPr lang="en-US"/>
          </a:p>
        </p:txBody>
      </p:sp>
    </p:spTree>
    <p:extLst>
      <p:ext uri="{BB962C8B-B14F-4D97-AF65-F5344CB8AC3E}">
        <p14:creationId xmlns:p14="http://schemas.microsoft.com/office/powerpoint/2010/main" val="3297463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260 active</a:t>
            </a:r>
            <a:r>
              <a:rPr lang="en-US" baseline="0" dirty="0"/>
              <a:t> projects, 50% are Census</a:t>
            </a:r>
          </a:p>
          <a:p>
            <a:endParaRPr lang="en-US" dirty="0"/>
          </a:p>
        </p:txBody>
      </p:sp>
      <p:sp>
        <p:nvSpPr>
          <p:cNvPr id="4" name="Slide Number Placeholder 3"/>
          <p:cNvSpPr>
            <a:spLocks noGrp="1"/>
          </p:cNvSpPr>
          <p:nvPr>
            <p:ph type="sldNum" sz="quarter" idx="10"/>
          </p:nvPr>
        </p:nvSpPr>
        <p:spPr/>
        <p:txBody>
          <a:bodyPr/>
          <a:lstStyle/>
          <a:p>
            <a:fld id="{91DEF262-CCFF-49CA-B33D-D6BD01EAB4C9}" type="slidenum">
              <a:rPr lang="en-US" smtClean="0"/>
              <a:t>7</a:t>
            </a:fld>
            <a:endParaRPr lang="en-US"/>
          </a:p>
        </p:txBody>
      </p:sp>
    </p:spTree>
    <p:extLst>
      <p:ext uri="{BB962C8B-B14F-4D97-AF65-F5344CB8AC3E}">
        <p14:creationId xmlns:p14="http://schemas.microsoft.com/office/powerpoint/2010/main" val="1951502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Census because it surveys every sector of the economy.  </a:t>
            </a:r>
          </a:p>
        </p:txBody>
      </p:sp>
      <p:sp>
        <p:nvSpPr>
          <p:cNvPr id="4" name="Slide Number Placeholder 3"/>
          <p:cNvSpPr>
            <a:spLocks noGrp="1"/>
          </p:cNvSpPr>
          <p:nvPr>
            <p:ph type="sldNum" sz="quarter" idx="5"/>
          </p:nvPr>
        </p:nvSpPr>
        <p:spPr/>
        <p:txBody>
          <a:bodyPr/>
          <a:lstStyle/>
          <a:p>
            <a:fld id="{91DEF262-CCFF-49CA-B33D-D6BD01EAB4C9}" type="slidenum">
              <a:rPr lang="en-US" smtClean="0"/>
              <a:t>14</a:t>
            </a:fld>
            <a:endParaRPr lang="en-US"/>
          </a:p>
        </p:txBody>
      </p:sp>
    </p:spTree>
    <p:extLst>
      <p:ext uri="{BB962C8B-B14F-4D97-AF65-F5344CB8AC3E}">
        <p14:creationId xmlns:p14="http://schemas.microsoft.com/office/powerpoint/2010/main" val="711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LFTTD links individual trade transactions with Firms that make them.  Links exports to the exporting firm, and imports to the importing firm.  Can link to LBD and Economic Census Survey data.  </a:t>
            </a:r>
          </a:p>
          <a:p>
            <a:r>
              <a:rPr lang="en-US" dirty="0"/>
              <a:t>EXP and IMP contain the universe of trade transactions collected by Custom Bureau.  </a:t>
            </a:r>
          </a:p>
        </p:txBody>
      </p:sp>
      <p:sp>
        <p:nvSpPr>
          <p:cNvPr id="4" name="Slide Number Placeholder 3"/>
          <p:cNvSpPr>
            <a:spLocks noGrp="1"/>
          </p:cNvSpPr>
          <p:nvPr>
            <p:ph type="sldNum" sz="quarter" idx="5"/>
          </p:nvPr>
        </p:nvSpPr>
        <p:spPr/>
        <p:txBody>
          <a:bodyPr/>
          <a:lstStyle/>
          <a:p>
            <a:fld id="{91DEF262-CCFF-49CA-B33D-D6BD01EAB4C9}" type="slidenum">
              <a:rPr lang="en-US" smtClean="0"/>
              <a:t>17</a:t>
            </a:fld>
            <a:endParaRPr lang="en-US"/>
          </a:p>
        </p:txBody>
      </p:sp>
    </p:spTree>
    <p:extLst>
      <p:ext uri="{BB962C8B-B14F-4D97-AF65-F5344CB8AC3E}">
        <p14:creationId xmlns:p14="http://schemas.microsoft.com/office/powerpoint/2010/main" val="2073393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CPS supplements: civic engagement; computer and internet use; fertility; food security; school enrollment</a:t>
            </a:r>
          </a:p>
        </p:txBody>
      </p:sp>
      <p:sp>
        <p:nvSpPr>
          <p:cNvPr id="4" name="Slide Number Placeholder 3"/>
          <p:cNvSpPr>
            <a:spLocks noGrp="1"/>
          </p:cNvSpPr>
          <p:nvPr>
            <p:ph type="sldNum" sz="quarter" idx="10"/>
          </p:nvPr>
        </p:nvSpPr>
        <p:spPr/>
        <p:txBody>
          <a:bodyPr/>
          <a:lstStyle/>
          <a:p>
            <a:fld id="{91DEF262-CCFF-49CA-B33D-D6BD01EAB4C9}" type="slidenum">
              <a:rPr lang="en-US" smtClean="0"/>
              <a:t>18</a:t>
            </a:fld>
            <a:endParaRPr lang="en-US"/>
          </a:p>
        </p:txBody>
      </p:sp>
    </p:spTree>
    <p:extLst>
      <p:ext uri="{BB962C8B-B14F-4D97-AF65-F5344CB8AC3E}">
        <p14:creationId xmlns:p14="http://schemas.microsoft.com/office/powerpoint/2010/main" val="11057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19</a:t>
            </a:fld>
            <a:endParaRPr lang="en-US"/>
          </a:p>
        </p:txBody>
      </p:sp>
    </p:spTree>
    <p:extLst>
      <p:ext uri="{BB962C8B-B14F-4D97-AF65-F5344CB8AC3E}">
        <p14:creationId xmlns:p14="http://schemas.microsoft.com/office/powerpoint/2010/main" val="661793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Person: moves in last year, Work status, wages, other income, births, disability,  health insurance, citizenship</a:t>
            </a:r>
          </a:p>
          <a:p>
            <a:r>
              <a:rPr lang="en-US" dirty="0"/>
              <a:t>HH: rent, mortgages, property taxes</a:t>
            </a:r>
          </a:p>
          <a:p>
            <a:endParaRPr lang="en-US" dirty="0"/>
          </a:p>
        </p:txBody>
      </p:sp>
      <p:sp>
        <p:nvSpPr>
          <p:cNvPr id="4" name="Slide Number Placeholder 3"/>
          <p:cNvSpPr>
            <a:spLocks noGrp="1"/>
          </p:cNvSpPr>
          <p:nvPr>
            <p:ph type="sldNum" sz="quarter" idx="5"/>
          </p:nvPr>
        </p:nvSpPr>
        <p:spPr/>
        <p:txBody>
          <a:bodyPr/>
          <a:lstStyle/>
          <a:p>
            <a:fld id="{91DEF262-CCFF-49CA-B33D-D6BD01EAB4C9}" type="slidenum">
              <a:rPr lang="en-US" smtClean="0"/>
              <a:t>20</a:t>
            </a:fld>
            <a:endParaRPr lang="en-US"/>
          </a:p>
        </p:txBody>
      </p:sp>
    </p:spTree>
    <p:extLst>
      <p:ext uri="{BB962C8B-B14F-4D97-AF65-F5344CB8AC3E}">
        <p14:creationId xmlns:p14="http://schemas.microsoft.com/office/powerpoint/2010/main" val="1807635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4F7059-1581-4769-A897-6881CD1724CA}"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6196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07167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32156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F7059-1581-4769-A897-6881CD1724CA}"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00158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F7059-1581-4769-A897-6881CD1724CA}"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3138767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4F7059-1581-4769-A897-6881CD1724CA}"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5026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4F7059-1581-4769-A897-6881CD1724CA}"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100884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4F7059-1581-4769-A897-6881CD1724CA}"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987209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F7059-1581-4769-A897-6881CD1724CA}"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959980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242047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4F7059-1581-4769-A897-6881CD1724CA}"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5946A-32C6-46D4-9E82-646DADB36A83}" type="slidenum">
              <a:rPr lang="en-US" smtClean="0"/>
              <a:t>‹#›</a:t>
            </a:fld>
            <a:endParaRPr lang="en-US"/>
          </a:p>
        </p:txBody>
      </p:sp>
    </p:spTree>
    <p:extLst>
      <p:ext uri="{BB962C8B-B14F-4D97-AF65-F5344CB8AC3E}">
        <p14:creationId xmlns:p14="http://schemas.microsoft.com/office/powerpoint/2010/main" val="85053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F7059-1581-4769-A897-6881CD1724CA}"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5946A-32C6-46D4-9E82-646DADB36A83}" type="slidenum">
              <a:rPr lang="en-US" smtClean="0"/>
              <a:t>‹#›</a:t>
            </a:fld>
            <a:endParaRPr lang="en-US"/>
          </a:p>
        </p:txBody>
      </p:sp>
    </p:spTree>
    <p:extLst>
      <p:ext uri="{BB962C8B-B14F-4D97-AF65-F5344CB8AC3E}">
        <p14:creationId xmlns:p14="http://schemas.microsoft.com/office/powerpoint/2010/main" val="674471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colorado.edu/rocky-mountain-research-data-center/"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census.gov/econ/isp/"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www.census.gov/ces/dataproducts/economicdata.htm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census.gov/ces/dataproducts/lehddata.htm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ensus.gov/ces/dataproducts/demographicdata.html" TargetMode="External"/><Relationship Id="rId7" Type="http://schemas.openxmlformats.org/officeDocument/2006/relationships/hyperlink" Target="https://www.census.gov/programs-surveys/ahs/about.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census.gov/programs-surveys/cps.html" TargetMode="External"/><Relationship Id="rId5" Type="http://schemas.openxmlformats.org/officeDocument/2006/relationships/hyperlink" Target="https://www.census.gov/programs-surveys/decennial-census.html" TargetMode="External"/><Relationship Id="rId4" Type="http://schemas.openxmlformats.org/officeDocument/2006/relationships/hyperlink" Target="https://www.census.gov/acs/www/"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eps.ahrq.gov/mepsweb/data_stats/onsite_datacenter.jsp"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821" y="593470"/>
            <a:ext cx="9254359" cy="2083905"/>
          </a:xfrm>
        </p:spPr>
        <p:txBody>
          <a:bodyPr>
            <a:noAutofit/>
          </a:bodyPr>
          <a:lstStyle/>
          <a:p>
            <a:r>
              <a:rPr lang="en-US" sz="4000" b="1" dirty="0">
                <a:solidFill>
                  <a:schemeClr val="bg1"/>
                </a:solidFill>
              </a:rPr>
              <a:t>The Rocky Mountain Federal Statistical Research Data Center</a:t>
            </a:r>
          </a:p>
          <a:p>
            <a:r>
              <a:rPr lang="en-US" sz="4000" b="1" dirty="0">
                <a:solidFill>
                  <a:schemeClr val="bg1"/>
                </a:solidFill>
              </a:rPr>
              <a:t>(RMRDC)</a:t>
            </a:r>
          </a:p>
          <a:p>
            <a:r>
              <a:rPr lang="en-US" b="1" dirty="0">
                <a:solidFill>
                  <a:schemeClr val="bg1"/>
                </a:solidFill>
              </a:rPr>
              <a:t>Jani Little</a:t>
            </a:r>
          </a:p>
          <a:p>
            <a:r>
              <a:rPr lang="en-US" b="1" dirty="0">
                <a:solidFill>
                  <a:schemeClr val="bg1"/>
                </a:solidFill>
              </a:rPr>
              <a:t>Executive Director</a:t>
            </a:r>
          </a:p>
        </p:txBody>
      </p:sp>
      <p:sp>
        <p:nvSpPr>
          <p:cNvPr id="6" name="Subtitle 2"/>
          <p:cNvSpPr txBox="1">
            <a:spLocks/>
          </p:cNvSpPr>
          <p:nvPr/>
        </p:nvSpPr>
        <p:spPr>
          <a:xfrm>
            <a:off x="1571297" y="81092"/>
            <a:ext cx="9795641" cy="3655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chemeClr val="bg1"/>
                </a:solidFill>
              </a:rPr>
              <a:t>Advancing the Frontiers of Social Science: Opportunities and Challenges </a:t>
            </a:r>
          </a:p>
          <a:p>
            <a:pPr>
              <a:lnSpc>
                <a:spcPct val="100000"/>
              </a:lnSpc>
            </a:pPr>
            <a:r>
              <a:rPr lang="en-US" b="1" dirty="0">
                <a:solidFill>
                  <a:schemeClr val="bg1"/>
                </a:solidFill>
              </a:rPr>
              <a:t>Jani Little, Executive Director</a:t>
            </a:r>
          </a:p>
          <a:p>
            <a:r>
              <a:rPr lang="en-US" b="1" dirty="0">
                <a:solidFill>
                  <a:schemeClr val="bg1"/>
                </a:solidFill>
              </a:rPr>
              <a:t>Katie </a:t>
            </a:r>
            <a:r>
              <a:rPr lang="en-US" b="1" dirty="0" err="1">
                <a:solidFill>
                  <a:schemeClr val="bg1"/>
                </a:solidFill>
              </a:rPr>
              <a:t>Genadek</a:t>
            </a:r>
            <a:r>
              <a:rPr lang="en-US" b="1" dirty="0">
                <a:solidFill>
                  <a:schemeClr val="bg1"/>
                </a:solidFill>
              </a:rPr>
              <a:t>, Expected Administrator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7129346"/>
          </a:xfrm>
          <a:prstGeom prst="rect">
            <a:avLst/>
          </a:prstGeom>
        </p:spPr>
      </p:pic>
      <p:sp>
        <p:nvSpPr>
          <p:cNvPr id="8" name="Subtitle 2"/>
          <p:cNvSpPr txBox="1">
            <a:spLocks/>
          </p:cNvSpPr>
          <p:nvPr/>
        </p:nvSpPr>
        <p:spPr>
          <a:xfrm>
            <a:off x="367364" y="232611"/>
            <a:ext cx="10999574" cy="35038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4000" b="1" dirty="0">
                <a:solidFill>
                  <a:schemeClr val="bg1"/>
                </a:solidFill>
              </a:rPr>
              <a:t>The Rocky Mountain Research Data Center</a:t>
            </a:r>
          </a:p>
          <a:p>
            <a:pPr>
              <a:lnSpc>
                <a:spcPct val="100000"/>
              </a:lnSpc>
            </a:pPr>
            <a:r>
              <a:rPr lang="en-US" sz="2000" dirty="0">
                <a:hlinkClick r:id="rId4"/>
              </a:rPr>
              <a:t>https://www.colorado.edu/rocky-mountain-research-data-center/</a:t>
            </a:r>
            <a:endParaRPr lang="en-US" sz="2000" b="1" dirty="0">
              <a:solidFill>
                <a:schemeClr val="bg1"/>
              </a:solidFill>
            </a:endParaRPr>
          </a:p>
          <a:p>
            <a:pPr>
              <a:lnSpc>
                <a:spcPct val="100000"/>
              </a:lnSpc>
            </a:pPr>
            <a:r>
              <a:rPr lang="en-US" sz="2800" dirty="0">
                <a:solidFill>
                  <a:schemeClr val="bg1"/>
                </a:solidFill>
              </a:rPr>
              <a:t>Jani Little, Executive Director</a:t>
            </a:r>
          </a:p>
          <a:p>
            <a:pPr>
              <a:lnSpc>
                <a:spcPct val="100000"/>
              </a:lnSpc>
            </a:pPr>
            <a:r>
              <a:rPr lang="en-US" sz="2000" dirty="0">
                <a:solidFill>
                  <a:schemeClr val="bg1"/>
                </a:solidFill>
              </a:rPr>
              <a:t>jani.little@colorado.edu</a:t>
            </a:r>
          </a:p>
          <a:p>
            <a:pPr>
              <a:lnSpc>
                <a:spcPct val="100000"/>
              </a:lnSpc>
            </a:pPr>
            <a:r>
              <a:rPr lang="en-US" sz="2800" dirty="0">
                <a:solidFill>
                  <a:schemeClr val="bg1"/>
                </a:solidFill>
              </a:rPr>
              <a:t>Phil </a:t>
            </a:r>
            <a:r>
              <a:rPr lang="en-US" sz="2800" dirty="0" err="1">
                <a:solidFill>
                  <a:schemeClr val="bg1"/>
                </a:solidFill>
              </a:rPr>
              <a:t>Pendergast</a:t>
            </a:r>
            <a:r>
              <a:rPr lang="en-US" sz="2800" dirty="0">
                <a:solidFill>
                  <a:schemeClr val="bg1"/>
                </a:solidFill>
              </a:rPr>
              <a:t>, Administrator</a:t>
            </a:r>
          </a:p>
          <a:p>
            <a:r>
              <a:rPr lang="en-US" sz="2000" dirty="0">
                <a:solidFill>
                  <a:schemeClr val="bg1"/>
                </a:solidFill>
              </a:rPr>
              <a:t>philip.m.pendergast@census.gov</a:t>
            </a:r>
          </a:p>
          <a:p>
            <a:endParaRPr lang="en-US" sz="2000" dirty="0">
              <a:solidFill>
                <a:schemeClr val="bg1"/>
              </a:solidFill>
            </a:endParaRPr>
          </a:p>
        </p:txBody>
      </p:sp>
    </p:spTree>
    <p:extLst>
      <p:ext uri="{BB962C8B-B14F-4D97-AF65-F5344CB8AC3E}">
        <p14:creationId xmlns:p14="http://schemas.microsoft.com/office/powerpoint/2010/main" val="4199162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5692" y="224444"/>
            <a:ext cx="8299931" cy="793004"/>
          </a:xfrm>
        </p:spPr>
        <p:txBody>
          <a:bodyPr>
            <a:normAutofit/>
          </a:bodyPr>
          <a:lstStyle/>
          <a:p>
            <a:r>
              <a:rPr lang="en-US" sz="4000" b="1" dirty="0"/>
              <a:t>Advantages Provided to Research:</a:t>
            </a:r>
          </a:p>
        </p:txBody>
      </p:sp>
      <p:sp>
        <p:nvSpPr>
          <p:cNvPr id="3" name="Subtitle 2"/>
          <p:cNvSpPr>
            <a:spLocks noGrp="1"/>
          </p:cNvSpPr>
          <p:nvPr>
            <p:ph type="subTitle" idx="1"/>
          </p:nvPr>
        </p:nvSpPr>
        <p:spPr>
          <a:xfrm>
            <a:off x="997527" y="1168595"/>
            <a:ext cx="10110907" cy="5365207"/>
          </a:xfrm>
        </p:spPr>
        <p:txBody>
          <a:bodyPr>
            <a:noAutofit/>
          </a:bodyPr>
          <a:lstStyle/>
          <a:p>
            <a:pPr algn="l"/>
            <a:r>
              <a:rPr lang="en-US" dirty="0"/>
              <a:t>--Microdata not available publicly </a:t>
            </a:r>
          </a:p>
          <a:p>
            <a:pPr algn="l"/>
            <a:r>
              <a:rPr lang="en-US" dirty="0"/>
              <a:t>	firms and establishments </a:t>
            </a:r>
          </a:p>
          <a:p>
            <a:pPr algn="l"/>
            <a:r>
              <a:rPr lang="en-US" dirty="0"/>
              <a:t>	individuals and households </a:t>
            </a:r>
          </a:p>
          <a:p>
            <a:pPr algn="l"/>
            <a:r>
              <a:rPr lang="en-US" dirty="0"/>
              <a:t>--Variables not available in public versions of data sets </a:t>
            </a:r>
          </a:p>
          <a:p>
            <a:pPr algn="l"/>
            <a:r>
              <a:rPr lang="en-US" dirty="0"/>
              <a:t>	(e.g., low level geography)</a:t>
            </a:r>
          </a:p>
          <a:p>
            <a:pPr algn="just">
              <a:lnSpc>
                <a:spcPct val="120000"/>
              </a:lnSpc>
            </a:pPr>
            <a:r>
              <a:rPr lang="en-US" dirty="0"/>
              <a:t>--Full population counts or larger samples (Decennial Census, ACS, CPS)</a:t>
            </a:r>
          </a:p>
          <a:p>
            <a:pPr algn="just">
              <a:lnSpc>
                <a:spcPct val="100000"/>
              </a:lnSpc>
            </a:pPr>
            <a:r>
              <a:rPr lang="en-US" dirty="0"/>
              <a:t>--Full range of response items (e.g., industry codes, occupational codes, detailed race answers, income is not top-coded, etc.)</a:t>
            </a:r>
          </a:p>
          <a:p>
            <a:pPr algn="just">
              <a:lnSpc>
                <a:spcPct val="120000"/>
              </a:lnSpc>
            </a:pPr>
            <a:r>
              <a:rPr lang="en-US" dirty="0"/>
              <a:t>--Ability to make linkages </a:t>
            </a:r>
          </a:p>
          <a:p>
            <a:pPr algn="just">
              <a:lnSpc>
                <a:spcPct val="100000"/>
              </a:lnSpc>
            </a:pPr>
            <a:r>
              <a:rPr lang="en-US" dirty="0"/>
              <a:t>	with external data (e.g., via geocodes, establishment ID, etc.)</a:t>
            </a:r>
          </a:p>
          <a:p>
            <a:pPr algn="just">
              <a:lnSpc>
                <a:spcPct val="100000"/>
              </a:lnSpc>
            </a:pPr>
            <a:r>
              <a:rPr lang="en-US" dirty="0"/>
              <a:t>	between multiple internal data sets via non-public link keys</a:t>
            </a:r>
          </a:p>
        </p:txBody>
      </p:sp>
    </p:spTree>
    <p:extLst>
      <p:ext uri="{BB962C8B-B14F-4D97-AF65-F5344CB8AC3E}">
        <p14:creationId xmlns:p14="http://schemas.microsoft.com/office/powerpoint/2010/main" val="646960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Picture 3" descr="Picture 3"/>
          <p:cNvPicPr>
            <a:picLocks noChangeAspect="1"/>
          </p:cNvPicPr>
          <p:nvPr/>
        </p:nvPicPr>
        <p:blipFill>
          <a:blip r:embed="rId2">
            <a:extLst/>
          </a:blip>
          <a:stretch>
            <a:fillRect/>
          </a:stretch>
        </p:blipFill>
        <p:spPr>
          <a:xfrm>
            <a:off x="0" y="5246858"/>
            <a:ext cx="12192000" cy="1611142"/>
          </a:xfrm>
          <a:prstGeom prst="rect">
            <a:avLst/>
          </a:prstGeom>
          <a:ln w="12700">
            <a:miter lim="400000"/>
          </a:ln>
        </p:spPr>
      </p:pic>
      <p:sp>
        <p:nvSpPr>
          <p:cNvPr id="155" name="Content Placeholder 7"/>
          <p:cNvSpPr txBox="1">
            <a:spLocks noGrp="1"/>
          </p:cNvSpPr>
          <p:nvPr>
            <p:ph type="body" idx="1"/>
          </p:nvPr>
        </p:nvSpPr>
        <p:spPr>
          <a:xfrm>
            <a:off x="1" y="1537855"/>
            <a:ext cx="11752117" cy="4230254"/>
          </a:xfrm>
          <a:prstGeom prst="rect">
            <a:avLst/>
          </a:prstGeom>
        </p:spPr>
        <p:txBody>
          <a:bodyPr>
            <a:normAutofit/>
          </a:bodyPr>
          <a:lstStyle/>
          <a:p>
            <a:pPr marL="1371600" lvl="3" indent="0">
              <a:lnSpc>
                <a:spcPct val="81000"/>
              </a:lnSpc>
              <a:buNone/>
              <a:defRPr sz="2500"/>
            </a:pPr>
            <a:endParaRPr lang="en-US" sz="4000" dirty="0"/>
          </a:p>
          <a:p>
            <a:pPr marL="1371600" lvl="3" indent="0">
              <a:lnSpc>
                <a:spcPct val="81000"/>
              </a:lnSpc>
              <a:buNone/>
              <a:defRPr sz="2500"/>
            </a:pPr>
            <a:endParaRPr lang="en-US" sz="4000" dirty="0"/>
          </a:p>
          <a:p>
            <a:pPr marL="1371600" lvl="3" indent="0">
              <a:lnSpc>
                <a:spcPct val="81000"/>
              </a:lnSpc>
              <a:buNone/>
              <a:defRPr sz="2500"/>
            </a:pPr>
            <a:r>
              <a:rPr lang="en-US" sz="4000" dirty="0"/>
              <a:t>To find data relevant for a particular industry: </a:t>
            </a:r>
            <a:r>
              <a:rPr lang="en-US" sz="4000" dirty="0">
                <a:hlinkClick r:id="rId3"/>
              </a:rPr>
              <a:t>https://www.census.gov/econ/isp/</a:t>
            </a:r>
            <a:endParaRPr lang="en-US" sz="3400" dirty="0"/>
          </a:p>
          <a:p>
            <a:pPr marL="1371600" lvl="3" indent="0">
              <a:lnSpc>
                <a:spcPct val="81000"/>
              </a:lnSpc>
              <a:buNone/>
              <a:defRPr sz="2500"/>
            </a:pPr>
            <a:endParaRPr sz="1600" dirty="0"/>
          </a:p>
          <a:p>
            <a:pPr marL="0" indent="0">
              <a:buNone/>
            </a:pPr>
            <a:r>
              <a:rPr lang="en-US" dirty="0"/>
              <a:t> </a:t>
            </a:r>
          </a:p>
          <a:p>
            <a:pPr marL="914400" lvl="2" indent="0">
              <a:lnSpc>
                <a:spcPct val="81000"/>
              </a:lnSpc>
              <a:spcBef>
                <a:spcPts val="500"/>
              </a:spcBef>
              <a:buNone/>
              <a:defRPr sz="2500"/>
            </a:pPr>
            <a:endParaRPr sz="1800" dirty="0"/>
          </a:p>
          <a:p>
            <a:pPr marL="0" indent="0">
              <a:lnSpc>
                <a:spcPct val="81000"/>
              </a:lnSpc>
              <a:buSzTx/>
              <a:buNone/>
              <a:defRPr sz="3300"/>
            </a:pPr>
            <a:r>
              <a:rPr dirty="0"/>
              <a:t>	</a:t>
            </a:r>
          </a:p>
        </p:txBody>
      </p:sp>
      <p:sp>
        <p:nvSpPr>
          <p:cNvPr id="5" name="Title 1">
            <a:extLst>
              <a:ext uri="{FF2B5EF4-FFF2-40B4-BE49-F238E27FC236}">
                <a16:creationId xmlns:a16="http://schemas.microsoft.com/office/drawing/2014/main" id="{AF7DB7E2-DB01-4857-846D-97C1AC5D53E4}"/>
              </a:ext>
            </a:extLst>
          </p:cNvPr>
          <p:cNvSpPr txBox="1">
            <a:spLocks/>
          </p:cNvSpPr>
          <p:nvPr/>
        </p:nvSpPr>
        <p:spPr>
          <a:xfrm>
            <a:off x="882316" y="411982"/>
            <a:ext cx="9809130" cy="95159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cs typeface="Arial"/>
              </a:rPr>
              <a:t>Census Business/Economic Data </a:t>
            </a:r>
            <a:r>
              <a:rPr lang="en-US" sz="2800" b="1" dirty="0">
                <a:cs typeface="Arial"/>
                <a:hlinkClick r:id="rId4"/>
              </a:rPr>
              <a:t>https://www.census.gov/ces/dataproducts/economicdata.html</a:t>
            </a:r>
            <a:endParaRPr lang="en-US" sz="2400" b="1" dirty="0"/>
          </a:p>
        </p:txBody>
      </p:sp>
    </p:spTree>
    <p:extLst>
      <p:ext uri="{BB962C8B-B14F-4D97-AF65-F5344CB8AC3E}">
        <p14:creationId xmlns:p14="http://schemas.microsoft.com/office/powerpoint/2010/main" val="1602568868"/>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55">
                                            <p:txEl>
                                              <p:pRg st="2" end="2"/>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55">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build="p"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2">
            <a:extLst/>
          </a:blip>
          <a:stretch>
            <a:fillRect/>
          </a:stretch>
        </p:blipFill>
        <p:spPr>
          <a:xfrm>
            <a:off x="0" y="5246858"/>
            <a:ext cx="12192000" cy="1611142"/>
          </a:xfrm>
          <a:prstGeom prst="rect">
            <a:avLst/>
          </a:prstGeom>
          <a:ln w="12700">
            <a:miter lim="400000"/>
          </a:ln>
        </p:spPr>
      </p:pic>
      <p:sp>
        <p:nvSpPr>
          <p:cNvPr id="2" name="Title 1"/>
          <p:cNvSpPr>
            <a:spLocks noGrp="1"/>
          </p:cNvSpPr>
          <p:nvPr>
            <p:ph type="title"/>
          </p:nvPr>
        </p:nvSpPr>
        <p:spPr>
          <a:xfrm>
            <a:off x="838200" y="0"/>
            <a:ext cx="10515600" cy="1325563"/>
          </a:xfrm>
        </p:spPr>
        <p:txBody>
          <a:bodyPr/>
          <a:lstStyle/>
          <a:p>
            <a:r>
              <a:rPr lang="en-US" i="1" u="sng" dirty="0"/>
              <a:t>Longitudinal Business Database (1976-2017)</a:t>
            </a:r>
          </a:p>
        </p:txBody>
      </p:sp>
      <p:sp>
        <p:nvSpPr>
          <p:cNvPr id="3" name="Content Placeholder 2"/>
          <p:cNvSpPr>
            <a:spLocks noGrp="1"/>
          </p:cNvSpPr>
          <p:nvPr>
            <p:ph idx="1"/>
          </p:nvPr>
        </p:nvSpPr>
        <p:spPr>
          <a:xfrm>
            <a:off x="838200" y="1165224"/>
            <a:ext cx="10515600" cy="4422776"/>
          </a:xfrm>
        </p:spPr>
        <p:txBody>
          <a:bodyPr/>
          <a:lstStyle/>
          <a:p>
            <a:r>
              <a:rPr lang="en-US" b="1" dirty="0"/>
              <a:t>Complete U.S. business establishment histories (with paid employees)</a:t>
            </a:r>
          </a:p>
          <a:p>
            <a:pPr lvl="1"/>
            <a:r>
              <a:rPr lang="en-US" dirty="0"/>
              <a:t>Establishment birth and death dates</a:t>
            </a:r>
          </a:p>
          <a:p>
            <a:pPr lvl="1"/>
            <a:r>
              <a:rPr lang="en-US" dirty="0"/>
              <a:t>All employer establishments in the Economic Census (Mining!) </a:t>
            </a:r>
          </a:p>
          <a:p>
            <a:pPr lvl="1"/>
            <a:r>
              <a:rPr lang="en-US" dirty="0"/>
              <a:t>Detailed linkage documentation over time and very accurate histories</a:t>
            </a:r>
          </a:p>
          <a:p>
            <a:r>
              <a:rPr lang="en-US" b="1" dirty="0"/>
              <a:t>Basic establishment demographic data linkable to other business datasets by EIN, SEIN</a:t>
            </a:r>
          </a:p>
          <a:p>
            <a:pPr lvl="1"/>
            <a:r>
              <a:rPr lang="en-US" dirty="0"/>
              <a:t>Establishment size</a:t>
            </a:r>
          </a:p>
          <a:p>
            <a:pPr lvl="1"/>
            <a:r>
              <a:rPr lang="en-US" dirty="0"/>
              <a:t>Industry </a:t>
            </a:r>
          </a:p>
          <a:p>
            <a:pPr lvl="1"/>
            <a:r>
              <a:rPr lang="en-US" dirty="0"/>
              <a:t>Location </a:t>
            </a:r>
          </a:p>
        </p:txBody>
      </p:sp>
    </p:spTree>
    <p:extLst>
      <p:ext uri="{BB962C8B-B14F-4D97-AF65-F5344CB8AC3E}">
        <p14:creationId xmlns:p14="http://schemas.microsoft.com/office/powerpoint/2010/main" val="756266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920" y="411982"/>
            <a:ext cx="9299526" cy="909711"/>
          </a:xfrm>
        </p:spPr>
        <p:txBody>
          <a:bodyPr>
            <a:noAutofit/>
          </a:bodyPr>
          <a:lstStyle/>
          <a:p>
            <a:pPr algn="l"/>
            <a:r>
              <a:rPr lang="en-US" sz="3600" b="1" dirty="0">
                <a:cs typeface="Arial"/>
              </a:rPr>
              <a:t>Longitudinal Employer-Household Dynamics (LEHD)</a:t>
            </a:r>
            <a:r>
              <a:rPr lang="en-US" sz="3600" dirty="0"/>
              <a:t> </a:t>
            </a:r>
            <a:r>
              <a:rPr lang="en-US" sz="2400" dirty="0">
                <a:hlinkClick r:id="rId2"/>
              </a:rPr>
              <a:t>https://www.census.gov/ces/dataproducts/lehddata.html </a:t>
            </a:r>
            <a:endParaRPr lang="en-US" sz="2400" b="1" dirty="0"/>
          </a:p>
        </p:txBody>
      </p:sp>
      <p:sp>
        <p:nvSpPr>
          <p:cNvPr id="3" name="Subtitle 2"/>
          <p:cNvSpPr>
            <a:spLocks noGrp="1"/>
          </p:cNvSpPr>
          <p:nvPr>
            <p:ph type="subTitle" idx="1"/>
          </p:nvPr>
        </p:nvSpPr>
        <p:spPr>
          <a:xfrm>
            <a:off x="1027723" y="1602349"/>
            <a:ext cx="10027920" cy="4450080"/>
          </a:xfrm>
        </p:spPr>
        <p:txBody>
          <a:bodyPr>
            <a:normAutofit lnSpcReduction="10000"/>
          </a:bodyPr>
          <a:lstStyle/>
          <a:p>
            <a:pPr algn="l">
              <a:lnSpc>
                <a:spcPct val="80000"/>
              </a:lnSpc>
            </a:pPr>
            <a:r>
              <a:rPr lang="en-US" sz="2600" dirty="0">
                <a:cs typeface="Calibri (body)"/>
              </a:rPr>
              <a:t>Combines administrative data from states</a:t>
            </a:r>
            <a:r>
              <a:rPr lang="ja-JP" altLang="en-US" sz="2600" dirty="0">
                <a:cs typeface="Calibri (body)"/>
              </a:rPr>
              <a:t>’</a:t>
            </a:r>
            <a:r>
              <a:rPr lang="en-US" sz="2600" dirty="0">
                <a:cs typeface="Calibri (body)"/>
              </a:rPr>
              <a:t>Unemployment Insurance systems with Census Bureau business data and the individual demographic data using the Social Security Administration number database of encrypted identifiers.</a:t>
            </a:r>
          </a:p>
          <a:p>
            <a:pPr algn="l">
              <a:lnSpc>
                <a:spcPct val="80000"/>
              </a:lnSpc>
            </a:pPr>
            <a:endParaRPr lang="en-US" sz="2600" dirty="0">
              <a:cs typeface="Calibri (body)"/>
            </a:endParaRPr>
          </a:p>
          <a:p>
            <a:pPr lvl="1" algn="l">
              <a:lnSpc>
                <a:spcPct val="80000"/>
              </a:lnSpc>
            </a:pPr>
            <a:r>
              <a:rPr lang="en-US" sz="2600" b="1" dirty="0">
                <a:cs typeface="Calibri (body)"/>
              </a:rPr>
              <a:t>Workers--</a:t>
            </a:r>
            <a:r>
              <a:rPr lang="en-US" sz="2600" dirty="0">
                <a:cs typeface="Calibri (body)"/>
              </a:rPr>
              <a:t>Employer history and wage history, Individual characteristics (sex, age, race, ethnicity, education, place of birth), Point in time residence</a:t>
            </a:r>
          </a:p>
          <a:p>
            <a:pPr lvl="1" algn="l">
              <a:lnSpc>
                <a:spcPct val="80000"/>
              </a:lnSpc>
            </a:pPr>
            <a:endParaRPr lang="en-US" sz="2600" dirty="0">
              <a:cs typeface="Calibri (body)"/>
            </a:endParaRPr>
          </a:p>
          <a:p>
            <a:pPr lvl="1" algn="l">
              <a:lnSpc>
                <a:spcPct val="80000"/>
              </a:lnSpc>
              <a:spcBef>
                <a:spcPts val="0"/>
              </a:spcBef>
            </a:pPr>
            <a:r>
              <a:rPr lang="en-US" sz="2600" b="1" dirty="0">
                <a:cs typeface="Calibri (body)"/>
              </a:rPr>
              <a:t>Employers--</a:t>
            </a:r>
            <a:r>
              <a:rPr lang="en-US" sz="2600" dirty="0">
                <a:cs typeface="Calibri (body)"/>
              </a:rPr>
              <a:t>Industry, # employees, </a:t>
            </a:r>
            <a:r>
              <a:rPr lang="en-US" sz="2600" dirty="0" err="1">
                <a:cs typeface="Calibri (body)"/>
              </a:rPr>
              <a:t>firmage</a:t>
            </a:r>
            <a:r>
              <a:rPr lang="en-US" sz="2600" dirty="0">
                <a:cs typeface="Calibri (body)"/>
              </a:rPr>
              <a:t>, total payroll, location</a:t>
            </a:r>
          </a:p>
          <a:p>
            <a:pPr marL="914400" lvl="1" indent="-457200" algn="l">
              <a:lnSpc>
                <a:spcPct val="80000"/>
              </a:lnSpc>
              <a:spcBef>
                <a:spcPts val="0"/>
              </a:spcBef>
              <a:buAutoNum type="arabicPeriod"/>
            </a:pPr>
            <a:endParaRPr lang="en-US" sz="2600" dirty="0">
              <a:cs typeface="Calibri (body)"/>
            </a:endParaRPr>
          </a:p>
          <a:p>
            <a:pPr lvl="1" algn="l">
              <a:lnSpc>
                <a:spcPct val="80000"/>
              </a:lnSpc>
              <a:spcBef>
                <a:spcPts val="0"/>
              </a:spcBef>
            </a:pPr>
            <a:r>
              <a:rPr lang="en-US" sz="2600" dirty="0">
                <a:cs typeface="Calibri (body)"/>
              </a:rPr>
              <a:t>Linkages between workers and employers</a:t>
            </a:r>
          </a:p>
          <a:p>
            <a:pPr marL="914400" lvl="1" indent="-457200" algn="l">
              <a:lnSpc>
                <a:spcPct val="80000"/>
              </a:lnSpc>
              <a:spcBef>
                <a:spcPts val="0"/>
              </a:spcBef>
              <a:buAutoNum type="arabicPeriod"/>
            </a:pPr>
            <a:endParaRPr lang="en-US" sz="2600" dirty="0">
              <a:cs typeface="Calibri (body)"/>
            </a:endParaRPr>
          </a:p>
          <a:p>
            <a:pPr lvl="1" algn="l">
              <a:lnSpc>
                <a:spcPct val="80000"/>
              </a:lnSpc>
              <a:spcBef>
                <a:spcPts val="0"/>
              </a:spcBef>
            </a:pPr>
            <a:r>
              <a:rPr lang="en-US" sz="2600" dirty="0">
                <a:cs typeface="Calibri (body)"/>
              </a:rPr>
              <a:t>Links to other Census data</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1092665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Census: </a:t>
            </a:r>
            <a:br>
              <a:rPr lang="en-US" dirty="0"/>
            </a:br>
            <a:r>
              <a:rPr lang="en-US" b="1" dirty="0"/>
              <a:t>1987, 1992, 1997, 2002, 2007, 2012, 2017</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65171413"/>
              </p:ext>
            </p:extLst>
          </p:nvPr>
        </p:nvGraphicFramePr>
        <p:xfrm>
          <a:off x="2479965" y="2175163"/>
          <a:ext cx="6127423" cy="3337560"/>
        </p:xfrm>
        <a:graphic>
          <a:graphicData uri="http://schemas.openxmlformats.org/drawingml/2006/table">
            <a:tbl>
              <a:tblPr firstRow="1" bandRow="1">
                <a:tableStyleId>{5C22544A-7EE6-4342-B048-85BDC9FD1C3A}</a:tableStyleId>
              </a:tblPr>
              <a:tblGrid>
                <a:gridCol w="6127423">
                  <a:extLst>
                    <a:ext uri="{9D8B030D-6E8A-4147-A177-3AD203B41FA5}">
                      <a16:colId xmlns:a16="http://schemas.microsoft.com/office/drawing/2014/main" val="20000"/>
                    </a:ext>
                  </a:extLst>
                </a:gridCol>
              </a:tblGrid>
              <a:tr h="370840">
                <a:tc>
                  <a:txBody>
                    <a:bodyPr/>
                    <a:lstStyle/>
                    <a:p>
                      <a:pPr algn="ctr"/>
                      <a:r>
                        <a:rPr lang="en-US" dirty="0"/>
                        <a:t>Data Set</a:t>
                      </a:r>
                    </a:p>
                  </a:txBody>
                  <a:tcPr/>
                </a:tc>
                <a:extLst>
                  <a:ext uri="{0D108BD9-81ED-4DB2-BD59-A6C34878D82A}">
                    <a16:rowId xmlns:a16="http://schemas.microsoft.com/office/drawing/2014/main" val="10000"/>
                  </a:ext>
                </a:extLst>
              </a:tr>
              <a:tr h="370840">
                <a:tc>
                  <a:txBody>
                    <a:bodyPr/>
                    <a:lstStyle/>
                    <a:p>
                      <a:pPr algn="ctr"/>
                      <a:r>
                        <a:rPr lang="en-US" dirty="0"/>
                        <a:t>Construction Industries (CCN)</a:t>
                      </a:r>
                    </a:p>
                  </a:txBody>
                  <a:tcPr/>
                </a:tc>
                <a:extLst>
                  <a:ext uri="{0D108BD9-81ED-4DB2-BD59-A6C34878D82A}">
                    <a16:rowId xmlns:a16="http://schemas.microsoft.com/office/drawing/2014/main" val="10002"/>
                  </a:ext>
                </a:extLst>
              </a:tr>
              <a:tr h="370840">
                <a:tc>
                  <a:txBody>
                    <a:bodyPr/>
                    <a:lstStyle/>
                    <a:p>
                      <a:pPr algn="ctr"/>
                      <a:r>
                        <a:rPr lang="en-US" baseline="0" dirty="0"/>
                        <a:t>Finance, Insurance, Real Estate</a:t>
                      </a:r>
                      <a:r>
                        <a:rPr lang="en-US" dirty="0"/>
                        <a:t> (CFI)</a:t>
                      </a:r>
                    </a:p>
                  </a:txBody>
                  <a:tcPr/>
                </a:tc>
                <a:extLst>
                  <a:ext uri="{0D108BD9-81ED-4DB2-BD59-A6C34878D82A}">
                    <a16:rowId xmlns:a16="http://schemas.microsoft.com/office/drawing/2014/main" val="10003"/>
                  </a:ext>
                </a:extLst>
              </a:tr>
              <a:tr h="370840">
                <a:tc>
                  <a:txBody>
                    <a:bodyPr/>
                    <a:lstStyle/>
                    <a:p>
                      <a:pPr algn="ctr"/>
                      <a:r>
                        <a:rPr lang="en-US" baseline="0" dirty="0"/>
                        <a:t>Manufacturers (CMF)</a:t>
                      </a:r>
                      <a:endParaRPr lang="en-US" dirty="0"/>
                    </a:p>
                  </a:txBody>
                  <a:tcPr/>
                </a:tc>
                <a:extLst>
                  <a:ext uri="{0D108BD9-81ED-4DB2-BD59-A6C34878D82A}">
                    <a16:rowId xmlns:a16="http://schemas.microsoft.com/office/drawing/2014/main" val="10004"/>
                  </a:ext>
                </a:extLst>
              </a:tr>
              <a:tr h="370840">
                <a:tc>
                  <a:txBody>
                    <a:bodyPr/>
                    <a:lstStyle/>
                    <a:p>
                      <a:pPr algn="ctr"/>
                      <a:r>
                        <a:rPr lang="en-US" baseline="0" dirty="0"/>
                        <a:t>Mining</a:t>
                      </a:r>
                      <a:r>
                        <a:rPr lang="en-US" dirty="0"/>
                        <a:t> (CMI)</a:t>
                      </a:r>
                    </a:p>
                  </a:txBody>
                  <a:tcPr/>
                </a:tc>
                <a:extLst>
                  <a:ext uri="{0D108BD9-81ED-4DB2-BD59-A6C34878D82A}">
                    <a16:rowId xmlns:a16="http://schemas.microsoft.com/office/drawing/2014/main" val="10005"/>
                  </a:ext>
                </a:extLst>
              </a:tr>
              <a:tr h="370840">
                <a:tc>
                  <a:txBody>
                    <a:bodyPr/>
                    <a:lstStyle/>
                    <a:p>
                      <a:pPr algn="ctr"/>
                      <a:r>
                        <a:rPr lang="en-US" baseline="0" dirty="0"/>
                        <a:t>Retail Trade (CRT)</a:t>
                      </a:r>
                      <a:endParaRPr lang="en-US" dirty="0"/>
                    </a:p>
                  </a:txBody>
                  <a:tcPr/>
                </a:tc>
                <a:extLst>
                  <a:ext uri="{0D108BD9-81ED-4DB2-BD59-A6C34878D82A}">
                    <a16:rowId xmlns:a16="http://schemas.microsoft.com/office/drawing/2014/main" val="10006"/>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Services (CSR)</a:t>
                      </a:r>
                      <a:endParaRPr lang="en-US" dirty="0"/>
                    </a:p>
                  </a:txBody>
                  <a:tcPr/>
                </a:tc>
                <a:extLst>
                  <a:ext uri="{0D108BD9-81ED-4DB2-BD59-A6C34878D82A}">
                    <a16:rowId xmlns:a16="http://schemas.microsoft.com/office/drawing/2014/main" val="10007"/>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a:t>Transportation, Communications, Utilities </a:t>
                      </a:r>
                      <a:r>
                        <a:rPr lang="en-US" dirty="0"/>
                        <a:t>(CUT)</a:t>
                      </a:r>
                    </a:p>
                  </a:txBody>
                  <a:tcPr/>
                </a:tc>
                <a:extLst>
                  <a:ext uri="{0D108BD9-81ED-4DB2-BD59-A6C34878D82A}">
                    <a16:rowId xmlns:a16="http://schemas.microsoft.com/office/drawing/2014/main" val="10008"/>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Wholesale Trade (CWH)</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679456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Establishment Surveys, Annual</a:t>
            </a:r>
          </a:p>
        </p:txBody>
      </p:sp>
      <p:graphicFrame>
        <p:nvGraphicFramePr>
          <p:cNvPr id="3" name="Table 2"/>
          <p:cNvGraphicFramePr>
            <a:graphicFrameLocks noGrp="1"/>
          </p:cNvGraphicFramePr>
          <p:nvPr>
            <p:extLst>
              <p:ext uri="{D42A27DB-BD31-4B8C-83A1-F6EECF244321}">
                <p14:modId xmlns:p14="http://schemas.microsoft.com/office/powerpoint/2010/main" val="950587116"/>
              </p:ext>
            </p:extLst>
          </p:nvPr>
        </p:nvGraphicFramePr>
        <p:xfrm>
          <a:off x="2916382" y="1690688"/>
          <a:ext cx="5575808" cy="4246644"/>
        </p:xfrm>
        <a:graphic>
          <a:graphicData uri="http://schemas.openxmlformats.org/drawingml/2006/table">
            <a:tbl>
              <a:tblPr firstRow="1" bandRow="1">
                <a:tableStyleId>{5C22544A-7EE6-4342-B048-85BDC9FD1C3A}</a:tableStyleId>
              </a:tblPr>
              <a:tblGrid>
                <a:gridCol w="5575808">
                  <a:extLst>
                    <a:ext uri="{9D8B030D-6E8A-4147-A177-3AD203B41FA5}">
                      <a16:colId xmlns:a16="http://schemas.microsoft.com/office/drawing/2014/main" val="20000"/>
                    </a:ext>
                  </a:extLst>
                </a:gridCol>
              </a:tblGrid>
              <a:tr h="370812">
                <a:tc>
                  <a:txBody>
                    <a:bodyPr/>
                    <a:lstStyle/>
                    <a:p>
                      <a:pPr algn="ctr"/>
                      <a:r>
                        <a:rPr lang="en-US" sz="1800" dirty="0"/>
                        <a:t>Data Set</a:t>
                      </a:r>
                    </a:p>
                  </a:txBody>
                  <a:tcPr marT="45717" marB="45717"/>
                </a:tc>
                <a:extLst>
                  <a:ext uri="{0D108BD9-81ED-4DB2-BD59-A6C34878D82A}">
                    <a16:rowId xmlns:a16="http://schemas.microsoft.com/office/drawing/2014/main" val="10000"/>
                  </a:ext>
                </a:extLst>
              </a:tr>
              <a:tr h="370812">
                <a:tc>
                  <a:txBody>
                    <a:bodyPr/>
                    <a:lstStyle/>
                    <a:p>
                      <a:pPr algn="ctr"/>
                      <a:r>
                        <a:rPr lang="en-US" sz="1800" dirty="0"/>
                        <a:t>Annual</a:t>
                      </a:r>
                      <a:r>
                        <a:rPr lang="en-US" sz="1800" baseline="0" dirty="0"/>
                        <a:t> Survey of Manufacturers (ASM)</a:t>
                      </a:r>
                      <a:endParaRPr lang="en-US" sz="1800" dirty="0"/>
                    </a:p>
                  </a:txBody>
                  <a:tcPr marT="45717" marB="45717"/>
                </a:tc>
                <a:extLst>
                  <a:ext uri="{0D108BD9-81ED-4DB2-BD59-A6C34878D82A}">
                    <a16:rowId xmlns:a16="http://schemas.microsoft.com/office/drawing/2014/main" val="10001"/>
                  </a:ext>
                </a:extLst>
              </a:tr>
              <a:tr h="370812">
                <a:tc>
                  <a:txBody>
                    <a:bodyPr/>
                    <a:lstStyle/>
                    <a:p>
                      <a:pPr algn="ctr"/>
                      <a:r>
                        <a:rPr lang="en-US" sz="1800" dirty="0"/>
                        <a:t>Current</a:t>
                      </a:r>
                      <a:r>
                        <a:rPr lang="en-US" sz="1800" baseline="0" dirty="0"/>
                        <a:t> Industrial Reports</a:t>
                      </a:r>
                      <a:r>
                        <a:rPr lang="en-US" sz="1800" dirty="0"/>
                        <a:t> (CIR)</a:t>
                      </a:r>
                    </a:p>
                  </a:txBody>
                  <a:tcPr marT="45717" marB="45717"/>
                </a:tc>
                <a:extLst>
                  <a:ext uri="{0D108BD9-81ED-4DB2-BD59-A6C34878D82A}">
                    <a16:rowId xmlns:a16="http://schemas.microsoft.com/office/drawing/2014/main" val="10002"/>
                  </a:ext>
                </a:extLst>
              </a:tr>
              <a:tr h="370812">
                <a:tc>
                  <a:txBody>
                    <a:bodyPr/>
                    <a:lstStyle/>
                    <a:p>
                      <a:pPr algn="ctr"/>
                      <a:r>
                        <a:rPr lang="en-US" sz="1800" dirty="0"/>
                        <a:t>Manufacturing Energy Consumption Survey (MECS)</a:t>
                      </a:r>
                    </a:p>
                  </a:txBody>
                  <a:tcPr marT="45717" marB="45717"/>
                </a:tc>
                <a:extLst>
                  <a:ext uri="{0D108BD9-81ED-4DB2-BD59-A6C34878D82A}">
                    <a16:rowId xmlns:a16="http://schemas.microsoft.com/office/drawing/2014/main" val="10003"/>
                  </a:ext>
                </a:extLst>
              </a:tr>
              <a:tr h="640032">
                <a:tc>
                  <a:txBody>
                    <a:bodyPr/>
                    <a:lstStyle/>
                    <a:p>
                      <a:pPr algn="ctr"/>
                      <a:r>
                        <a:rPr lang="en-US" sz="1800" baseline="0" dirty="0"/>
                        <a:t>Medical Expenditure Panel Survey – Insurance Component (MEPS-IC)</a:t>
                      </a:r>
                      <a:endParaRPr lang="en-US" sz="1800" dirty="0"/>
                    </a:p>
                  </a:txBody>
                  <a:tcPr marT="45717" marB="45717"/>
                </a:tc>
                <a:extLst>
                  <a:ext uri="{0D108BD9-81ED-4DB2-BD59-A6C34878D82A}">
                    <a16:rowId xmlns:a16="http://schemas.microsoft.com/office/drawing/2014/main" val="10004"/>
                  </a:ext>
                </a:extLst>
              </a:tr>
              <a:tr h="370812">
                <a:tc>
                  <a:txBody>
                    <a:bodyPr/>
                    <a:lstStyle/>
                    <a:p>
                      <a:pPr algn="ctr"/>
                      <a:r>
                        <a:rPr lang="en-US" sz="1800" dirty="0"/>
                        <a:t>National Employer Survey (NES)</a:t>
                      </a:r>
                    </a:p>
                  </a:txBody>
                  <a:tcPr marT="45717" marB="45717"/>
                </a:tc>
                <a:extLst>
                  <a:ext uri="{0D108BD9-81ED-4DB2-BD59-A6C34878D82A}">
                    <a16:rowId xmlns:a16="http://schemas.microsoft.com/office/drawing/2014/main" val="10005"/>
                  </a:ext>
                </a:extLst>
              </a:tr>
              <a:tr h="370812">
                <a:tc>
                  <a:txBody>
                    <a:bodyPr/>
                    <a:lstStyle/>
                    <a:p>
                      <a:pPr algn="ctr"/>
                      <a:r>
                        <a:rPr lang="en-US" sz="1800" baseline="0" dirty="0"/>
                        <a:t>Quarterly Survey of Plant Capacity Utilization (QPC)</a:t>
                      </a:r>
                      <a:endParaRPr lang="en-US" sz="1800" dirty="0"/>
                    </a:p>
                  </a:txBody>
                  <a:tcPr marT="45717" marB="45717"/>
                </a:tc>
                <a:extLst>
                  <a:ext uri="{0D108BD9-81ED-4DB2-BD59-A6C34878D82A}">
                    <a16:rowId xmlns:a16="http://schemas.microsoft.com/office/drawing/2014/main" val="10006"/>
                  </a:ext>
                </a:extLst>
              </a:tr>
              <a:tr h="3708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Survey of Manufacturing Technology (SMT)</a:t>
                      </a:r>
                      <a:endParaRPr lang="en-US" sz="1800" dirty="0"/>
                    </a:p>
                  </a:txBody>
                  <a:tcPr marT="45717" marB="45717"/>
                </a:tc>
                <a:extLst>
                  <a:ext uri="{0D108BD9-81ED-4DB2-BD59-A6C34878D82A}">
                    <a16:rowId xmlns:a16="http://schemas.microsoft.com/office/drawing/2014/main" val="10007"/>
                  </a:ext>
                </a:extLst>
              </a:tr>
              <a:tr h="3708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Survey of Plant Capacity Utilization (PCU)</a:t>
                      </a:r>
                    </a:p>
                  </a:txBody>
                  <a:tcPr marT="45717" marB="45717"/>
                </a:tc>
                <a:extLst>
                  <a:ext uri="{0D108BD9-81ED-4DB2-BD59-A6C34878D82A}">
                    <a16:rowId xmlns:a16="http://schemas.microsoft.com/office/drawing/2014/main" val="10008"/>
                  </a:ext>
                </a:extLst>
              </a:tr>
              <a:tr h="6400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Survey of Pollution Abatement Costs</a:t>
                      </a:r>
                      <a:r>
                        <a:rPr lang="en-US" sz="1800" baseline="0" dirty="0"/>
                        <a:t> and Expenditures (PACE)</a:t>
                      </a:r>
                      <a:endParaRPr lang="en-US" sz="1800" dirty="0"/>
                    </a:p>
                  </a:txBody>
                  <a:tcPr marT="45717" marB="45717"/>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4817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a:t>Firm Surveys, Annual</a:t>
            </a:r>
          </a:p>
        </p:txBody>
      </p:sp>
      <p:graphicFrame>
        <p:nvGraphicFramePr>
          <p:cNvPr id="3" name="Table 2"/>
          <p:cNvGraphicFramePr>
            <a:graphicFrameLocks noGrp="1"/>
          </p:cNvGraphicFramePr>
          <p:nvPr>
            <p:extLst>
              <p:ext uri="{D42A27DB-BD31-4B8C-83A1-F6EECF244321}">
                <p14:modId xmlns:p14="http://schemas.microsoft.com/office/powerpoint/2010/main" val="1497993310"/>
              </p:ext>
            </p:extLst>
          </p:nvPr>
        </p:nvGraphicFramePr>
        <p:xfrm>
          <a:off x="3276600" y="990600"/>
          <a:ext cx="5518912" cy="3607052"/>
        </p:xfrm>
        <a:graphic>
          <a:graphicData uri="http://schemas.openxmlformats.org/drawingml/2006/table">
            <a:tbl>
              <a:tblPr firstRow="1" bandRow="1">
                <a:tableStyleId>{5C22544A-7EE6-4342-B048-85BDC9FD1C3A}</a:tableStyleId>
              </a:tblPr>
              <a:tblGrid>
                <a:gridCol w="5518912">
                  <a:extLst>
                    <a:ext uri="{9D8B030D-6E8A-4147-A177-3AD203B41FA5}">
                      <a16:colId xmlns:a16="http://schemas.microsoft.com/office/drawing/2014/main" val="20000"/>
                    </a:ext>
                  </a:extLst>
                </a:gridCol>
              </a:tblGrid>
              <a:tr h="370866">
                <a:tc>
                  <a:txBody>
                    <a:bodyPr/>
                    <a:lstStyle/>
                    <a:p>
                      <a:pPr algn="ctr"/>
                      <a:r>
                        <a:rPr lang="en-US" sz="1800" dirty="0"/>
                        <a:t>Data Set</a:t>
                      </a:r>
                    </a:p>
                  </a:txBody>
                  <a:tcPr marT="45723" marB="45723"/>
                </a:tc>
                <a:extLst>
                  <a:ext uri="{0D108BD9-81ED-4DB2-BD59-A6C34878D82A}">
                    <a16:rowId xmlns:a16="http://schemas.microsoft.com/office/drawing/2014/main" val="10000"/>
                  </a:ext>
                </a:extLst>
              </a:tr>
              <a:tr h="370866">
                <a:tc>
                  <a:txBody>
                    <a:bodyPr/>
                    <a:lstStyle/>
                    <a:p>
                      <a:pPr algn="ctr"/>
                      <a:r>
                        <a:rPr lang="en-US" sz="1800" dirty="0"/>
                        <a:t>Annual Capital</a:t>
                      </a:r>
                      <a:r>
                        <a:rPr lang="en-US" sz="1800" baseline="0" dirty="0"/>
                        <a:t> Expenditures Survey (ACES) </a:t>
                      </a:r>
                      <a:endParaRPr lang="en-US" sz="1800" dirty="0"/>
                    </a:p>
                  </a:txBody>
                  <a:tcPr marT="45723" marB="45723"/>
                </a:tc>
                <a:extLst>
                  <a:ext uri="{0D108BD9-81ED-4DB2-BD59-A6C34878D82A}">
                    <a16:rowId xmlns:a16="http://schemas.microsoft.com/office/drawing/2014/main" val="10001"/>
                  </a:ext>
                </a:extLst>
              </a:tr>
              <a:tr h="370866">
                <a:tc>
                  <a:txBody>
                    <a:bodyPr/>
                    <a:lstStyle/>
                    <a:p>
                      <a:pPr algn="ctr"/>
                      <a:r>
                        <a:rPr lang="en-US" sz="1800" dirty="0"/>
                        <a:t>Annual</a:t>
                      </a:r>
                      <a:r>
                        <a:rPr lang="en-US" sz="1800" baseline="0" dirty="0"/>
                        <a:t> Retail Trade Survey</a:t>
                      </a:r>
                      <a:r>
                        <a:rPr lang="en-US" sz="1800" dirty="0"/>
                        <a:t> (ARTS)</a:t>
                      </a:r>
                    </a:p>
                  </a:txBody>
                  <a:tcPr marT="45723" marB="45723"/>
                </a:tc>
                <a:extLst>
                  <a:ext uri="{0D108BD9-81ED-4DB2-BD59-A6C34878D82A}">
                    <a16:rowId xmlns:a16="http://schemas.microsoft.com/office/drawing/2014/main" val="10002"/>
                  </a:ext>
                </a:extLst>
              </a:tr>
              <a:tr h="640124">
                <a:tc>
                  <a:txBody>
                    <a:bodyPr/>
                    <a:lstStyle/>
                    <a:p>
                      <a:pPr algn="ctr"/>
                      <a:r>
                        <a:rPr lang="en-US" sz="1800" baseline="0" dirty="0"/>
                        <a:t>Business Research &amp; Development and Innovation Survey (BRDIS)</a:t>
                      </a:r>
                      <a:endParaRPr lang="en-US" sz="1800" dirty="0"/>
                    </a:p>
                  </a:txBody>
                  <a:tcPr marT="45723" marB="45723"/>
                </a:tc>
                <a:extLst>
                  <a:ext uri="{0D108BD9-81ED-4DB2-BD59-A6C34878D82A}">
                    <a16:rowId xmlns:a16="http://schemas.microsoft.com/office/drawing/2014/main" val="10004"/>
                  </a:ext>
                </a:extLst>
              </a:tr>
              <a:tr h="370866">
                <a:tc>
                  <a:txBody>
                    <a:bodyPr/>
                    <a:lstStyle/>
                    <a:p>
                      <a:pPr algn="ctr"/>
                      <a:r>
                        <a:rPr lang="en-US" sz="1800" dirty="0"/>
                        <a:t>Enterprise Summary</a:t>
                      </a:r>
                      <a:r>
                        <a:rPr lang="en-US" sz="1800" baseline="0" dirty="0"/>
                        <a:t> Report</a:t>
                      </a:r>
                      <a:r>
                        <a:rPr lang="en-US" sz="1800" dirty="0"/>
                        <a:t> (ESR)</a:t>
                      </a:r>
                    </a:p>
                  </a:txBody>
                  <a:tcPr marT="45723" marB="45723"/>
                </a:tc>
                <a:extLst>
                  <a:ext uri="{0D108BD9-81ED-4DB2-BD59-A6C34878D82A}">
                    <a16:rowId xmlns:a16="http://schemas.microsoft.com/office/drawing/2014/main" val="10005"/>
                  </a:ext>
                </a:extLst>
              </a:tr>
              <a:tr h="370866">
                <a:tc>
                  <a:txBody>
                    <a:bodyPr/>
                    <a:lstStyle/>
                    <a:p>
                      <a:pPr algn="ctr"/>
                      <a:r>
                        <a:rPr lang="en-US" sz="1800" baseline="0" dirty="0"/>
                        <a:t>Exporter Database (EDB)</a:t>
                      </a:r>
                      <a:endParaRPr lang="en-US" sz="1800" dirty="0"/>
                    </a:p>
                  </a:txBody>
                  <a:tcPr marT="45723" marB="45723"/>
                </a:tc>
                <a:extLst>
                  <a:ext uri="{0D108BD9-81ED-4DB2-BD59-A6C34878D82A}">
                    <a16:rowId xmlns:a16="http://schemas.microsoft.com/office/drawing/2014/main" val="10006"/>
                  </a:ext>
                </a:extLst>
              </a:tr>
              <a:tr h="3708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Quarterly Financial Report (QFR)</a:t>
                      </a:r>
                      <a:endParaRPr lang="en-US" sz="1800" dirty="0"/>
                    </a:p>
                  </a:txBody>
                  <a:tcPr marT="45723" marB="45723"/>
                </a:tc>
                <a:extLst>
                  <a:ext uri="{0D108BD9-81ED-4DB2-BD59-A6C34878D82A}">
                    <a16:rowId xmlns:a16="http://schemas.microsoft.com/office/drawing/2014/main" val="10007"/>
                  </a:ext>
                </a:extLst>
              </a:tr>
              <a:tr h="3708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Service</a:t>
                      </a:r>
                      <a:r>
                        <a:rPr lang="en-US" sz="1800" baseline="0" dirty="0"/>
                        <a:t> Annual Survey</a:t>
                      </a:r>
                      <a:r>
                        <a:rPr lang="en-US" sz="1800" dirty="0"/>
                        <a:t> (SAS)</a:t>
                      </a:r>
                    </a:p>
                  </a:txBody>
                  <a:tcPr marT="45723" marB="45723"/>
                </a:tc>
                <a:extLst>
                  <a:ext uri="{0D108BD9-81ED-4DB2-BD59-A6C34878D82A}">
                    <a16:rowId xmlns:a16="http://schemas.microsoft.com/office/drawing/2014/main" val="10008"/>
                  </a:ext>
                </a:extLst>
              </a:tr>
              <a:tr h="3708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Survey of Business</a:t>
                      </a:r>
                      <a:r>
                        <a:rPr lang="en-US" sz="1800" baseline="0" dirty="0"/>
                        <a:t> Owners (SBO) every 5 years</a:t>
                      </a:r>
                      <a:endParaRPr lang="en-US" sz="1800" dirty="0"/>
                    </a:p>
                  </a:txBody>
                  <a:tcPr marT="45723" marB="45723"/>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9851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Transactions Data, Monthly</a:t>
            </a:r>
          </a:p>
        </p:txBody>
      </p:sp>
      <p:graphicFrame>
        <p:nvGraphicFramePr>
          <p:cNvPr id="4" name="Table 3"/>
          <p:cNvGraphicFramePr>
            <a:graphicFrameLocks noGrp="1"/>
          </p:cNvGraphicFramePr>
          <p:nvPr>
            <p:extLst>
              <p:ext uri="{D42A27DB-BD31-4B8C-83A1-F6EECF244321}">
                <p14:modId xmlns:p14="http://schemas.microsoft.com/office/powerpoint/2010/main" val="56662659"/>
              </p:ext>
            </p:extLst>
          </p:nvPr>
        </p:nvGraphicFramePr>
        <p:xfrm>
          <a:off x="3429000" y="1905001"/>
          <a:ext cx="5462016" cy="1894681"/>
        </p:xfrm>
        <a:graphic>
          <a:graphicData uri="http://schemas.openxmlformats.org/drawingml/2006/table">
            <a:tbl>
              <a:tblPr firstRow="1" bandRow="1">
                <a:tableStyleId>{5C22544A-7EE6-4342-B048-85BDC9FD1C3A}</a:tableStyleId>
              </a:tblPr>
              <a:tblGrid>
                <a:gridCol w="5462016">
                  <a:extLst>
                    <a:ext uri="{9D8B030D-6E8A-4147-A177-3AD203B41FA5}">
                      <a16:colId xmlns:a16="http://schemas.microsoft.com/office/drawing/2014/main" val="20000"/>
                    </a:ext>
                  </a:extLst>
                </a:gridCol>
              </a:tblGrid>
              <a:tr h="370681">
                <a:tc>
                  <a:txBody>
                    <a:bodyPr/>
                    <a:lstStyle/>
                    <a:p>
                      <a:pPr algn="ctr"/>
                      <a:r>
                        <a:rPr lang="en-US" sz="1800" dirty="0"/>
                        <a:t>Data Set</a:t>
                      </a:r>
                    </a:p>
                  </a:txBody>
                  <a:tcPr marT="45700" marB="45700"/>
                </a:tc>
                <a:extLst>
                  <a:ext uri="{0D108BD9-81ED-4DB2-BD59-A6C34878D82A}">
                    <a16:rowId xmlns:a16="http://schemas.microsoft.com/office/drawing/2014/main" val="10000"/>
                  </a:ext>
                </a:extLst>
              </a:tr>
              <a:tr h="370681">
                <a:tc>
                  <a:txBody>
                    <a:bodyPr/>
                    <a:lstStyle/>
                    <a:p>
                      <a:pPr algn="ctr"/>
                      <a:r>
                        <a:rPr lang="en-US" sz="1800" dirty="0"/>
                        <a:t>Commodity Flow Survey (CFS) every 5 years</a:t>
                      </a:r>
                    </a:p>
                  </a:txBody>
                  <a:tcPr marT="45700" marB="45700"/>
                </a:tc>
                <a:extLst>
                  <a:ext uri="{0D108BD9-81ED-4DB2-BD59-A6C34878D82A}">
                    <a16:rowId xmlns:a16="http://schemas.microsoft.com/office/drawing/2014/main" val="10001"/>
                  </a:ext>
                </a:extLst>
              </a:tr>
              <a:tr h="370681">
                <a:tc>
                  <a:txBody>
                    <a:bodyPr/>
                    <a:lstStyle/>
                    <a:p>
                      <a:pPr algn="ctr"/>
                      <a:r>
                        <a:rPr lang="en-US" sz="1800" dirty="0"/>
                        <a:t>Foreign</a:t>
                      </a:r>
                      <a:r>
                        <a:rPr lang="en-US" sz="1800" baseline="0" dirty="0"/>
                        <a:t> Trade Data - Export</a:t>
                      </a:r>
                      <a:r>
                        <a:rPr lang="en-US" sz="1800" dirty="0"/>
                        <a:t> (EXP)</a:t>
                      </a:r>
                    </a:p>
                  </a:txBody>
                  <a:tcPr marT="45700" marB="45700"/>
                </a:tc>
                <a:extLst>
                  <a:ext uri="{0D108BD9-81ED-4DB2-BD59-A6C34878D82A}">
                    <a16:rowId xmlns:a16="http://schemas.microsoft.com/office/drawing/2014/main" val="10002"/>
                  </a:ext>
                </a:extLst>
              </a:tr>
              <a:tr h="411957">
                <a:tc>
                  <a:txBody>
                    <a:bodyPr/>
                    <a:lstStyle/>
                    <a:p>
                      <a:pPr algn="ctr"/>
                      <a:r>
                        <a:rPr lang="en-US" sz="1800" dirty="0"/>
                        <a:t>Foreign Trade Data - Import (IMP)</a:t>
                      </a:r>
                    </a:p>
                  </a:txBody>
                  <a:tcPr marT="45700" marB="45700"/>
                </a:tc>
                <a:extLst>
                  <a:ext uri="{0D108BD9-81ED-4DB2-BD59-A6C34878D82A}">
                    <a16:rowId xmlns:a16="http://schemas.microsoft.com/office/drawing/2014/main" val="10003"/>
                  </a:ext>
                </a:extLst>
              </a:tr>
              <a:tr h="370681">
                <a:tc>
                  <a:txBody>
                    <a:bodyPr/>
                    <a:lstStyle/>
                    <a:p>
                      <a:pPr algn="ctr"/>
                      <a:r>
                        <a:rPr lang="en-US" sz="1800" dirty="0"/>
                        <a:t>Longitudinal Foreign Trade Transactions</a:t>
                      </a:r>
                      <a:r>
                        <a:rPr lang="en-US" sz="1800" baseline="0" dirty="0"/>
                        <a:t> Data </a:t>
                      </a:r>
                      <a:r>
                        <a:rPr lang="en-US" sz="1800" dirty="0"/>
                        <a:t>(LFTTD)</a:t>
                      </a:r>
                    </a:p>
                  </a:txBody>
                  <a:tcPr marT="45700" marB="457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74437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53" y="0"/>
            <a:ext cx="12015536" cy="933398"/>
          </a:xfrm>
        </p:spPr>
        <p:txBody>
          <a:bodyPr>
            <a:normAutofit/>
          </a:bodyPr>
          <a:lstStyle/>
          <a:p>
            <a:r>
              <a:rPr lang="en-US" sz="2400" b="1" dirty="0"/>
              <a:t>Demographic Data: </a:t>
            </a:r>
            <a:r>
              <a:rPr lang="en-US" sz="2400" b="1" dirty="0">
                <a:hlinkClick r:id="rId3"/>
              </a:rPr>
              <a:t>https://www.census.gov/ces/dataproducts/demographicdata.html</a:t>
            </a:r>
            <a:endParaRPr lang="en-US" sz="2400" b="1" dirty="0"/>
          </a:p>
        </p:txBody>
      </p:sp>
      <p:graphicFrame>
        <p:nvGraphicFramePr>
          <p:cNvPr id="5" name="Content Placeholder 4"/>
          <p:cNvGraphicFramePr>
            <a:graphicFrameLocks noGrp="1"/>
          </p:cNvGraphicFramePr>
          <p:nvPr>
            <p:ph idx="1"/>
            <p:extLst/>
          </p:nvPr>
        </p:nvGraphicFramePr>
        <p:xfrm>
          <a:off x="737937" y="933398"/>
          <a:ext cx="10028794" cy="5443667"/>
        </p:xfrm>
        <a:graphic>
          <a:graphicData uri="http://schemas.openxmlformats.org/drawingml/2006/table">
            <a:tbl>
              <a:tblPr firstRow="1" firstCol="1" bandRow="1">
                <a:tableStyleId>{5C22544A-7EE6-4342-B048-85BDC9FD1C3A}</a:tableStyleId>
              </a:tblPr>
              <a:tblGrid>
                <a:gridCol w="3738678">
                  <a:extLst>
                    <a:ext uri="{9D8B030D-6E8A-4147-A177-3AD203B41FA5}">
                      <a16:colId xmlns:a16="http://schemas.microsoft.com/office/drawing/2014/main" val="20000"/>
                    </a:ext>
                  </a:extLst>
                </a:gridCol>
                <a:gridCol w="1410838">
                  <a:extLst>
                    <a:ext uri="{9D8B030D-6E8A-4147-A177-3AD203B41FA5}">
                      <a16:colId xmlns:a16="http://schemas.microsoft.com/office/drawing/2014/main" val="20001"/>
                    </a:ext>
                  </a:extLst>
                </a:gridCol>
                <a:gridCol w="1844842">
                  <a:extLst>
                    <a:ext uri="{9D8B030D-6E8A-4147-A177-3AD203B41FA5}">
                      <a16:colId xmlns:a16="http://schemas.microsoft.com/office/drawing/2014/main" val="20002"/>
                    </a:ext>
                  </a:extLst>
                </a:gridCol>
                <a:gridCol w="3034436">
                  <a:extLst>
                    <a:ext uri="{9D8B030D-6E8A-4147-A177-3AD203B41FA5}">
                      <a16:colId xmlns:a16="http://schemas.microsoft.com/office/drawing/2014/main" val="20003"/>
                    </a:ext>
                  </a:extLst>
                </a:gridCol>
              </a:tblGrid>
              <a:tr h="980873">
                <a:tc>
                  <a:txBody>
                    <a:bodyPr/>
                    <a:lstStyle/>
                    <a:p>
                      <a:pPr marL="0" marR="0" algn="ctr">
                        <a:lnSpc>
                          <a:spcPct val="107000"/>
                        </a:lnSpc>
                        <a:spcBef>
                          <a:spcPts val="0"/>
                        </a:spcBef>
                        <a:spcAft>
                          <a:spcPts val="0"/>
                        </a:spcAft>
                      </a:pPr>
                      <a:r>
                        <a:rPr lang="en-US" sz="2400" baseline="0" dirty="0">
                          <a:effectLst/>
                        </a:rPr>
                        <a:t>Data Set</a:t>
                      </a:r>
                      <a:endParaRPr lang="en-US" sz="2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9388" marR="29388" marT="29388" marB="29388"/>
                </a:tc>
                <a:tc>
                  <a:txBody>
                    <a:bodyPr/>
                    <a:lstStyle/>
                    <a:p>
                      <a:pPr marL="0" marR="0" algn="ctr">
                        <a:lnSpc>
                          <a:spcPct val="107000"/>
                        </a:lnSpc>
                        <a:spcBef>
                          <a:spcPts val="0"/>
                        </a:spcBef>
                        <a:spcAft>
                          <a:spcPts val="0"/>
                        </a:spcAft>
                      </a:pPr>
                      <a:r>
                        <a:rPr lang="en-US" sz="2400" baseline="0">
                          <a:effectLst/>
                        </a:rPr>
                        <a:t>Frequency</a:t>
                      </a:r>
                      <a:endParaRPr lang="en-US" sz="2400" baseline="0">
                        <a:effectLst/>
                        <a:latin typeface="Calibri" panose="020F0502020204030204" pitchFamily="34" charset="0"/>
                        <a:ea typeface="Calibri" panose="020F0502020204030204" pitchFamily="34" charset="0"/>
                        <a:cs typeface="Times New Roman" panose="02020603050405020304" pitchFamily="18" charset="0"/>
                      </a:endParaRPr>
                    </a:p>
                  </a:txBody>
                  <a:tcPr marL="29388" marR="29388" marT="29388" marB="29388"/>
                </a:tc>
                <a:tc>
                  <a:txBody>
                    <a:bodyPr/>
                    <a:lstStyle/>
                    <a:p>
                      <a:pPr marL="0" marR="0" algn="ctr">
                        <a:lnSpc>
                          <a:spcPct val="107000"/>
                        </a:lnSpc>
                        <a:spcBef>
                          <a:spcPts val="0"/>
                        </a:spcBef>
                        <a:spcAft>
                          <a:spcPts val="0"/>
                        </a:spcAft>
                      </a:pPr>
                      <a:r>
                        <a:rPr lang="en-US" sz="2400" baseline="0">
                          <a:effectLst/>
                        </a:rPr>
                        <a:t>Unit of Enumeration</a:t>
                      </a:r>
                      <a:endParaRPr lang="en-US" sz="2400" baseline="0">
                        <a:effectLst/>
                        <a:latin typeface="Calibri" panose="020F0502020204030204" pitchFamily="34" charset="0"/>
                        <a:ea typeface="Calibri" panose="020F0502020204030204" pitchFamily="34" charset="0"/>
                        <a:cs typeface="Times New Roman" panose="02020603050405020304" pitchFamily="18" charset="0"/>
                      </a:endParaRPr>
                    </a:p>
                  </a:txBody>
                  <a:tcPr marL="29388" marR="29388" marT="29388" marB="29388"/>
                </a:tc>
                <a:tc>
                  <a:txBody>
                    <a:bodyPr/>
                    <a:lstStyle/>
                    <a:p>
                      <a:pPr marL="0" marR="0" algn="ctr">
                        <a:lnSpc>
                          <a:spcPct val="107000"/>
                        </a:lnSpc>
                        <a:spcBef>
                          <a:spcPts val="0"/>
                        </a:spcBef>
                        <a:spcAft>
                          <a:spcPts val="0"/>
                        </a:spcAft>
                      </a:pPr>
                      <a:r>
                        <a:rPr lang="en-US" sz="2400" baseline="0" dirty="0">
                          <a:effectLst/>
                        </a:rPr>
                        <a:t>Availability</a:t>
                      </a:r>
                      <a:endParaRPr lang="en-US" sz="2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9388" marR="29388" marT="29388" marB="29388"/>
                </a:tc>
                <a:extLst>
                  <a:ext uri="{0D108BD9-81ED-4DB2-BD59-A6C34878D82A}">
                    <a16:rowId xmlns:a16="http://schemas.microsoft.com/office/drawing/2014/main" val="10000"/>
                  </a:ext>
                </a:extLst>
              </a:tr>
              <a:tr h="797089">
                <a:tc>
                  <a:txBody>
                    <a:bodyPr/>
                    <a:lstStyle/>
                    <a:p>
                      <a:pPr marL="0" marR="0">
                        <a:lnSpc>
                          <a:spcPct val="107000"/>
                        </a:lnSpc>
                        <a:spcBef>
                          <a:spcPts val="0"/>
                        </a:spcBef>
                        <a:spcAft>
                          <a:spcPts val="0"/>
                        </a:spcAft>
                      </a:pPr>
                      <a:r>
                        <a:rPr lang="en-US" sz="2400" baseline="0" dirty="0">
                          <a:solidFill>
                            <a:srgbClr val="0070C0"/>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Master Address File (MAF)</a:t>
                      </a:r>
                    </a:p>
                  </a:txBody>
                  <a:tcPr marL="29388" marR="29388" marT="29388" marB="29388"/>
                </a:tc>
                <a:tc>
                  <a:txBody>
                    <a:bodyPr/>
                    <a:lstStyle/>
                    <a:p>
                      <a:pPr marL="0" marR="0" algn="ctr">
                        <a:lnSpc>
                          <a:spcPct val="107000"/>
                        </a:lnSpc>
                        <a:spcBef>
                          <a:spcPts val="0"/>
                        </a:spcBef>
                        <a:spcAft>
                          <a:spcPts val="0"/>
                        </a:spcAft>
                      </a:pPr>
                      <a:r>
                        <a:rPr lang="en-US" sz="2400" baseline="0" dirty="0">
                          <a:effectLst/>
                          <a:latin typeface="Calibri" panose="020F0502020204030204" pitchFamily="34" charset="0"/>
                          <a:ea typeface="Calibri" panose="020F0502020204030204" pitchFamily="34" charset="0"/>
                          <a:cs typeface="Times New Roman" panose="02020603050405020304" pitchFamily="18" charset="0"/>
                        </a:rPr>
                        <a:t>Annually</a:t>
                      </a:r>
                    </a:p>
                  </a:txBody>
                  <a:tcPr marL="29388" marR="29388" marT="29388" marB="29388"/>
                </a:tc>
                <a:tc>
                  <a:txBody>
                    <a:bodyPr/>
                    <a:lstStyle/>
                    <a:p>
                      <a:pPr marL="0" marR="0" algn="ctr">
                        <a:lnSpc>
                          <a:spcPct val="107000"/>
                        </a:lnSpc>
                        <a:spcBef>
                          <a:spcPts val="0"/>
                        </a:spcBef>
                        <a:spcAft>
                          <a:spcPts val="0"/>
                        </a:spcAft>
                      </a:pPr>
                      <a:r>
                        <a:rPr lang="en-US" sz="2400" baseline="0" dirty="0">
                          <a:effectLst/>
                          <a:latin typeface="Calibri" panose="020F0502020204030204" pitchFamily="34" charset="0"/>
                          <a:ea typeface="Calibri" panose="020F0502020204030204" pitchFamily="34" charset="0"/>
                          <a:cs typeface="Times New Roman" panose="02020603050405020304" pitchFamily="18" charset="0"/>
                        </a:rPr>
                        <a:t>Occupied Living Quarters</a:t>
                      </a:r>
                    </a:p>
                  </a:txBody>
                  <a:tcPr marL="29388" marR="29388" marT="29388" marB="29388"/>
                </a:tc>
                <a:tc>
                  <a:txBody>
                    <a:bodyPr/>
                    <a:lstStyle/>
                    <a:p>
                      <a:pPr marL="0" marR="0" algn="ctr">
                        <a:lnSpc>
                          <a:spcPct val="107000"/>
                        </a:lnSpc>
                        <a:spcBef>
                          <a:spcPts val="0"/>
                        </a:spcBef>
                        <a:spcAft>
                          <a:spcPts val="0"/>
                        </a:spcAft>
                      </a:pPr>
                      <a:r>
                        <a:rPr lang="en-US" sz="2400" baseline="0" dirty="0">
                          <a:effectLst/>
                          <a:latin typeface="Calibri" panose="020F0502020204030204" pitchFamily="34" charset="0"/>
                          <a:ea typeface="Calibri" panose="020F0502020204030204" pitchFamily="34" charset="0"/>
                          <a:cs typeface="Times New Roman" panose="02020603050405020304" pitchFamily="18" charset="0"/>
                        </a:rPr>
                        <a:t>2017</a:t>
                      </a:r>
                    </a:p>
                  </a:txBody>
                  <a:tcPr marL="29388" marR="29388" marT="29388" marB="29388"/>
                </a:tc>
                <a:extLst>
                  <a:ext uri="{0D108BD9-81ED-4DB2-BD59-A6C34878D82A}">
                    <a16:rowId xmlns:a16="http://schemas.microsoft.com/office/drawing/2014/main" val="2571231498"/>
                  </a:ext>
                </a:extLst>
              </a:tr>
              <a:tr h="797089">
                <a:tc>
                  <a:txBody>
                    <a:bodyPr/>
                    <a:lstStyle/>
                    <a:p>
                      <a:pPr marL="0" marR="0">
                        <a:lnSpc>
                          <a:spcPct val="107000"/>
                        </a:lnSpc>
                        <a:spcBef>
                          <a:spcPts val="0"/>
                        </a:spcBef>
                        <a:spcAft>
                          <a:spcPts val="0"/>
                        </a:spcAft>
                      </a:pPr>
                      <a:r>
                        <a:rPr lang="en-US" sz="2400" u="sng" baseline="0" dirty="0">
                          <a:solidFill>
                            <a:schemeClr val="bg1"/>
                          </a:solidFill>
                          <a:effectLst/>
                          <a:highlight>
                            <a:srgbClr val="00FFFF"/>
                          </a:highlight>
                          <a:hlinkClick r:id="rId4"/>
                        </a:rPr>
                        <a:t>American Community Survey (ACS)</a:t>
                      </a:r>
                      <a:endParaRPr lang="en-US" sz="2400" baseline="0" dirty="0">
                        <a:solidFill>
                          <a:schemeClr val="bg1"/>
                        </a:solidFill>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txBody>
                  <a:tcPr marL="29388" marR="29388" marT="29388" marB="29388"/>
                </a:tc>
                <a:tc>
                  <a:txBody>
                    <a:bodyPr/>
                    <a:lstStyle/>
                    <a:p>
                      <a:pPr marL="0" marR="0" algn="ctr">
                        <a:lnSpc>
                          <a:spcPct val="107000"/>
                        </a:lnSpc>
                        <a:spcBef>
                          <a:spcPts val="0"/>
                        </a:spcBef>
                        <a:spcAft>
                          <a:spcPts val="0"/>
                        </a:spcAft>
                      </a:pPr>
                      <a:r>
                        <a:rPr lang="en-US" sz="2400" baseline="0" dirty="0">
                          <a:effectLst/>
                        </a:rPr>
                        <a:t>Annually</a:t>
                      </a:r>
                      <a:endParaRPr lang="en-US" sz="2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9388" marR="29388" marT="29388" marB="29388"/>
                </a:tc>
                <a:tc>
                  <a:txBody>
                    <a:bodyPr/>
                    <a:lstStyle/>
                    <a:p>
                      <a:pPr marL="0" marR="0" algn="ctr">
                        <a:lnSpc>
                          <a:spcPct val="107000"/>
                        </a:lnSpc>
                        <a:spcBef>
                          <a:spcPts val="0"/>
                        </a:spcBef>
                        <a:spcAft>
                          <a:spcPts val="0"/>
                        </a:spcAft>
                      </a:pPr>
                      <a:r>
                        <a:rPr lang="en-US" sz="2400" baseline="0" dirty="0">
                          <a:effectLst/>
                        </a:rPr>
                        <a:t>Household</a:t>
                      </a:r>
                      <a:endParaRPr lang="en-US" sz="2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9388" marR="29388" marT="29388" marB="29388"/>
                </a:tc>
                <a:tc>
                  <a:txBody>
                    <a:bodyPr/>
                    <a:lstStyle/>
                    <a:p>
                      <a:pPr marL="0" marR="0" algn="ctr">
                        <a:lnSpc>
                          <a:spcPct val="107000"/>
                        </a:lnSpc>
                        <a:spcBef>
                          <a:spcPts val="0"/>
                        </a:spcBef>
                        <a:spcAft>
                          <a:spcPts val="0"/>
                        </a:spcAft>
                      </a:pPr>
                      <a:r>
                        <a:rPr lang="en-US" sz="2400" baseline="0" dirty="0">
                          <a:effectLst/>
                        </a:rPr>
                        <a:t>2005-2017</a:t>
                      </a:r>
                      <a:endParaRPr lang="en-US" sz="24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9388" marR="29388" marT="29388" marB="29388"/>
                </a:tc>
                <a:extLst>
                  <a:ext uri="{0D108BD9-81ED-4DB2-BD59-A6C34878D82A}">
                    <a16:rowId xmlns:a16="http://schemas.microsoft.com/office/drawing/2014/main" val="10001"/>
                  </a:ext>
                </a:extLst>
              </a:tr>
              <a:tr h="714096">
                <a:tc>
                  <a:txBody>
                    <a:bodyPr/>
                    <a:lstStyle/>
                    <a:p>
                      <a:pPr algn="ctr" fontAlgn="t"/>
                      <a:r>
                        <a:rPr lang="en-US" sz="2400" u="sng" dirty="0">
                          <a:solidFill>
                            <a:schemeClr val="bg1"/>
                          </a:solidFill>
                          <a:effectLst/>
                          <a:highlight>
                            <a:srgbClr val="00FFFF"/>
                          </a:highlight>
                          <a:hlinkClick r:id="rId5"/>
                        </a:rPr>
                        <a:t>Decennial Census</a:t>
                      </a:r>
                      <a:endParaRPr lang="en-US" sz="2400" dirty="0">
                        <a:solidFill>
                          <a:schemeClr val="bg1"/>
                        </a:solidFill>
                        <a:effectLst/>
                        <a:highlight>
                          <a:srgbClr val="00FFFF"/>
                        </a:highlight>
                      </a:endParaRPr>
                    </a:p>
                  </a:txBody>
                  <a:tcPr marL="38100" marR="38100" marT="38100" marB="38100"/>
                </a:tc>
                <a:tc>
                  <a:txBody>
                    <a:bodyPr/>
                    <a:lstStyle/>
                    <a:p>
                      <a:pPr algn="ctr" fontAlgn="t"/>
                      <a:r>
                        <a:rPr lang="en-US" sz="2400">
                          <a:effectLst/>
                        </a:rPr>
                        <a:t>Every Ten Years</a:t>
                      </a:r>
                    </a:p>
                  </a:txBody>
                  <a:tcPr marL="38100" marR="38100" marT="38100" marB="38100"/>
                </a:tc>
                <a:tc>
                  <a:txBody>
                    <a:bodyPr/>
                    <a:lstStyle/>
                    <a:p>
                      <a:pPr algn="ctr" fontAlgn="t"/>
                      <a:r>
                        <a:rPr lang="en-US" sz="2400" dirty="0">
                          <a:effectLst/>
                        </a:rPr>
                        <a:t>Household</a:t>
                      </a:r>
                    </a:p>
                  </a:txBody>
                  <a:tcPr marL="38100" marR="38100" marT="38100" marB="38100"/>
                </a:tc>
                <a:tc>
                  <a:txBody>
                    <a:bodyPr/>
                    <a:lstStyle/>
                    <a:p>
                      <a:pPr algn="ctr" fontAlgn="t"/>
                      <a:r>
                        <a:rPr lang="en-US" sz="2400" dirty="0">
                          <a:effectLst/>
                        </a:rPr>
                        <a:t>1950, 1960, 1970, 1980, 1990, 2000, 2010</a:t>
                      </a:r>
                    </a:p>
                  </a:txBody>
                  <a:tcPr marL="38100" marR="38100" marT="38100" marB="38100"/>
                </a:tc>
                <a:extLst>
                  <a:ext uri="{0D108BD9-81ED-4DB2-BD59-A6C34878D82A}">
                    <a16:rowId xmlns:a16="http://schemas.microsoft.com/office/drawing/2014/main" val="10002"/>
                  </a:ext>
                </a:extLst>
              </a:tr>
              <a:tr h="744746">
                <a:tc>
                  <a:txBody>
                    <a:bodyPr/>
                    <a:lstStyle/>
                    <a:p>
                      <a:pPr algn="ctr" fontAlgn="t"/>
                      <a:r>
                        <a:rPr lang="en-US" sz="2400" u="sng" dirty="0">
                          <a:solidFill>
                            <a:schemeClr val="bg1"/>
                          </a:solidFill>
                          <a:effectLst/>
                          <a:highlight>
                            <a:srgbClr val="00FFFF"/>
                          </a:highlight>
                          <a:hlinkClick r:id="rId6"/>
                        </a:rPr>
                        <a:t>Current Population Survey (CPS)</a:t>
                      </a:r>
                      <a:r>
                        <a:rPr lang="en-US" sz="2400" u="sng" dirty="0">
                          <a:solidFill>
                            <a:schemeClr val="bg1"/>
                          </a:solidFill>
                          <a:effectLst/>
                          <a:highlight>
                            <a:srgbClr val="00FFFF"/>
                          </a:highlight>
                        </a:rPr>
                        <a:t> </a:t>
                      </a:r>
                      <a:endParaRPr lang="en-US" sz="2400" dirty="0">
                        <a:solidFill>
                          <a:schemeClr val="bg1"/>
                        </a:solidFill>
                        <a:effectLst/>
                        <a:highlight>
                          <a:srgbClr val="00FFFF"/>
                        </a:highlight>
                      </a:endParaRPr>
                    </a:p>
                  </a:txBody>
                  <a:tcPr marL="38100" marR="38100" marT="38100" marB="38100"/>
                </a:tc>
                <a:tc>
                  <a:txBody>
                    <a:bodyPr/>
                    <a:lstStyle/>
                    <a:p>
                      <a:pPr algn="ctr" fontAlgn="t"/>
                      <a:r>
                        <a:rPr lang="en-US" sz="2400" dirty="0">
                          <a:effectLst/>
                        </a:rPr>
                        <a:t>Annual (ASEC)</a:t>
                      </a:r>
                    </a:p>
                  </a:txBody>
                  <a:tcPr marL="38100" marR="38100" marT="38100" marB="38100"/>
                </a:tc>
                <a:tc>
                  <a:txBody>
                    <a:bodyPr/>
                    <a:lstStyle/>
                    <a:p>
                      <a:pPr algn="ctr" fontAlgn="t"/>
                      <a:r>
                        <a:rPr lang="en-US" sz="2400" dirty="0">
                          <a:effectLst/>
                        </a:rPr>
                        <a:t>Household</a:t>
                      </a:r>
                    </a:p>
                  </a:txBody>
                  <a:tcPr marL="38100" marR="38100" marT="38100" marB="38100"/>
                </a:tc>
                <a:tc>
                  <a:txBody>
                    <a:bodyPr/>
                    <a:lstStyle/>
                    <a:p>
                      <a:pPr algn="ctr" fontAlgn="t"/>
                      <a:r>
                        <a:rPr lang="en-US" sz="2400" dirty="0">
                          <a:effectLst/>
                        </a:rPr>
                        <a:t>1976-2018</a:t>
                      </a:r>
                    </a:p>
                  </a:txBody>
                  <a:tcPr marL="38100" marR="38100" marT="38100" marB="38100"/>
                </a:tc>
                <a:extLst>
                  <a:ext uri="{0D108BD9-81ED-4DB2-BD59-A6C34878D82A}">
                    <a16:rowId xmlns:a16="http://schemas.microsoft.com/office/drawing/2014/main" val="10003"/>
                  </a:ext>
                </a:extLst>
              </a:tr>
              <a:tr h="744746">
                <a:tc>
                  <a:txBody>
                    <a:bodyPr/>
                    <a:lstStyle/>
                    <a:p>
                      <a:pPr algn="ctr" fontAlgn="t"/>
                      <a:r>
                        <a:rPr lang="en-US" sz="2400" u="sng" dirty="0">
                          <a:solidFill>
                            <a:schemeClr val="bg1"/>
                          </a:solidFill>
                          <a:effectLst/>
                          <a:highlight>
                            <a:srgbClr val="00FFFF"/>
                          </a:highlight>
                          <a:hlinkClick r:id="rId7"/>
                        </a:rPr>
                        <a:t>American Housing Survey (AHS)</a:t>
                      </a:r>
                      <a:endParaRPr lang="en-US" sz="2400" dirty="0">
                        <a:solidFill>
                          <a:schemeClr val="bg1"/>
                        </a:solidFill>
                        <a:effectLst/>
                        <a:highlight>
                          <a:srgbClr val="00FFFF"/>
                        </a:highlight>
                      </a:endParaRPr>
                    </a:p>
                  </a:txBody>
                  <a:tcPr marL="38100" marR="38100" marT="38100" marB="38100"/>
                </a:tc>
                <a:tc>
                  <a:txBody>
                    <a:bodyPr/>
                    <a:lstStyle/>
                    <a:p>
                      <a:pPr algn="ctr" fontAlgn="t"/>
                      <a:r>
                        <a:rPr lang="en-US" sz="2400" dirty="0">
                          <a:effectLst/>
                        </a:rPr>
                        <a:t>Biennial</a:t>
                      </a:r>
                    </a:p>
                  </a:txBody>
                  <a:tcPr marL="38100" marR="38100" marT="38100" marB="38100"/>
                </a:tc>
                <a:tc>
                  <a:txBody>
                    <a:bodyPr/>
                    <a:lstStyle/>
                    <a:p>
                      <a:pPr algn="ctr" fontAlgn="t"/>
                      <a:r>
                        <a:rPr lang="en-US" sz="2400" dirty="0">
                          <a:effectLst/>
                        </a:rPr>
                        <a:t>Household</a:t>
                      </a:r>
                    </a:p>
                  </a:txBody>
                  <a:tcPr marL="38100" marR="38100" marT="38100" marB="38100"/>
                </a:tc>
                <a:tc>
                  <a:txBody>
                    <a:bodyPr/>
                    <a:lstStyle/>
                    <a:p>
                      <a:pPr algn="ctr" fontAlgn="t"/>
                      <a:r>
                        <a:rPr lang="en-US" sz="2400" baseline="0" dirty="0">
                          <a:effectLst/>
                        </a:rPr>
                        <a:t>Annual 1973-1981, Biennial 1985-2017</a:t>
                      </a:r>
                      <a:endParaRPr lang="en-US" sz="2400" dirty="0">
                        <a:effectLst/>
                      </a:endParaRPr>
                    </a:p>
                  </a:txBody>
                  <a:tcPr marL="38100" marR="38100" marT="38100" marB="38100"/>
                </a:tc>
                <a:extLst>
                  <a:ext uri="{0D108BD9-81ED-4DB2-BD59-A6C34878D82A}">
                    <a16:rowId xmlns:a16="http://schemas.microsoft.com/office/drawing/2014/main" val="3333907982"/>
                  </a:ext>
                </a:extLst>
              </a:tr>
            </a:tbl>
          </a:graphicData>
        </a:graphic>
      </p:graphicFrame>
    </p:spTree>
    <p:extLst>
      <p:ext uri="{BB962C8B-B14F-4D97-AF65-F5344CB8AC3E}">
        <p14:creationId xmlns:p14="http://schemas.microsoft.com/office/powerpoint/2010/main" val="3092677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9531" y="363684"/>
            <a:ext cx="8229600" cy="1143000"/>
          </a:xfrm>
        </p:spPr>
        <p:txBody>
          <a:bodyPr>
            <a:normAutofit fontScale="90000"/>
          </a:bodyPr>
          <a:lstStyle/>
          <a:p>
            <a:r>
              <a:rPr lang="en-US" dirty="0">
                <a:latin typeface="Times New Roman" pitchFamily="18" charset="0"/>
              </a:rPr>
              <a:t>More Detailed Geography in FSRDCs</a:t>
            </a:r>
            <a:endParaRPr lang="en-US" dirty="0"/>
          </a:p>
        </p:txBody>
      </p:sp>
      <p:graphicFrame>
        <p:nvGraphicFramePr>
          <p:cNvPr id="4" name="Table 3"/>
          <p:cNvGraphicFramePr>
            <a:graphicFrameLocks noGrp="1"/>
          </p:cNvGraphicFramePr>
          <p:nvPr>
            <p:extLst/>
          </p:nvPr>
        </p:nvGraphicFramePr>
        <p:xfrm>
          <a:off x="2244436" y="1873826"/>
          <a:ext cx="6806045" cy="2655563"/>
        </p:xfrm>
        <a:graphic>
          <a:graphicData uri="http://schemas.openxmlformats.org/drawingml/2006/table">
            <a:tbl>
              <a:tblPr firstRow="1" bandRow="1">
                <a:tableStyleId>{5C22544A-7EE6-4342-B048-85BDC9FD1C3A}</a:tableStyleId>
              </a:tblPr>
              <a:tblGrid>
                <a:gridCol w="4812960">
                  <a:extLst>
                    <a:ext uri="{9D8B030D-6E8A-4147-A177-3AD203B41FA5}">
                      <a16:colId xmlns:a16="http://schemas.microsoft.com/office/drawing/2014/main" val="20000"/>
                    </a:ext>
                  </a:extLst>
                </a:gridCol>
                <a:gridCol w="1993085">
                  <a:extLst>
                    <a:ext uri="{9D8B030D-6E8A-4147-A177-3AD203B41FA5}">
                      <a16:colId xmlns:a16="http://schemas.microsoft.com/office/drawing/2014/main" val="20001"/>
                    </a:ext>
                  </a:extLst>
                </a:gridCol>
              </a:tblGrid>
              <a:tr h="469673">
                <a:tc>
                  <a:txBody>
                    <a:bodyPr/>
                    <a:lstStyle/>
                    <a:p>
                      <a:r>
                        <a:rPr lang="en-US" dirty="0"/>
                        <a:t>Data Set</a:t>
                      </a:r>
                    </a:p>
                  </a:txBody>
                  <a:tcPr/>
                </a:tc>
                <a:tc>
                  <a:txBody>
                    <a:bodyPr/>
                    <a:lstStyle/>
                    <a:p>
                      <a:r>
                        <a:rPr lang="en-US" dirty="0"/>
                        <a:t>Geography</a:t>
                      </a:r>
                    </a:p>
                  </a:txBody>
                  <a:tcPr/>
                </a:tc>
                <a:extLst>
                  <a:ext uri="{0D108BD9-81ED-4DB2-BD59-A6C34878D82A}">
                    <a16:rowId xmlns:a16="http://schemas.microsoft.com/office/drawing/2014/main" val="10000"/>
                  </a:ext>
                </a:extLst>
              </a:tr>
              <a:tr h="469673">
                <a:tc>
                  <a:txBody>
                    <a:bodyPr/>
                    <a:lstStyle/>
                    <a:p>
                      <a:r>
                        <a:rPr lang="en-US" dirty="0"/>
                        <a:t>Decennial Census</a:t>
                      </a:r>
                    </a:p>
                  </a:txBody>
                  <a:tcPr/>
                </a:tc>
                <a:tc>
                  <a:txBody>
                    <a:bodyPr/>
                    <a:lstStyle/>
                    <a:p>
                      <a:pPr algn="ctr"/>
                      <a:r>
                        <a:rPr lang="en-US" dirty="0"/>
                        <a:t>Block</a:t>
                      </a:r>
                    </a:p>
                  </a:txBody>
                  <a:tcPr/>
                </a:tc>
                <a:extLst>
                  <a:ext uri="{0D108BD9-81ED-4DB2-BD59-A6C34878D82A}">
                    <a16:rowId xmlns:a16="http://schemas.microsoft.com/office/drawing/2014/main" val="10001"/>
                  </a:ext>
                </a:extLst>
              </a:tr>
              <a:tr h="469673">
                <a:tc>
                  <a:txBody>
                    <a:bodyPr/>
                    <a:lstStyle/>
                    <a:p>
                      <a:r>
                        <a:rPr lang="en-US" dirty="0"/>
                        <a:t>American Community Survey (ACS)</a:t>
                      </a:r>
                    </a:p>
                  </a:txBody>
                  <a:tcPr/>
                </a:tc>
                <a:tc>
                  <a:txBody>
                    <a:bodyPr/>
                    <a:lstStyle/>
                    <a:p>
                      <a:pPr algn="ctr"/>
                      <a:r>
                        <a:rPr lang="en-US" dirty="0"/>
                        <a:t>address</a:t>
                      </a:r>
                    </a:p>
                  </a:txBody>
                  <a:tcPr/>
                </a:tc>
                <a:extLst>
                  <a:ext uri="{0D108BD9-81ED-4DB2-BD59-A6C34878D82A}">
                    <a16:rowId xmlns:a16="http://schemas.microsoft.com/office/drawing/2014/main" val="10002"/>
                  </a:ext>
                </a:extLst>
              </a:tr>
              <a:tr h="776871">
                <a:tc>
                  <a:txBody>
                    <a:bodyPr/>
                    <a:lstStyle/>
                    <a:p>
                      <a:r>
                        <a:rPr lang="en-US" dirty="0"/>
                        <a:t>Current Population Survey</a:t>
                      </a:r>
                      <a:r>
                        <a:rPr lang="en-US" baseline="0" dirty="0"/>
                        <a:t> (CPS) – March ASEC Supplement</a:t>
                      </a:r>
                      <a:endParaRPr lang="en-US" dirty="0"/>
                    </a:p>
                  </a:txBody>
                  <a:tcPr/>
                </a:tc>
                <a:tc>
                  <a:txBody>
                    <a:bodyPr/>
                    <a:lstStyle/>
                    <a:p>
                      <a:pPr algn="ctr"/>
                      <a:r>
                        <a:rPr lang="en-US" dirty="0"/>
                        <a:t>Tract</a:t>
                      </a:r>
                    </a:p>
                  </a:txBody>
                  <a:tcPr/>
                </a:tc>
                <a:extLst>
                  <a:ext uri="{0D108BD9-81ED-4DB2-BD59-A6C34878D82A}">
                    <a16:rowId xmlns:a16="http://schemas.microsoft.com/office/drawing/2014/main" val="10004"/>
                  </a:ext>
                </a:extLst>
              </a:tr>
              <a:tr h="469673">
                <a:tc>
                  <a:txBody>
                    <a:bodyPr/>
                    <a:lstStyle/>
                    <a:p>
                      <a:r>
                        <a:rPr lang="en-US" dirty="0"/>
                        <a:t>American Housing Survey (AHS)</a:t>
                      </a:r>
                    </a:p>
                  </a:txBody>
                  <a:tcPr/>
                </a:tc>
                <a:tc>
                  <a:txBody>
                    <a:bodyPr/>
                    <a:lstStyle/>
                    <a:p>
                      <a:pPr algn="ctr"/>
                      <a:r>
                        <a:rPr lang="en-US" dirty="0"/>
                        <a:t>Tract</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2304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096" y="-1206061"/>
            <a:ext cx="10602310" cy="2561896"/>
          </a:xfrm>
        </p:spPr>
        <p:txBody>
          <a:bodyPr>
            <a:normAutofit/>
          </a:bodyPr>
          <a:lstStyle/>
          <a:p>
            <a:r>
              <a:rPr lang="en-US" sz="4000" b="1" dirty="0"/>
              <a:t>What is a Federal Statistical Research Data Center </a:t>
            </a:r>
            <a:br>
              <a:rPr lang="en-US" sz="4000" b="1" dirty="0"/>
            </a:br>
            <a:r>
              <a:rPr lang="en-US" sz="4000" b="1" dirty="0"/>
              <a:t>(FSRDC)?</a:t>
            </a:r>
          </a:p>
        </p:txBody>
      </p:sp>
      <p:sp>
        <p:nvSpPr>
          <p:cNvPr id="3" name="Subtitle 2"/>
          <p:cNvSpPr>
            <a:spLocks noGrp="1"/>
          </p:cNvSpPr>
          <p:nvPr>
            <p:ph type="subTitle" idx="1"/>
          </p:nvPr>
        </p:nvSpPr>
        <p:spPr>
          <a:xfrm>
            <a:off x="1462251" y="1450045"/>
            <a:ext cx="9683970" cy="4690624"/>
          </a:xfrm>
        </p:spPr>
        <p:txBody>
          <a:bodyPr>
            <a:normAutofit/>
          </a:bodyPr>
          <a:lstStyle/>
          <a:p>
            <a:pPr algn="l"/>
            <a:endParaRPr lang="en-US" dirty="0"/>
          </a:p>
          <a:p>
            <a:pPr algn="l"/>
            <a:r>
              <a:rPr lang="en-US" dirty="0"/>
              <a:t>--A secure computing lab where restricted data, collected by federal agencies, can be accessed FOR STATISTICAL PURPOSES ONLY</a:t>
            </a:r>
          </a:p>
          <a:p>
            <a:pPr algn="l"/>
            <a:r>
              <a:rPr lang="en-US" dirty="0"/>
              <a:t>--Made possible by a contractual agreement between a leading research institution and the U.S. Census Bureau</a:t>
            </a:r>
          </a:p>
          <a:p>
            <a:pPr algn="l"/>
            <a:r>
              <a:rPr lang="en-US" dirty="0"/>
              <a:t>--The Census </a:t>
            </a:r>
            <a:r>
              <a:rPr lang="en-US"/>
              <a:t>Bureau directs </a:t>
            </a:r>
            <a:r>
              <a:rPr lang="en-US" dirty="0"/>
              <a:t>all FSRDCs and the FSRDC Program</a:t>
            </a:r>
          </a:p>
          <a:p>
            <a:pPr algn="l"/>
            <a:r>
              <a:rPr lang="en-US" dirty="0"/>
              <a:t>--FSRDCs are managed by an on-site Census employee—the administrator—who guides researchers on proposal development, enforces security guidelines, and serves as liaison with the research community.  </a:t>
            </a:r>
          </a:p>
          <a:p>
            <a:endParaRPr lang="en-US" dirty="0"/>
          </a:p>
          <a:p>
            <a:endParaRPr lang="en-US" dirty="0"/>
          </a:p>
          <a:p>
            <a:endParaRPr lang="en-US" dirty="0"/>
          </a:p>
        </p:txBody>
      </p:sp>
    </p:spTree>
    <p:extLst>
      <p:ext uri="{BB962C8B-B14F-4D97-AF65-F5344CB8AC3E}">
        <p14:creationId xmlns:p14="http://schemas.microsoft.com/office/powerpoint/2010/main" val="3103476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922" y="140465"/>
            <a:ext cx="8849360" cy="818197"/>
          </a:xfrm>
        </p:spPr>
        <p:txBody>
          <a:bodyPr>
            <a:noAutofit/>
          </a:bodyPr>
          <a:lstStyle/>
          <a:p>
            <a:pPr algn="l"/>
            <a:br>
              <a:rPr lang="en-US" sz="4400" dirty="0"/>
            </a:br>
            <a:r>
              <a:rPr lang="en-US" sz="3200" b="1" dirty="0"/>
              <a:t>American Community Survey data available in FSRDCs</a:t>
            </a:r>
          </a:p>
        </p:txBody>
      </p:sp>
      <p:sp>
        <p:nvSpPr>
          <p:cNvPr id="3" name="Subtitle 2"/>
          <p:cNvSpPr>
            <a:spLocks noGrp="1"/>
          </p:cNvSpPr>
          <p:nvPr>
            <p:ph type="subTitle" idx="1"/>
          </p:nvPr>
        </p:nvSpPr>
        <p:spPr>
          <a:xfrm>
            <a:off x="1202768" y="958662"/>
            <a:ext cx="9786463" cy="4569302"/>
          </a:xfrm>
        </p:spPr>
        <p:txBody>
          <a:bodyPr>
            <a:normAutofit lnSpcReduction="10000"/>
          </a:bodyPr>
          <a:lstStyle/>
          <a:p>
            <a:pPr marL="342900" indent="-342900" algn="l">
              <a:buFont typeface="Arial" panose="020B0604020202020204" pitchFamily="34" charset="0"/>
              <a:buChar char="•"/>
            </a:pPr>
            <a:r>
              <a:rPr lang="en-US" sz="3200" dirty="0"/>
              <a:t>All available Individual records-- 1.5% of U.S. Population Annually</a:t>
            </a:r>
          </a:p>
          <a:p>
            <a:pPr marL="342900" indent="-342900" algn="l">
              <a:buFont typeface="Arial" panose="020B0604020202020204" pitchFamily="34" charset="0"/>
              <a:buChar char="•"/>
            </a:pPr>
            <a:r>
              <a:rPr lang="en-US" sz="3200" dirty="0"/>
              <a:t>Precise residential location--address </a:t>
            </a:r>
          </a:p>
          <a:p>
            <a:pPr marL="342900" indent="-342900" algn="l">
              <a:buFont typeface="Arial" panose="020B0604020202020204" pitchFamily="34" charset="0"/>
              <a:buChar char="•"/>
            </a:pPr>
            <a:r>
              <a:rPr lang="en-US" sz="3200" dirty="0"/>
              <a:t>Precise geographic location of last year residence (addresses vs county)</a:t>
            </a:r>
          </a:p>
          <a:p>
            <a:pPr marL="342900" indent="-342900" algn="l">
              <a:buFont typeface="Arial" panose="020B0604020202020204" pitchFamily="34" charset="0"/>
              <a:buChar char="•"/>
            </a:pPr>
            <a:r>
              <a:rPr lang="en-US" sz="3200" dirty="0"/>
              <a:t>Variables not censored (income, property taxes)</a:t>
            </a:r>
          </a:p>
          <a:p>
            <a:pPr marL="342900" indent="-342900" algn="l">
              <a:buFont typeface="Arial" panose="020B0604020202020204" pitchFamily="34" charset="0"/>
              <a:buChar char="•"/>
            </a:pPr>
            <a:r>
              <a:rPr lang="en-US" sz="3200" dirty="0"/>
              <a:t>Additional detail within variables (race, ethnicity, occupation)</a:t>
            </a:r>
          </a:p>
          <a:p>
            <a:pPr marL="342900" indent="-342900" algn="l">
              <a:buFont typeface="Arial" panose="020B0604020202020204" pitchFamily="34" charset="0"/>
              <a:buChar char="•"/>
            </a:pPr>
            <a:r>
              <a:rPr lang="en-US" sz="3200" dirty="0"/>
              <a:t>Citizenship</a:t>
            </a:r>
          </a:p>
          <a:p>
            <a:pPr marL="342900" indent="-342900" algn="l">
              <a:buFont typeface="Arial" panose="020B0604020202020204" pitchFamily="34" charset="0"/>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829675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3031" y="319808"/>
            <a:ext cx="8849360" cy="818197"/>
          </a:xfrm>
        </p:spPr>
        <p:txBody>
          <a:bodyPr>
            <a:noAutofit/>
          </a:bodyPr>
          <a:lstStyle/>
          <a:p>
            <a:pPr algn="l"/>
            <a:br>
              <a:rPr lang="en-US" sz="4400" dirty="0"/>
            </a:br>
            <a:r>
              <a:rPr lang="en-US" sz="3200" b="1" dirty="0"/>
              <a:t>Current Population Survey (CPS) Annual Social and Economic Supplement (ASEC) </a:t>
            </a:r>
          </a:p>
        </p:txBody>
      </p:sp>
      <p:sp>
        <p:nvSpPr>
          <p:cNvPr id="3" name="Subtitle 2"/>
          <p:cNvSpPr>
            <a:spLocks noGrp="1"/>
          </p:cNvSpPr>
          <p:nvPr>
            <p:ph type="subTitle" idx="1"/>
          </p:nvPr>
        </p:nvSpPr>
        <p:spPr>
          <a:xfrm>
            <a:off x="941551" y="1534504"/>
            <a:ext cx="9672320" cy="4292600"/>
          </a:xfrm>
        </p:spPr>
        <p:txBody>
          <a:bodyPr>
            <a:normAutofit/>
          </a:bodyPr>
          <a:lstStyle/>
          <a:p>
            <a:pPr marL="342900" indent="-342900" algn="l">
              <a:buFont typeface="Arial" panose="020B0604020202020204" pitchFamily="34" charset="0"/>
              <a:buChar char="•"/>
            </a:pPr>
            <a:r>
              <a:rPr lang="en-US" sz="3200" dirty="0"/>
              <a:t>92,139 HHs, 180,084 persons occupied households in 2018 sample</a:t>
            </a:r>
          </a:p>
          <a:p>
            <a:pPr marL="342900" indent="-342900" algn="l">
              <a:buFont typeface="Arial" panose="020B0604020202020204" pitchFamily="34" charset="0"/>
              <a:buChar char="•"/>
            </a:pPr>
            <a:r>
              <a:rPr lang="en-US" sz="3200" dirty="0"/>
              <a:t>Detail on Work Activity, Wages, Earnings</a:t>
            </a:r>
          </a:p>
          <a:p>
            <a:pPr marL="342900" indent="-342900" algn="l">
              <a:buFont typeface="Arial" panose="020B0604020202020204" pitchFamily="34" charset="0"/>
              <a:buChar char="•"/>
            </a:pPr>
            <a:r>
              <a:rPr lang="en-US" sz="3200" dirty="0"/>
              <a:t>Detail on Relationships among Person in HH</a:t>
            </a:r>
          </a:p>
          <a:p>
            <a:pPr marL="342900" indent="-342900" algn="l">
              <a:buFont typeface="Arial" panose="020B0604020202020204" pitchFamily="34" charset="0"/>
              <a:buChar char="•"/>
            </a:pPr>
            <a:r>
              <a:rPr lang="en-US" sz="3200" dirty="0"/>
              <a:t>Detail on Earnings, Incomes, Nativity</a:t>
            </a:r>
          </a:p>
          <a:p>
            <a:pPr marL="342900" indent="-342900" algn="l">
              <a:buFont typeface="Arial" panose="020B0604020202020204" pitchFamily="34" charset="0"/>
              <a:buChar char="•"/>
            </a:pPr>
            <a:r>
              <a:rPr lang="en-US" sz="3200" dirty="0"/>
              <a:t>Citizenship</a:t>
            </a:r>
          </a:p>
          <a:p>
            <a:pPr marL="342900" indent="-342900" algn="l">
              <a:buFont typeface="Arial" panose="020B0604020202020204" pitchFamily="34" charset="0"/>
              <a:buChar char="•"/>
            </a:pP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1248032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3031" y="319808"/>
            <a:ext cx="8849360" cy="818197"/>
          </a:xfrm>
        </p:spPr>
        <p:txBody>
          <a:bodyPr>
            <a:noAutofit/>
          </a:bodyPr>
          <a:lstStyle/>
          <a:p>
            <a:pPr algn="l"/>
            <a:br>
              <a:rPr lang="en-US" sz="4400" dirty="0"/>
            </a:br>
            <a:r>
              <a:rPr lang="en-US" sz="3200" b="1" dirty="0"/>
              <a:t>Current Population Survey (CPS) Other Supplements </a:t>
            </a:r>
          </a:p>
        </p:txBody>
      </p:sp>
      <p:sp>
        <p:nvSpPr>
          <p:cNvPr id="3" name="Subtitle 2"/>
          <p:cNvSpPr>
            <a:spLocks noGrp="1"/>
          </p:cNvSpPr>
          <p:nvPr>
            <p:ph type="subTitle" idx="1"/>
          </p:nvPr>
        </p:nvSpPr>
        <p:spPr>
          <a:xfrm>
            <a:off x="1353031" y="1191519"/>
            <a:ext cx="9328824" cy="4474961"/>
          </a:xfrm>
        </p:spPr>
        <p:txBody>
          <a:bodyPr>
            <a:normAutofit/>
          </a:bodyPr>
          <a:lstStyle/>
          <a:p>
            <a:pPr marL="342900" indent="-342900" algn="l">
              <a:buFont typeface="Arial" panose="020B0604020202020204" pitchFamily="34" charset="0"/>
              <a:buChar char="•"/>
            </a:pPr>
            <a:r>
              <a:rPr lang="en-US" dirty="0"/>
              <a:t>Civic Engagement; </a:t>
            </a:r>
          </a:p>
          <a:p>
            <a:pPr marL="342900" indent="-342900" algn="l">
              <a:buFont typeface="Arial" panose="020B0604020202020204" pitchFamily="34" charset="0"/>
              <a:buChar char="•"/>
            </a:pPr>
            <a:r>
              <a:rPr lang="en-US" dirty="0"/>
              <a:t>Computer and Internet Use; </a:t>
            </a:r>
          </a:p>
          <a:p>
            <a:pPr marL="342900" indent="-342900" algn="l">
              <a:buFont typeface="Arial" panose="020B0604020202020204" pitchFamily="34" charset="0"/>
              <a:buChar char="•"/>
            </a:pPr>
            <a:r>
              <a:rPr lang="en-US" dirty="0"/>
              <a:t>Fertility; </a:t>
            </a:r>
          </a:p>
          <a:p>
            <a:pPr marL="342900" indent="-342900" algn="l">
              <a:buFont typeface="Arial" panose="020B0604020202020204" pitchFamily="34" charset="0"/>
              <a:buChar char="•"/>
            </a:pPr>
            <a:r>
              <a:rPr lang="en-US" dirty="0"/>
              <a:t>Food Security; </a:t>
            </a:r>
          </a:p>
          <a:p>
            <a:pPr marL="342900" indent="-342900" algn="l">
              <a:buFont typeface="Arial" panose="020B0604020202020204" pitchFamily="34" charset="0"/>
              <a:buChar char="•"/>
            </a:pPr>
            <a:r>
              <a:rPr lang="en-US" dirty="0"/>
              <a:t>School Enrollment; </a:t>
            </a:r>
          </a:p>
          <a:p>
            <a:pPr marL="342900" indent="-342900" algn="l">
              <a:buFont typeface="Arial" panose="020B0604020202020204" pitchFamily="34" charset="0"/>
              <a:buChar char="•"/>
            </a:pPr>
            <a:r>
              <a:rPr lang="en-US" dirty="0"/>
              <a:t>Tobacco Use; </a:t>
            </a:r>
          </a:p>
          <a:p>
            <a:pPr marL="342900" indent="-342900" algn="l">
              <a:buFont typeface="Arial" panose="020B0604020202020204" pitchFamily="34" charset="0"/>
              <a:buChar char="•"/>
            </a:pPr>
            <a:r>
              <a:rPr lang="en-US" dirty="0"/>
              <a:t>Unbanked and Underbanked;</a:t>
            </a:r>
          </a:p>
          <a:p>
            <a:pPr marL="342900" indent="-342900" algn="l">
              <a:buFont typeface="Arial" panose="020B0604020202020204" pitchFamily="34" charset="0"/>
              <a:buChar char="•"/>
            </a:pPr>
            <a:r>
              <a:rPr lang="en-US" dirty="0"/>
              <a:t>Volunteer</a:t>
            </a:r>
          </a:p>
          <a:p>
            <a:pPr marL="342900" indent="-342900" algn="l">
              <a:buFont typeface="Arial" panose="020B0604020202020204" pitchFamily="34" charset="0"/>
              <a:buChar char="•"/>
            </a:pPr>
            <a:r>
              <a:rPr lang="en-US" dirty="0"/>
              <a:t>Voting and Registration</a:t>
            </a:r>
          </a:p>
          <a:p>
            <a:pPr marL="342900" indent="-342900" algn="l">
              <a:buFont typeface="Arial" panose="020B0604020202020204" pitchFamily="34" charset="0"/>
              <a:buChar char="•"/>
            </a:pPr>
            <a:endParaRPr lang="en-US" sz="3200" dirty="0"/>
          </a:p>
          <a:p>
            <a:pPr marL="342900" indent="-342900" algn="l">
              <a:buFont typeface="Arial" panose="020B0604020202020204" pitchFamily="34" charset="0"/>
              <a:buChar char="•"/>
            </a:pP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3932120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3031" y="181641"/>
            <a:ext cx="8996314" cy="1138005"/>
          </a:xfrm>
        </p:spPr>
        <p:txBody>
          <a:bodyPr>
            <a:noAutofit/>
          </a:bodyPr>
          <a:lstStyle/>
          <a:p>
            <a:pPr algn="l"/>
            <a:br>
              <a:rPr lang="en-US" sz="4400" dirty="0"/>
            </a:br>
            <a:r>
              <a:rPr lang="en-US" sz="4400" dirty="0"/>
              <a:t>New Survey!! Rental Housing Finance Survey</a:t>
            </a:r>
            <a:r>
              <a:rPr lang="en-US" sz="2800" b="1" dirty="0"/>
              <a:t> </a:t>
            </a:r>
          </a:p>
        </p:txBody>
      </p:sp>
      <p:sp>
        <p:nvSpPr>
          <p:cNvPr id="3" name="Subtitle 2"/>
          <p:cNvSpPr>
            <a:spLocks noGrp="1"/>
          </p:cNvSpPr>
          <p:nvPr>
            <p:ph type="subTitle" idx="1"/>
          </p:nvPr>
        </p:nvSpPr>
        <p:spPr>
          <a:xfrm>
            <a:off x="1186776" y="1499811"/>
            <a:ext cx="8996314" cy="2957889"/>
          </a:xfrm>
        </p:spPr>
        <p:txBody>
          <a:bodyPr>
            <a:normAutofit/>
          </a:bodyPr>
          <a:lstStyle/>
          <a:p>
            <a:pPr marL="342900" indent="-342900" algn="l">
              <a:buFont typeface="Arial" panose="020B0604020202020204" pitchFamily="34" charset="0"/>
              <a:buChar char="•"/>
            </a:pPr>
            <a:r>
              <a:rPr lang="en-US" dirty="0"/>
              <a:t>National Sample of Rental Properties</a:t>
            </a:r>
          </a:p>
          <a:p>
            <a:pPr marL="342900" indent="-342900" algn="l">
              <a:buFont typeface="Arial" panose="020B0604020202020204" pitchFamily="34" charset="0"/>
              <a:buChar char="•"/>
            </a:pPr>
            <a:r>
              <a:rPr lang="en-US" dirty="0"/>
              <a:t>Respondents:  Owners and Property Managers</a:t>
            </a:r>
          </a:p>
          <a:p>
            <a:pPr marL="342900" indent="-342900" algn="l">
              <a:buFont typeface="Arial" panose="020B0604020202020204" pitchFamily="34" charset="0"/>
              <a:buChar char="•"/>
            </a:pPr>
            <a:r>
              <a:rPr lang="en-US" dirty="0"/>
              <a:t>2012, 2015, biennial beginning 2018 </a:t>
            </a:r>
          </a:p>
          <a:p>
            <a:pPr marL="342900" indent="-342900" algn="l">
              <a:buFont typeface="Arial" panose="020B0604020202020204" pitchFamily="34" charset="0"/>
              <a:buChar char="•"/>
            </a:pPr>
            <a:r>
              <a:rPr lang="en-US" dirty="0"/>
              <a:t>Only source of data on Rental Housing Finance</a:t>
            </a:r>
          </a:p>
          <a:p>
            <a:pPr marL="342900" indent="-342900" algn="l">
              <a:buFont typeface="Arial" panose="020B0604020202020204" pitchFamily="34" charset="0"/>
              <a:buChar char="•"/>
            </a:pPr>
            <a:r>
              <a:rPr lang="en-US" dirty="0"/>
              <a:t>Critical data for </a:t>
            </a:r>
          </a:p>
          <a:p>
            <a:pPr marL="800100" lvl="1" indent="-342900" algn="l">
              <a:buFont typeface="Arial" panose="020B0604020202020204" pitchFamily="34" charset="0"/>
              <a:buChar char="•"/>
            </a:pPr>
            <a:r>
              <a:rPr lang="en-US" dirty="0"/>
              <a:t>addressing affordable housing problems</a:t>
            </a:r>
          </a:p>
          <a:p>
            <a:pPr marL="800100" lvl="1" indent="-342900" algn="l">
              <a:buFont typeface="Arial" panose="020B0604020202020204" pitchFamily="34" charset="0"/>
              <a:buChar char="•"/>
            </a:pPr>
            <a:r>
              <a:rPr lang="en-US" dirty="0"/>
              <a:t>Informing and Evaluating Policy</a:t>
            </a:r>
          </a:p>
          <a:p>
            <a:pPr marL="342900" indent="-342900" algn="l">
              <a:buFont typeface="Arial" panose="020B0604020202020204" pitchFamily="34" charset="0"/>
              <a:buChar char="•"/>
            </a:pPr>
            <a:endParaRPr lang="en-US" sz="3200" dirty="0"/>
          </a:p>
          <a:p>
            <a:pPr marL="342900" indent="-342900" algn="l">
              <a:buFont typeface="Arial" panose="020B0604020202020204" pitchFamily="34" charset="0"/>
              <a:buChar char="•"/>
            </a:pP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30852639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3">
            <a:extLst/>
          </a:blip>
          <a:stretch>
            <a:fillRect/>
          </a:stretch>
        </p:blipFill>
        <p:spPr>
          <a:xfrm>
            <a:off x="0" y="5246858"/>
            <a:ext cx="12192000" cy="1611142"/>
          </a:xfrm>
          <a:prstGeom prst="rect">
            <a:avLst/>
          </a:prstGeom>
          <a:ln w="12700">
            <a:miter lim="400000"/>
          </a:ln>
        </p:spPr>
      </p:pic>
      <p:sp>
        <p:nvSpPr>
          <p:cNvPr id="2" name="Title 1"/>
          <p:cNvSpPr>
            <a:spLocks noGrp="1"/>
          </p:cNvSpPr>
          <p:nvPr>
            <p:ph type="title"/>
          </p:nvPr>
        </p:nvSpPr>
        <p:spPr>
          <a:xfrm>
            <a:off x="838200" y="0"/>
            <a:ext cx="10515600" cy="1325563"/>
          </a:xfrm>
        </p:spPr>
        <p:txBody>
          <a:bodyPr/>
          <a:lstStyle/>
          <a:p>
            <a:r>
              <a:rPr lang="en-US" i="1" u="sng" dirty="0"/>
              <a:t>Demographic Surveys (Continued)</a:t>
            </a:r>
          </a:p>
        </p:txBody>
      </p:sp>
      <p:sp>
        <p:nvSpPr>
          <p:cNvPr id="3" name="Content Placeholder 2"/>
          <p:cNvSpPr>
            <a:spLocks noGrp="1"/>
          </p:cNvSpPr>
          <p:nvPr>
            <p:ph idx="1"/>
          </p:nvPr>
        </p:nvSpPr>
        <p:spPr>
          <a:xfrm>
            <a:off x="838200" y="1092200"/>
            <a:ext cx="10515600" cy="5587999"/>
          </a:xfrm>
        </p:spPr>
        <p:txBody>
          <a:bodyPr>
            <a:normAutofit/>
          </a:bodyPr>
          <a:lstStyle/>
          <a:p>
            <a:r>
              <a:rPr lang="en-US" b="1" dirty="0"/>
              <a:t>American Housing Survey (AHS; 1984-2015)</a:t>
            </a:r>
          </a:p>
          <a:p>
            <a:pPr lvl="1"/>
            <a:r>
              <a:rPr lang="en-US" dirty="0"/>
              <a:t>The largest national housing sample survey in the United States</a:t>
            </a:r>
          </a:p>
          <a:p>
            <a:pPr lvl="1"/>
            <a:r>
              <a:rPr lang="en-US" dirty="0"/>
              <a:t>Conducted biennially in odd number years after 1985, of ~110,000 houses</a:t>
            </a:r>
          </a:p>
          <a:p>
            <a:pPr lvl="1"/>
            <a:r>
              <a:rPr lang="en-US" dirty="0"/>
              <a:t>U.S. housing inventory characteristics</a:t>
            </a:r>
          </a:p>
          <a:p>
            <a:pPr lvl="2"/>
            <a:r>
              <a:rPr lang="en-US" dirty="0"/>
              <a:t>Size and composition of houses, vacancies, physical condition, demographics of occupants</a:t>
            </a:r>
          </a:p>
          <a:p>
            <a:pPr lvl="2"/>
            <a:r>
              <a:rPr lang="en-US" dirty="0"/>
              <a:t>Produces indicators of neighborhood quality, mortgages and other housing costs, and characteristics of recent movers</a:t>
            </a:r>
          </a:p>
          <a:p>
            <a:pPr lvl="1"/>
            <a:r>
              <a:rPr lang="en-US" dirty="0"/>
              <a:t>Used by government to design housing programs for groups such as first time homebuyers and the elderly</a:t>
            </a:r>
          </a:p>
          <a:p>
            <a:pPr lvl="1"/>
            <a:r>
              <a:rPr lang="en-US" dirty="0"/>
              <a:t>Also occasionally collects topical data about commuting, evictions, emergency preparedness, food security, etc. </a:t>
            </a:r>
          </a:p>
          <a:p>
            <a:pPr lvl="1"/>
            <a:endParaRPr lang="en-US" dirty="0"/>
          </a:p>
        </p:txBody>
      </p:sp>
    </p:spTree>
    <p:extLst>
      <p:ext uri="{BB962C8B-B14F-4D97-AF65-F5344CB8AC3E}">
        <p14:creationId xmlns:p14="http://schemas.microsoft.com/office/powerpoint/2010/main" val="167962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3">
            <a:extLst/>
          </a:blip>
          <a:stretch>
            <a:fillRect/>
          </a:stretch>
        </p:blipFill>
        <p:spPr>
          <a:xfrm>
            <a:off x="0" y="5246858"/>
            <a:ext cx="12192000" cy="1611142"/>
          </a:xfrm>
          <a:prstGeom prst="rect">
            <a:avLst/>
          </a:prstGeom>
          <a:ln w="12700">
            <a:miter lim="400000"/>
          </a:ln>
        </p:spPr>
      </p:pic>
      <p:sp>
        <p:nvSpPr>
          <p:cNvPr id="2" name="Title 1"/>
          <p:cNvSpPr>
            <a:spLocks noGrp="1"/>
          </p:cNvSpPr>
          <p:nvPr>
            <p:ph type="title"/>
          </p:nvPr>
        </p:nvSpPr>
        <p:spPr>
          <a:xfrm>
            <a:off x="838200" y="0"/>
            <a:ext cx="10515600" cy="1325563"/>
          </a:xfrm>
        </p:spPr>
        <p:txBody>
          <a:bodyPr/>
          <a:lstStyle/>
          <a:p>
            <a:r>
              <a:rPr lang="en-US" i="1" u="sng" dirty="0"/>
              <a:t>Demographic Surveys (Continued)</a:t>
            </a:r>
          </a:p>
        </p:txBody>
      </p:sp>
      <p:sp>
        <p:nvSpPr>
          <p:cNvPr id="3" name="Content Placeholder 2"/>
          <p:cNvSpPr>
            <a:spLocks noGrp="1"/>
          </p:cNvSpPr>
          <p:nvPr>
            <p:ph idx="1"/>
          </p:nvPr>
        </p:nvSpPr>
        <p:spPr>
          <a:xfrm>
            <a:off x="838200" y="1092200"/>
            <a:ext cx="10515600" cy="5587999"/>
          </a:xfrm>
        </p:spPr>
        <p:txBody>
          <a:bodyPr>
            <a:normAutofit/>
          </a:bodyPr>
          <a:lstStyle/>
          <a:p>
            <a:r>
              <a:rPr lang="en-US" b="1" dirty="0"/>
              <a:t>National Crime Victimization Survey (NCVS; 2006-2016)</a:t>
            </a:r>
          </a:p>
          <a:p>
            <a:pPr lvl="1"/>
            <a:r>
              <a:rPr lang="en-US" dirty="0"/>
              <a:t>Collects data from approximately 135,000 households each year </a:t>
            </a:r>
          </a:p>
          <a:p>
            <a:pPr lvl="1"/>
            <a:r>
              <a:rPr lang="en-US" dirty="0"/>
              <a:t>Dwelling units remain in sample for 3.5 years, surveyed biannually </a:t>
            </a:r>
          </a:p>
          <a:p>
            <a:pPr lvl="1"/>
            <a:r>
              <a:rPr lang="en-US" dirty="0"/>
              <a:t>Yields potentially longitudinal data on</a:t>
            </a:r>
          </a:p>
          <a:p>
            <a:pPr lvl="2"/>
            <a:r>
              <a:rPr lang="en-US" dirty="0"/>
              <a:t>Demographics (age, sex, race, ethnicity, marital status, education, income, employment)</a:t>
            </a:r>
          </a:p>
          <a:p>
            <a:pPr lvl="2"/>
            <a:r>
              <a:rPr lang="en-US" dirty="0"/>
              <a:t>Victimization events (non-fatal crime and offender characteristics, whether reported to police, whether sought medical treatment, experiences with the criminal justice system)</a:t>
            </a:r>
          </a:p>
          <a:p>
            <a:pPr lvl="1"/>
            <a:r>
              <a:rPr lang="en-US" dirty="0"/>
              <a:t>Yields annual and change estimates of criminal victimization for persons age 12 or older</a:t>
            </a:r>
          </a:p>
          <a:p>
            <a:pPr lvl="1"/>
            <a:r>
              <a:rPr lang="en-US" dirty="0"/>
              <a:t>Includes persons living in group quarters (e.g. dormitories) but excludes institutional settings (correctional or hospital facilities) and homeless</a:t>
            </a:r>
          </a:p>
        </p:txBody>
      </p:sp>
    </p:spTree>
    <p:extLst>
      <p:ext uri="{BB962C8B-B14F-4D97-AF65-F5344CB8AC3E}">
        <p14:creationId xmlns:p14="http://schemas.microsoft.com/office/powerpoint/2010/main" val="253949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2">
            <a:extLst/>
          </a:blip>
          <a:stretch>
            <a:fillRect/>
          </a:stretch>
        </p:blipFill>
        <p:spPr>
          <a:xfrm>
            <a:off x="0" y="5246858"/>
            <a:ext cx="12192000" cy="1611142"/>
          </a:xfrm>
          <a:prstGeom prst="rect">
            <a:avLst/>
          </a:prstGeom>
          <a:ln w="12700">
            <a:miter lim="400000"/>
          </a:ln>
        </p:spPr>
      </p:pic>
      <p:sp>
        <p:nvSpPr>
          <p:cNvPr id="2" name="Title 1"/>
          <p:cNvSpPr>
            <a:spLocks noGrp="1"/>
          </p:cNvSpPr>
          <p:nvPr>
            <p:ph type="title"/>
          </p:nvPr>
        </p:nvSpPr>
        <p:spPr>
          <a:xfrm>
            <a:off x="838200" y="0"/>
            <a:ext cx="10515600" cy="1325563"/>
          </a:xfrm>
        </p:spPr>
        <p:txBody>
          <a:bodyPr/>
          <a:lstStyle/>
          <a:p>
            <a:r>
              <a:rPr lang="en-US" i="1" u="sng" dirty="0"/>
              <a:t>National Center for Health Statistics Data</a:t>
            </a:r>
          </a:p>
        </p:txBody>
      </p:sp>
      <p:sp>
        <p:nvSpPr>
          <p:cNvPr id="3" name="Content Placeholder 2"/>
          <p:cNvSpPr>
            <a:spLocks noGrp="1"/>
          </p:cNvSpPr>
          <p:nvPr>
            <p:ph idx="1"/>
          </p:nvPr>
        </p:nvSpPr>
        <p:spPr>
          <a:xfrm>
            <a:off x="838200" y="1092200"/>
            <a:ext cx="10515600" cy="4411133"/>
          </a:xfrm>
        </p:spPr>
        <p:txBody>
          <a:bodyPr>
            <a:normAutofit fontScale="92500" lnSpcReduction="10000"/>
          </a:bodyPr>
          <a:lstStyle/>
          <a:p>
            <a:r>
              <a:rPr lang="en-US" b="1" dirty="0"/>
              <a:t>National Health and Nutrition Examination Survey (NHANES)</a:t>
            </a:r>
          </a:p>
          <a:p>
            <a:pPr lvl="1"/>
            <a:r>
              <a:rPr lang="en-US" dirty="0"/>
              <a:t>Huge amount of detailed health data collected through medical examinations and interviews</a:t>
            </a:r>
          </a:p>
          <a:p>
            <a:pPr lvl="1"/>
            <a:r>
              <a:rPr lang="en-US" dirty="0"/>
              <a:t>Diagnoses for many different conditions, including cancer types and age of diagnosis</a:t>
            </a:r>
          </a:p>
          <a:p>
            <a:pPr lvl="2"/>
            <a:r>
              <a:rPr lang="en-US" dirty="0"/>
              <a:t>Anthropomorphic measures of obesity, cardiovascular health, diabetes</a:t>
            </a:r>
          </a:p>
          <a:p>
            <a:pPr lvl="2"/>
            <a:r>
              <a:rPr lang="en-US" dirty="0"/>
              <a:t>Treatments for specific diagnoses: surgery, radiation treatment, medicines</a:t>
            </a:r>
          </a:p>
          <a:p>
            <a:pPr lvl="1"/>
            <a:r>
              <a:rPr lang="en-US" dirty="0"/>
              <a:t>Geographic Identifiers (restricted data)</a:t>
            </a:r>
          </a:p>
          <a:p>
            <a:pPr lvl="2"/>
            <a:r>
              <a:rPr lang="en-US" dirty="0"/>
              <a:t>Latitude/Longitude coordinates for household</a:t>
            </a:r>
          </a:p>
          <a:p>
            <a:pPr lvl="2"/>
            <a:r>
              <a:rPr lang="en-US" dirty="0"/>
              <a:t>Census (2000, 2010) and postal geographies</a:t>
            </a:r>
          </a:p>
          <a:p>
            <a:pPr lvl="1"/>
            <a:r>
              <a:rPr lang="en-US" dirty="0"/>
              <a:t>Occupation/Industry Codes (restricted data)</a:t>
            </a:r>
          </a:p>
          <a:p>
            <a:pPr lvl="1"/>
            <a:r>
              <a:rPr lang="en-US" dirty="0"/>
              <a:t>4 digit codes for current and longest-held jobs </a:t>
            </a:r>
          </a:p>
          <a:p>
            <a:pPr lvl="1"/>
            <a:r>
              <a:rPr lang="en-US" dirty="0"/>
              <a:t>Linked to National Death Index </a:t>
            </a:r>
          </a:p>
          <a:p>
            <a:pPr lvl="2"/>
            <a:r>
              <a:rPr lang="en-US" dirty="0"/>
              <a:t>ICD codes for cause of death including many related to occupation (e.g. fumes and vapors)</a:t>
            </a:r>
          </a:p>
          <a:p>
            <a:pPr marL="457200" lvl="1" indent="0">
              <a:buNone/>
            </a:pPr>
            <a:endParaRPr lang="en-US" b="1" dirty="0"/>
          </a:p>
        </p:txBody>
      </p:sp>
    </p:spTree>
    <p:extLst>
      <p:ext uri="{BB962C8B-B14F-4D97-AF65-F5344CB8AC3E}">
        <p14:creationId xmlns:p14="http://schemas.microsoft.com/office/powerpoint/2010/main" val="3678660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2">
            <a:extLst/>
          </a:blip>
          <a:stretch>
            <a:fillRect/>
          </a:stretch>
        </p:blipFill>
        <p:spPr>
          <a:xfrm>
            <a:off x="0" y="5246858"/>
            <a:ext cx="12192000" cy="1611142"/>
          </a:xfrm>
          <a:prstGeom prst="rect">
            <a:avLst/>
          </a:prstGeom>
          <a:ln w="12700">
            <a:miter lim="400000"/>
          </a:ln>
        </p:spPr>
      </p:pic>
      <p:sp>
        <p:nvSpPr>
          <p:cNvPr id="2" name="Title 1"/>
          <p:cNvSpPr>
            <a:spLocks noGrp="1"/>
          </p:cNvSpPr>
          <p:nvPr>
            <p:ph type="title"/>
          </p:nvPr>
        </p:nvSpPr>
        <p:spPr>
          <a:xfrm>
            <a:off x="838200" y="0"/>
            <a:ext cx="10515600" cy="1325563"/>
          </a:xfrm>
        </p:spPr>
        <p:txBody>
          <a:bodyPr/>
          <a:lstStyle/>
          <a:p>
            <a:r>
              <a:rPr lang="en-US" i="1" u="sng" dirty="0"/>
              <a:t>National Center for Health Statistics Data</a:t>
            </a:r>
          </a:p>
        </p:txBody>
      </p:sp>
      <p:sp>
        <p:nvSpPr>
          <p:cNvPr id="3" name="Content Placeholder 2"/>
          <p:cNvSpPr>
            <a:spLocks noGrp="1"/>
          </p:cNvSpPr>
          <p:nvPr>
            <p:ph idx="1"/>
          </p:nvPr>
        </p:nvSpPr>
        <p:spPr>
          <a:xfrm>
            <a:off x="838200" y="1092200"/>
            <a:ext cx="10515600" cy="4411133"/>
          </a:xfrm>
        </p:spPr>
        <p:txBody>
          <a:bodyPr>
            <a:normAutofit/>
          </a:bodyPr>
          <a:lstStyle/>
          <a:p>
            <a:r>
              <a:rPr lang="en-US" b="1" dirty="0"/>
              <a:t>National Health Interviews Survey (NHIS)</a:t>
            </a:r>
          </a:p>
          <a:p>
            <a:pPr lvl="1"/>
            <a:r>
              <a:rPr lang="en-US" dirty="0"/>
              <a:t>Interview data focused on tracking access to healthcare and health status of the nation with larger yearly sample than NHANES</a:t>
            </a:r>
          </a:p>
          <a:p>
            <a:pPr lvl="2"/>
            <a:r>
              <a:rPr lang="en-US" dirty="0"/>
              <a:t>Geographic Identifiers (restricted data)</a:t>
            </a:r>
          </a:p>
          <a:p>
            <a:pPr lvl="2"/>
            <a:r>
              <a:rPr lang="en-US" dirty="0"/>
              <a:t>Latitude/Longitude coordinates for household</a:t>
            </a:r>
          </a:p>
          <a:p>
            <a:pPr lvl="2"/>
            <a:r>
              <a:rPr lang="en-US" dirty="0"/>
              <a:t>Census (2000, 2010) and postal geographies</a:t>
            </a:r>
          </a:p>
          <a:p>
            <a:pPr lvl="1"/>
            <a:r>
              <a:rPr lang="en-US" dirty="0"/>
              <a:t>Occupation/Industry Codes (restricted data)</a:t>
            </a:r>
          </a:p>
          <a:p>
            <a:pPr lvl="1"/>
            <a:r>
              <a:rPr lang="en-US" dirty="0"/>
              <a:t>4 digit codes for current and longest-held jobs </a:t>
            </a:r>
          </a:p>
          <a:p>
            <a:pPr lvl="1"/>
            <a:r>
              <a:rPr lang="en-US" dirty="0"/>
              <a:t>Linked to National Death Index </a:t>
            </a:r>
          </a:p>
          <a:p>
            <a:pPr lvl="2"/>
            <a:r>
              <a:rPr lang="en-US" dirty="0"/>
              <a:t>ICD codes for cause of death including many related to occupation (e.g. fumes and vapors)</a:t>
            </a:r>
          </a:p>
          <a:p>
            <a:pPr marL="457200" lvl="1" indent="0">
              <a:buNone/>
            </a:pPr>
            <a:endParaRPr lang="en-US" b="1" dirty="0"/>
          </a:p>
        </p:txBody>
      </p:sp>
    </p:spTree>
    <p:extLst>
      <p:ext uri="{BB962C8B-B14F-4D97-AF65-F5344CB8AC3E}">
        <p14:creationId xmlns:p14="http://schemas.microsoft.com/office/powerpoint/2010/main" val="3835686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2">
            <a:extLst/>
          </a:blip>
          <a:stretch>
            <a:fillRect/>
          </a:stretch>
        </p:blipFill>
        <p:spPr>
          <a:xfrm>
            <a:off x="0" y="5246858"/>
            <a:ext cx="12192000" cy="1611142"/>
          </a:xfrm>
          <a:prstGeom prst="rect">
            <a:avLst/>
          </a:prstGeom>
          <a:ln w="12700">
            <a:miter lim="400000"/>
          </a:ln>
        </p:spPr>
      </p:pic>
      <p:sp>
        <p:nvSpPr>
          <p:cNvPr id="2" name="Title 1"/>
          <p:cNvSpPr>
            <a:spLocks noGrp="1"/>
          </p:cNvSpPr>
          <p:nvPr>
            <p:ph type="title"/>
          </p:nvPr>
        </p:nvSpPr>
        <p:spPr>
          <a:xfrm>
            <a:off x="838200" y="0"/>
            <a:ext cx="10515600" cy="1325563"/>
          </a:xfrm>
        </p:spPr>
        <p:txBody>
          <a:bodyPr/>
          <a:lstStyle/>
          <a:p>
            <a:r>
              <a:rPr lang="en-US" i="1" u="sng" dirty="0"/>
              <a:t>National Center for Health Statistics Data</a:t>
            </a:r>
          </a:p>
        </p:txBody>
      </p:sp>
      <p:sp>
        <p:nvSpPr>
          <p:cNvPr id="3" name="Content Placeholder 2"/>
          <p:cNvSpPr>
            <a:spLocks noGrp="1"/>
          </p:cNvSpPr>
          <p:nvPr>
            <p:ph idx="1"/>
          </p:nvPr>
        </p:nvSpPr>
        <p:spPr>
          <a:xfrm>
            <a:off x="838200" y="1092200"/>
            <a:ext cx="10515600" cy="4411133"/>
          </a:xfrm>
        </p:spPr>
        <p:txBody>
          <a:bodyPr>
            <a:normAutofit fontScale="85000" lnSpcReduction="20000"/>
          </a:bodyPr>
          <a:lstStyle/>
          <a:p>
            <a:r>
              <a:rPr lang="en-US" b="1" dirty="0"/>
              <a:t>Restricted Medical Expenditure Panel Survey (MEPS) </a:t>
            </a:r>
            <a:br>
              <a:rPr lang="en-US" b="1" dirty="0"/>
            </a:br>
            <a:r>
              <a:rPr lang="en-US" dirty="0">
                <a:hlinkClick r:id="rId3"/>
              </a:rPr>
              <a:t>https://meps.ahrq.gov/mepsweb/data_stats/onsite_datacenter.jsp</a:t>
            </a:r>
            <a:r>
              <a:rPr lang="en-US" dirty="0"/>
              <a:t>  </a:t>
            </a:r>
          </a:p>
          <a:p>
            <a:pPr marL="285750" indent="-285750" fontAlgn="base"/>
            <a:r>
              <a:rPr lang="en-US" dirty="0"/>
              <a:t>Annual Household Sample Drawn from NHIS Sample (In 2016, 13,587 families, 33,259 persons)</a:t>
            </a:r>
          </a:p>
          <a:p>
            <a:pPr marL="285750" indent="-285750" fontAlgn="base"/>
            <a:r>
              <a:rPr lang="en-US" dirty="0"/>
              <a:t>Longitudinal: 5 different interviews over 2 years</a:t>
            </a:r>
          </a:p>
          <a:p>
            <a:pPr marL="285750" indent="-285750" fontAlgn="base"/>
            <a:r>
              <a:rPr lang="en-US" dirty="0"/>
              <a:t>Extensive information about medical care and expenses</a:t>
            </a:r>
          </a:p>
          <a:p>
            <a:pPr marL="742950" lvl="1" indent="-285750" fontAlgn="base"/>
            <a:r>
              <a:rPr lang="en-US" dirty="0"/>
              <a:t>Usual source of care, access to care and treatment, satisfaction with care, preventative care</a:t>
            </a:r>
          </a:p>
          <a:p>
            <a:pPr marL="285750" indent="-285750" fontAlgn="base"/>
            <a:r>
              <a:rPr lang="en-US" dirty="0"/>
              <a:t>Conditions and management</a:t>
            </a:r>
          </a:p>
          <a:p>
            <a:pPr marL="742950" lvl="1" indent="-285750" fontAlgn="base"/>
            <a:r>
              <a:rPr lang="en-US" dirty="0"/>
              <a:t>Prescription medications and dosage, disabilities and impacts on work, elderly care</a:t>
            </a:r>
          </a:p>
          <a:p>
            <a:pPr marL="285750" indent="-285750" fontAlgn="base"/>
            <a:r>
              <a:rPr lang="en-US" dirty="0"/>
              <a:t>Demographics</a:t>
            </a:r>
          </a:p>
          <a:p>
            <a:pPr marL="285750" indent="-285750" fontAlgn="base"/>
            <a:r>
              <a:rPr lang="en-US" dirty="0"/>
              <a:t>Linked to Medical Provider Surveys</a:t>
            </a:r>
          </a:p>
          <a:p>
            <a:pPr marL="285750" indent="-285750" fontAlgn="base"/>
            <a:r>
              <a:rPr lang="en-US" dirty="0"/>
              <a:t>Linked to NHIS data</a:t>
            </a:r>
          </a:p>
        </p:txBody>
      </p:sp>
    </p:spTree>
    <p:extLst>
      <p:ext uri="{BB962C8B-B14F-4D97-AF65-F5344CB8AC3E}">
        <p14:creationId xmlns:p14="http://schemas.microsoft.com/office/powerpoint/2010/main" val="2124006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2">
            <a:extLst/>
          </a:blip>
          <a:stretch>
            <a:fillRect/>
          </a:stretch>
        </p:blipFill>
        <p:spPr>
          <a:xfrm>
            <a:off x="0" y="5246858"/>
            <a:ext cx="12192000" cy="1611142"/>
          </a:xfrm>
          <a:prstGeom prst="rect">
            <a:avLst/>
          </a:prstGeom>
          <a:ln w="12700">
            <a:miter lim="400000"/>
          </a:ln>
        </p:spPr>
      </p:pic>
      <p:sp>
        <p:nvSpPr>
          <p:cNvPr id="2" name="Title 1"/>
          <p:cNvSpPr>
            <a:spLocks noGrp="1"/>
          </p:cNvSpPr>
          <p:nvPr>
            <p:ph type="title"/>
          </p:nvPr>
        </p:nvSpPr>
        <p:spPr>
          <a:xfrm>
            <a:off x="838200" y="0"/>
            <a:ext cx="10515600" cy="1325563"/>
          </a:xfrm>
        </p:spPr>
        <p:txBody>
          <a:bodyPr/>
          <a:lstStyle/>
          <a:p>
            <a:r>
              <a:rPr lang="en-US" i="1" u="sng" dirty="0"/>
              <a:t>Bureau of Labor Statistics Data</a:t>
            </a:r>
          </a:p>
        </p:txBody>
      </p:sp>
      <p:sp>
        <p:nvSpPr>
          <p:cNvPr id="3" name="Content Placeholder 2"/>
          <p:cNvSpPr>
            <a:spLocks noGrp="1"/>
          </p:cNvSpPr>
          <p:nvPr>
            <p:ph idx="1"/>
          </p:nvPr>
        </p:nvSpPr>
        <p:spPr>
          <a:xfrm>
            <a:off x="838200" y="1092200"/>
            <a:ext cx="10515600" cy="4834467"/>
          </a:xfrm>
        </p:spPr>
        <p:txBody>
          <a:bodyPr>
            <a:normAutofit/>
          </a:bodyPr>
          <a:lstStyle/>
          <a:p>
            <a:r>
              <a:rPr lang="en-US" b="1" dirty="0"/>
              <a:t>Census of Fatal Occupational Injuries (1992-2016)</a:t>
            </a:r>
          </a:p>
          <a:p>
            <a:pPr lvl="1"/>
            <a:r>
              <a:rPr lang="en-US" dirty="0"/>
              <a:t>Population information on fatal occupational injuries occurring in the U.S.</a:t>
            </a:r>
          </a:p>
          <a:p>
            <a:pPr lvl="2"/>
            <a:r>
              <a:rPr lang="en-US" dirty="0"/>
              <a:t>Employer: Basic establishment characteristics, industry, name</a:t>
            </a:r>
          </a:p>
          <a:p>
            <a:pPr lvl="2"/>
            <a:r>
              <a:rPr lang="en-US" dirty="0"/>
              <a:t>Employee: Employee status (wage/salary/self-employed), occupation, demographics</a:t>
            </a:r>
          </a:p>
          <a:p>
            <a:pPr lvl="2"/>
            <a:r>
              <a:rPr lang="en-US" dirty="0"/>
              <a:t>Injury: Date, incident details (activity performed, cause and nature of injury)</a:t>
            </a:r>
            <a:endParaRPr lang="en-US" b="1" dirty="0"/>
          </a:p>
          <a:p>
            <a:r>
              <a:rPr lang="en-US" b="1" dirty="0"/>
              <a:t>Survey of Occupational Injuries and Illnesses (1995-2016)</a:t>
            </a:r>
          </a:p>
          <a:p>
            <a:pPr lvl="1"/>
            <a:r>
              <a:rPr lang="en-US" dirty="0"/>
              <a:t>Nationally representative information on establishment-level injuries</a:t>
            </a:r>
          </a:p>
          <a:p>
            <a:pPr lvl="1"/>
            <a:r>
              <a:rPr lang="en-US" dirty="0"/>
              <a:t>Similar employer characteristics, including establishment name and address</a:t>
            </a:r>
          </a:p>
          <a:p>
            <a:pPr lvl="1"/>
            <a:r>
              <a:rPr lang="en-US" dirty="0"/>
              <a:t>Establishment AND injury/illness case-level data, including time missed and care records</a:t>
            </a:r>
          </a:p>
          <a:p>
            <a:pPr marL="457200" lvl="1" indent="0">
              <a:buNone/>
            </a:pPr>
            <a:endParaRPr lang="en-US" b="1" dirty="0"/>
          </a:p>
        </p:txBody>
      </p:sp>
    </p:spTree>
    <p:extLst>
      <p:ext uri="{BB962C8B-B14F-4D97-AF65-F5344CB8AC3E}">
        <p14:creationId xmlns:p14="http://schemas.microsoft.com/office/powerpoint/2010/main" val="397592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8196" y="0"/>
            <a:ext cx="9055608" cy="6858000"/>
          </a:xfrm>
          <a:prstGeom prst="rect">
            <a:avLst/>
          </a:prstGeom>
        </p:spPr>
      </p:pic>
    </p:spTree>
    <p:extLst>
      <p:ext uri="{BB962C8B-B14F-4D97-AF65-F5344CB8AC3E}">
        <p14:creationId xmlns:p14="http://schemas.microsoft.com/office/powerpoint/2010/main" val="4129738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3"/>
          <p:cNvPicPr>
            <a:picLocks noChangeAspect="1"/>
          </p:cNvPicPr>
          <p:nvPr/>
        </p:nvPicPr>
        <p:blipFill>
          <a:blip r:embed="rId2">
            <a:extLst/>
          </a:blip>
          <a:stretch>
            <a:fillRect/>
          </a:stretch>
        </p:blipFill>
        <p:spPr>
          <a:xfrm>
            <a:off x="0" y="5246858"/>
            <a:ext cx="12192000" cy="1611142"/>
          </a:xfrm>
          <a:prstGeom prst="rect">
            <a:avLst/>
          </a:prstGeom>
          <a:ln w="12700">
            <a:miter lim="400000"/>
          </a:ln>
        </p:spPr>
      </p:pic>
      <p:sp>
        <p:nvSpPr>
          <p:cNvPr id="2" name="Title 1"/>
          <p:cNvSpPr>
            <a:spLocks noGrp="1"/>
          </p:cNvSpPr>
          <p:nvPr>
            <p:ph type="title"/>
          </p:nvPr>
        </p:nvSpPr>
        <p:spPr>
          <a:xfrm>
            <a:off x="838200" y="0"/>
            <a:ext cx="10515600" cy="1325563"/>
          </a:xfrm>
        </p:spPr>
        <p:txBody>
          <a:bodyPr/>
          <a:lstStyle/>
          <a:p>
            <a:r>
              <a:rPr lang="en-US" i="1" u="sng" dirty="0"/>
              <a:t>Bureau of Labor Statistics Data</a:t>
            </a:r>
          </a:p>
        </p:txBody>
      </p:sp>
      <p:sp>
        <p:nvSpPr>
          <p:cNvPr id="3" name="Content Placeholder 2"/>
          <p:cNvSpPr>
            <a:spLocks noGrp="1"/>
          </p:cNvSpPr>
          <p:nvPr>
            <p:ph idx="1"/>
          </p:nvPr>
        </p:nvSpPr>
        <p:spPr>
          <a:xfrm>
            <a:off x="838200" y="1092200"/>
            <a:ext cx="10515600" cy="4834467"/>
          </a:xfrm>
        </p:spPr>
        <p:txBody>
          <a:bodyPr>
            <a:normAutofit/>
          </a:bodyPr>
          <a:lstStyle/>
          <a:p>
            <a:r>
              <a:rPr lang="en-US" b="1" dirty="0"/>
              <a:t>Consumer Expenditure Surveys (CEX; Forthcoming in RDC?)</a:t>
            </a:r>
          </a:p>
          <a:p>
            <a:pPr lvl="1"/>
            <a:r>
              <a:rPr lang="en-US" dirty="0"/>
              <a:t>A national household survey conducted by Census on behalf of BLS</a:t>
            </a:r>
          </a:p>
          <a:p>
            <a:pPr lvl="1"/>
            <a:r>
              <a:rPr lang="en-US" dirty="0"/>
              <a:t>Used to determine how Americans spend their money and to revise the relative importance of goods and services in the Consumer Price Index</a:t>
            </a:r>
          </a:p>
          <a:p>
            <a:pPr lvl="1"/>
            <a:r>
              <a:rPr lang="en-US" dirty="0"/>
              <a:t>Quarterly survey data on</a:t>
            </a:r>
          </a:p>
          <a:p>
            <a:pPr lvl="2"/>
            <a:r>
              <a:rPr lang="en-US" dirty="0"/>
              <a:t>Large and recurring expenses such as rent, mortgages, and utilities</a:t>
            </a:r>
          </a:p>
          <a:p>
            <a:pPr lvl="1"/>
            <a:r>
              <a:rPr lang="en-US" dirty="0"/>
              <a:t>Diary survey data on </a:t>
            </a:r>
          </a:p>
          <a:p>
            <a:pPr lvl="2"/>
            <a:r>
              <a:rPr lang="en-US" dirty="0"/>
              <a:t>Smaller, frequently purchased items such as food, clothing, and consumer goods</a:t>
            </a:r>
          </a:p>
          <a:p>
            <a:pPr lvl="1"/>
            <a:endParaRPr lang="en-US" dirty="0"/>
          </a:p>
        </p:txBody>
      </p:sp>
    </p:spTree>
    <p:extLst>
      <p:ext uri="{BB962C8B-B14F-4D97-AF65-F5344CB8AC3E}">
        <p14:creationId xmlns:p14="http://schemas.microsoft.com/office/powerpoint/2010/main" val="2588183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3578" y="-32867"/>
            <a:ext cx="8873359" cy="911389"/>
          </a:xfrm>
        </p:spPr>
        <p:txBody>
          <a:bodyPr>
            <a:noAutofit/>
          </a:bodyPr>
          <a:lstStyle/>
          <a:p>
            <a:pPr algn="l"/>
            <a:r>
              <a:rPr lang="en-US" sz="4000" b="1" dirty="0"/>
              <a:t>Components of Proposals: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
        <p:nvSpPr>
          <p:cNvPr id="6" name="Subtitle 5"/>
          <p:cNvSpPr>
            <a:spLocks noGrp="1"/>
          </p:cNvSpPr>
          <p:nvPr>
            <p:ph type="subTitle" idx="1"/>
          </p:nvPr>
        </p:nvSpPr>
        <p:spPr>
          <a:xfrm>
            <a:off x="1274618" y="1406928"/>
            <a:ext cx="9144000" cy="1655762"/>
          </a:xfrm>
        </p:spPr>
        <p:txBody>
          <a:bodyPr>
            <a:noAutofit/>
          </a:bodyPr>
          <a:lstStyle/>
          <a:p>
            <a:pPr algn="l"/>
            <a:r>
              <a:rPr lang="en-US" sz="3600" dirty="0"/>
              <a:t>--Personnel and Time frame</a:t>
            </a:r>
          </a:p>
          <a:p>
            <a:pPr algn="l"/>
            <a:r>
              <a:rPr lang="en-US" sz="3600" dirty="0"/>
              <a:t>--Project Description (scientific merit, methods, feasibility, why requires restricted data)</a:t>
            </a:r>
          </a:p>
          <a:p>
            <a:pPr algn="l"/>
            <a:r>
              <a:rPr lang="en-US" sz="3600" dirty="0"/>
              <a:t>--Dataset(s), Variables, Geography</a:t>
            </a:r>
          </a:p>
          <a:p>
            <a:pPr algn="l"/>
            <a:r>
              <a:rPr lang="en-US" sz="3600" dirty="0"/>
              <a:t>--Results Expected and Disclosure Avoidance Strategies</a:t>
            </a:r>
          </a:p>
        </p:txBody>
      </p:sp>
    </p:spTree>
    <p:extLst>
      <p:ext uri="{BB962C8B-B14F-4D97-AF65-F5344CB8AC3E}">
        <p14:creationId xmlns:p14="http://schemas.microsoft.com/office/powerpoint/2010/main" val="325392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152" y="27221"/>
            <a:ext cx="8873359" cy="911389"/>
          </a:xfrm>
        </p:spPr>
        <p:txBody>
          <a:bodyPr>
            <a:noAutofit/>
          </a:bodyPr>
          <a:lstStyle/>
          <a:p>
            <a:r>
              <a:rPr lang="en-US" sz="4000" b="1" dirty="0"/>
              <a:t>How and When Do I Get Started?</a:t>
            </a:r>
          </a:p>
        </p:txBody>
      </p:sp>
      <p:sp>
        <p:nvSpPr>
          <p:cNvPr id="3" name="Subtitle 2"/>
          <p:cNvSpPr>
            <a:spLocks noGrp="1"/>
          </p:cNvSpPr>
          <p:nvPr>
            <p:ph type="subTitle" idx="1"/>
          </p:nvPr>
        </p:nvSpPr>
        <p:spPr>
          <a:xfrm>
            <a:off x="1056524" y="890116"/>
            <a:ext cx="10207221" cy="4139084"/>
          </a:xfrm>
        </p:spPr>
        <p:txBody>
          <a:bodyPr>
            <a:noAutofit/>
          </a:bodyPr>
          <a:lstStyle/>
          <a:p>
            <a:pPr algn="l"/>
            <a:r>
              <a:rPr lang="en-US" dirty="0"/>
              <a:t>--See materials at the RMRDC website, the CES website, and other relevant sites.  </a:t>
            </a:r>
          </a:p>
          <a:p>
            <a:pPr algn="l"/>
            <a:r>
              <a:rPr lang="en-US" dirty="0"/>
              <a:t>--Contact the RMRDC Director and Administrator for</a:t>
            </a:r>
          </a:p>
          <a:p>
            <a:pPr algn="l"/>
            <a:r>
              <a:rPr lang="en-US" b="1" dirty="0"/>
              <a:t>	</a:t>
            </a:r>
            <a:r>
              <a:rPr lang="en-US" dirty="0"/>
              <a:t>--data availability</a:t>
            </a:r>
          </a:p>
          <a:p>
            <a:pPr algn="l"/>
            <a:r>
              <a:rPr lang="en-US" dirty="0"/>
              <a:t>	--project budget and timeline</a:t>
            </a:r>
          </a:p>
          <a:p>
            <a:pPr algn="l"/>
            <a:r>
              <a:rPr lang="en-US" dirty="0"/>
              <a:t>	--contact information</a:t>
            </a:r>
          </a:p>
          <a:p>
            <a:pPr algn="l"/>
            <a:r>
              <a:rPr lang="en-US" dirty="0"/>
              <a:t>The Administrator will give invaluable guidance on </a:t>
            </a:r>
          </a:p>
          <a:p>
            <a:pPr algn="l"/>
            <a:r>
              <a:rPr lang="en-US" dirty="0"/>
              <a:t>	--the proposal development process </a:t>
            </a:r>
          </a:p>
          <a:p>
            <a:pPr algn="l"/>
            <a:r>
              <a:rPr lang="en-US" dirty="0"/>
              <a:t>	--the benefits to Census (PPS)</a:t>
            </a:r>
          </a:p>
          <a:p>
            <a:pPr algn="l"/>
            <a:r>
              <a:rPr lang="en-US" dirty="0"/>
              <a:t>    	--help navigate the project approval process</a:t>
            </a:r>
          </a:p>
          <a:p>
            <a:pPr algn="l"/>
            <a:endParaRPr lang="en-US" b="1" dirty="0"/>
          </a:p>
          <a:p>
            <a:pPr algn="l"/>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1444928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8821" y="593470"/>
            <a:ext cx="9254359" cy="2083905"/>
          </a:xfrm>
        </p:spPr>
        <p:txBody>
          <a:bodyPr>
            <a:noAutofit/>
          </a:bodyPr>
          <a:lstStyle/>
          <a:p>
            <a:r>
              <a:rPr lang="en-US" sz="4000" b="1" dirty="0">
                <a:solidFill>
                  <a:schemeClr val="bg1"/>
                </a:solidFill>
              </a:rPr>
              <a:t>The Rocky Mountain Federal Statistical Research Data Center</a:t>
            </a:r>
          </a:p>
          <a:p>
            <a:r>
              <a:rPr lang="en-US" sz="4000" b="1" dirty="0">
                <a:solidFill>
                  <a:schemeClr val="bg1"/>
                </a:solidFill>
              </a:rPr>
              <a:t>(RMRDC)</a:t>
            </a:r>
          </a:p>
          <a:p>
            <a:r>
              <a:rPr lang="en-US" b="1" dirty="0">
                <a:solidFill>
                  <a:schemeClr val="bg1"/>
                </a:solidFill>
              </a:rPr>
              <a:t>Jani Little</a:t>
            </a:r>
          </a:p>
          <a:p>
            <a:r>
              <a:rPr lang="en-US" b="1" dirty="0">
                <a:solidFill>
                  <a:schemeClr val="bg1"/>
                </a:solidFill>
              </a:rPr>
              <a:t>Executive Director</a:t>
            </a:r>
          </a:p>
        </p:txBody>
      </p:sp>
      <p:sp>
        <p:nvSpPr>
          <p:cNvPr id="6" name="Subtitle 2"/>
          <p:cNvSpPr txBox="1">
            <a:spLocks/>
          </p:cNvSpPr>
          <p:nvPr/>
        </p:nvSpPr>
        <p:spPr>
          <a:xfrm>
            <a:off x="1571297" y="81092"/>
            <a:ext cx="9795641" cy="36553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b="1" dirty="0">
                <a:solidFill>
                  <a:schemeClr val="bg1"/>
                </a:solidFill>
              </a:rPr>
              <a:t>Advancing the Frontiers of Social Science: Opportunities and Challenges </a:t>
            </a:r>
          </a:p>
          <a:p>
            <a:pPr>
              <a:lnSpc>
                <a:spcPct val="100000"/>
              </a:lnSpc>
            </a:pPr>
            <a:r>
              <a:rPr lang="en-US" b="1" dirty="0">
                <a:solidFill>
                  <a:schemeClr val="bg1"/>
                </a:solidFill>
              </a:rPr>
              <a:t>Jani Little, Executive Director</a:t>
            </a:r>
          </a:p>
          <a:p>
            <a:r>
              <a:rPr lang="en-US" b="1" dirty="0">
                <a:solidFill>
                  <a:schemeClr val="bg1"/>
                </a:solidFill>
              </a:rPr>
              <a:t>Katie </a:t>
            </a:r>
            <a:r>
              <a:rPr lang="en-US" b="1" dirty="0" err="1">
                <a:solidFill>
                  <a:schemeClr val="bg1"/>
                </a:solidFill>
              </a:rPr>
              <a:t>Genadek</a:t>
            </a:r>
            <a:r>
              <a:rPr lang="en-US" b="1" dirty="0">
                <a:solidFill>
                  <a:schemeClr val="bg1"/>
                </a:solidFill>
              </a:rPr>
              <a:t>, Expected Administrator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7129346"/>
          </a:xfrm>
          <a:prstGeom prst="rect">
            <a:avLst/>
          </a:prstGeom>
        </p:spPr>
      </p:pic>
      <p:sp>
        <p:nvSpPr>
          <p:cNvPr id="8" name="Subtitle 2"/>
          <p:cNvSpPr txBox="1">
            <a:spLocks/>
          </p:cNvSpPr>
          <p:nvPr/>
        </p:nvSpPr>
        <p:spPr>
          <a:xfrm>
            <a:off x="367364" y="232611"/>
            <a:ext cx="10999574" cy="35038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4000" b="1" dirty="0">
                <a:solidFill>
                  <a:schemeClr val="bg1"/>
                </a:solidFill>
              </a:rPr>
              <a:t>The Rocky Mountain Research Data Center</a:t>
            </a:r>
          </a:p>
          <a:p>
            <a:pPr>
              <a:lnSpc>
                <a:spcPct val="100000"/>
              </a:lnSpc>
            </a:pPr>
            <a:r>
              <a:rPr lang="en-US" sz="2800" dirty="0">
                <a:solidFill>
                  <a:schemeClr val="bg1"/>
                </a:solidFill>
              </a:rPr>
              <a:t>Jani Little, Executive Director</a:t>
            </a:r>
          </a:p>
          <a:p>
            <a:pPr>
              <a:lnSpc>
                <a:spcPct val="100000"/>
              </a:lnSpc>
            </a:pPr>
            <a:r>
              <a:rPr lang="en-US" sz="2000" dirty="0">
                <a:solidFill>
                  <a:schemeClr val="bg1"/>
                </a:solidFill>
              </a:rPr>
              <a:t>jani.little@colorado.edu</a:t>
            </a:r>
          </a:p>
          <a:p>
            <a:pPr>
              <a:lnSpc>
                <a:spcPct val="100000"/>
              </a:lnSpc>
            </a:pPr>
            <a:r>
              <a:rPr lang="en-US" sz="2800" dirty="0">
                <a:solidFill>
                  <a:schemeClr val="bg1"/>
                </a:solidFill>
              </a:rPr>
              <a:t>Phil </a:t>
            </a:r>
            <a:r>
              <a:rPr lang="en-US" sz="2800" dirty="0" err="1">
                <a:solidFill>
                  <a:schemeClr val="bg1"/>
                </a:solidFill>
              </a:rPr>
              <a:t>Pendergast</a:t>
            </a:r>
            <a:r>
              <a:rPr lang="en-US" sz="2800" dirty="0">
                <a:solidFill>
                  <a:schemeClr val="bg1"/>
                </a:solidFill>
              </a:rPr>
              <a:t>, Administrator</a:t>
            </a:r>
          </a:p>
          <a:p>
            <a:r>
              <a:rPr lang="en-US" sz="2000" dirty="0">
                <a:solidFill>
                  <a:schemeClr val="bg1"/>
                </a:solidFill>
              </a:rPr>
              <a:t>philip.m.pendergast@census.gov</a:t>
            </a:r>
          </a:p>
        </p:txBody>
      </p:sp>
    </p:spTree>
    <p:extLst>
      <p:ext uri="{BB962C8B-B14F-4D97-AF65-F5344CB8AC3E}">
        <p14:creationId xmlns:p14="http://schemas.microsoft.com/office/powerpoint/2010/main" val="3830581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AFDF04-9D46-4D4F-A48D-412D8F43BE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701" y="0"/>
            <a:ext cx="9047500" cy="6857999"/>
          </a:xfrm>
          <a:prstGeom prst="rect">
            <a:avLst/>
          </a:prstGeom>
        </p:spPr>
      </p:pic>
    </p:spTree>
    <p:extLst>
      <p:ext uri="{BB962C8B-B14F-4D97-AF65-F5344CB8AC3E}">
        <p14:creationId xmlns:p14="http://schemas.microsoft.com/office/powerpoint/2010/main" val="2848954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RMRDC Consortium Members</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37118" y="1754479"/>
            <a:ext cx="3159249" cy="1540134"/>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2789" y="1485477"/>
            <a:ext cx="3159249" cy="102675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8231" y="2658626"/>
            <a:ext cx="2928186" cy="80525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9661" y="2693778"/>
            <a:ext cx="2464883" cy="110919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8784" y="4193660"/>
            <a:ext cx="3175682" cy="952705"/>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4086" y="4269524"/>
            <a:ext cx="3472356" cy="935475"/>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26063" y="3802976"/>
            <a:ext cx="2085975" cy="2069288"/>
          </a:xfrm>
          <a:prstGeom prst="rect">
            <a:avLst/>
          </a:prstGeom>
        </p:spPr>
      </p:pic>
    </p:spTree>
    <p:extLst>
      <p:ext uri="{BB962C8B-B14F-4D97-AF65-F5344CB8AC3E}">
        <p14:creationId xmlns:p14="http://schemas.microsoft.com/office/powerpoint/2010/main" val="71598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7877" y="74816"/>
            <a:ext cx="9126107" cy="1655288"/>
          </a:xfrm>
        </p:spPr>
        <p:txBody>
          <a:bodyPr>
            <a:noAutofit/>
          </a:bodyPr>
          <a:lstStyle/>
          <a:p>
            <a:r>
              <a:rPr lang="en-US" sz="4000" b="1" dirty="0"/>
              <a:t>Partner Consortium Members</a:t>
            </a:r>
            <a:br>
              <a:rPr lang="en-US" sz="4000" b="1" dirty="0"/>
            </a:br>
            <a:r>
              <a:rPr lang="en-US" sz="4000" b="1" dirty="0"/>
              <a:t>Faculty, Grad Students, and Affiliated Researchers:</a:t>
            </a:r>
          </a:p>
        </p:txBody>
      </p:sp>
      <p:sp>
        <p:nvSpPr>
          <p:cNvPr id="3" name="Subtitle 2"/>
          <p:cNvSpPr>
            <a:spLocks noGrp="1"/>
          </p:cNvSpPr>
          <p:nvPr>
            <p:ph type="subTitle" idx="1"/>
          </p:nvPr>
        </p:nvSpPr>
        <p:spPr>
          <a:xfrm>
            <a:off x="1287877" y="2074507"/>
            <a:ext cx="9975868" cy="3812981"/>
          </a:xfrm>
        </p:spPr>
        <p:txBody>
          <a:bodyPr>
            <a:noAutofit/>
          </a:bodyPr>
          <a:lstStyle/>
          <a:p>
            <a:endParaRPr lang="en-US" sz="4000" dirty="0"/>
          </a:p>
          <a:p>
            <a:r>
              <a:rPr lang="en-US" sz="4000" dirty="0"/>
              <a:t>Free access to RMRDC services and secure laboratory</a:t>
            </a:r>
          </a:p>
          <a:p>
            <a:pPr algn="l"/>
            <a:endParaRPr lang="en-US" sz="4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09" y="5246859"/>
            <a:ext cx="12192000" cy="1611141"/>
          </a:xfrm>
          <a:prstGeom prst="rect">
            <a:avLst/>
          </a:prstGeom>
        </p:spPr>
      </p:pic>
    </p:spTree>
    <p:extLst>
      <p:ext uri="{BB962C8B-B14F-4D97-AF65-F5344CB8AC3E}">
        <p14:creationId xmlns:p14="http://schemas.microsoft.com/office/powerpoint/2010/main" val="565243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096" y="-1206061"/>
            <a:ext cx="10602310" cy="2561896"/>
          </a:xfrm>
        </p:spPr>
        <p:txBody>
          <a:bodyPr>
            <a:normAutofit/>
          </a:bodyPr>
          <a:lstStyle/>
          <a:p>
            <a:pPr algn="l"/>
            <a:r>
              <a:rPr lang="en-US" sz="4000" b="1" dirty="0"/>
              <a:t>Requirements </a:t>
            </a:r>
            <a:r>
              <a:rPr lang="en-US" sz="4000" b="1"/>
              <a:t>for Any </a:t>
            </a:r>
            <a:r>
              <a:rPr lang="en-US" sz="4000" b="1" dirty="0"/>
              <a:t>FSRDC Project:</a:t>
            </a:r>
          </a:p>
        </p:txBody>
      </p:sp>
      <p:sp>
        <p:nvSpPr>
          <p:cNvPr id="3" name="Subtitle 2"/>
          <p:cNvSpPr>
            <a:spLocks noGrp="1"/>
          </p:cNvSpPr>
          <p:nvPr>
            <p:ph type="subTitle" idx="1"/>
          </p:nvPr>
        </p:nvSpPr>
        <p:spPr>
          <a:xfrm>
            <a:off x="1470563" y="1225601"/>
            <a:ext cx="9683970" cy="4690624"/>
          </a:xfrm>
        </p:spPr>
        <p:txBody>
          <a:bodyPr>
            <a:normAutofit/>
          </a:bodyPr>
          <a:lstStyle/>
          <a:p>
            <a:pPr algn="l"/>
            <a:endParaRPr lang="en-US" dirty="0"/>
          </a:p>
          <a:p>
            <a:pPr algn="l"/>
            <a:r>
              <a:rPr lang="en-US" dirty="0"/>
              <a:t>--Research projects must undergo a formal approval process with the agency that owns the data, e.g., Census, NCHS, BLS</a:t>
            </a:r>
          </a:p>
          <a:p>
            <a:pPr algn="l"/>
            <a:r>
              <a:rPr lang="en-US" dirty="0"/>
              <a:t>--Researchers must go through a background investigation that qualifies them for “Special Sworn Status (SSS)” which makes them an unpaid Census Bureau employee. </a:t>
            </a:r>
          </a:p>
          <a:p>
            <a:pPr algn="l"/>
            <a:r>
              <a:rPr lang="en-US" dirty="0"/>
              <a:t>--Results must be formally reviewed for disclosure violation before they leave the secure facility. </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222176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0826" y="141184"/>
            <a:ext cx="9048008" cy="914155"/>
          </a:xfrm>
        </p:spPr>
        <p:txBody>
          <a:bodyPr>
            <a:noAutofit/>
          </a:bodyPr>
          <a:lstStyle/>
          <a:p>
            <a:pPr algn="l"/>
            <a:r>
              <a:rPr lang="en-US" sz="4000" b="1" dirty="0"/>
              <a:t>RMRDC: The Physical Facility</a:t>
            </a:r>
            <a:br>
              <a:rPr lang="en-US" sz="4000" b="1" dirty="0"/>
            </a:br>
            <a:endParaRPr lang="en-US" sz="2000" dirty="0"/>
          </a:p>
        </p:txBody>
      </p:sp>
      <p:sp>
        <p:nvSpPr>
          <p:cNvPr id="3" name="Subtitle 2"/>
          <p:cNvSpPr>
            <a:spLocks noGrp="1"/>
          </p:cNvSpPr>
          <p:nvPr>
            <p:ph type="subTitle" idx="1"/>
          </p:nvPr>
        </p:nvSpPr>
        <p:spPr>
          <a:xfrm>
            <a:off x="1764955" y="1055339"/>
            <a:ext cx="10082916" cy="4765358"/>
          </a:xfrm>
        </p:spPr>
        <p:txBody>
          <a:bodyPr>
            <a:noAutofit/>
          </a:bodyPr>
          <a:lstStyle/>
          <a:p>
            <a:pPr algn="l"/>
            <a:r>
              <a:rPr lang="en-US" b="1" dirty="0"/>
              <a:t>Location: </a:t>
            </a:r>
            <a:r>
              <a:rPr lang="en-US" dirty="0"/>
              <a:t>IBS Building on CU Boulder Campus</a:t>
            </a:r>
          </a:p>
          <a:p>
            <a:pPr algn="l"/>
            <a:r>
              <a:rPr lang="en-US" dirty="0"/>
              <a:t>--10 thin client workstations to access FSRDC servers</a:t>
            </a:r>
          </a:p>
          <a:p>
            <a:pPr algn="l"/>
            <a:r>
              <a:rPr lang="en-US" dirty="0"/>
              <a:t>--Secure communications that tunnel over campus internet</a:t>
            </a:r>
          </a:p>
          <a:p>
            <a:pPr algn="l"/>
            <a:r>
              <a:rPr lang="en-US" dirty="0"/>
              <a:t>--Contains the Administrator’s office</a:t>
            </a:r>
          </a:p>
          <a:p>
            <a:pPr algn="l"/>
            <a:r>
              <a:rPr lang="en-US" dirty="0"/>
              <a:t>--Badge Reader at Entrance</a:t>
            </a:r>
          </a:p>
          <a:p>
            <a:pPr algn="l"/>
            <a:r>
              <a:rPr lang="en-US" dirty="0"/>
              <a:t>--24/7 Security System with camera</a:t>
            </a:r>
          </a:p>
          <a:p>
            <a:pPr algn="l"/>
            <a:r>
              <a:rPr lang="en-US" dirty="0"/>
              <a:t>--no electronic devices allowed</a:t>
            </a:r>
          </a:p>
          <a:p>
            <a:pPr algn="l"/>
            <a:r>
              <a:rPr lang="en-US" dirty="0"/>
              <a:t>--NOTHING leaves the secure lab without approval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215917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2486" y="351911"/>
            <a:ext cx="10445394" cy="4785167"/>
          </a:xfrm>
        </p:spPr>
        <p:txBody>
          <a:bodyPr>
            <a:noAutofit/>
          </a:bodyPr>
          <a:lstStyle/>
          <a:p>
            <a:pPr algn="l"/>
            <a:r>
              <a:rPr lang="en-US" sz="4000" b="1" dirty="0"/>
              <a:t>Advantages to Researchers:</a:t>
            </a:r>
          </a:p>
          <a:p>
            <a:pPr algn="l"/>
            <a:r>
              <a:rPr lang="en-US" sz="3600" dirty="0"/>
              <a:t>--Greatly expands the policy and basic questions that can be addressed</a:t>
            </a:r>
          </a:p>
          <a:p>
            <a:pPr algn="l"/>
            <a:r>
              <a:rPr lang="en-US" sz="3600" dirty="0"/>
              <a:t>--Builds on past research findings with richer data</a:t>
            </a:r>
          </a:p>
          <a:p>
            <a:pPr algn="l"/>
            <a:r>
              <a:rPr lang="en-US" sz="3600" dirty="0"/>
              <a:t>--Improves competitive edge for grants and publications  </a:t>
            </a:r>
          </a:p>
          <a:p>
            <a:pPr algn="l"/>
            <a:r>
              <a:rPr lang="en-US" sz="3600" dirty="0"/>
              <a:t>--Improves graduate education (big data/statistical techniques) and placement</a:t>
            </a:r>
          </a:p>
          <a:p>
            <a:pPr algn="l"/>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46859"/>
            <a:ext cx="12192000" cy="1611141"/>
          </a:xfrm>
          <a:prstGeom prst="rect">
            <a:avLst/>
          </a:prstGeom>
        </p:spPr>
      </p:pic>
    </p:spTree>
    <p:extLst>
      <p:ext uri="{BB962C8B-B14F-4D97-AF65-F5344CB8AC3E}">
        <p14:creationId xmlns:p14="http://schemas.microsoft.com/office/powerpoint/2010/main" val="14406025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16977</TotalTime>
  <Words>2195</Words>
  <Application>Microsoft Office PowerPoint</Application>
  <PresentationFormat>Widescreen</PresentationFormat>
  <Paragraphs>315</Paragraphs>
  <Slides>33</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Times New Roman</vt:lpstr>
      <vt:lpstr>Office Theme</vt:lpstr>
      <vt:lpstr>PowerPoint Presentation</vt:lpstr>
      <vt:lpstr>What is a Federal Statistical Research Data Center  (FSRDC)?</vt:lpstr>
      <vt:lpstr>PowerPoint Presentation</vt:lpstr>
      <vt:lpstr>PowerPoint Presentation</vt:lpstr>
      <vt:lpstr>The RMRDC Consortium Members</vt:lpstr>
      <vt:lpstr>Partner Consortium Members Faculty, Grad Students, and Affiliated Researchers:</vt:lpstr>
      <vt:lpstr>Requirements for Any FSRDC Project:</vt:lpstr>
      <vt:lpstr>RMRDC: The Physical Facility </vt:lpstr>
      <vt:lpstr>PowerPoint Presentation</vt:lpstr>
      <vt:lpstr>Advantages Provided to Research:</vt:lpstr>
      <vt:lpstr>PowerPoint Presentation</vt:lpstr>
      <vt:lpstr>Longitudinal Business Database (1976-2017)</vt:lpstr>
      <vt:lpstr>Longitudinal Employer-Household Dynamics (LEHD) https://www.census.gov/ces/dataproducts/lehddata.html </vt:lpstr>
      <vt:lpstr>Economic Census:  1987, 1992, 1997, 2002, 2007, 2012, 2017</vt:lpstr>
      <vt:lpstr>Establishment Surveys, Annual</vt:lpstr>
      <vt:lpstr>Firm Surveys, Annual</vt:lpstr>
      <vt:lpstr>Transactions Data, Monthly</vt:lpstr>
      <vt:lpstr>Demographic Data: https://www.census.gov/ces/dataproducts/demographicdata.html</vt:lpstr>
      <vt:lpstr>More Detailed Geography in FSRDCs</vt:lpstr>
      <vt:lpstr> American Community Survey data available in FSRDCs</vt:lpstr>
      <vt:lpstr> Current Population Survey (CPS) Annual Social and Economic Supplement (ASEC) </vt:lpstr>
      <vt:lpstr> Current Population Survey (CPS) Other Supplements </vt:lpstr>
      <vt:lpstr> New Survey!! Rental Housing Finance Survey </vt:lpstr>
      <vt:lpstr>Demographic Surveys (Continued)</vt:lpstr>
      <vt:lpstr>Demographic Surveys (Continued)</vt:lpstr>
      <vt:lpstr>National Center for Health Statistics Data</vt:lpstr>
      <vt:lpstr>National Center for Health Statistics Data</vt:lpstr>
      <vt:lpstr>National Center for Health Statistics Data</vt:lpstr>
      <vt:lpstr>Bureau of Labor Statistics Data</vt:lpstr>
      <vt:lpstr>Bureau of Labor Statistics Data</vt:lpstr>
      <vt:lpstr>Components of Proposals:</vt:lpstr>
      <vt:lpstr>How and When Do I Get Started?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Jani</dc:creator>
  <cp:lastModifiedBy>Jani S Morrissey Little</cp:lastModifiedBy>
  <cp:revision>325</cp:revision>
  <dcterms:created xsi:type="dcterms:W3CDTF">2016-09-28T14:07:16Z</dcterms:created>
  <dcterms:modified xsi:type="dcterms:W3CDTF">2019-05-28T16:42:13Z</dcterms:modified>
</cp:coreProperties>
</file>