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0" r:id="rId2"/>
    <p:sldId id="506" r:id="rId3"/>
    <p:sldId id="504" r:id="rId4"/>
    <p:sldId id="508" r:id="rId5"/>
    <p:sldId id="352" r:id="rId6"/>
    <p:sldId id="559" r:id="rId7"/>
    <p:sldId id="528" r:id="rId8"/>
    <p:sldId id="560" r:id="rId9"/>
    <p:sldId id="561" r:id="rId10"/>
    <p:sldId id="562" r:id="rId11"/>
    <p:sldId id="518" r:id="rId12"/>
    <p:sldId id="563" r:id="rId13"/>
    <p:sldId id="564" r:id="rId14"/>
    <p:sldId id="565" r:id="rId15"/>
    <p:sldId id="566" r:id="rId16"/>
    <p:sldId id="530" r:id="rId17"/>
    <p:sldId id="529" r:id="rId18"/>
    <p:sldId id="572" r:id="rId19"/>
    <p:sldId id="571" r:id="rId20"/>
    <p:sldId id="552" r:id="rId21"/>
    <p:sldId id="544" r:id="rId22"/>
    <p:sldId id="567" r:id="rId23"/>
    <p:sldId id="568" r:id="rId24"/>
    <p:sldId id="569" r:id="rId25"/>
    <p:sldId id="570" r:id="rId26"/>
    <p:sldId id="547" r:id="rId27"/>
    <p:sldId id="573" r:id="rId28"/>
    <p:sldId id="574" r:id="rId29"/>
    <p:sldId id="575" r:id="rId30"/>
    <p:sldId id="576" r:id="rId31"/>
    <p:sldId id="543" r:id="rId32"/>
    <p:sldId id="551" r:id="rId33"/>
    <p:sldId id="542"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 S Morrissey Little" initials="JSML" lastIdx="1" clrIdx="0">
    <p:extLst>
      <p:ext uri="{19B8F6BF-5375-455C-9EA6-DF929625EA0E}">
        <p15:presenceInfo xmlns:p15="http://schemas.microsoft.com/office/powerpoint/2012/main" userId="S::littlejs@colorado.edu::f8d26681-7107-429f-89ef-8f93fde248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B779"/>
    <a:srgbClr val="006B5A"/>
    <a:srgbClr val="2E1844"/>
    <a:srgbClr val="0E7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53" autoAdjust="0"/>
    <p:restoredTop sz="86327" autoAdjust="0"/>
  </p:normalViewPr>
  <p:slideViewPr>
    <p:cSldViewPr snapToGrid="0">
      <p:cViewPr varScale="1">
        <p:scale>
          <a:sx n="98" d="100"/>
          <a:sy n="98" d="100"/>
        </p:scale>
        <p:origin x="37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F33D7C-3F43-4BE8-89D8-600E8A0C935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8BBF744-DF93-4531-800F-6785D67C23F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2AE6BC6-E9B8-4EA8-92C4-DDF5F25AD432}" type="datetimeFigureOut">
              <a:rPr lang="en-US" smtClean="0"/>
              <a:t>2/17/2022</a:t>
            </a:fld>
            <a:endParaRPr lang="en-US"/>
          </a:p>
        </p:txBody>
      </p:sp>
      <p:sp>
        <p:nvSpPr>
          <p:cNvPr id="4" name="Footer Placeholder 3">
            <a:extLst>
              <a:ext uri="{FF2B5EF4-FFF2-40B4-BE49-F238E27FC236}">
                <a16:creationId xmlns:a16="http://schemas.microsoft.com/office/drawing/2014/main" id="{7D69D53F-D343-4A96-881A-5441200341B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B1909F-A7DB-4298-A73E-4FD3C9151C7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640631-7DA2-41FF-B94E-FCC2EF48D39C}" type="slidenum">
              <a:rPr lang="en-US" smtClean="0"/>
              <a:t>‹#›</a:t>
            </a:fld>
            <a:endParaRPr lang="en-US"/>
          </a:p>
        </p:txBody>
      </p:sp>
    </p:spTree>
    <p:extLst>
      <p:ext uri="{BB962C8B-B14F-4D97-AF65-F5344CB8AC3E}">
        <p14:creationId xmlns:p14="http://schemas.microsoft.com/office/powerpoint/2010/main" val="2321271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EEC735-45CF-4C66-80B6-B5D2BC566F8F}" type="datetimeFigureOut">
              <a:rPr lang="en-US" smtClean="0"/>
              <a:t>2/17/2022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DEF262-CCFF-49CA-B33D-D6BD01EAB4C9}" type="slidenum">
              <a:rPr lang="en-US" smtClean="0"/>
              <a:t>‹#›</a:t>
            </a:fld>
            <a:endParaRPr lang="en-US"/>
          </a:p>
        </p:txBody>
      </p:sp>
    </p:spTree>
    <p:extLst>
      <p:ext uri="{BB962C8B-B14F-4D97-AF65-F5344CB8AC3E}">
        <p14:creationId xmlns:p14="http://schemas.microsoft.com/office/powerpoint/2010/main" val="260418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2</a:t>
            </a:fld>
            <a:endParaRPr lang="en-US"/>
          </a:p>
        </p:txBody>
      </p:sp>
    </p:spTree>
    <p:extLst>
      <p:ext uri="{BB962C8B-B14F-4D97-AF65-F5344CB8AC3E}">
        <p14:creationId xmlns:p14="http://schemas.microsoft.com/office/powerpoint/2010/main" val="174994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4</a:t>
            </a:fld>
            <a:endParaRPr lang="en-US"/>
          </a:p>
        </p:txBody>
      </p:sp>
    </p:spTree>
    <p:extLst>
      <p:ext uri="{BB962C8B-B14F-4D97-AF65-F5344CB8AC3E}">
        <p14:creationId xmlns:p14="http://schemas.microsoft.com/office/powerpoint/2010/main" val="307060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5</a:t>
            </a:fld>
            <a:endParaRPr lang="en-US"/>
          </a:p>
        </p:txBody>
      </p:sp>
    </p:spTree>
    <p:extLst>
      <p:ext uri="{BB962C8B-B14F-4D97-AF65-F5344CB8AC3E}">
        <p14:creationId xmlns:p14="http://schemas.microsoft.com/office/powerpoint/2010/main" val="389113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6</a:t>
            </a:fld>
            <a:endParaRPr lang="en-US"/>
          </a:p>
        </p:txBody>
      </p:sp>
    </p:spTree>
    <p:extLst>
      <p:ext uri="{BB962C8B-B14F-4D97-AF65-F5344CB8AC3E}">
        <p14:creationId xmlns:p14="http://schemas.microsoft.com/office/powerpoint/2010/main" val="77527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11</a:t>
            </a:fld>
            <a:endParaRPr lang="en-US"/>
          </a:p>
        </p:txBody>
      </p:sp>
    </p:spTree>
    <p:extLst>
      <p:ext uri="{BB962C8B-B14F-4D97-AF65-F5344CB8AC3E}">
        <p14:creationId xmlns:p14="http://schemas.microsoft.com/office/powerpoint/2010/main" val="208988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12</a:t>
            </a:fld>
            <a:endParaRPr lang="en-US"/>
          </a:p>
        </p:txBody>
      </p:sp>
    </p:spTree>
    <p:extLst>
      <p:ext uri="{BB962C8B-B14F-4D97-AF65-F5344CB8AC3E}">
        <p14:creationId xmlns:p14="http://schemas.microsoft.com/office/powerpoint/2010/main" val="109732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13</a:t>
            </a:fld>
            <a:endParaRPr lang="en-US"/>
          </a:p>
        </p:txBody>
      </p:sp>
    </p:spTree>
    <p:extLst>
      <p:ext uri="{BB962C8B-B14F-4D97-AF65-F5344CB8AC3E}">
        <p14:creationId xmlns:p14="http://schemas.microsoft.com/office/powerpoint/2010/main" val="224785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15</a:t>
            </a:fld>
            <a:endParaRPr lang="en-US"/>
          </a:p>
        </p:txBody>
      </p:sp>
    </p:spTree>
    <p:extLst>
      <p:ext uri="{BB962C8B-B14F-4D97-AF65-F5344CB8AC3E}">
        <p14:creationId xmlns:p14="http://schemas.microsoft.com/office/powerpoint/2010/main" val="272040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6196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07167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215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0158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876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2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884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8720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5998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42047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53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2/17/2022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67447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olorado.edu/rocky-mountain-research-data-center/"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kas.mclean@colorado.edu" TargetMode="External"/><Relationship Id="rId5" Type="http://schemas.openxmlformats.org/officeDocument/2006/relationships/hyperlink" Target="mailto:philip.m.pendergast@census.gov" TargetMode="External"/><Relationship Id="rId4" Type="http://schemas.openxmlformats.org/officeDocument/2006/relationships/hyperlink" Target="mailto:jani.little@colorado.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nsduhweb.rti.org/respweb/about_nsduh.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cdc.gov/rdc/b1datatype/dt122.htm" TargetMode="External"/><Relationship Id="rId7" Type="http://schemas.openxmlformats.org/officeDocument/2006/relationships/hyperlink" Target="http://www.meps.ahrq.gov/mepsweb/data_stats/onsite_datacenter.jsp"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cdc.gov/rdc/leftbrch/Presubmit.htm" TargetMode="External"/><Relationship Id="rId5" Type="http://schemas.openxmlformats.org/officeDocument/2006/relationships/hyperlink" Target="https://www.cdc.gov/rdc/leftbrch/userestricdt.htm" TargetMode="External"/><Relationship Id="rId4" Type="http://schemas.openxmlformats.org/officeDocument/2006/relationships/hyperlink" Target="http://www.cdc.gov/rdc/b1datatype/dt100.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Kas.mclean@colorado.edu" TargetMode="External"/><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mailto:jani.little@colorado.edu" TargetMode="External"/><Relationship Id="rId5" Type="http://schemas.openxmlformats.org/officeDocument/2006/relationships/hyperlink" Target="mailto:philip.m.pendergast@census.gov"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ensus.gov/programs-surveys/household-pulse-survey/datasets.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census.gov/data/experimental-data-products/small-business-pulse-survey.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ensus.gov/programs-surveys/nsch.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E53A55-F3EE-4484-88C0-86F9C40014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sp>
        <p:nvSpPr>
          <p:cNvPr id="4" name="TextBox 3">
            <a:extLst>
              <a:ext uri="{FF2B5EF4-FFF2-40B4-BE49-F238E27FC236}">
                <a16:creationId xmlns:a16="http://schemas.microsoft.com/office/drawing/2014/main" id="{D5FA8217-81CB-4615-9FB7-700C5AEE46DB}"/>
              </a:ext>
            </a:extLst>
          </p:cNvPr>
          <p:cNvSpPr txBox="1"/>
          <p:nvPr/>
        </p:nvSpPr>
        <p:spPr>
          <a:xfrm>
            <a:off x="972511" y="255668"/>
            <a:ext cx="9944100" cy="5678478"/>
          </a:xfrm>
          <a:prstGeom prst="rect">
            <a:avLst/>
          </a:prstGeom>
          <a:noFill/>
        </p:spPr>
        <p:txBody>
          <a:bodyPr wrap="square" rtlCol="0">
            <a:spAutoFit/>
          </a:bodyPr>
          <a:lstStyle/>
          <a:p>
            <a:pPr>
              <a:lnSpc>
                <a:spcPct val="100000"/>
              </a:lnSpc>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Rocky Mountain Research Data Center (RMRDC):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Executive Director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jani.little@colorado.edu</a:t>
            </a:r>
          </a:p>
          <a:p>
            <a:pPr algn="ctr">
              <a:lnSpc>
                <a:spcPct val="100000"/>
              </a:lnSpc>
            </a:pPr>
            <a:r>
              <a:rPr lang="en-US" sz="2800" b="1" dirty="0">
                <a:effectLst/>
                <a:latin typeface="Calibri" panose="020F0502020204030204" pitchFamily="34" charset="0"/>
                <a:ea typeface="Calibri" panose="020F0502020204030204" pitchFamily="34" charset="0"/>
                <a:cs typeface="Times New Roman" panose="02020603050405020304" pitchFamily="18" charset="0"/>
              </a:rPr>
              <a:t>Rocky Mountain Research Data Center (RMRDC): </a:t>
            </a:r>
          </a:p>
          <a:p>
            <a:pPr algn="ctr">
              <a:lnSpc>
                <a:spcPct val="100000"/>
              </a:lnSpc>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Accessing Restricted Data Collected by Federal Statistical Agencies</a:t>
            </a:r>
          </a:p>
          <a:p>
            <a:pPr algn="ctr">
              <a:lnSpc>
                <a:spcPct val="100000"/>
              </a:lnSpc>
            </a:pPr>
            <a:endParaRPr lang="en-US" sz="1800" b="1" dirty="0">
              <a:hlinkClick r:id="rId3"/>
            </a:endParaRPr>
          </a:p>
          <a:p>
            <a:pPr algn="ctr">
              <a:lnSpc>
                <a:spcPct val="100000"/>
              </a:lnSpc>
            </a:pPr>
            <a:r>
              <a:rPr lang="en-US" sz="1800" b="1" dirty="0">
                <a:hlinkClick r:id="rId3"/>
              </a:rPr>
              <a:t>https://www.colorado.edu/rocky-mountain-research-data-center/</a:t>
            </a:r>
            <a:endParaRPr lang="en-US" sz="1800" b="1" dirty="0"/>
          </a:p>
          <a:p>
            <a:pPr algn="ctr">
              <a:lnSpc>
                <a:spcPct val="100000"/>
              </a:lnSpc>
              <a:spcBef>
                <a:spcPts val="600"/>
              </a:spcBef>
            </a:pPr>
            <a:endParaRPr lang="en-US" dirty="0"/>
          </a:p>
          <a:p>
            <a:pPr algn="ctr">
              <a:lnSpc>
                <a:spcPct val="100000"/>
              </a:lnSpc>
              <a:spcBef>
                <a:spcPts val="600"/>
              </a:spcBef>
            </a:pPr>
            <a:r>
              <a:rPr lang="en-US" dirty="0"/>
              <a:t>Jani Little, Executive Director</a:t>
            </a:r>
          </a:p>
          <a:p>
            <a:pPr algn="ctr">
              <a:lnSpc>
                <a:spcPct val="100000"/>
              </a:lnSpc>
              <a:spcBef>
                <a:spcPts val="600"/>
              </a:spcBef>
            </a:pPr>
            <a:r>
              <a:rPr lang="en-US" sz="1400" dirty="0">
                <a:hlinkClick r:id="rId4"/>
              </a:rPr>
              <a:t>jani.little@colorado.edu</a:t>
            </a:r>
            <a:endParaRPr lang="en-US" sz="1400" dirty="0"/>
          </a:p>
          <a:p>
            <a:pPr algn="ctr">
              <a:lnSpc>
                <a:spcPct val="100000"/>
              </a:lnSpc>
              <a:spcBef>
                <a:spcPts val="600"/>
              </a:spcBef>
            </a:pPr>
            <a:r>
              <a:rPr lang="en-US" dirty="0"/>
              <a:t>Philip Pendergast, Administrator</a:t>
            </a:r>
          </a:p>
          <a:p>
            <a:pPr algn="ctr">
              <a:lnSpc>
                <a:spcPct val="100000"/>
              </a:lnSpc>
            </a:pPr>
            <a:r>
              <a:rPr lang="en-US" sz="1400" dirty="0">
                <a:hlinkClick r:id="rId5"/>
              </a:rPr>
              <a:t>philip.m.pendergast@census.gov</a:t>
            </a:r>
            <a:endParaRPr lang="en-US" sz="1400" dirty="0"/>
          </a:p>
          <a:p>
            <a:pPr algn="ctr">
              <a:lnSpc>
                <a:spcPct val="100000"/>
              </a:lnSpc>
            </a:pPr>
            <a:r>
              <a:rPr lang="en-US" dirty="0"/>
              <a:t>Kas McLean, GRA (Econ PhD Candidate)</a:t>
            </a:r>
          </a:p>
          <a:p>
            <a:pPr algn="ctr">
              <a:lnSpc>
                <a:spcPct val="100000"/>
              </a:lnSpc>
            </a:pPr>
            <a:r>
              <a:rPr lang="en-US" sz="1400" dirty="0">
                <a:hlinkClick r:id="rId6"/>
              </a:rPr>
              <a:t>kas.mclean@colorado.edu</a:t>
            </a:r>
            <a:endParaRPr lang="en-US" sz="1400" dirty="0"/>
          </a:p>
          <a:p>
            <a:pPr>
              <a:lnSpc>
                <a:spcPct val="100000"/>
              </a:lnSpc>
              <a:spcBef>
                <a:spcPts val="600"/>
              </a:spcBef>
            </a:pPr>
            <a:endParaRPr lang="en-US" dirty="0"/>
          </a:p>
          <a:p>
            <a:pPr>
              <a:lnSpc>
                <a:spcPct val="100000"/>
              </a:lnSpc>
            </a:pPr>
            <a:r>
              <a:rPr lang="en-US" b="1" dirty="0">
                <a:solidFill>
                  <a:schemeClr val="bg1"/>
                </a:solidFill>
              </a:rPr>
              <a:t>/www.colorado.edu/rocky-mountain-research-data-center</a:t>
            </a:r>
            <a:r>
              <a:rPr lang="en-US" sz="1800" b="1" dirty="0">
                <a:solidFill>
                  <a:schemeClr val="bg1"/>
                </a:solidFill>
              </a:rPr>
              <a:t>/</a:t>
            </a:r>
          </a:p>
          <a:p>
            <a:pPr>
              <a:lnSpc>
                <a:spcPct val="100000"/>
              </a:lnSpc>
              <a:spcBef>
                <a:spcPts val="600"/>
              </a:spcBef>
            </a:pPr>
            <a:endParaRPr lang="en-US" dirty="0">
              <a:solidFill>
                <a:schemeClr val="bg1"/>
              </a:solidFill>
            </a:endParaRPr>
          </a:p>
          <a:p>
            <a:endParaRPr lang="en-US" dirty="0"/>
          </a:p>
        </p:txBody>
      </p:sp>
    </p:spTree>
    <p:extLst>
      <p:ext uri="{BB962C8B-B14F-4D97-AF65-F5344CB8AC3E}">
        <p14:creationId xmlns:p14="http://schemas.microsoft.com/office/powerpoint/2010/main" val="297544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D0CA59-4FA5-4DAD-A862-09AF48ABC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66909"/>
            <a:ext cx="12192000" cy="1035555"/>
          </a:xfrm>
          <a:prstGeom prst="rect">
            <a:avLst/>
          </a:prstGeom>
        </p:spPr>
      </p:pic>
      <p:sp>
        <p:nvSpPr>
          <p:cNvPr id="10" name="Content Placeholder 9">
            <a:extLst>
              <a:ext uri="{FF2B5EF4-FFF2-40B4-BE49-F238E27FC236}">
                <a16:creationId xmlns:a16="http://schemas.microsoft.com/office/drawing/2014/main" id="{816EE611-0236-415F-8DA6-6601ED0487C7}"/>
              </a:ext>
            </a:extLst>
          </p:cNvPr>
          <p:cNvSpPr>
            <a:spLocks noGrp="1"/>
          </p:cNvSpPr>
          <p:nvPr>
            <p:ph idx="1"/>
          </p:nvPr>
        </p:nvSpPr>
        <p:spPr>
          <a:xfrm>
            <a:off x="711739" y="609600"/>
            <a:ext cx="11141593" cy="4750240"/>
          </a:xfrm>
        </p:spPr>
        <p:txBody>
          <a:bodyPr/>
          <a:lstStyle/>
          <a:p>
            <a:pPr marL="0" indent="0">
              <a:buNone/>
            </a:pPr>
            <a:r>
              <a:rPr lang="en-US" dirty="0"/>
              <a:t>New Restricted-Use Data Asset—</a:t>
            </a:r>
            <a:r>
              <a:rPr lang="en-US" b="1" dirty="0"/>
              <a:t>Mental Health and Drug Use Related </a:t>
            </a:r>
            <a:r>
              <a:rPr lang="en-US" b="1" u="sng" dirty="0"/>
              <a:t>NCHS</a:t>
            </a:r>
            <a:r>
              <a:rPr lang="en-US" dirty="0"/>
              <a:t> </a:t>
            </a:r>
            <a:r>
              <a:rPr lang="en-US" b="1" u="sng" dirty="0"/>
              <a:t>Data Collection</a:t>
            </a:r>
          </a:p>
          <a:p>
            <a:pPr marL="0" indent="0">
              <a:buNone/>
            </a:pPr>
            <a:endParaRPr lang="en-US" dirty="0"/>
          </a:p>
          <a:p>
            <a:pPr marL="0" indent="0">
              <a:buNone/>
            </a:pPr>
            <a:r>
              <a:rPr lang="en-US" dirty="0"/>
              <a:t>National Survey on Drug Use and Health (NSDUH):</a:t>
            </a:r>
            <a:r>
              <a:rPr lang="en-US" sz="2000" dirty="0">
                <a:hlinkClick r:id="rId3"/>
              </a:rPr>
              <a:t>https://nsduhweb.rti.org/</a:t>
            </a:r>
            <a:r>
              <a:rPr lang="en-US" sz="2000" dirty="0" err="1">
                <a:hlinkClick r:id="rId3"/>
              </a:rPr>
              <a:t>respweb</a:t>
            </a:r>
            <a:r>
              <a:rPr lang="en-US" sz="2000" dirty="0">
                <a:hlinkClick r:id="rId3"/>
              </a:rPr>
              <a:t>/about_nsduh.html</a:t>
            </a:r>
            <a:endParaRPr lang="en-US" sz="2000" dirty="0"/>
          </a:p>
          <a:p>
            <a:pPr marL="0" indent="0">
              <a:buNone/>
            </a:pPr>
            <a:endParaRPr lang="en-US" sz="2000" dirty="0"/>
          </a:p>
          <a:p>
            <a:r>
              <a:rPr lang="en-US" sz="2000" dirty="0"/>
              <a:t>Annually 70,000 people, 2014-2020</a:t>
            </a:r>
          </a:p>
          <a:p>
            <a:r>
              <a:rPr lang="en-US" sz="2000" dirty="0"/>
              <a:t>Aged 12 and older</a:t>
            </a:r>
          </a:p>
          <a:p>
            <a:pPr algn="l">
              <a:buFont typeface="Arial" panose="020B0604020202020204" pitchFamily="34" charset="0"/>
              <a:buChar char="•"/>
            </a:pPr>
            <a:r>
              <a:rPr lang="en-US" sz="2000" dirty="0">
                <a:solidFill>
                  <a:srgbClr val="000000"/>
                </a:solidFill>
              </a:rPr>
              <a:t>U</a:t>
            </a:r>
            <a:r>
              <a:rPr lang="en-US" sz="2000" b="0" i="0" dirty="0">
                <a:solidFill>
                  <a:srgbClr val="000000"/>
                </a:solidFill>
                <a:effectLst/>
              </a:rPr>
              <a:t>se of illegal drugs, prescription drugs, alcohol, and tobacco</a:t>
            </a:r>
          </a:p>
          <a:p>
            <a:pPr algn="l">
              <a:buFont typeface="Arial" panose="020B0604020202020204" pitchFamily="34" charset="0"/>
              <a:buChar char="•"/>
            </a:pPr>
            <a:r>
              <a:rPr lang="en-US" sz="2000" dirty="0">
                <a:solidFill>
                  <a:srgbClr val="000000"/>
                </a:solidFill>
              </a:rPr>
              <a:t>M</a:t>
            </a:r>
            <a:r>
              <a:rPr lang="en-US" sz="2000" b="0" i="0">
                <a:solidFill>
                  <a:srgbClr val="000000"/>
                </a:solidFill>
                <a:effectLst/>
              </a:rPr>
              <a:t>ental </a:t>
            </a:r>
            <a:r>
              <a:rPr lang="en-US" sz="2000" b="0" i="0" dirty="0">
                <a:solidFill>
                  <a:srgbClr val="000000"/>
                </a:solidFill>
                <a:effectLst/>
              </a:rPr>
              <a:t>disorders, treatment, and co-occurring substance use and mental disorders</a:t>
            </a:r>
          </a:p>
          <a:p>
            <a:endParaRPr lang="en-US" sz="2000" dirty="0"/>
          </a:p>
        </p:txBody>
      </p:sp>
    </p:spTree>
    <p:extLst>
      <p:ext uri="{BB962C8B-B14F-4D97-AF65-F5344CB8AC3E}">
        <p14:creationId xmlns:p14="http://schemas.microsoft.com/office/powerpoint/2010/main" val="229582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BCDB-BCE9-784E-839B-6DFBE6FAEF2D}"/>
              </a:ext>
            </a:extLst>
          </p:cNvPr>
          <p:cNvSpPr>
            <a:spLocks noGrp="1"/>
          </p:cNvSpPr>
          <p:nvPr>
            <p:ph type="title"/>
          </p:nvPr>
        </p:nvSpPr>
        <p:spPr/>
        <p:txBody>
          <a:bodyPr/>
          <a:lstStyle/>
          <a:p>
            <a:r>
              <a:rPr lang="en-US" b="1" dirty="0"/>
              <a:t>Advantages of Restricted-Use Microdata</a:t>
            </a:r>
          </a:p>
        </p:txBody>
      </p:sp>
      <p:sp>
        <p:nvSpPr>
          <p:cNvPr id="3" name="Subtitle 2"/>
          <p:cNvSpPr>
            <a:spLocks noGrp="1"/>
          </p:cNvSpPr>
          <p:nvPr>
            <p:ph idx="1"/>
          </p:nvPr>
        </p:nvSpPr>
        <p:spPr>
          <a:xfrm>
            <a:off x="838200" y="1397362"/>
            <a:ext cx="10515600" cy="4351338"/>
          </a:xfrm>
        </p:spPr>
        <p:txBody>
          <a:bodyPr>
            <a:noAutofit/>
          </a:bodyPr>
          <a:lstStyle/>
          <a:p>
            <a:pPr algn="l"/>
            <a:r>
              <a:rPr lang="en-US" sz="2000" b="1" dirty="0"/>
              <a:t>For Researchers:</a:t>
            </a:r>
          </a:p>
          <a:p>
            <a:pPr lvl="1"/>
            <a:r>
              <a:rPr lang="en-US" sz="1600" dirty="0"/>
              <a:t>Greatly expands the policy and basic questions that can be addressed</a:t>
            </a:r>
          </a:p>
          <a:p>
            <a:pPr lvl="1"/>
            <a:r>
              <a:rPr lang="en-US" sz="1600" dirty="0"/>
              <a:t>Builds on past research findings with richer data</a:t>
            </a:r>
          </a:p>
          <a:p>
            <a:pPr lvl="1"/>
            <a:r>
              <a:rPr lang="en-US" sz="1600" dirty="0"/>
              <a:t>Improves competitive edge for grants, publications, recruitment  </a:t>
            </a:r>
          </a:p>
          <a:p>
            <a:pPr lvl="1"/>
            <a:r>
              <a:rPr lang="en-US" sz="1600" dirty="0"/>
              <a:t>Improves graduate education (big data/statistical techniques) and placement</a:t>
            </a:r>
          </a:p>
          <a:p>
            <a:pPr algn="l"/>
            <a:r>
              <a:rPr lang="en-US" sz="2000" b="1" dirty="0"/>
              <a:t>For Research:</a:t>
            </a:r>
          </a:p>
          <a:p>
            <a:pPr lvl="1"/>
            <a:r>
              <a:rPr lang="en-US" sz="1600" dirty="0"/>
              <a:t>Microdata not available in public-use data, e.g., business data</a:t>
            </a:r>
          </a:p>
          <a:p>
            <a:pPr lvl="1"/>
            <a:r>
              <a:rPr lang="en-US" sz="1600" dirty="0"/>
              <a:t>Longitudinal and/or linked person-level or household-level data</a:t>
            </a:r>
          </a:p>
          <a:p>
            <a:pPr lvl="1"/>
            <a:r>
              <a:rPr lang="en-US" sz="1600" dirty="0"/>
              <a:t>Variables not available in public-use versions of data sets, such as low-level geography</a:t>
            </a:r>
          </a:p>
          <a:p>
            <a:pPr lvl="1"/>
            <a:r>
              <a:rPr lang="en-US" sz="1600" dirty="0"/>
              <a:t>Full population counts or larger samples (Decennial Census, ACS, CPS) not available in public-use data</a:t>
            </a:r>
          </a:p>
          <a:p>
            <a:pPr lvl="1"/>
            <a:r>
              <a:rPr lang="en-US" sz="1600" dirty="0"/>
              <a:t>Full range of response items (e.g., ICD codes, industry codes, occupational codes, detailed race answers, income is not top-coded, etc.)</a:t>
            </a:r>
          </a:p>
          <a:p>
            <a:pPr marL="0" indent="0" algn="just">
              <a:lnSpc>
                <a:spcPct val="100000"/>
              </a:lnSpc>
              <a:buNone/>
            </a:pPr>
            <a:r>
              <a:rPr lang="en-US" sz="2000" dirty="0"/>
              <a:t>	</a:t>
            </a:r>
          </a:p>
          <a:p>
            <a:pPr algn="l"/>
            <a:endParaRPr lang="en-US" sz="3600" b="1" dirty="0"/>
          </a:p>
        </p:txBody>
      </p:sp>
      <p:pic>
        <p:nvPicPr>
          <p:cNvPr id="6" name="Picture 5">
            <a:extLst>
              <a:ext uri="{FF2B5EF4-FFF2-40B4-BE49-F238E27FC236}">
                <a16:creationId xmlns:a16="http://schemas.microsoft.com/office/drawing/2014/main" id="{E949E11A-49BF-4983-AA77-2E9D8D681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spTree>
    <p:extLst>
      <p:ext uri="{BB962C8B-B14F-4D97-AF65-F5344CB8AC3E}">
        <p14:creationId xmlns:p14="http://schemas.microsoft.com/office/powerpoint/2010/main" val="219834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08" y="-332509"/>
            <a:ext cx="11191009" cy="6702136"/>
          </a:xfrm>
        </p:spPr>
        <p:txBody>
          <a:bodyPr anchor="ctr">
            <a:normAutofit/>
          </a:bodyPr>
          <a:lstStyle/>
          <a:p>
            <a:pPr marL="0" indent="0" algn="ctr">
              <a:buNone/>
            </a:pPr>
            <a:endParaRPr lang="en-US" sz="3600" b="1" dirty="0"/>
          </a:p>
          <a:p>
            <a:pPr marL="0" indent="0" algn="ctr">
              <a:buNone/>
            </a:pPr>
            <a:r>
              <a:rPr lang="en-US" b="1" dirty="0"/>
              <a:t>Health Data Course: Spring 2022</a:t>
            </a:r>
          </a:p>
          <a:p>
            <a:pPr marL="0" indent="0" algn="ctr">
              <a:buNone/>
            </a:pPr>
            <a:r>
              <a:rPr lang="en-US" b="1" dirty="0"/>
              <a:t>HSMP 6670 002 and HSPM 6670 003</a:t>
            </a:r>
          </a:p>
          <a:p>
            <a:pPr marL="0" indent="0" algn="ctr">
              <a:buNone/>
            </a:pPr>
            <a:r>
              <a:rPr lang="en-US" b="1" dirty="0"/>
              <a:t>“Federal Statistical Data for Health Research and Policy”</a:t>
            </a:r>
          </a:p>
          <a:p>
            <a:pPr marL="0" indent="0">
              <a:buNone/>
            </a:pPr>
            <a:r>
              <a:rPr lang="en-US" sz="2400" dirty="0"/>
              <a:t>1. Offered to all RMRDC Consortium Member Institutions at no cost, taught remotely</a:t>
            </a:r>
          </a:p>
          <a:p>
            <a:pPr marL="0" indent="0">
              <a:buNone/>
            </a:pPr>
            <a:r>
              <a:rPr lang="en-US" sz="2400" dirty="0"/>
              <a:t>2. Targets early-career graduate students</a:t>
            </a:r>
          </a:p>
          <a:p>
            <a:pPr marL="0" indent="0">
              <a:buNone/>
            </a:pPr>
            <a:r>
              <a:rPr lang="en-US" sz="2400" dirty="0"/>
              <a:t>3. Students develop the knowledge and skills required to effectively use a variety of federal statistical data sets for health research and policy analysis.</a:t>
            </a:r>
          </a:p>
          <a:p>
            <a:pPr marL="0" indent="0">
              <a:buNone/>
            </a:pPr>
            <a:r>
              <a:rPr lang="en-US" sz="2400" dirty="0"/>
              <a:t>4. The semester project is a restricted data proposal.</a:t>
            </a:r>
          </a:p>
          <a:p>
            <a:pPr marL="0" indent="0">
              <a:buNone/>
            </a:pPr>
            <a:r>
              <a:rPr lang="en-US" sz="2400" dirty="0"/>
              <a:t> </a:t>
            </a:r>
          </a:p>
          <a:p>
            <a:pPr marL="0" indent="0">
              <a:buNone/>
            </a:pPr>
            <a:r>
              <a:rPr lang="en-US" sz="2400" dirty="0"/>
              <a:t>5. Students get “hands on” exercises using SAS to analyze public versions of the federal data sets to reproduce results in published papers.</a:t>
            </a:r>
          </a:p>
          <a:p>
            <a:pPr marL="0" indent="0">
              <a:buNone/>
            </a:pPr>
            <a:endParaRPr lang="en-US" dirty="0"/>
          </a:p>
        </p:txBody>
      </p:sp>
      <p:pic>
        <p:nvPicPr>
          <p:cNvPr id="5" name="Picture 4">
            <a:extLst>
              <a:ext uri="{FF2B5EF4-FFF2-40B4-BE49-F238E27FC236}">
                <a16:creationId xmlns:a16="http://schemas.microsoft.com/office/drawing/2014/main" id="{F3E8A9A3-5019-4D0E-B755-D1F6BC05A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spTree>
    <p:extLst>
      <p:ext uri="{BB962C8B-B14F-4D97-AF65-F5344CB8AC3E}">
        <p14:creationId xmlns:p14="http://schemas.microsoft.com/office/powerpoint/2010/main" val="2716894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6BF069-78D4-4853-ADA7-1B87154ACB7A}"/>
              </a:ext>
            </a:extLst>
          </p:cNvPr>
          <p:cNvSpPr>
            <a:spLocks noGrp="1"/>
          </p:cNvSpPr>
          <p:nvPr>
            <p:ph sz="half" idx="2"/>
          </p:nvPr>
        </p:nvSpPr>
        <p:spPr>
          <a:xfrm>
            <a:off x="2921336" y="1208763"/>
            <a:ext cx="9941069" cy="5621481"/>
          </a:xfrm>
        </p:spPr>
        <p:txBody>
          <a:bodyPr>
            <a:normAutofit fontScale="25000" lnSpcReduction="20000"/>
          </a:bodyPr>
          <a:lstStyle/>
          <a:p>
            <a:pPr marL="0" indent="0">
              <a:buNone/>
            </a:pPr>
            <a:r>
              <a:rPr lang="en-US" sz="7200" b="1" dirty="0"/>
              <a:t>Census:</a:t>
            </a:r>
          </a:p>
          <a:p>
            <a:pPr lvl="1"/>
            <a:r>
              <a:rPr lang="en-US" sz="7200" dirty="0"/>
              <a:t>American Community Survey (ACS)</a:t>
            </a:r>
          </a:p>
          <a:p>
            <a:pPr lvl="1"/>
            <a:r>
              <a:rPr lang="en-US" sz="7200" dirty="0"/>
              <a:t>Current Population Survey (CPS)</a:t>
            </a:r>
          </a:p>
          <a:p>
            <a:pPr lvl="1"/>
            <a:r>
              <a:rPr lang="en-US" sz="7200" dirty="0"/>
              <a:t>National Survey of Children’s Health (NSCH)</a:t>
            </a:r>
          </a:p>
          <a:p>
            <a:pPr lvl="1"/>
            <a:r>
              <a:rPr lang="en-US" sz="6600" dirty="0"/>
              <a:t>National Crime Victimization Survey (NCVS)</a:t>
            </a:r>
          </a:p>
          <a:p>
            <a:pPr marL="457200" lvl="1" indent="0">
              <a:buNone/>
            </a:pPr>
            <a:endParaRPr lang="en-US" sz="7200" dirty="0"/>
          </a:p>
          <a:p>
            <a:pPr marL="0" indent="0">
              <a:buNone/>
            </a:pPr>
            <a:r>
              <a:rPr lang="en-US" sz="7200" b="1" dirty="0"/>
              <a:t>NCHS:</a:t>
            </a:r>
          </a:p>
          <a:p>
            <a:pPr lvl="1"/>
            <a:r>
              <a:rPr lang="en-US" sz="7200" dirty="0"/>
              <a:t>National Vital Statistics System (NVSS)</a:t>
            </a:r>
          </a:p>
          <a:p>
            <a:pPr lvl="1"/>
            <a:r>
              <a:rPr lang="en-US" sz="7200" dirty="0"/>
              <a:t>National Health and Nutrition Examination Surveys (NHANES)</a:t>
            </a:r>
          </a:p>
          <a:p>
            <a:pPr lvl="1"/>
            <a:r>
              <a:rPr lang="en-US" sz="7200" dirty="0"/>
              <a:t>National Health Interview Survey (NHIS) linked with National Death Index (NDI)</a:t>
            </a:r>
          </a:p>
          <a:p>
            <a:pPr lvl="1"/>
            <a:r>
              <a:rPr lang="en-US" sz="7200" dirty="0"/>
              <a:t>National Survey of Family Growth (NSFG)</a:t>
            </a:r>
            <a:endParaRPr lang="en-US" sz="7200" b="1" dirty="0"/>
          </a:p>
          <a:p>
            <a:pPr lvl="1"/>
            <a:r>
              <a:rPr lang="en-US" sz="7200" dirty="0"/>
              <a:t>Behavioral Risk Factor Surveillance System (BRFSS)</a:t>
            </a:r>
          </a:p>
          <a:p>
            <a:pPr lvl="1"/>
            <a:r>
              <a:rPr lang="en-US" sz="7200" dirty="0"/>
              <a:t>National Survey on Drug Use and Health (NSDUH)</a:t>
            </a:r>
          </a:p>
          <a:p>
            <a:pPr marL="457200" lvl="1" indent="0">
              <a:buNone/>
            </a:pPr>
            <a:endParaRPr lang="en-US" sz="7200" dirty="0"/>
          </a:p>
          <a:p>
            <a:pPr marL="0" indent="0">
              <a:buNone/>
            </a:pPr>
            <a:r>
              <a:rPr lang="en-US" sz="7200" b="1" dirty="0"/>
              <a:t>Agency for Health Research and Quality (AHRQ):</a:t>
            </a:r>
          </a:p>
          <a:p>
            <a:pPr lvl="1"/>
            <a:r>
              <a:rPr lang="en-US" sz="7200" dirty="0"/>
              <a:t>Medical Expenditure Panel Survey (MEPS)</a:t>
            </a:r>
          </a:p>
          <a:p>
            <a:pPr marL="0" indent="0">
              <a:buNone/>
            </a:pPr>
            <a:endParaRPr lang="en-US" sz="7200" dirty="0"/>
          </a:p>
          <a:p>
            <a:pPr marL="0" indent="0">
              <a:buNone/>
            </a:pPr>
            <a:r>
              <a:rPr lang="en-US" sz="7200" b="1" dirty="0"/>
              <a:t>Bureau of Labor Stats (BLS):</a:t>
            </a:r>
          </a:p>
          <a:p>
            <a:pPr lvl="1"/>
            <a:r>
              <a:rPr lang="en-US" sz="7200" dirty="0"/>
              <a:t>Survey of Occupational Injuries and Illnesses (SOII) </a:t>
            </a:r>
          </a:p>
          <a:p>
            <a:pPr lvl="1"/>
            <a:r>
              <a:rPr lang="en-US" sz="7200" dirty="0"/>
              <a:t>Census of Fatal Occupational Injuries (CFOI)</a:t>
            </a:r>
          </a:p>
          <a:p>
            <a:pPr marL="457200" lvl="1" indent="0">
              <a:buNone/>
            </a:pPr>
            <a:endParaRPr lang="en-US" sz="4100" dirty="0"/>
          </a:p>
          <a:p>
            <a:endParaRPr lang="en-US" dirty="0"/>
          </a:p>
        </p:txBody>
      </p:sp>
      <p:sp>
        <p:nvSpPr>
          <p:cNvPr id="5" name="TextBox 4">
            <a:extLst>
              <a:ext uri="{FF2B5EF4-FFF2-40B4-BE49-F238E27FC236}">
                <a16:creationId xmlns:a16="http://schemas.microsoft.com/office/drawing/2014/main" id="{085C8402-AACA-4C5F-B0CD-084A116677D2}"/>
              </a:ext>
            </a:extLst>
          </p:cNvPr>
          <p:cNvSpPr txBox="1"/>
          <p:nvPr/>
        </p:nvSpPr>
        <p:spPr>
          <a:xfrm>
            <a:off x="720003" y="239267"/>
            <a:ext cx="8875553" cy="1938992"/>
          </a:xfrm>
          <a:prstGeom prst="rect">
            <a:avLst/>
          </a:prstGeom>
          <a:noFill/>
        </p:spPr>
        <p:txBody>
          <a:bodyPr wrap="square" rtlCol="0">
            <a:spAutoFit/>
          </a:bodyPr>
          <a:lstStyle/>
          <a:p>
            <a:r>
              <a:rPr lang="en-US" sz="2400" b="1" dirty="0"/>
              <a:t>Restricted-Use Health Data Sets Covered in the Course </a:t>
            </a:r>
          </a:p>
          <a:p>
            <a:r>
              <a:rPr lang="en-US" sz="2400" b="1" dirty="0"/>
              <a:t>by Dissemination Agency: </a:t>
            </a:r>
          </a:p>
          <a:p>
            <a:endParaRPr lang="en-US" sz="2400" b="1" dirty="0"/>
          </a:p>
          <a:p>
            <a:endParaRPr lang="en-US" sz="2400" b="1" dirty="0"/>
          </a:p>
          <a:p>
            <a:endParaRPr lang="en-US" sz="2400" b="1" dirty="0"/>
          </a:p>
        </p:txBody>
      </p:sp>
    </p:spTree>
    <p:extLst>
      <p:ext uri="{BB962C8B-B14F-4D97-AF65-F5344CB8AC3E}">
        <p14:creationId xmlns:p14="http://schemas.microsoft.com/office/powerpoint/2010/main" val="376548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1BFF59-A753-EB45-B061-B8D31959D647}"/>
              </a:ext>
            </a:extLst>
          </p:cNvPr>
          <p:cNvSpPr>
            <a:spLocks noGrp="1"/>
          </p:cNvSpPr>
          <p:nvPr>
            <p:ph type="title"/>
          </p:nvPr>
        </p:nvSpPr>
        <p:spPr>
          <a:xfrm>
            <a:off x="350729" y="165051"/>
            <a:ext cx="11841271" cy="1325563"/>
          </a:xfrm>
        </p:spPr>
        <p:txBody>
          <a:bodyPr>
            <a:normAutofit/>
          </a:bodyPr>
          <a:lstStyle/>
          <a:p>
            <a:r>
              <a:rPr lang="en-US" sz="3600" b="1" dirty="0"/>
              <a:t>Current RMRDC grad student led health projects:</a:t>
            </a:r>
            <a:br>
              <a:rPr lang="en-US" sz="3600" b="1" dirty="0"/>
            </a:br>
            <a:endParaRPr lang="en-US" sz="3600" b="1" dirty="0"/>
          </a:p>
        </p:txBody>
      </p:sp>
      <p:sp>
        <p:nvSpPr>
          <p:cNvPr id="6" name="Content Placeholder 5">
            <a:extLst>
              <a:ext uri="{FF2B5EF4-FFF2-40B4-BE49-F238E27FC236}">
                <a16:creationId xmlns:a16="http://schemas.microsoft.com/office/drawing/2014/main" id="{5A01AB60-784B-FF42-B7B8-49AE4BE1C5BF}"/>
              </a:ext>
            </a:extLst>
          </p:cNvPr>
          <p:cNvSpPr>
            <a:spLocks noGrp="1"/>
          </p:cNvSpPr>
          <p:nvPr>
            <p:ph idx="1"/>
          </p:nvPr>
        </p:nvSpPr>
        <p:spPr>
          <a:xfrm>
            <a:off x="350729" y="1185333"/>
            <a:ext cx="10960738" cy="3885641"/>
          </a:xfrm>
        </p:spPr>
        <p:txBody>
          <a:bodyPr>
            <a:normAutofit fontScale="92500" lnSpcReduction="20000"/>
          </a:bodyPr>
          <a:lstStyle/>
          <a:p>
            <a:pPr lvl="1"/>
            <a:r>
              <a:rPr lang="en-US" dirty="0">
                <a:latin typeface="Roboto" panose="02000000000000000000" pitchFamily="2" charset="0"/>
                <a:ea typeface="Roboto" panose="02000000000000000000" pitchFamily="2" charset="0"/>
              </a:rPr>
              <a:t>Black immigrant health and differences by country of origin/time in US</a:t>
            </a:r>
          </a:p>
          <a:p>
            <a:pPr lvl="1"/>
            <a:endParaRPr lang="en-US" dirty="0">
              <a:latin typeface="Roboto" panose="02000000000000000000" pitchFamily="2" charset="0"/>
              <a:ea typeface="Roboto" panose="02000000000000000000" pitchFamily="2" charset="0"/>
            </a:endParaRPr>
          </a:p>
          <a:p>
            <a:pPr lvl="1"/>
            <a:r>
              <a:rPr lang="en-US" dirty="0">
                <a:latin typeface="Roboto" panose="02000000000000000000" pitchFamily="2" charset="0"/>
                <a:ea typeface="Roboto" panose="02000000000000000000" pitchFamily="2" charset="0"/>
              </a:rPr>
              <a:t>Gender and racial/ethnic/country of origin differences in timing of HPV vaccination</a:t>
            </a:r>
          </a:p>
          <a:p>
            <a:pPr lvl="1"/>
            <a:endParaRPr lang="en-US" dirty="0">
              <a:latin typeface="Roboto" panose="02000000000000000000" pitchFamily="2" charset="0"/>
              <a:ea typeface="Roboto" panose="02000000000000000000" pitchFamily="2" charset="0"/>
            </a:endParaRPr>
          </a:p>
          <a:p>
            <a:pPr lvl="1"/>
            <a:r>
              <a:rPr lang="en-US" dirty="0">
                <a:latin typeface="Roboto" panose="02000000000000000000" pitchFamily="2" charset="0"/>
                <a:ea typeface="Roboto" panose="02000000000000000000" pitchFamily="2" charset="0"/>
              </a:rPr>
              <a:t>Death by Despair: Individual and Contextual Predictors of Suicide Mortality Risk</a:t>
            </a:r>
          </a:p>
          <a:p>
            <a:pPr lvl="1"/>
            <a:endParaRPr lang="en-US" dirty="0">
              <a:effectLst/>
              <a:latin typeface="Roboto" panose="02000000000000000000" pitchFamily="2" charset="0"/>
              <a:ea typeface="Roboto" panose="02000000000000000000" pitchFamily="2" charset="0"/>
            </a:endParaRPr>
          </a:p>
          <a:p>
            <a:pPr lvl="1"/>
            <a:r>
              <a:rPr lang="en-US" dirty="0">
                <a:effectLst/>
                <a:latin typeface="Roboto" panose="02000000000000000000" pitchFamily="2" charset="0"/>
                <a:ea typeface="Roboto" panose="02000000000000000000" pitchFamily="2" charset="0"/>
              </a:rPr>
              <a:t>Did</a:t>
            </a:r>
            <a:r>
              <a:rPr lang="en-US" spc="-10" dirty="0">
                <a:effectLst/>
                <a:latin typeface="Roboto" panose="02000000000000000000" pitchFamily="2" charset="0"/>
                <a:ea typeface="Roboto" panose="02000000000000000000" pitchFamily="2" charset="0"/>
              </a:rPr>
              <a:t> </a:t>
            </a:r>
            <a:r>
              <a:rPr lang="en-US" dirty="0">
                <a:effectLst/>
                <a:latin typeface="Roboto" panose="02000000000000000000" pitchFamily="2" charset="0"/>
                <a:ea typeface="Roboto" panose="02000000000000000000" pitchFamily="2" charset="0"/>
              </a:rPr>
              <a:t>ACA</a:t>
            </a:r>
            <a:r>
              <a:rPr lang="en-US" spc="-5" dirty="0">
                <a:effectLst/>
                <a:latin typeface="Roboto" panose="02000000000000000000" pitchFamily="2" charset="0"/>
                <a:ea typeface="Roboto" panose="02000000000000000000" pitchFamily="2" charset="0"/>
              </a:rPr>
              <a:t> </a:t>
            </a:r>
            <a:r>
              <a:rPr lang="en-US" dirty="0">
                <a:effectLst/>
                <a:latin typeface="Roboto" panose="02000000000000000000" pitchFamily="2" charset="0"/>
                <a:ea typeface="Roboto" panose="02000000000000000000" pitchFamily="2" charset="0"/>
              </a:rPr>
              <a:t>Reduce</a:t>
            </a:r>
            <a:r>
              <a:rPr lang="en-US" spc="-10" dirty="0">
                <a:effectLst/>
                <a:latin typeface="Roboto" panose="02000000000000000000" pitchFamily="2" charset="0"/>
                <a:ea typeface="Roboto" panose="02000000000000000000" pitchFamily="2" charset="0"/>
              </a:rPr>
              <a:t> </a:t>
            </a:r>
            <a:r>
              <a:rPr lang="en-US" dirty="0">
                <a:effectLst/>
                <a:latin typeface="Roboto" panose="02000000000000000000" pitchFamily="2" charset="0"/>
                <a:ea typeface="Roboto" panose="02000000000000000000" pitchFamily="2" charset="0"/>
              </a:rPr>
              <a:t>Ethnic and Racial Disparities in Healthcare?</a:t>
            </a:r>
          </a:p>
          <a:p>
            <a:pPr lvl="1"/>
            <a:endParaRPr lang="en-US" dirty="0">
              <a:latin typeface="Roboto" panose="02000000000000000000" pitchFamily="2" charset="0"/>
              <a:ea typeface="Roboto" panose="02000000000000000000" pitchFamily="2" charset="0"/>
            </a:endParaRPr>
          </a:p>
          <a:p>
            <a:pPr lvl="1"/>
            <a:r>
              <a:rPr lang="en-US" dirty="0">
                <a:latin typeface="Roboto" panose="02000000000000000000" pitchFamily="2" charset="0"/>
                <a:ea typeface="Roboto" panose="02000000000000000000" pitchFamily="2" charset="0"/>
              </a:rPr>
              <a:t>Do Sugar-Sweetened Beverage Taxes Work?</a:t>
            </a:r>
          </a:p>
          <a:p>
            <a:pPr lvl="1"/>
            <a:endParaRPr lang="en-US" dirty="0">
              <a:latin typeface="Roboto" panose="02000000000000000000" pitchFamily="2" charset="0"/>
              <a:ea typeface="Roboto" panose="02000000000000000000" pitchFamily="2" charset="0"/>
            </a:endParaRPr>
          </a:p>
          <a:p>
            <a:pPr lvl="1"/>
            <a:r>
              <a:rPr lang="en-US" dirty="0">
                <a:latin typeface="Roboto" panose="02000000000000000000" pitchFamily="2" charset="0"/>
                <a:ea typeface="Roboto" panose="02000000000000000000" pitchFamily="2" charset="0"/>
              </a:rPr>
              <a:t>State Variation in Intimate Partner Violence Rates: Reporting and Healthcare Utilization</a:t>
            </a:r>
          </a:p>
        </p:txBody>
      </p:sp>
      <p:pic>
        <p:nvPicPr>
          <p:cNvPr id="4" name="Picture 3">
            <a:extLst>
              <a:ext uri="{FF2B5EF4-FFF2-40B4-BE49-F238E27FC236}">
                <a16:creationId xmlns:a16="http://schemas.microsoft.com/office/drawing/2014/main" id="{76C62648-0DA1-4470-BF39-11EC0C115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spTree>
    <p:extLst>
      <p:ext uri="{BB962C8B-B14F-4D97-AF65-F5344CB8AC3E}">
        <p14:creationId xmlns:p14="http://schemas.microsoft.com/office/powerpoint/2010/main" val="43338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6BF069-78D4-4853-ADA7-1B87154ACB7A}"/>
              </a:ext>
            </a:extLst>
          </p:cNvPr>
          <p:cNvSpPr>
            <a:spLocks noGrp="1"/>
          </p:cNvSpPr>
          <p:nvPr>
            <p:ph sz="half" idx="2"/>
          </p:nvPr>
        </p:nvSpPr>
        <p:spPr>
          <a:xfrm>
            <a:off x="641624" y="1168539"/>
            <a:ext cx="10538994" cy="4748647"/>
          </a:xfrm>
        </p:spPr>
        <p:txBody>
          <a:bodyPr>
            <a:normAutofit/>
          </a:bodyPr>
          <a:lstStyle/>
          <a:p>
            <a:pPr marL="0" indent="0">
              <a:buNone/>
            </a:pPr>
            <a:r>
              <a:rPr lang="en-US" b="0" i="0" dirty="0">
                <a:solidFill>
                  <a:srgbClr val="111111"/>
                </a:solidFill>
                <a:effectLst/>
                <a:latin typeface="Neue Helvetica W01"/>
              </a:rPr>
              <a:t>A detailed description of NCHS restricted data: </a:t>
            </a:r>
            <a:r>
              <a:rPr lang="en-US" b="0" i="0" dirty="0">
                <a:solidFill>
                  <a:srgbClr val="111111"/>
                </a:solidFill>
                <a:effectLst/>
                <a:latin typeface="Neue Helvetica W01"/>
                <a:hlinkClick r:id="rId3"/>
              </a:rPr>
              <a:t>https://www.cdc.gov/rdc/b1datatype/dt122.htm</a:t>
            </a:r>
            <a:endParaRPr lang="en-US" b="0" i="0" dirty="0">
              <a:solidFill>
                <a:srgbClr val="111111"/>
              </a:solidFill>
              <a:effectLst/>
              <a:latin typeface="Neue Helvetica W01"/>
            </a:endParaRPr>
          </a:p>
          <a:p>
            <a:pPr marL="0" indent="0">
              <a:buNone/>
            </a:pPr>
            <a:endParaRPr lang="en-US" dirty="0">
              <a:solidFill>
                <a:srgbClr val="111111"/>
              </a:solidFill>
              <a:latin typeface="Neue Helvetica W01"/>
              <a:hlinkClick r:id="rId4"/>
            </a:endParaRPr>
          </a:p>
          <a:p>
            <a:pPr marL="0" indent="0">
              <a:buNone/>
            </a:pPr>
            <a:r>
              <a:rPr lang="en-US" b="0" i="0" dirty="0">
                <a:solidFill>
                  <a:srgbClr val="111111"/>
                </a:solidFill>
                <a:effectLst/>
                <a:latin typeface="Neue Helvetica W01"/>
              </a:rPr>
              <a:t>How to gain access through </a:t>
            </a:r>
            <a:r>
              <a:rPr lang="en-US" dirty="0">
                <a:solidFill>
                  <a:srgbClr val="111111"/>
                </a:solidFill>
                <a:latin typeface="Neue Helvetica W01"/>
              </a:rPr>
              <a:t>the</a:t>
            </a:r>
            <a:r>
              <a:rPr lang="en-US" b="0" i="0" dirty="0">
                <a:solidFill>
                  <a:srgbClr val="111111"/>
                </a:solidFill>
                <a:effectLst/>
                <a:latin typeface="Neue Helvetica W01"/>
              </a:rPr>
              <a:t> </a:t>
            </a:r>
            <a:r>
              <a:rPr lang="en-US" dirty="0">
                <a:solidFill>
                  <a:srgbClr val="111111"/>
                </a:solidFill>
                <a:latin typeface="Neue Helvetica W01"/>
              </a:rPr>
              <a:t>RM</a:t>
            </a:r>
            <a:r>
              <a:rPr lang="en-US" b="0" i="0" dirty="0">
                <a:solidFill>
                  <a:srgbClr val="111111"/>
                </a:solidFill>
                <a:effectLst/>
                <a:latin typeface="Neue Helvetica W01"/>
              </a:rPr>
              <a:t>RDC: </a:t>
            </a:r>
            <a:r>
              <a:rPr lang="en-US" b="0" i="0" dirty="0">
                <a:solidFill>
                  <a:srgbClr val="111111"/>
                </a:solidFill>
                <a:effectLst/>
                <a:latin typeface="Neue Helvetica W01"/>
                <a:hlinkClick r:id="rId5"/>
              </a:rPr>
              <a:t>https://www.cdc.gov/rdc/leftbrch/userestricdt.htm</a:t>
            </a:r>
            <a:endParaRPr lang="en-US" b="0" i="0" dirty="0">
              <a:solidFill>
                <a:srgbClr val="111111"/>
              </a:solidFill>
              <a:effectLst/>
              <a:latin typeface="Neue Helvetica W01"/>
            </a:endParaRPr>
          </a:p>
          <a:p>
            <a:pPr marL="0" indent="0">
              <a:buNone/>
            </a:pPr>
            <a:endParaRPr lang="en-US" dirty="0">
              <a:solidFill>
                <a:srgbClr val="111111"/>
              </a:solidFill>
              <a:latin typeface="Neue Helvetica W01"/>
            </a:endParaRPr>
          </a:p>
          <a:p>
            <a:pPr marL="0" indent="0">
              <a:buNone/>
            </a:pPr>
            <a:r>
              <a:rPr lang="en-US" dirty="0">
                <a:solidFill>
                  <a:srgbClr val="111111"/>
                </a:solidFill>
                <a:latin typeface="Neue Helvetica W01"/>
              </a:rPr>
              <a:t>Preparing an NCHS Proposal: </a:t>
            </a:r>
            <a:r>
              <a:rPr lang="en-US" dirty="0">
                <a:solidFill>
                  <a:srgbClr val="111111"/>
                </a:solidFill>
                <a:latin typeface="Neue Helvetica W01"/>
                <a:hlinkClick r:id="rId6"/>
              </a:rPr>
              <a:t>https://www.cdc.gov/rdc/leftbrch/Presubmit.htm</a:t>
            </a:r>
            <a:endParaRPr lang="en-US" dirty="0">
              <a:solidFill>
                <a:srgbClr val="111111"/>
              </a:solidFill>
              <a:latin typeface="Neue Helvetica W01"/>
            </a:endParaRPr>
          </a:p>
          <a:p>
            <a:pPr marL="0" indent="0">
              <a:buNone/>
            </a:pPr>
            <a:endParaRPr lang="en-US" b="0" i="0" dirty="0">
              <a:solidFill>
                <a:srgbClr val="0277BD"/>
              </a:solidFill>
              <a:effectLst/>
              <a:latin typeface="Neue Helvetica W01"/>
              <a:hlinkClick r:id="rId7"/>
            </a:endParaRPr>
          </a:p>
          <a:p>
            <a:pPr marL="0" indent="0">
              <a:buNone/>
            </a:pPr>
            <a:endParaRPr lang="en-US" b="0" i="0" dirty="0">
              <a:solidFill>
                <a:srgbClr val="0277BD"/>
              </a:solidFill>
              <a:effectLst/>
              <a:latin typeface="Neue Helvetica W01"/>
              <a:hlinkClick r:id="rId7"/>
            </a:endParaRPr>
          </a:p>
          <a:p>
            <a:pPr marL="0" indent="0">
              <a:buNone/>
            </a:pPr>
            <a:endParaRPr lang="en-US" dirty="0"/>
          </a:p>
          <a:p>
            <a:pPr marL="457200" lvl="1" indent="0">
              <a:buNone/>
            </a:pPr>
            <a:endParaRPr lang="en-US" sz="4100" dirty="0"/>
          </a:p>
          <a:p>
            <a:endParaRPr lang="en-US" dirty="0"/>
          </a:p>
        </p:txBody>
      </p:sp>
      <p:sp>
        <p:nvSpPr>
          <p:cNvPr id="5" name="TextBox 4">
            <a:extLst>
              <a:ext uri="{FF2B5EF4-FFF2-40B4-BE49-F238E27FC236}">
                <a16:creationId xmlns:a16="http://schemas.microsoft.com/office/drawing/2014/main" id="{085C8402-AACA-4C5F-B0CD-084A116677D2}"/>
              </a:ext>
            </a:extLst>
          </p:cNvPr>
          <p:cNvSpPr txBox="1"/>
          <p:nvPr/>
        </p:nvSpPr>
        <p:spPr>
          <a:xfrm>
            <a:off x="641624" y="432990"/>
            <a:ext cx="9925930" cy="1015663"/>
          </a:xfrm>
          <a:prstGeom prst="rect">
            <a:avLst/>
          </a:prstGeom>
          <a:noFill/>
        </p:spPr>
        <p:txBody>
          <a:bodyPr wrap="square" rtlCol="0">
            <a:spAutoFit/>
          </a:bodyPr>
          <a:lstStyle/>
          <a:p>
            <a:r>
              <a:rPr lang="en-US" sz="3600" b="1" dirty="0"/>
              <a:t>Important NCHS links:</a:t>
            </a:r>
            <a:endParaRPr lang="en-US" sz="2400" b="1" dirty="0"/>
          </a:p>
          <a:p>
            <a:endParaRPr lang="en-US" sz="2400" b="1" dirty="0"/>
          </a:p>
        </p:txBody>
      </p:sp>
      <p:pic>
        <p:nvPicPr>
          <p:cNvPr id="3" name="Picture 2">
            <a:extLst>
              <a:ext uri="{FF2B5EF4-FFF2-40B4-BE49-F238E27FC236}">
                <a16:creationId xmlns:a16="http://schemas.microsoft.com/office/drawing/2014/main" id="{1D12F01E-63F9-43ED-81C9-A7CB76E892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803323"/>
            <a:ext cx="12192000" cy="1035555"/>
          </a:xfrm>
          <a:prstGeom prst="rect">
            <a:avLst/>
          </a:prstGeom>
        </p:spPr>
      </p:pic>
    </p:spTree>
    <p:extLst>
      <p:ext uri="{BB962C8B-B14F-4D97-AF65-F5344CB8AC3E}">
        <p14:creationId xmlns:p14="http://schemas.microsoft.com/office/powerpoint/2010/main" val="282748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F252-413F-45DD-8107-F9EBE051425C}"/>
              </a:ext>
            </a:extLst>
          </p:cNvPr>
          <p:cNvSpPr>
            <a:spLocks noGrp="1"/>
          </p:cNvSpPr>
          <p:nvPr>
            <p:ph type="title"/>
          </p:nvPr>
        </p:nvSpPr>
        <p:spPr/>
        <p:txBody>
          <a:bodyPr/>
          <a:lstStyle/>
          <a:p>
            <a:r>
              <a:rPr lang="en-US" b="1" dirty="0"/>
              <a:t>Good News Flash!!</a:t>
            </a:r>
          </a:p>
        </p:txBody>
      </p:sp>
      <p:sp>
        <p:nvSpPr>
          <p:cNvPr id="3" name="Content Placeholder 2">
            <a:extLst>
              <a:ext uri="{FF2B5EF4-FFF2-40B4-BE49-F238E27FC236}">
                <a16:creationId xmlns:a16="http://schemas.microsoft.com/office/drawing/2014/main" id="{C12A6BCA-641B-4E0D-8D71-59068DB6900D}"/>
              </a:ext>
            </a:extLst>
          </p:cNvPr>
          <p:cNvSpPr>
            <a:spLocks noGrp="1"/>
          </p:cNvSpPr>
          <p:nvPr>
            <p:ph idx="1"/>
          </p:nvPr>
        </p:nvSpPr>
        <p:spPr/>
        <p:txBody>
          <a:bodyPr/>
          <a:lstStyle/>
          <a:p>
            <a:r>
              <a:rPr lang="en-US" dirty="0"/>
              <a:t>All Projects Using Individual and/or HH Restricted-Use Data from Census Bureau (like those mentioned in the next two slides) are eligible to access the data through Remote Access</a:t>
            </a:r>
          </a:p>
          <a:p>
            <a:r>
              <a:rPr lang="en-US" dirty="0"/>
              <a:t>Remote Access</a:t>
            </a:r>
          </a:p>
          <a:p>
            <a:pPr lvl="1"/>
            <a:r>
              <a:rPr lang="en-US" dirty="0"/>
              <a:t>Approved researchers get set up to use restricted data from home office</a:t>
            </a:r>
          </a:p>
          <a:p>
            <a:pPr lvl="1"/>
            <a:r>
              <a:rPr lang="en-US" dirty="0"/>
              <a:t>Undergo additional training and random audits</a:t>
            </a:r>
          </a:p>
          <a:p>
            <a:pPr lvl="1"/>
            <a:r>
              <a:rPr lang="en-US" dirty="0"/>
              <a:t>Only two required trips to RMRDC for training purposes</a:t>
            </a:r>
          </a:p>
          <a:p>
            <a:endParaRPr lang="en-US" dirty="0"/>
          </a:p>
        </p:txBody>
      </p:sp>
      <p:pic>
        <p:nvPicPr>
          <p:cNvPr id="5" name="Picture 4">
            <a:extLst>
              <a:ext uri="{FF2B5EF4-FFF2-40B4-BE49-F238E27FC236}">
                <a16:creationId xmlns:a16="http://schemas.microsoft.com/office/drawing/2014/main" id="{512E6EE1-2449-41B5-B20D-441AD26F47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4122"/>
            <a:ext cx="12192000" cy="1035555"/>
          </a:xfrm>
          <a:prstGeom prst="rect">
            <a:avLst/>
          </a:prstGeom>
        </p:spPr>
      </p:pic>
    </p:spTree>
    <p:extLst>
      <p:ext uri="{BB962C8B-B14F-4D97-AF65-F5344CB8AC3E}">
        <p14:creationId xmlns:p14="http://schemas.microsoft.com/office/powerpoint/2010/main" val="329718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1BFF59-A753-EB45-B061-B8D31959D647}"/>
              </a:ext>
            </a:extLst>
          </p:cNvPr>
          <p:cNvSpPr>
            <a:spLocks noGrp="1"/>
          </p:cNvSpPr>
          <p:nvPr>
            <p:ph type="title"/>
          </p:nvPr>
        </p:nvSpPr>
        <p:spPr>
          <a:xfrm>
            <a:off x="246345" y="0"/>
            <a:ext cx="11699310" cy="1325563"/>
          </a:xfrm>
        </p:spPr>
        <p:txBody>
          <a:bodyPr>
            <a:normAutofit/>
          </a:bodyPr>
          <a:lstStyle/>
          <a:p>
            <a:r>
              <a:rPr lang="en-US" sz="2800" b="1" dirty="0"/>
              <a:t>Other Restricted-Use Microdata on Individuals and Households Available from Census Bureau (eligible for Remote Access):</a:t>
            </a:r>
          </a:p>
        </p:txBody>
      </p:sp>
      <p:sp>
        <p:nvSpPr>
          <p:cNvPr id="6" name="Content Placeholder 5">
            <a:extLst>
              <a:ext uri="{FF2B5EF4-FFF2-40B4-BE49-F238E27FC236}">
                <a16:creationId xmlns:a16="http://schemas.microsoft.com/office/drawing/2014/main" id="{5A01AB60-784B-FF42-B7B8-49AE4BE1C5BF}"/>
              </a:ext>
            </a:extLst>
          </p:cNvPr>
          <p:cNvSpPr>
            <a:spLocks noGrp="1"/>
          </p:cNvSpPr>
          <p:nvPr>
            <p:ph idx="1"/>
          </p:nvPr>
        </p:nvSpPr>
        <p:spPr>
          <a:xfrm>
            <a:off x="951088" y="1326969"/>
            <a:ext cx="10890957" cy="3919890"/>
          </a:xfrm>
        </p:spPr>
        <p:txBody>
          <a:bodyPr>
            <a:normAutofit fontScale="92500" lnSpcReduction="20000"/>
          </a:bodyPr>
          <a:lstStyle/>
          <a:p>
            <a:r>
              <a:rPr lang="en-US" dirty="0"/>
              <a:t>Full-count </a:t>
            </a:r>
            <a:r>
              <a:rPr lang="en-US" b="1" dirty="0"/>
              <a:t>Decennial Censuses, e.g., 2000, 2010, 2020</a:t>
            </a:r>
            <a:endParaRPr lang="en-US" dirty="0"/>
          </a:p>
          <a:p>
            <a:r>
              <a:rPr lang="en-US" dirty="0"/>
              <a:t>Administrative records</a:t>
            </a:r>
          </a:p>
          <a:p>
            <a:pPr lvl="1"/>
            <a:r>
              <a:rPr lang="en-US" b="1" dirty="0"/>
              <a:t>Master Address File (MAF) </a:t>
            </a:r>
            <a:r>
              <a:rPr lang="en-US" dirty="0"/>
              <a:t>includes Addresses of every HH in US</a:t>
            </a:r>
          </a:p>
          <a:p>
            <a:r>
              <a:rPr lang="en-US" dirty="0"/>
              <a:t>Sample surveys</a:t>
            </a:r>
          </a:p>
          <a:p>
            <a:pPr lvl="1"/>
            <a:r>
              <a:rPr lang="en-US" b="1" dirty="0"/>
              <a:t>American Community Survey </a:t>
            </a:r>
            <a:r>
              <a:rPr lang="en-US" dirty="0"/>
              <a:t>(</a:t>
            </a:r>
            <a:r>
              <a:rPr lang="en-US" b="1" dirty="0"/>
              <a:t>ACS) </a:t>
            </a:r>
          </a:p>
          <a:p>
            <a:pPr lvl="1"/>
            <a:r>
              <a:rPr lang="en-US" b="1" dirty="0"/>
              <a:t>Current Population Survey (CPS) </a:t>
            </a:r>
          </a:p>
          <a:p>
            <a:pPr lvl="1"/>
            <a:r>
              <a:rPr lang="en-US" b="1" dirty="0"/>
              <a:t>American Housing Survey (AHS) </a:t>
            </a:r>
          </a:p>
          <a:p>
            <a:pPr lvl="1"/>
            <a:r>
              <a:rPr lang="en-US" b="1" dirty="0"/>
              <a:t>Survey of Income Program Participation (SIPP) </a:t>
            </a:r>
          </a:p>
          <a:p>
            <a:pPr lvl="1"/>
            <a:r>
              <a:rPr lang="en-US" b="1" dirty="0"/>
              <a:t>National Crime Victimization Survey (NCVS)</a:t>
            </a:r>
          </a:p>
          <a:p>
            <a:pPr marL="457200" lvl="1" indent="0">
              <a:buNone/>
            </a:pPr>
            <a:endParaRPr lang="en-US" b="1" dirty="0"/>
          </a:p>
          <a:p>
            <a:r>
              <a:rPr lang="en-US" dirty="0"/>
              <a:t>Most data are linkable at the person level</a:t>
            </a:r>
          </a:p>
          <a:p>
            <a:endParaRPr lang="en-US" dirty="0"/>
          </a:p>
        </p:txBody>
      </p:sp>
      <p:pic>
        <p:nvPicPr>
          <p:cNvPr id="4" name="Picture 3">
            <a:extLst>
              <a:ext uri="{FF2B5EF4-FFF2-40B4-BE49-F238E27FC236}">
                <a16:creationId xmlns:a16="http://schemas.microsoft.com/office/drawing/2014/main" id="{44A95ED7-DC13-47AC-92BA-689F7D5EF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spTree>
    <p:extLst>
      <p:ext uri="{BB962C8B-B14F-4D97-AF65-F5344CB8AC3E}">
        <p14:creationId xmlns:p14="http://schemas.microsoft.com/office/powerpoint/2010/main" val="256272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rPr>
              <a:t>Census </a:t>
            </a:r>
            <a:r>
              <a:rPr lang="en-US" sz="5400" b="1" dirty="0">
                <a:solidFill>
                  <a:srgbClr val="D4B779"/>
                </a:solidFill>
              </a:rPr>
              <a:t>Longitudinal Infrastructure</a:t>
            </a:r>
          </a:p>
        </p:txBody>
      </p:sp>
      <p:sp>
        <p:nvSpPr>
          <p:cNvPr id="3" name="TextBox 2"/>
          <p:cNvSpPr txBox="1"/>
          <p:nvPr/>
        </p:nvSpPr>
        <p:spPr>
          <a:xfrm>
            <a:off x="1981201" y="1894564"/>
            <a:ext cx="1316263" cy="646331"/>
          </a:xfrm>
          <a:prstGeom prst="rect">
            <a:avLst/>
          </a:prstGeom>
          <a:solidFill>
            <a:schemeClr val="bg1"/>
          </a:solidFill>
          <a:ln w="38100">
            <a:solidFill>
              <a:schemeClr val="tx1"/>
            </a:solidFill>
          </a:ln>
        </p:spPr>
        <p:txBody>
          <a:bodyPr wrap="square" rtlCol="0">
            <a:spAutoFit/>
          </a:bodyPr>
          <a:lstStyle/>
          <a:p>
            <a:pPr algn="ctr"/>
            <a:r>
              <a:rPr lang="en-US" b="1" dirty="0"/>
              <a:t>2000 </a:t>
            </a:r>
          </a:p>
          <a:p>
            <a:pPr algn="ctr"/>
            <a:r>
              <a:rPr lang="en-US" b="1" dirty="0"/>
              <a:t>Census</a:t>
            </a:r>
          </a:p>
        </p:txBody>
      </p:sp>
      <p:sp>
        <p:nvSpPr>
          <p:cNvPr id="4" name="TextBox 3"/>
          <p:cNvSpPr txBox="1"/>
          <p:nvPr/>
        </p:nvSpPr>
        <p:spPr>
          <a:xfrm>
            <a:off x="4352958" y="1896688"/>
            <a:ext cx="1316263" cy="646331"/>
          </a:xfrm>
          <a:prstGeom prst="rect">
            <a:avLst/>
          </a:prstGeom>
          <a:solidFill>
            <a:schemeClr val="bg1"/>
          </a:solidFill>
          <a:ln w="38100">
            <a:solidFill>
              <a:schemeClr val="tx1"/>
            </a:solidFill>
          </a:ln>
        </p:spPr>
        <p:txBody>
          <a:bodyPr wrap="square" rtlCol="0">
            <a:spAutoFit/>
          </a:bodyPr>
          <a:lstStyle/>
          <a:p>
            <a:pPr algn="ctr"/>
            <a:r>
              <a:rPr lang="en-US" b="1" dirty="0"/>
              <a:t>2010</a:t>
            </a:r>
          </a:p>
          <a:p>
            <a:pPr algn="ctr"/>
            <a:r>
              <a:rPr lang="en-US" b="1" dirty="0"/>
              <a:t>Census</a:t>
            </a:r>
          </a:p>
        </p:txBody>
      </p:sp>
      <p:sp>
        <p:nvSpPr>
          <p:cNvPr id="5" name="TextBox 4"/>
          <p:cNvSpPr txBox="1"/>
          <p:nvPr/>
        </p:nvSpPr>
        <p:spPr>
          <a:xfrm>
            <a:off x="9080133" y="1860200"/>
            <a:ext cx="1316263" cy="646331"/>
          </a:xfrm>
          <a:prstGeom prst="rect">
            <a:avLst/>
          </a:prstGeom>
          <a:solidFill>
            <a:schemeClr val="bg1"/>
          </a:solidFill>
          <a:ln w="38100">
            <a:solidFill>
              <a:schemeClr val="tx1"/>
            </a:solidFill>
          </a:ln>
        </p:spPr>
        <p:txBody>
          <a:bodyPr wrap="square" rtlCol="0">
            <a:spAutoFit/>
          </a:bodyPr>
          <a:lstStyle/>
          <a:p>
            <a:pPr algn="ctr"/>
            <a:r>
              <a:rPr lang="en-US" b="1" dirty="0"/>
              <a:t>2005-2020 </a:t>
            </a:r>
          </a:p>
          <a:p>
            <a:pPr algn="ctr"/>
            <a:r>
              <a:rPr lang="en-US" b="1" dirty="0"/>
              <a:t>ACS</a:t>
            </a:r>
          </a:p>
        </p:txBody>
      </p:sp>
      <p:sp>
        <p:nvSpPr>
          <p:cNvPr id="6" name="TextBox 5"/>
          <p:cNvSpPr txBox="1"/>
          <p:nvPr/>
        </p:nvSpPr>
        <p:spPr>
          <a:xfrm>
            <a:off x="6716289" y="1876587"/>
            <a:ext cx="1316263" cy="646331"/>
          </a:xfrm>
          <a:prstGeom prst="rect">
            <a:avLst/>
          </a:prstGeom>
          <a:solidFill>
            <a:schemeClr val="bg1"/>
          </a:solidFill>
          <a:ln w="38100">
            <a:solidFill>
              <a:schemeClr val="tx1"/>
            </a:solidFill>
          </a:ln>
        </p:spPr>
        <p:txBody>
          <a:bodyPr wrap="square" rtlCol="0">
            <a:spAutoFit/>
          </a:bodyPr>
          <a:lstStyle/>
          <a:p>
            <a:pPr algn="ctr"/>
            <a:r>
              <a:rPr lang="en-US" b="1" dirty="0"/>
              <a:t>2020</a:t>
            </a:r>
          </a:p>
          <a:p>
            <a:pPr algn="ctr"/>
            <a:r>
              <a:rPr lang="en-US" b="1" dirty="0"/>
              <a:t> Census</a:t>
            </a:r>
          </a:p>
        </p:txBody>
      </p:sp>
      <p:cxnSp>
        <p:nvCxnSpPr>
          <p:cNvPr id="7" name="Straight Arrow Connector 6"/>
          <p:cNvCxnSpPr>
            <a:stCxn id="3" idx="3"/>
            <a:endCxn id="4" idx="1"/>
          </p:cNvCxnSpPr>
          <p:nvPr/>
        </p:nvCxnSpPr>
        <p:spPr>
          <a:xfrm>
            <a:off x="3297463" y="2217729"/>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69569" y="2219853"/>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019322" y="2179572"/>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3641" y="1444448"/>
            <a:ext cx="3490251" cy="369332"/>
          </a:xfrm>
          <a:prstGeom prst="rect">
            <a:avLst/>
          </a:prstGeom>
          <a:noFill/>
        </p:spPr>
        <p:txBody>
          <a:bodyPr wrap="none" rtlCol="0">
            <a:spAutoFit/>
          </a:bodyPr>
          <a:lstStyle/>
          <a:p>
            <a:r>
              <a:rPr lang="en-US" dirty="0">
                <a:solidFill>
                  <a:schemeClr val="bg1"/>
                </a:solidFill>
              </a:rPr>
              <a:t>Decennial </a:t>
            </a:r>
            <a:r>
              <a:rPr lang="en-US" dirty="0">
                <a:solidFill>
                  <a:srgbClr val="D4B779"/>
                </a:solidFill>
              </a:rPr>
              <a:t>Census</a:t>
            </a:r>
            <a:r>
              <a:rPr lang="en-US" dirty="0">
                <a:solidFill>
                  <a:schemeClr val="bg1"/>
                </a:solidFill>
              </a:rPr>
              <a:t> and </a:t>
            </a:r>
            <a:r>
              <a:rPr lang="en-US" dirty="0">
                <a:solidFill>
                  <a:srgbClr val="D4B779"/>
                </a:solidFill>
              </a:rPr>
              <a:t>ACS</a:t>
            </a:r>
            <a:r>
              <a:rPr lang="en-US" dirty="0">
                <a:solidFill>
                  <a:schemeClr val="bg1"/>
                </a:solidFill>
              </a:rPr>
              <a:t> datasets</a:t>
            </a:r>
          </a:p>
        </p:txBody>
      </p:sp>
      <p:cxnSp>
        <p:nvCxnSpPr>
          <p:cNvPr id="11" name="Straight Arrow Connector 10"/>
          <p:cNvCxnSpPr/>
          <p:nvPr/>
        </p:nvCxnSpPr>
        <p:spPr>
          <a:xfrm>
            <a:off x="3756079" y="384109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2700000">
            <a:off x="2392652" y="3145294"/>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8100000">
            <a:off x="8689958" y="3097647"/>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2783" y="3098709"/>
            <a:ext cx="2701637" cy="369332"/>
          </a:xfrm>
          <a:prstGeom prst="rect">
            <a:avLst/>
          </a:prstGeom>
          <a:noFill/>
        </p:spPr>
        <p:txBody>
          <a:bodyPr wrap="none" rtlCol="0">
            <a:spAutoFit/>
          </a:bodyPr>
          <a:lstStyle/>
          <a:p>
            <a:r>
              <a:rPr lang="en-US" dirty="0">
                <a:solidFill>
                  <a:schemeClr val="bg1"/>
                </a:solidFill>
              </a:rPr>
              <a:t>Household </a:t>
            </a:r>
            <a:r>
              <a:rPr lang="en-US" dirty="0">
                <a:solidFill>
                  <a:srgbClr val="D4B779"/>
                </a:solidFill>
              </a:rPr>
              <a:t>survey</a:t>
            </a:r>
            <a:r>
              <a:rPr lang="en-US" dirty="0">
                <a:solidFill>
                  <a:schemeClr val="bg1"/>
                </a:solidFill>
              </a:rPr>
              <a:t> datasets</a:t>
            </a:r>
          </a:p>
        </p:txBody>
      </p:sp>
      <p:sp>
        <p:nvSpPr>
          <p:cNvPr id="15" name="TextBox 14"/>
          <p:cNvSpPr txBox="1"/>
          <p:nvPr/>
        </p:nvSpPr>
        <p:spPr>
          <a:xfrm>
            <a:off x="2419150" y="3642427"/>
            <a:ext cx="1316263" cy="369332"/>
          </a:xfrm>
          <a:prstGeom prst="rect">
            <a:avLst/>
          </a:prstGeom>
          <a:solidFill>
            <a:schemeClr val="bg1"/>
          </a:solidFill>
          <a:ln w="38100">
            <a:solidFill>
              <a:schemeClr val="tx1"/>
            </a:solidFill>
          </a:ln>
        </p:spPr>
        <p:txBody>
          <a:bodyPr wrap="square" rtlCol="0">
            <a:spAutoFit/>
          </a:bodyPr>
          <a:lstStyle/>
          <a:p>
            <a:pPr algn="ctr"/>
            <a:r>
              <a:rPr lang="en-US" b="1" dirty="0"/>
              <a:t>CPS</a:t>
            </a:r>
          </a:p>
        </p:txBody>
      </p:sp>
      <p:sp>
        <p:nvSpPr>
          <p:cNvPr id="16" name="TextBox 15"/>
          <p:cNvSpPr txBox="1"/>
          <p:nvPr/>
        </p:nvSpPr>
        <p:spPr>
          <a:xfrm>
            <a:off x="4413641" y="3642427"/>
            <a:ext cx="1316263" cy="369332"/>
          </a:xfrm>
          <a:prstGeom prst="rect">
            <a:avLst/>
          </a:prstGeom>
          <a:solidFill>
            <a:schemeClr val="bg1"/>
          </a:solidFill>
          <a:ln w="38100">
            <a:solidFill>
              <a:schemeClr val="tx1"/>
            </a:solidFill>
          </a:ln>
        </p:spPr>
        <p:txBody>
          <a:bodyPr wrap="square" rtlCol="0">
            <a:spAutoFit/>
          </a:bodyPr>
          <a:lstStyle/>
          <a:p>
            <a:pPr algn="ctr"/>
            <a:r>
              <a:rPr lang="en-US" b="1" dirty="0"/>
              <a:t>SIPP</a:t>
            </a:r>
          </a:p>
        </p:txBody>
      </p:sp>
      <p:sp>
        <p:nvSpPr>
          <p:cNvPr id="17" name="TextBox 16"/>
          <p:cNvSpPr txBox="1"/>
          <p:nvPr/>
        </p:nvSpPr>
        <p:spPr>
          <a:xfrm>
            <a:off x="6385459" y="3654400"/>
            <a:ext cx="1316263" cy="369332"/>
          </a:xfrm>
          <a:prstGeom prst="rect">
            <a:avLst/>
          </a:prstGeom>
          <a:solidFill>
            <a:schemeClr val="bg1"/>
          </a:solidFill>
          <a:ln w="38100">
            <a:solidFill>
              <a:schemeClr val="tx1"/>
            </a:solidFill>
          </a:ln>
        </p:spPr>
        <p:txBody>
          <a:bodyPr wrap="square" rtlCol="0">
            <a:spAutoFit/>
          </a:bodyPr>
          <a:lstStyle/>
          <a:p>
            <a:pPr algn="ctr"/>
            <a:r>
              <a:rPr lang="en-US" b="1" dirty="0"/>
              <a:t>AHS</a:t>
            </a:r>
          </a:p>
        </p:txBody>
      </p:sp>
      <p:sp>
        <p:nvSpPr>
          <p:cNvPr id="18" name="TextBox 17"/>
          <p:cNvSpPr txBox="1"/>
          <p:nvPr/>
        </p:nvSpPr>
        <p:spPr>
          <a:xfrm>
            <a:off x="8356177" y="3642427"/>
            <a:ext cx="1316263" cy="369332"/>
          </a:xfrm>
          <a:prstGeom prst="rect">
            <a:avLst/>
          </a:prstGeom>
          <a:solidFill>
            <a:schemeClr val="bg1"/>
          </a:solidFill>
          <a:ln w="38100">
            <a:solidFill>
              <a:schemeClr val="tx1"/>
            </a:solidFill>
          </a:ln>
        </p:spPr>
        <p:txBody>
          <a:bodyPr wrap="square" rtlCol="0">
            <a:spAutoFit/>
          </a:bodyPr>
          <a:lstStyle/>
          <a:p>
            <a:pPr algn="ctr"/>
            <a:r>
              <a:rPr lang="en-US" b="1" dirty="0"/>
              <a:t>NCVS</a:t>
            </a:r>
          </a:p>
        </p:txBody>
      </p:sp>
      <p:cxnSp>
        <p:nvCxnSpPr>
          <p:cNvPr id="19" name="Straight Arrow Connector 18"/>
          <p:cNvCxnSpPr/>
          <p:nvPr/>
        </p:nvCxnSpPr>
        <p:spPr>
          <a:xfrm>
            <a:off x="5736405" y="3859167"/>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98046" y="3857043"/>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2700000">
            <a:off x="3297463" y="4455105"/>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8100000">
            <a:off x="7645398" y="4525756"/>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7837" y="4848167"/>
            <a:ext cx="2154745" cy="923330"/>
          </a:xfrm>
          <a:prstGeom prst="rect">
            <a:avLst/>
          </a:prstGeom>
          <a:solidFill>
            <a:schemeClr val="bg1"/>
          </a:solidFill>
          <a:ln w="38100">
            <a:solidFill>
              <a:schemeClr val="tx1"/>
            </a:solidFill>
          </a:ln>
        </p:spPr>
        <p:txBody>
          <a:bodyPr wrap="square" rtlCol="0">
            <a:spAutoFit/>
          </a:bodyPr>
          <a:lstStyle/>
          <a:p>
            <a:pPr algn="ctr"/>
            <a:r>
              <a:rPr lang="en-US" b="1" dirty="0"/>
              <a:t>SSA Death and Earnings </a:t>
            </a:r>
          </a:p>
          <a:p>
            <a:pPr algn="ctr"/>
            <a:r>
              <a:rPr lang="en-US" b="1" dirty="0"/>
              <a:t>Records</a:t>
            </a:r>
          </a:p>
        </p:txBody>
      </p:sp>
      <p:sp>
        <p:nvSpPr>
          <p:cNvPr id="24" name="TextBox 23"/>
          <p:cNvSpPr txBox="1"/>
          <p:nvPr/>
        </p:nvSpPr>
        <p:spPr>
          <a:xfrm>
            <a:off x="7449726" y="5010013"/>
            <a:ext cx="1743182" cy="646331"/>
          </a:xfrm>
          <a:prstGeom prst="rect">
            <a:avLst/>
          </a:prstGeom>
          <a:solidFill>
            <a:schemeClr val="bg1"/>
          </a:solidFill>
          <a:ln w="38100">
            <a:solidFill>
              <a:schemeClr val="tx1"/>
            </a:solidFill>
          </a:ln>
        </p:spPr>
        <p:txBody>
          <a:bodyPr wrap="square" rtlCol="0">
            <a:spAutoFit/>
          </a:bodyPr>
          <a:lstStyle/>
          <a:p>
            <a:pPr algn="ctr"/>
            <a:r>
              <a:rPr lang="en-US" b="1" dirty="0"/>
              <a:t>External</a:t>
            </a:r>
          </a:p>
          <a:p>
            <a:pPr algn="ctr"/>
            <a:r>
              <a:rPr lang="en-US" b="1" dirty="0"/>
              <a:t>Data Sources</a:t>
            </a:r>
          </a:p>
        </p:txBody>
      </p:sp>
      <p:cxnSp>
        <p:nvCxnSpPr>
          <p:cNvPr id="25" name="Straight Arrow Connector 24"/>
          <p:cNvCxnSpPr/>
          <p:nvPr/>
        </p:nvCxnSpPr>
        <p:spPr>
          <a:xfrm>
            <a:off x="4892736" y="532231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D29E2E4-92A4-42E2-B9C6-5726547470D2}"/>
              </a:ext>
            </a:extLst>
          </p:cNvPr>
          <p:cNvCxnSpPr>
            <a:cxnSpLocks/>
          </p:cNvCxnSpPr>
          <p:nvPr/>
        </p:nvCxnSpPr>
        <p:spPr>
          <a:xfrm flipH="1">
            <a:off x="4487270" y="4004360"/>
            <a:ext cx="1" cy="81833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46D662C9-BB69-4135-A0D4-25715DEA0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1" name="TextBox 30">
            <a:extLst>
              <a:ext uri="{FF2B5EF4-FFF2-40B4-BE49-F238E27FC236}">
                <a16:creationId xmlns:a16="http://schemas.microsoft.com/office/drawing/2014/main" id="{AEF3A81C-4738-43AD-8670-9961BC1A7336}"/>
              </a:ext>
            </a:extLst>
          </p:cNvPr>
          <p:cNvSpPr txBox="1"/>
          <p:nvPr/>
        </p:nvSpPr>
        <p:spPr>
          <a:xfrm>
            <a:off x="5535289" y="4986666"/>
            <a:ext cx="1316263" cy="646331"/>
          </a:xfrm>
          <a:prstGeom prst="rect">
            <a:avLst/>
          </a:prstGeom>
          <a:solidFill>
            <a:schemeClr val="bg1"/>
          </a:solidFill>
          <a:ln w="38100">
            <a:solidFill>
              <a:schemeClr val="tx1"/>
            </a:solidFill>
          </a:ln>
        </p:spPr>
        <p:txBody>
          <a:bodyPr wrap="square" rtlCol="0">
            <a:spAutoFit/>
          </a:bodyPr>
          <a:lstStyle/>
          <a:p>
            <a:pPr algn="ctr"/>
            <a:r>
              <a:rPr lang="en-US" b="1" dirty="0"/>
              <a:t>Address</a:t>
            </a:r>
          </a:p>
          <a:p>
            <a:pPr algn="ctr"/>
            <a:r>
              <a:rPr lang="en-US" b="1" dirty="0"/>
              <a:t>Records</a:t>
            </a:r>
          </a:p>
        </p:txBody>
      </p:sp>
      <p:cxnSp>
        <p:nvCxnSpPr>
          <p:cNvPr id="32" name="Straight Arrow Connector 31">
            <a:extLst>
              <a:ext uri="{FF2B5EF4-FFF2-40B4-BE49-F238E27FC236}">
                <a16:creationId xmlns:a16="http://schemas.microsoft.com/office/drawing/2014/main" id="{6D280C1F-F902-4CCF-8D25-9E43A558FB96}"/>
              </a:ext>
            </a:extLst>
          </p:cNvPr>
          <p:cNvCxnSpPr/>
          <p:nvPr/>
        </p:nvCxnSpPr>
        <p:spPr>
          <a:xfrm>
            <a:off x="6841706" y="531073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A74A22-C38D-407E-90DB-A25DBD1FA7EC}"/>
              </a:ext>
            </a:extLst>
          </p:cNvPr>
          <p:cNvSpPr txBox="1"/>
          <p:nvPr/>
        </p:nvSpPr>
        <p:spPr>
          <a:xfrm>
            <a:off x="4520449" y="4478028"/>
            <a:ext cx="3361626" cy="369332"/>
          </a:xfrm>
          <a:prstGeom prst="rect">
            <a:avLst/>
          </a:prstGeom>
          <a:noFill/>
        </p:spPr>
        <p:txBody>
          <a:bodyPr wrap="none" rtlCol="0">
            <a:spAutoFit/>
          </a:bodyPr>
          <a:lstStyle/>
          <a:p>
            <a:r>
              <a:rPr lang="en-US" dirty="0">
                <a:solidFill>
                  <a:srgbClr val="D4B779"/>
                </a:solidFill>
              </a:rPr>
              <a:t>Administrative</a:t>
            </a:r>
            <a:r>
              <a:rPr lang="en-US" dirty="0">
                <a:solidFill>
                  <a:schemeClr val="bg1"/>
                </a:solidFill>
              </a:rPr>
              <a:t> and other datasets</a:t>
            </a:r>
          </a:p>
        </p:txBody>
      </p:sp>
      <p:sp>
        <p:nvSpPr>
          <p:cNvPr id="26" name="Oval 25">
            <a:extLst>
              <a:ext uri="{FF2B5EF4-FFF2-40B4-BE49-F238E27FC236}">
                <a16:creationId xmlns:a16="http://schemas.microsoft.com/office/drawing/2014/main" id="{968F9507-D58F-404E-8E3C-F58204A536EC}"/>
              </a:ext>
            </a:extLst>
          </p:cNvPr>
          <p:cNvSpPr/>
          <p:nvPr/>
        </p:nvSpPr>
        <p:spPr>
          <a:xfrm>
            <a:off x="8936944" y="1636545"/>
            <a:ext cx="1602640" cy="1086053"/>
          </a:xfrm>
          <a:prstGeom prst="ellipse">
            <a:avLst/>
          </a:prstGeom>
          <a:noFill/>
          <a:ln w="635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38E69E7-2089-4D3B-9C08-6B3DA3C7F801}"/>
              </a:ext>
            </a:extLst>
          </p:cNvPr>
          <p:cNvSpPr/>
          <p:nvPr/>
        </p:nvSpPr>
        <p:spPr>
          <a:xfrm>
            <a:off x="5407679" y="4790151"/>
            <a:ext cx="1602640" cy="1086053"/>
          </a:xfrm>
          <a:prstGeom prst="ellipse">
            <a:avLst/>
          </a:prstGeom>
          <a:noFill/>
          <a:ln w="635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9859C76-D5E7-4FE3-9AB1-064763BE82C0}"/>
              </a:ext>
            </a:extLst>
          </p:cNvPr>
          <p:cNvSpPr/>
          <p:nvPr/>
        </p:nvSpPr>
        <p:spPr>
          <a:xfrm>
            <a:off x="7542760" y="4766804"/>
            <a:ext cx="1602640" cy="1086053"/>
          </a:xfrm>
          <a:prstGeom prst="ellipse">
            <a:avLst/>
          </a:prstGeom>
          <a:noFill/>
          <a:ln w="635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08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Local Use </a:t>
            </a:r>
            <a:r>
              <a:rPr lang="en-US" sz="5400" b="1" dirty="0">
                <a:solidFill>
                  <a:schemeClr val="bg1"/>
                </a:solidFill>
              </a:rPr>
              <a:t>of Linked Data</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613647"/>
            <a:ext cx="10515600" cy="4563316"/>
          </a:xfrm>
        </p:spPr>
        <p:txBody>
          <a:bodyPr/>
          <a:lstStyle/>
          <a:p>
            <a:r>
              <a:rPr lang="en-US" dirty="0" err="1">
                <a:solidFill>
                  <a:schemeClr val="bg1"/>
                </a:solidFill>
              </a:rPr>
              <a:t>Allshouse</a:t>
            </a:r>
            <a:r>
              <a:rPr lang="en-US" dirty="0">
                <a:solidFill>
                  <a:schemeClr val="bg1"/>
                </a:solidFill>
              </a:rPr>
              <a:t>, Sansone-Poe, and McKenzie - “Oil and Gas Siting, Housing Choices, and Environmental Justice”</a:t>
            </a:r>
          </a:p>
          <a:p>
            <a:r>
              <a:rPr lang="en-US" dirty="0">
                <a:solidFill>
                  <a:schemeClr val="bg1"/>
                </a:solidFill>
              </a:rPr>
              <a:t>Uses a unique mosaic of datasets to determine population characteristics of those at risk of O&amp;G development</a:t>
            </a:r>
          </a:p>
          <a:p>
            <a:pPr lvl="1"/>
            <a:r>
              <a:rPr lang="en-US" dirty="0">
                <a:solidFill>
                  <a:schemeClr val="bg1"/>
                </a:solidFill>
              </a:rPr>
              <a:t>American Community Survey (</a:t>
            </a:r>
            <a:r>
              <a:rPr lang="en-US" dirty="0">
                <a:solidFill>
                  <a:srgbClr val="D4B779"/>
                </a:solidFill>
              </a:rPr>
              <a:t>ACS</a:t>
            </a:r>
            <a:r>
              <a:rPr lang="en-US" dirty="0">
                <a:solidFill>
                  <a:schemeClr val="bg1"/>
                </a:solidFill>
              </a:rPr>
              <a:t>) – Household characteristics</a:t>
            </a:r>
          </a:p>
          <a:p>
            <a:pPr lvl="1"/>
            <a:r>
              <a:rPr lang="en-US" dirty="0">
                <a:solidFill>
                  <a:schemeClr val="bg1"/>
                </a:solidFill>
              </a:rPr>
              <a:t>Master Address File (</a:t>
            </a:r>
            <a:r>
              <a:rPr lang="en-US" dirty="0" err="1">
                <a:solidFill>
                  <a:srgbClr val="D4B779"/>
                </a:solidFill>
              </a:rPr>
              <a:t>MAFx</a:t>
            </a:r>
            <a:r>
              <a:rPr lang="en-US" dirty="0">
                <a:solidFill>
                  <a:schemeClr val="bg1"/>
                </a:solidFill>
              </a:rPr>
              <a:t>) – Location of households (address, </a:t>
            </a:r>
            <a:r>
              <a:rPr lang="en-US" dirty="0" err="1">
                <a:solidFill>
                  <a:schemeClr val="bg1"/>
                </a:solidFill>
              </a:rPr>
              <a:t>lat</a:t>
            </a:r>
            <a:r>
              <a:rPr lang="en-US" dirty="0">
                <a:solidFill>
                  <a:schemeClr val="bg1"/>
                </a:solidFill>
              </a:rPr>
              <a:t>/long)</a:t>
            </a:r>
          </a:p>
          <a:p>
            <a:pPr lvl="1"/>
            <a:r>
              <a:rPr lang="en-US" dirty="0">
                <a:solidFill>
                  <a:schemeClr val="bg1"/>
                </a:solidFill>
              </a:rPr>
              <a:t>External O&amp;G well site data (</a:t>
            </a:r>
            <a:r>
              <a:rPr lang="en-US" dirty="0" err="1">
                <a:solidFill>
                  <a:schemeClr val="bg1"/>
                </a:solidFill>
              </a:rPr>
              <a:t>lat</a:t>
            </a:r>
            <a:r>
              <a:rPr lang="en-US" dirty="0">
                <a:solidFill>
                  <a:schemeClr val="bg1"/>
                </a:solidFill>
              </a:rPr>
              <a:t>/long)</a:t>
            </a:r>
          </a:p>
          <a:p>
            <a:pPr lvl="1"/>
            <a:r>
              <a:rPr lang="en-US" dirty="0">
                <a:solidFill>
                  <a:schemeClr val="bg1"/>
                </a:solidFill>
              </a:rPr>
              <a:t>External US Building footprints data (</a:t>
            </a:r>
            <a:r>
              <a:rPr lang="en-US" dirty="0" err="1">
                <a:solidFill>
                  <a:schemeClr val="bg1"/>
                </a:solidFill>
              </a:rPr>
              <a:t>lat</a:t>
            </a:r>
            <a:r>
              <a:rPr lang="en-US" dirty="0">
                <a:solidFill>
                  <a:schemeClr val="bg1"/>
                </a:solidFill>
              </a:rPr>
              <a:t>/long of residential units on lots)</a:t>
            </a:r>
          </a:p>
          <a:p>
            <a:r>
              <a:rPr lang="en-US" dirty="0">
                <a:solidFill>
                  <a:schemeClr val="bg1"/>
                </a:solidFill>
              </a:rPr>
              <a:t>Create fine-grained estimates of population mixing to assess possible association with childhood Acute Lymphocytic Leukemia (ALL)</a:t>
            </a:r>
          </a:p>
          <a:p>
            <a:endParaRPr lang="en-US" dirty="0">
              <a:solidFill>
                <a:schemeClr val="bg1"/>
              </a:solidFill>
            </a:endParaRPr>
          </a:p>
        </p:txBody>
      </p:sp>
    </p:spTree>
    <p:extLst>
      <p:ext uri="{BB962C8B-B14F-4D97-AF65-F5344CB8AC3E}">
        <p14:creationId xmlns:p14="http://schemas.microsoft.com/office/powerpoint/2010/main" val="249686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E71B2565-C85E-FB4D-8046-D505A47873D9}"/>
              </a:ext>
            </a:extLst>
          </p:cNvPr>
          <p:cNvSpPr txBox="1">
            <a:spLocks/>
          </p:cNvSpPr>
          <p:nvPr/>
        </p:nvSpPr>
        <p:spPr>
          <a:xfrm>
            <a:off x="389616" y="461098"/>
            <a:ext cx="2365267" cy="59358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t>RMRDC is part of a  National Network of FSRDCs Providing Access to Restricted-Use Data Collected by Federal Statistical Agencies</a:t>
            </a:r>
          </a:p>
          <a:p>
            <a:endParaRPr lang="en-US" sz="4000" dirty="0"/>
          </a:p>
        </p:txBody>
      </p:sp>
      <p:pic>
        <p:nvPicPr>
          <p:cNvPr id="4" name="Picture 3" descr="Map&#10;&#10;Description automatically generated">
            <a:extLst>
              <a:ext uri="{FF2B5EF4-FFF2-40B4-BE49-F238E27FC236}">
                <a16:creationId xmlns:a16="http://schemas.microsoft.com/office/drawing/2014/main" id="{1484864B-91BD-443E-BBAF-D3C95D47B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4995" y="120586"/>
            <a:ext cx="8729331" cy="6616828"/>
          </a:xfrm>
          <a:prstGeom prst="rect">
            <a:avLst/>
          </a:prstGeom>
        </p:spPr>
      </p:pic>
    </p:spTree>
    <p:extLst>
      <p:ext uri="{BB962C8B-B14F-4D97-AF65-F5344CB8AC3E}">
        <p14:creationId xmlns:p14="http://schemas.microsoft.com/office/powerpoint/2010/main" val="409837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Additional </a:t>
            </a:r>
            <a:r>
              <a:rPr lang="en-US" sz="5400" b="1" dirty="0">
                <a:solidFill>
                  <a:schemeClr val="bg1"/>
                </a:solidFill>
              </a:rPr>
              <a:t>Census Data</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p:txBody>
          <a:bodyPr>
            <a:normAutofit lnSpcReduction="10000"/>
          </a:bodyPr>
          <a:lstStyle/>
          <a:p>
            <a:r>
              <a:rPr lang="en-US" dirty="0">
                <a:solidFill>
                  <a:schemeClr val="bg1"/>
                </a:solidFill>
              </a:rPr>
              <a:t>Data for Criminological research:</a:t>
            </a:r>
          </a:p>
          <a:p>
            <a:pPr lvl="1"/>
            <a:r>
              <a:rPr lang="en-US" dirty="0">
                <a:solidFill>
                  <a:schemeClr val="bg1"/>
                </a:solidFill>
              </a:rPr>
              <a:t>National Crime Victimization Survey (</a:t>
            </a:r>
            <a:r>
              <a:rPr lang="en-US" dirty="0">
                <a:solidFill>
                  <a:srgbClr val="D4B779"/>
                </a:solidFill>
              </a:rPr>
              <a:t>NCVS</a:t>
            </a:r>
            <a:r>
              <a:rPr lang="en-US" dirty="0">
                <a:solidFill>
                  <a:schemeClr val="bg1"/>
                </a:solidFill>
              </a:rPr>
              <a:t>)</a:t>
            </a:r>
          </a:p>
          <a:p>
            <a:pPr lvl="1"/>
            <a:r>
              <a:rPr lang="en-US" dirty="0">
                <a:solidFill>
                  <a:schemeClr val="bg1"/>
                </a:solidFill>
              </a:rPr>
              <a:t>Criminal Justice Administrative Records System (</a:t>
            </a:r>
            <a:r>
              <a:rPr lang="en-US" dirty="0">
                <a:solidFill>
                  <a:srgbClr val="D4B779"/>
                </a:solidFill>
              </a:rPr>
              <a:t>CJARS</a:t>
            </a:r>
            <a:r>
              <a:rPr lang="en-US" dirty="0">
                <a:solidFill>
                  <a:schemeClr val="bg1"/>
                </a:solidFill>
              </a:rPr>
              <a:t>)</a:t>
            </a:r>
          </a:p>
          <a:p>
            <a:r>
              <a:rPr lang="en-US" dirty="0">
                <a:solidFill>
                  <a:schemeClr val="bg1"/>
                </a:solidFill>
              </a:rPr>
              <a:t>CMS Medicare/Medicaid Enrollment Data</a:t>
            </a:r>
          </a:p>
          <a:p>
            <a:r>
              <a:rPr lang="en-US" dirty="0">
                <a:solidFill>
                  <a:schemeClr val="bg1"/>
                </a:solidFill>
              </a:rPr>
              <a:t>Data for Economic research:</a:t>
            </a:r>
          </a:p>
          <a:p>
            <a:pPr lvl="1"/>
            <a:r>
              <a:rPr lang="en-US" dirty="0">
                <a:solidFill>
                  <a:schemeClr val="bg1"/>
                </a:solidFill>
              </a:rPr>
              <a:t>Economic Censuses and Surveys</a:t>
            </a:r>
          </a:p>
          <a:p>
            <a:pPr lvl="1"/>
            <a:r>
              <a:rPr lang="en-US" dirty="0">
                <a:solidFill>
                  <a:schemeClr val="bg1"/>
                </a:solidFill>
              </a:rPr>
              <a:t>Business Register and Longitudinal Business Database (</a:t>
            </a:r>
            <a:r>
              <a:rPr lang="en-US" dirty="0">
                <a:solidFill>
                  <a:srgbClr val="D4B779"/>
                </a:solidFill>
              </a:rPr>
              <a:t>LBD</a:t>
            </a:r>
            <a:r>
              <a:rPr lang="en-US" dirty="0">
                <a:solidFill>
                  <a:schemeClr val="bg1"/>
                </a:solidFill>
              </a:rPr>
              <a:t>)</a:t>
            </a:r>
          </a:p>
          <a:p>
            <a:pPr lvl="1"/>
            <a:r>
              <a:rPr lang="en-US" dirty="0">
                <a:solidFill>
                  <a:schemeClr val="bg1"/>
                </a:solidFill>
              </a:rPr>
              <a:t>Longitudinal Employer-Household Dynamics data (</a:t>
            </a:r>
            <a:r>
              <a:rPr lang="en-US" dirty="0">
                <a:solidFill>
                  <a:srgbClr val="D4B779"/>
                </a:solidFill>
              </a:rPr>
              <a:t>LEHD</a:t>
            </a:r>
            <a:r>
              <a:rPr lang="en-US" dirty="0">
                <a:solidFill>
                  <a:schemeClr val="bg1"/>
                </a:solidFill>
              </a:rPr>
              <a:t>)</a:t>
            </a:r>
          </a:p>
          <a:p>
            <a:pPr lvl="1"/>
            <a:r>
              <a:rPr lang="en-US" dirty="0">
                <a:solidFill>
                  <a:schemeClr val="bg1"/>
                </a:solidFill>
              </a:rPr>
              <a:t>BLS Data</a:t>
            </a:r>
          </a:p>
          <a:p>
            <a:r>
              <a:rPr lang="en-US" dirty="0">
                <a:solidFill>
                  <a:schemeClr val="bg1"/>
                </a:solidFill>
              </a:rPr>
              <a:t>All free to access through Anschutz consortium agreement!</a:t>
            </a:r>
          </a:p>
          <a:p>
            <a:endParaRPr lang="en-US" dirty="0">
              <a:solidFill>
                <a:schemeClr val="bg1"/>
              </a:solidFill>
            </a:endParaRPr>
          </a:p>
        </p:txBody>
      </p:sp>
    </p:spTree>
    <p:extLst>
      <p:ext uri="{BB962C8B-B14F-4D97-AF65-F5344CB8AC3E}">
        <p14:creationId xmlns:p14="http://schemas.microsoft.com/office/powerpoint/2010/main" val="279716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Crime </a:t>
            </a:r>
            <a:r>
              <a:rPr lang="en-US" sz="5400" b="1" dirty="0">
                <a:solidFill>
                  <a:schemeClr val="bg1"/>
                </a:solidFill>
              </a:rPr>
              <a:t>Data Overview</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p:txBody>
          <a:bodyPr/>
          <a:lstStyle/>
          <a:p>
            <a:r>
              <a:rPr lang="en-US" dirty="0">
                <a:solidFill>
                  <a:schemeClr val="bg1"/>
                </a:solidFill>
              </a:rPr>
              <a:t>The </a:t>
            </a:r>
            <a:r>
              <a:rPr lang="en-US" dirty="0">
                <a:solidFill>
                  <a:srgbClr val="D8B979"/>
                </a:solidFill>
              </a:rPr>
              <a:t>National Crime Victimization Survey (NCVS) </a:t>
            </a:r>
            <a:r>
              <a:rPr lang="en-US" dirty="0">
                <a:solidFill>
                  <a:schemeClr val="bg1"/>
                </a:solidFill>
              </a:rPr>
              <a:t>is collected by Census on behalf of the Bureau of Justice Statistics (BJS) to produce national estimates of crime incidence, reporting and victim characteristics. </a:t>
            </a:r>
          </a:p>
          <a:p>
            <a:pPr lvl="1"/>
            <a:r>
              <a:rPr lang="en-US" dirty="0">
                <a:solidFill>
                  <a:schemeClr val="bg1"/>
                </a:solidFill>
              </a:rPr>
              <a:t>Sampling frame is </a:t>
            </a:r>
            <a:r>
              <a:rPr lang="en-US" dirty="0">
                <a:solidFill>
                  <a:srgbClr val="D8B979"/>
                </a:solidFill>
              </a:rPr>
              <a:t>potential crime victims</a:t>
            </a:r>
            <a:r>
              <a:rPr lang="en-US" dirty="0">
                <a:solidFill>
                  <a:schemeClr val="bg1"/>
                </a:solidFill>
              </a:rPr>
              <a:t>.</a:t>
            </a:r>
          </a:p>
          <a:p>
            <a:r>
              <a:rPr lang="en-US" dirty="0">
                <a:solidFill>
                  <a:schemeClr val="bg1"/>
                </a:solidFill>
              </a:rPr>
              <a:t>The </a:t>
            </a:r>
            <a:r>
              <a:rPr lang="en-US" dirty="0">
                <a:solidFill>
                  <a:srgbClr val="D8B979"/>
                </a:solidFill>
              </a:rPr>
              <a:t>Criminal Justice Administrative Records System (CJARS)</a:t>
            </a:r>
            <a:r>
              <a:rPr lang="en-US" dirty="0">
                <a:solidFill>
                  <a:schemeClr val="bg1"/>
                </a:solidFill>
              </a:rPr>
              <a:t> is a collaboration between State justice departments, the University of Michigan, and Census to link offender records to other demographic, economic, and administrative data collected by the federal government.</a:t>
            </a:r>
          </a:p>
          <a:p>
            <a:pPr lvl="1"/>
            <a:r>
              <a:rPr lang="en-US" dirty="0">
                <a:solidFill>
                  <a:schemeClr val="bg1"/>
                </a:solidFill>
              </a:rPr>
              <a:t>Sampling frame is </a:t>
            </a:r>
            <a:r>
              <a:rPr lang="en-US" dirty="0">
                <a:solidFill>
                  <a:srgbClr val="D8B979"/>
                </a:solidFill>
              </a:rPr>
              <a:t>adult criminal offenders</a:t>
            </a:r>
            <a:r>
              <a:rPr lang="en-US" dirty="0">
                <a:solidFill>
                  <a:schemeClr val="bg1"/>
                </a:solidFill>
              </a:rPr>
              <a:t> in participating States.</a:t>
            </a:r>
          </a:p>
          <a:p>
            <a:endParaRPr lang="en-US" dirty="0">
              <a:solidFill>
                <a:schemeClr val="bg1"/>
              </a:solidFill>
            </a:endParaRPr>
          </a:p>
        </p:txBody>
      </p:sp>
    </p:spTree>
    <p:extLst>
      <p:ext uri="{BB962C8B-B14F-4D97-AF65-F5344CB8AC3E}">
        <p14:creationId xmlns:p14="http://schemas.microsoft.com/office/powerpoint/2010/main" val="233419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CMS </a:t>
            </a:r>
            <a:r>
              <a:rPr lang="en-US" sz="5400" b="1" dirty="0">
                <a:solidFill>
                  <a:schemeClr val="bg1"/>
                </a:solidFill>
              </a:rPr>
              <a:t>Medicare and Medicaid Data</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825625"/>
            <a:ext cx="10873902" cy="4351338"/>
          </a:xfrm>
        </p:spPr>
        <p:txBody>
          <a:bodyPr>
            <a:normAutofit/>
          </a:bodyPr>
          <a:lstStyle/>
          <a:p>
            <a:r>
              <a:rPr lang="en-US" dirty="0">
                <a:solidFill>
                  <a:schemeClr val="bg1"/>
                </a:solidFill>
              </a:rPr>
              <a:t>The Centers for Medicare &amp; Medicaid Services (</a:t>
            </a:r>
            <a:r>
              <a:rPr lang="en-US" dirty="0">
                <a:solidFill>
                  <a:srgbClr val="D4B779"/>
                </a:solidFill>
              </a:rPr>
              <a:t>CMS</a:t>
            </a:r>
            <a:r>
              <a:rPr lang="en-US" dirty="0">
                <a:solidFill>
                  <a:schemeClr val="bg1"/>
                </a:solidFill>
              </a:rPr>
              <a:t>) provide access to:</a:t>
            </a:r>
          </a:p>
          <a:p>
            <a:pPr lvl="1"/>
            <a:r>
              <a:rPr lang="en-US" dirty="0">
                <a:solidFill>
                  <a:schemeClr val="bg1"/>
                </a:solidFill>
              </a:rPr>
              <a:t>The Medicare Enrollment Database (</a:t>
            </a:r>
            <a:r>
              <a:rPr lang="en-US" dirty="0">
                <a:solidFill>
                  <a:srgbClr val="D4B779"/>
                </a:solidFill>
              </a:rPr>
              <a:t>EDB</a:t>
            </a:r>
            <a:r>
              <a:rPr lang="en-US" dirty="0">
                <a:solidFill>
                  <a:schemeClr val="bg1"/>
                </a:solidFill>
              </a:rPr>
              <a:t>)</a:t>
            </a:r>
          </a:p>
          <a:p>
            <a:pPr lvl="2"/>
            <a:r>
              <a:rPr lang="en-US" dirty="0">
                <a:solidFill>
                  <a:schemeClr val="bg1"/>
                </a:solidFill>
              </a:rPr>
              <a:t>1999-2020</a:t>
            </a:r>
          </a:p>
          <a:p>
            <a:pPr lvl="1"/>
            <a:r>
              <a:rPr lang="en-US" dirty="0">
                <a:solidFill>
                  <a:schemeClr val="bg1"/>
                </a:solidFill>
              </a:rPr>
              <a:t>The Medicaid and Statistical Information System (</a:t>
            </a:r>
            <a:r>
              <a:rPr lang="en-US" dirty="0">
                <a:solidFill>
                  <a:srgbClr val="D4B779"/>
                </a:solidFill>
              </a:rPr>
              <a:t>MSIS</a:t>
            </a:r>
            <a:r>
              <a:rPr lang="en-US" dirty="0">
                <a:solidFill>
                  <a:schemeClr val="bg1"/>
                </a:solidFill>
              </a:rPr>
              <a:t> &amp; </a:t>
            </a:r>
            <a:r>
              <a:rPr lang="en-US" dirty="0">
                <a:solidFill>
                  <a:srgbClr val="D4B779"/>
                </a:solidFill>
              </a:rPr>
              <a:t>T-MSIS</a:t>
            </a:r>
            <a:r>
              <a:rPr lang="en-US" dirty="0">
                <a:solidFill>
                  <a:schemeClr val="bg1"/>
                </a:solidFill>
              </a:rPr>
              <a:t>)</a:t>
            </a:r>
          </a:p>
          <a:p>
            <a:pPr lvl="2"/>
            <a:r>
              <a:rPr lang="en-US" dirty="0">
                <a:solidFill>
                  <a:schemeClr val="bg1"/>
                </a:solidFill>
              </a:rPr>
              <a:t>2000-2016</a:t>
            </a:r>
          </a:p>
          <a:p>
            <a:pPr lvl="1"/>
            <a:r>
              <a:rPr lang="en-US" dirty="0">
                <a:solidFill>
                  <a:schemeClr val="bg1"/>
                </a:solidFill>
              </a:rPr>
              <a:t>The National Plan &amp; Provider Enumeration System (</a:t>
            </a:r>
            <a:r>
              <a:rPr lang="en-US" dirty="0">
                <a:solidFill>
                  <a:srgbClr val="D4B779"/>
                </a:solidFill>
              </a:rPr>
              <a:t>NPPES</a:t>
            </a:r>
            <a:r>
              <a:rPr lang="en-US" dirty="0">
                <a:solidFill>
                  <a:schemeClr val="bg1"/>
                </a:solidFill>
              </a:rPr>
              <a:t>)</a:t>
            </a:r>
          </a:p>
          <a:p>
            <a:pPr lvl="2"/>
            <a:r>
              <a:rPr lang="en-US" dirty="0">
                <a:solidFill>
                  <a:schemeClr val="bg1"/>
                </a:solidFill>
              </a:rPr>
              <a:t>2018, only</a:t>
            </a:r>
          </a:p>
          <a:p>
            <a:endParaRPr lang="en-US" dirty="0">
              <a:solidFill>
                <a:schemeClr val="bg1"/>
              </a:solidFill>
            </a:endParaRPr>
          </a:p>
        </p:txBody>
      </p:sp>
    </p:spTree>
    <p:extLst>
      <p:ext uri="{BB962C8B-B14F-4D97-AF65-F5344CB8AC3E}">
        <p14:creationId xmlns:p14="http://schemas.microsoft.com/office/powerpoint/2010/main" val="2328358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fontScale="90000"/>
          </a:bodyPr>
          <a:lstStyle/>
          <a:p>
            <a:r>
              <a:rPr lang="en-US" sz="5400" b="1" dirty="0">
                <a:solidFill>
                  <a:srgbClr val="D4B779"/>
                </a:solidFill>
              </a:rPr>
              <a:t>CMS </a:t>
            </a:r>
            <a:r>
              <a:rPr lang="en-US" sz="5400" b="1" dirty="0">
                <a:solidFill>
                  <a:schemeClr val="bg1"/>
                </a:solidFill>
              </a:rPr>
              <a:t>Medicare Enrollment Database (</a:t>
            </a:r>
            <a:r>
              <a:rPr lang="en-US" sz="5400" b="1" dirty="0">
                <a:solidFill>
                  <a:srgbClr val="D4B779"/>
                </a:solidFill>
              </a:rPr>
              <a:t>ERB</a:t>
            </a:r>
            <a:r>
              <a:rPr lang="en-US" sz="5400" b="1" dirty="0">
                <a:solidFill>
                  <a:schemeClr val="bg1"/>
                </a:solidFill>
              </a:rPr>
              <a:t>)</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825625"/>
            <a:ext cx="10873902" cy="4351338"/>
          </a:xfrm>
        </p:spPr>
        <p:txBody>
          <a:bodyPr>
            <a:normAutofit/>
          </a:bodyPr>
          <a:lstStyle/>
          <a:p>
            <a:r>
              <a:rPr lang="en-US" dirty="0">
                <a:solidFill>
                  <a:schemeClr val="bg1"/>
                </a:solidFill>
              </a:rPr>
              <a:t>CMS’ database of record for Medicare Beneficiary enrollment info, updated yearly 1999-2020</a:t>
            </a:r>
          </a:p>
          <a:p>
            <a:r>
              <a:rPr lang="en-US" dirty="0">
                <a:solidFill>
                  <a:schemeClr val="bg1"/>
                </a:solidFill>
              </a:rPr>
              <a:t>Beneficiary-level data with a subset of all variables collected:</a:t>
            </a:r>
          </a:p>
          <a:p>
            <a:pPr lvl="1"/>
            <a:r>
              <a:rPr lang="en-US" dirty="0">
                <a:solidFill>
                  <a:schemeClr val="bg1"/>
                </a:solidFill>
              </a:rPr>
              <a:t>Eligibility dates and statuses</a:t>
            </a:r>
          </a:p>
          <a:p>
            <a:pPr lvl="1"/>
            <a:r>
              <a:rPr lang="en-US" dirty="0">
                <a:solidFill>
                  <a:schemeClr val="bg1"/>
                </a:solidFill>
              </a:rPr>
              <a:t>Birth and death dates (where applicable)</a:t>
            </a:r>
          </a:p>
          <a:p>
            <a:pPr lvl="1"/>
            <a:r>
              <a:rPr lang="en-US" dirty="0">
                <a:solidFill>
                  <a:schemeClr val="bg1"/>
                </a:solidFill>
              </a:rPr>
              <a:t>Residence address and residence change dates</a:t>
            </a:r>
          </a:p>
          <a:p>
            <a:pPr lvl="1"/>
            <a:r>
              <a:rPr lang="en-US" dirty="0">
                <a:solidFill>
                  <a:schemeClr val="bg1"/>
                </a:solidFill>
              </a:rPr>
              <a:t>Basic demographic information</a:t>
            </a:r>
          </a:p>
          <a:p>
            <a:pPr lvl="1"/>
            <a:r>
              <a:rPr lang="en-US" dirty="0">
                <a:solidFill>
                  <a:schemeClr val="bg1"/>
                </a:solidFill>
              </a:rPr>
              <a:t>Beneficiary’s representative payee</a:t>
            </a:r>
          </a:p>
          <a:p>
            <a:pPr lvl="1"/>
            <a:r>
              <a:rPr lang="en-US" dirty="0">
                <a:solidFill>
                  <a:schemeClr val="bg1"/>
                </a:solidFill>
              </a:rPr>
              <a:t>PIK (for linkage to other Census survey data)</a:t>
            </a:r>
          </a:p>
          <a:p>
            <a:pPr lvl="1"/>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342940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a:xfrm>
            <a:off x="515566" y="365125"/>
            <a:ext cx="11031166" cy="1325563"/>
          </a:xfrm>
        </p:spPr>
        <p:txBody>
          <a:bodyPr>
            <a:normAutofit fontScale="90000"/>
          </a:bodyPr>
          <a:lstStyle/>
          <a:p>
            <a:r>
              <a:rPr lang="en-US" sz="5400" b="1" dirty="0">
                <a:solidFill>
                  <a:srgbClr val="D4B779"/>
                </a:solidFill>
              </a:rPr>
              <a:t>CMS </a:t>
            </a:r>
            <a:r>
              <a:rPr lang="en-US" sz="5400" b="1" dirty="0">
                <a:solidFill>
                  <a:schemeClr val="bg1"/>
                </a:solidFill>
              </a:rPr>
              <a:t>Medicaid and Statistical Information System (</a:t>
            </a:r>
            <a:r>
              <a:rPr lang="en-US" sz="5400" b="1" dirty="0">
                <a:solidFill>
                  <a:srgbClr val="D4B779"/>
                </a:solidFill>
              </a:rPr>
              <a:t>MSIS</a:t>
            </a:r>
            <a:r>
              <a:rPr lang="en-US" sz="5400" b="1" dirty="0">
                <a:solidFill>
                  <a:schemeClr val="bg1"/>
                </a:solidFill>
              </a:rPr>
              <a:t>) &amp; Transformed MSIS (</a:t>
            </a:r>
            <a:r>
              <a:rPr lang="en-US" sz="5400" b="1" dirty="0">
                <a:solidFill>
                  <a:srgbClr val="D4B779"/>
                </a:solidFill>
              </a:rPr>
              <a:t>T-MSIS</a:t>
            </a:r>
            <a:r>
              <a:rPr lang="en-US" sz="5400" b="1" dirty="0">
                <a:solidFill>
                  <a:schemeClr val="bg1"/>
                </a:solidFill>
              </a:rPr>
              <a:t>)</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825625"/>
            <a:ext cx="10873902" cy="4351338"/>
          </a:xfrm>
        </p:spPr>
        <p:txBody>
          <a:bodyPr>
            <a:normAutofit/>
          </a:bodyPr>
          <a:lstStyle/>
          <a:p>
            <a:r>
              <a:rPr lang="en-US" dirty="0">
                <a:solidFill>
                  <a:schemeClr val="bg1"/>
                </a:solidFill>
              </a:rPr>
              <a:t>Used by CMS to gather key eligibility, enrollment, program, utilization, and expenditure data for Medicaid and Children’s Health Insurance Program (CHIP) from States each quarter</a:t>
            </a:r>
          </a:p>
          <a:p>
            <a:r>
              <a:rPr lang="en-US" dirty="0">
                <a:solidFill>
                  <a:schemeClr val="bg1"/>
                </a:solidFill>
              </a:rPr>
              <a:t>States transitioned to T-MSIS between 2014 and 2016, projects should request both datasets if looking at full span from 2000-2016</a:t>
            </a:r>
          </a:p>
          <a:p>
            <a:r>
              <a:rPr lang="en-US" dirty="0">
                <a:solidFill>
                  <a:schemeClr val="bg1"/>
                </a:solidFill>
              </a:rPr>
              <a:t>Medicaid enrollment data including:</a:t>
            </a:r>
          </a:p>
          <a:p>
            <a:pPr lvl="1"/>
            <a:r>
              <a:rPr lang="en-US" dirty="0">
                <a:solidFill>
                  <a:schemeClr val="bg1"/>
                </a:solidFill>
              </a:rPr>
              <a:t>Basic demographics</a:t>
            </a:r>
          </a:p>
          <a:p>
            <a:pPr lvl="1"/>
            <a:r>
              <a:rPr lang="en-US" dirty="0">
                <a:solidFill>
                  <a:schemeClr val="bg1"/>
                </a:solidFill>
              </a:rPr>
              <a:t>Length of eligibility period and health insurance coverage</a:t>
            </a:r>
          </a:p>
          <a:p>
            <a:pPr lvl="1"/>
            <a:r>
              <a:rPr lang="en-US" dirty="0">
                <a:solidFill>
                  <a:schemeClr val="bg1"/>
                </a:solidFill>
              </a:rPr>
              <a:t>CHIP and TANF usage</a:t>
            </a:r>
          </a:p>
          <a:p>
            <a:pPr lvl="1"/>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7360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a:xfrm>
            <a:off x="515566" y="365125"/>
            <a:ext cx="11031166" cy="1325563"/>
          </a:xfrm>
        </p:spPr>
        <p:txBody>
          <a:bodyPr>
            <a:normAutofit fontScale="90000"/>
          </a:bodyPr>
          <a:lstStyle/>
          <a:p>
            <a:r>
              <a:rPr lang="en-US" sz="5400" b="1" dirty="0">
                <a:solidFill>
                  <a:srgbClr val="D4B779"/>
                </a:solidFill>
              </a:rPr>
              <a:t>CMS </a:t>
            </a:r>
            <a:r>
              <a:rPr lang="en-US" sz="5400" b="1" dirty="0">
                <a:solidFill>
                  <a:schemeClr val="bg1"/>
                </a:solidFill>
              </a:rPr>
              <a:t>National Plan and Provider Enumeration System (</a:t>
            </a:r>
            <a:r>
              <a:rPr lang="en-US" sz="5400" b="1" dirty="0">
                <a:solidFill>
                  <a:srgbClr val="D4B779"/>
                </a:solidFill>
              </a:rPr>
              <a:t>NPPES</a:t>
            </a:r>
            <a:r>
              <a:rPr lang="en-US" sz="5400" b="1" dirty="0">
                <a:solidFill>
                  <a:schemeClr val="bg1"/>
                </a:solidFill>
              </a:rPr>
              <a:t>)</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825625"/>
            <a:ext cx="10873902" cy="4351338"/>
          </a:xfrm>
        </p:spPr>
        <p:txBody>
          <a:bodyPr>
            <a:normAutofit/>
          </a:bodyPr>
          <a:lstStyle/>
          <a:p>
            <a:r>
              <a:rPr lang="en-US" dirty="0">
                <a:solidFill>
                  <a:schemeClr val="bg1"/>
                </a:solidFill>
              </a:rPr>
              <a:t>Serves as the national system for assigning unique ids (National provider Identifier –NPI) to health care providers and health plans </a:t>
            </a:r>
          </a:p>
          <a:p>
            <a:pPr lvl="1"/>
            <a:r>
              <a:rPr lang="en-US" dirty="0">
                <a:solidFill>
                  <a:schemeClr val="bg1"/>
                </a:solidFill>
              </a:rPr>
              <a:t>Includes physicians, pharmacists, physician assistants, nurse practitioners, nurse anesthetists, dentists, physical therapists, etc.</a:t>
            </a:r>
          </a:p>
          <a:p>
            <a:r>
              <a:rPr lang="en-US" dirty="0">
                <a:solidFill>
                  <a:schemeClr val="bg1"/>
                </a:solidFill>
              </a:rPr>
              <a:t>Contains the data that providers submit with their NPI application</a:t>
            </a:r>
          </a:p>
          <a:p>
            <a:r>
              <a:rPr lang="en-US" dirty="0">
                <a:solidFill>
                  <a:schemeClr val="bg1"/>
                </a:solidFill>
              </a:rPr>
              <a:t>Most of this data is public, but restricted data further contains:</a:t>
            </a:r>
          </a:p>
          <a:p>
            <a:pPr lvl="1"/>
            <a:r>
              <a:rPr lang="en-US" dirty="0">
                <a:solidFill>
                  <a:schemeClr val="bg1"/>
                </a:solidFill>
              </a:rPr>
              <a:t>Date of birth</a:t>
            </a:r>
          </a:p>
          <a:p>
            <a:pPr lvl="1"/>
            <a:r>
              <a:rPr lang="en-US" dirty="0">
                <a:solidFill>
                  <a:schemeClr val="bg1"/>
                </a:solidFill>
              </a:rPr>
              <a:t>State of birth</a:t>
            </a:r>
          </a:p>
          <a:p>
            <a:pPr lvl="1"/>
            <a:r>
              <a:rPr lang="en-US" dirty="0">
                <a:solidFill>
                  <a:schemeClr val="bg1"/>
                </a:solidFill>
              </a:rPr>
              <a:t>Country of birth</a:t>
            </a:r>
          </a:p>
          <a:p>
            <a:pPr lvl="1"/>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65829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Data </a:t>
            </a:r>
            <a:r>
              <a:rPr lang="en-US" sz="5400" b="1" dirty="0">
                <a:solidFill>
                  <a:schemeClr val="bg1"/>
                </a:solidFill>
              </a:rPr>
              <a:t>Overview – Census Economic</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612265"/>
            <a:ext cx="10515600" cy="4351338"/>
          </a:xfrm>
        </p:spPr>
        <p:txBody>
          <a:bodyPr>
            <a:normAutofit fontScale="92500"/>
          </a:bodyPr>
          <a:lstStyle/>
          <a:p>
            <a:r>
              <a:rPr lang="en-US" dirty="0">
                <a:solidFill>
                  <a:schemeClr val="bg1"/>
                </a:solidFill>
              </a:rPr>
              <a:t>There are </a:t>
            </a:r>
            <a:r>
              <a:rPr lang="en-US" dirty="0">
                <a:solidFill>
                  <a:srgbClr val="CEAC66"/>
                </a:solidFill>
              </a:rPr>
              <a:t>many </a:t>
            </a:r>
            <a:r>
              <a:rPr lang="en-US" dirty="0">
                <a:solidFill>
                  <a:srgbClr val="FFFFFF"/>
                </a:solidFill>
              </a:rPr>
              <a:t>data </a:t>
            </a:r>
            <a:r>
              <a:rPr lang="en-US" dirty="0">
                <a:solidFill>
                  <a:schemeClr val="bg1"/>
                </a:solidFill>
              </a:rPr>
              <a:t>options for economic research available in the RDC</a:t>
            </a:r>
          </a:p>
          <a:p>
            <a:r>
              <a:rPr lang="en-US" dirty="0">
                <a:solidFill>
                  <a:schemeClr val="bg1"/>
                </a:solidFill>
              </a:rPr>
              <a:t>Census collects the </a:t>
            </a:r>
            <a:r>
              <a:rPr lang="en-US" dirty="0">
                <a:solidFill>
                  <a:srgbClr val="CEAC66"/>
                </a:solidFill>
              </a:rPr>
              <a:t>Economic Censuses </a:t>
            </a:r>
            <a:r>
              <a:rPr lang="en-US" dirty="0">
                <a:solidFill>
                  <a:schemeClr val="bg1"/>
                </a:solidFill>
              </a:rPr>
              <a:t>and </a:t>
            </a:r>
            <a:r>
              <a:rPr lang="en-US" dirty="0">
                <a:solidFill>
                  <a:srgbClr val="CEAC66"/>
                </a:solidFill>
              </a:rPr>
              <a:t>Annual Surveys </a:t>
            </a:r>
            <a:r>
              <a:rPr lang="en-US" dirty="0">
                <a:solidFill>
                  <a:schemeClr val="bg1"/>
                </a:solidFill>
              </a:rPr>
              <a:t>from business </a:t>
            </a:r>
            <a:r>
              <a:rPr lang="en-US" dirty="0">
                <a:solidFill>
                  <a:srgbClr val="CEAC66"/>
                </a:solidFill>
              </a:rPr>
              <a:t>establishments</a:t>
            </a:r>
            <a:r>
              <a:rPr lang="en-US" dirty="0">
                <a:solidFill>
                  <a:schemeClr val="bg1"/>
                </a:solidFill>
              </a:rPr>
              <a:t> every one or five years (years ending in 2 or 7)</a:t>
            </a:r>
          </a:p>
          <a:p>
            <a:r>
              <a:rPr lang="en-US" dirty="0">
                <a:solidFill>
                  <a:schemeClr val="bg1"/>
                </a:solidFill>
              </a:rPr>
              <a:t>Census also keeps a </a:t>
            </a:r>
            <a:r>
              <a:rPr lang="en-US" dirty="0">
                <a:solidFill>
                  <a:srgbClr val="CEAC66"/>
                </a:solidFill>
              </a:rPr>
              <a:t>Business Register </a:t>
            </a:r>
            <a:r>
              <a:rPr lang="en-US" dirty="0">
                <a:solidFill>
                  <a:schemeClr val="bg1"/>
                </a:solidFill>
              </a:rPr>
              <a:t>of all employer establishments in the US, which are linked over time in the Longitudinal Business Database (</a:t>
            </a:r>
            <a:r>
              <a:rPr lang="en-US" dirty="0">
                <a:solidFill>
                  <a:srgbClr val="CEAC66"/>
                </a:solidFill>
              </a:rPr>
              <a:t>LBD</a:t>
            </a:r>
            <a:r>
              <a:rPr lang="en-US" dirty="0">
                <a:solidFill>
                  <a:schemeClr val="bg1"/>
                </a:solidFill>
              </a:rPr>
              <a:t>)</a:t>
            </a:r>
          </a:p>
          <a:p>
            <a:r>
              <a:rPr lang="en-US" dirty="0">
                <a:solidFill>
                  <a:schemeClr val="bg1"/>
                </a:solidFill>
              </a:rPr>
              <a:t>For </a:t>
            </a:r>
            <a:r>
              <a:rPr lang="en-US" dirty="0">
                <a:solidFill>
                  <a:srgbClr val="CEAC66"/>
                </a:solidFill>
              </a:rPr>
              <a:t>US-based </a:t>
            </a:r>
            <a:r>
              <a:rPr lang="en-US" dirty="0">
                <a:solidFill>
                  <a:schemeClr val="bg1"/>
                </a:solidFill>
              </a:rPr>
              <a:t>businesses, </a:t>
            </a:r>
            <a:r>
              <a:rPr lang="en-US" dirty="0">
                <a:solidFill>
                  <a:srgbClr val="CEAC66"/>
                </a:solidFill>
              </a:rPr>
              <a:t>trade/transaction </a:t>
            </a:r>
            <a:r>
              <a:rPr lang="en-US" dirty="0">
                <a:solidFill>
                  <a:schemeClr val="bg1"/>
                </a:solidFill>
              </a:rPr>
              <a:t>data are also collected by Census and made available at the establishment and transaction level</a:t>
            </a:r>
          </a:p>
          <a:p>
            <a:r>
              <a:rPr lang="en-US" dirty="0">
                <a:solidFill>
                  <a:schemeClr val="bg1"/>
                </a:solidFill>
              </a:rPr>
              <a:t>Census works with </a:t>
            </a:r>
            <a:r>
              <a:rPr lang="en-US" dirty="0">
                <a:solidFill>
                  <a:srgbClr val="CEAC66"/>
                </a:solidFill>
              </a:rPr>
              <a:t>State unemployment offices </a:t>
            </a:r>
            <a:r>
              <a:rPr lang="en-US" dirty="0">
                <a:solidFill>
                  <a:schemeClr val="bg1"/>
                </a:solidFill>
              </a:rPr>
              <a:t>to make longitudinal, linked </a:t>
            </a:r>
            <a:r>
              <a:rPr lang="en-US" dirty="0">
                <a:solidFill>
                  <a:srgbClr val="CEAC66"/>
                </a:solidFill>
              </a:rPr>
              <a:t>employer-employee data </a:t>
            </a:r>
            <a:r>
              <a:rPr lang="en-US" dirty="0">
                <a:solidFill>
                  <a:schemeClr val="bg1"/>
                </a:solidFill>
              </a:rPr>
              <a:t>available as well (96% coverage of private sector)</a:t>
            </a:r>
          </a:p>
          <a:p>
            <a:endParaRPr lang="en-US" dirty="0">
              <a:solidFill>
                <a:schemeClr val="bg1"/>
              </a:solidFill>
            </a:endParaRPr>
          </a:p>
        </p:txBody>
      </p:sp>
    </p:spTree>
    <p:extLst>
      <p:ext uri="{BB962C8B-B14F-4D97-AF65-F5344CB8AC3E}">
        <p14:creationId xmlns:p14="http://schemas.microsoft.com/office/powerpoint/2010/main" val="2799363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fontScale="90000"/>
          </a:bodyPr>
          <a:lstStyle/>
          <a:p>
            <a:r>
              <a:rPr lang="en-US" sz="5400" b="1" dirty="0">
                <a:solidFill>
                  <a:srgbClr val="D4B779"/>
                </a:solidFill>
              </a:rPr>
              <a:t>Local Example </a:t>
            </a:r>
            <a:r>
              <a:rPr lang="en-US" sz="5400" b="1" dirty="0">
                <a:solidFill>
                  <a:schemeClr val="bg1"/>
                </a:solidFill>
              </a:rPr>
              <a:t>of Using Census Economic Data for Health Research</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612264"/>
            <a:ext cx="10515600" cy="4210181"/>
          </a:xfrm>
        </p:spPr>
        <p:txBody>
          <a:bodyPr>
            <a:normAutofit/>
          </a:bodyPr>
          <a:lstStyle/>
          <a:p>
            <a:r>
              <a:rPr lang="en-US" sz="2600" dirty="0">
                <a:solidFill>
                  <a:srgbClr val="FFFFFF"/>
                </a:solidFill>
              </a:rPr>
              <a:t>Tran and Krueger (</a:t>
            </a:r>
            <a:r>
              <a:rPr lang="en-US" sz="2600" dirty="0">
                <a:solidFill>
                  <a:srgbClr val="D4B779"/>
                </a:solidFill>
              </a:rPr>
              <a:t>CU Denver, CSPH</a:t>
            </a:r>
            <a:r>
              <a:rPr lang="en-US" sz="2600" dirty="0">
                <a:solidFill>
                  <a:srgbClr val="FFFFFF"/>
                </a:solidFill>
              </a:rPr>
              <a:t>) – “Small Businesses and Employer-Sponsored Health Insurance”</a:t>
            </a:r>
          </a:p>
          <a:p>
            <a:r>
              <a:rPr lang="en-US" sz="2600" dirty="0">
                <a:solidFill>
                  <a:srgbClr val="FFFFFF"/>
                </a:solidFill>
              </a:rPr>
              <a:t>Unique in using business data to assess a health-related outcome</a:t>
            </a:r>
          </a:p>
          <a:p>
            <a:r>
              <a:rPr lang="en-US" sz="2600" dirty="0">
                <a:solidFill>
                  <a:srgbClr val="FFFFFF"/>
                </a:solidFill>
              </a:rPr>
              <a:t>Uses a variety of newer small-business focused surveys to assess whether race/ethnicity and nativity of business owners, as well as local community, predicts whether businesses offer ESI</a:t>
            </a:r>
          </a:p>
          <a:p>
            <a:pPr lvl="1"/>
            <a:r>
              <a:rPr lang="en-US" sz="1800" dirty="0">
                <a:solidFill>
                  <a:srgbClr val="FFFFFF"/>
                </a:solidFill>
              </a:rPr>
              <a:t>Survey of Business Owners (</a:t>
            </a:r>
            <a:r>
              <a:rPr lang="en-US" sz="1800" dirty="0">
                <a:solidFill>
                  <a:srgbClr val="D4B779"/>
                </a:solidFill>
              </a:rPr>
              <a:t>SBO</a:t>
            </a:r>
            <a:r>
              <a:rPr lang="en-US" sz="1800" dirty="0">
                <a:solidFill>
                  <a:srgbClr val="FFFFFF"/>
                </a:solidFill>
              </a:rPr>
              <a:t>)</a:t>
            </a:r>
          </a:p>
          <a:p>
            <a:pPr lvl="1"/>
            <a:r>
              <a:rPr lang="en-US" sz="1800" dirty="0">
                <a:solidFill>
                  <a:srgbClr val="FFFFFF"/>
                </a:solidFill>
              </a:rPr>
              <a:t>Annual Survey of Entrepreneurs (</a:t>
            </a:r>
            <a:r>
              <a:rPr lang="en-US" sz="1800" dirty="0">
                <a:solidFill>
                  <a:srgbClr val="D4B779"/>
                </a:solidFill>
              </a:rPr>
              <a:t>ASE</a:t>
            </a:r>
            <a:r>
              <a:rPr lang="en-US" sz="1800" dirty="0">
                <a:solidFill>
                  <a:srgbClr val="FFFFFF"/>
                </a:solidFill>
              </a:rPr>
              <a:t>)</a:t>
            </a:r>
          </a:p>
          <a:p>
            <a:pPr lvl="1"/>
            <a:r>
              <a:rPr lang="en-US" sz="1800" dirty="0">
                <a:solidFill>
                  <a:srgbClr val="FFFFFF"/>
                </a:solidFill>
              </a:rPr>
              <a:t>Annual Business Survey (</a:t>
            </a:r>
            <a:r>
              <a:rPr lang="en-US" sz="1800" dirty="0">
                <a:solidFill>
                  <a:srgbClr val="D4B779"/>
                </a:solidFill>
              </a:rPr>
              <a:t>ABS</a:t>
            </a:r>
            <a:r>
              <a:rPr lang="en-US" sz="1800" dirty="0">
                <a:solidFill>
                  <a:srgbClr val="FFFFFF"/>
                </a:solidFill>
              </a:rPr>
              <a:t>)</a:t>
            </a:r>
          </a:p>
          <a:p>
            <a:pPr lvl="1"/>
            <a:endParaRPr lang="en-US" sz="1800" dirty="0">
              <a:solidFill>
                <a:schemeClr val="bg1"/>
              </a:solidFill>
            </a:endParaRPr>
          </a:p>
        </p:txBody>
      </p:sp>
      <p:pic>
        <p:nvPicPr>
          <p:cNvPr id="6" name="Picture 5">
            <a:extLst>
              <a:ext uri="{FF2B5EF4-FFF2-40B4-BE49-F238E27FC236}">
                <a16:creationId xmlns:a16="http://schemas.microsoft.com/office/drawing/2014/main" id="{A6E5564F-3378-46A5-BAB3-ECFE050B0253}"/>
              </a:ext>
            </a:extLst>
          </p:cNvPr>
          <p:cNvPicPr>
            <a:picLocks noChangeAspect="1"/>
          </p:cNvPicPr>
          <p:nvPr/>
        </p:nvPicPr>
        <p:blipFill>
          <a:blip r:embed="rId3"/>
          <a:stretch>
            <a:fillRect/>
          </a:stretch>
        </p:blipFill>
        <p:spPr>
          <a:xfrm>
            <a:off x="6698254" y="3857702"/>
            <a:ext cx="4144523" cy="2303709"/>
          </a:xfrm>
          <a:prstGeom prst="rect">
            <a:avLst/>
          </a:prstGeom>
        </p:spPr>
      </p:pic>
    </p:spTree>
    <p:extLst>
      <p:ext uri="{BB962C8B-B14F-4D97-AF65-F5344CB8AC3E}">
        <p14:creationId xmlns:p14="http://schemas.microsoft.com/office/powerpoint/2010/main" val="3948100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fontScale="90000"/>
          </a:bodyPr>
          <a:lstStyle/>
          <a:p>
            <a:r>
              <a:rPr lang="en-US" sz="5400" b="1" dirty="0">
                <a:solidFill>
                  <a:srgbClr val="D4B779"/>
                </a:solidFill>
              </a:rPr>
              <a:t>ANOTHER Local Example </a:t>
            </a:r>
            <a:r>
              <a:rPr lang="en-US" sz="5400" b="1" dirty="0">
                <a:solidFill>
                  <a:schemeClr val="bg1"/>
                </a:solidFill>
              </a:rPr>
              <a:t>of Using Census Economic Data for Health Research</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612264"/>
            <a:ext cx="10515600" cy="4535617"/>
          </a:xfrm>
        </p:spPr>
        <p:txBody>
          <a:bodyPr>
            <a:normAutofit/>
          </a:bodyPr>
          <a:lstStyle/>
          <a:p>
            <a:r>
              <a:rPr lang="en-US" sz="2600" dirty="0">
                <a:solidFill>
                  <a:srgbClr val="FFFFFF"/>
                </a:solidFill>
              </a:rPr>
              <a:t>Van </a:t>
            </a:r>
            <a:r>
              <a:rPr lang="en-US" sz="2600" dirty="0" err="1">
                <a:solidFill>
                  <a:srgbClr val="FFFFFF"/>
                </a:solidFill>
              </a:rPr>
              <a:t>Sandt</a:t>
            </a:r>
            <a:r>
              <a:rPr lang="en-US" sz="2600" dirty="0">
                <a:solidFill>
                  <a:srgbClr val="FFFFFF"/>
                </a:solidFill>
              </a:rPr>
              <a:t> (</a:t>
            </a:r>
            <a:r>
              <a:rPr lang="en-US" sz="2600" dirty="0">
                <a:solidFill>
                  <a:srgbClr val="D4B779"/>
                </a:solidFill>
              </a:rPr>
              <a:t>U </a:t>
            </a:r>
            <a:r>
              <a:rPr lang="en-US" sz="2600" dirty="0" err="1">
                <a:solidFill>
                  <a:srgbClr val="D4B779"/>
                </a:solidFill>
              </a:rPr>
              <a:t>Wyo</a:t>
            </a:r>
            <a:r>
              <a:rPr lang="en-US" sz="2600" dirty="0">
                <a:solidFill>
                  <a:srgbClr val="FFFFFF"/>
                </a:solidFill>
              </a:rPr>
              <a:t>) – “Exploring the Impact of Comprehensive Health Care Access on Health Outcomes Across the US”</a:t>
            </a:r>
            <a:endParaRPr lang="en-US" sz="1800" dirty="0">
              <a:solidFill>
                <a:schemeClr val="bg1"/>
              </a:solidFill>
            </a:endParaRPr>
          </a:p>
          <a:p>
            <a:r>
              <a:rPr lang="en-US" sz="2600" dirty="0">
                <a:solidFill>
                  <a:srgbClr val="FFFFFF"/>
                </a:solidFill>
              </a:rPr>
              <a:t>Assesses physical, financial, and social access to care across the US by disaggregating the types of care providers available at the same location (e.g. hospitals or clinics), as well as proximity to health-related industries like fitness and recreational sports centers, grocery stores, restaurants</a:t>
            </a:r>
          </a:p>
          <a:p>
            <a:r>
              <a:rPr lang="en-US" sz="2600" dirty="0">
                <a:solidFill>
                  <a:srgbClr val="FFFFFF"/>
                </a:solidFill>
              </a:rPr>
              <a:t>Examines impacts on county-level cause-specific mortality, from NCHS data</a:t>
            </a:r>
          </a:p>
          <a:p>
            <a:pPr lvl="1"/>
            <a:r>
              <a:rPr lang="en-US" sz="2200" dirty="0">
                <a:solidFill>
                  <a:srgbClr val="FFFFFF"/>
                </a:solidFill>
              </a:rPr>
              <a:t>Longitudinal Business Database (</a:t>
            </a:r>
            <a:r>
              <a:rPr lang="en-US" sz="2200" dirty="0">
                <a:solidFill>
                  <a:srgbClr val="D4B779"/>
                </a:solidFill>
              </a:rPr>
              <a:t>LBD</a:t>
            </a:r>
            <a:r>
              <a:rPr lang="en-US" sz="2200" dirty="0">
                <a:solidFill>
                  <a:srgbClr val="FFFFFF"/>
                </a:solidFill>
              </a:rPr>
              <a:t>) </a:t>
            </a:r>
          </a:p>
          <a:p>
            <a:pPr lvl="1"/>
            <a:r>
              <a:rPr lang="en-US" sz="2200" dirty="0">
                <a:solidFill>
                  <a:srgbClr val="FFFFFF"/>
                </a:solidFill>
              </a:rPr>
              <a:t>County Business Patterns Business Register (</a:t>
            </a:r>
            <a:r>
              <a:rPr lang="en-US" sz="2200" dirty="0">
                <a:solidFill>
                  <a:srgbClr val="D4B779"/>
                </a:solidFill>
              </a:rPr>
              <a:t>CBPBR</a:t>
            </a:r>
            <a:r>
              <a:rPr lang="en-US" sz="2200" dirty="0">
                <a:solidFill>
                  <a:srgbClr val="FFFFFF"/>
                </a:solidFill>
              </a:rPr>
              <a:t>)</a:t>
            </a:r>
          </a:p>
          <a:p>
            <a:pPr lvl="1"/>
            <a:r>
              <a:rPr lang="en-US" sz="2200" dirty="0">
                <a:solidFill>
                  <a:srgbClr val="FFFFFF"/>
                </a:solidFill>
              </a:rPr>
              <a:t>American Community Survey (</a:t>
            </a:r>
            <a:r>
              <a:rPr lang="en-US" sz="2200" dirty="0">
                <a:solidFill>
                  <a:srgbClr val="D4B779"/>
                </a:solidFill>
              </a:rPr>
              <a:t>ACS</a:t>
            </a:r>
            <a:r>
              <a:rPr lang="en-US" sz="2200" dirty="0">
                <a:solidFill>
                  <a:srgbClr val="FFFFFF"/>
                </a:solidFill>
              </a:rPr>
              <a:t>)</a:t>
            </a:r>
          </a:p>
          <a:p>
            <a:pPr lvl="1"/>
            <a:r>
              <a:rPr lang="en-US" sz="2200" dirty="0">
                <a:solidFill>
                  <a:srgbClr val="FFFFFF"/>
                </a:solidFill>
              </a:rPr>
              <a:t>National Vital Statistics System (</a:t>
            </a:r>
            <a:r>
              <a:rPr lang="en-US" sz="2200" dirty="0">
                <a:solidFill>
                  <a:srgbClr val="D4B779"/>
                </a:solidFill>
              </a:rPr>
              <a:t>NVSS</a:t>
            </a:r>
            <a:r>
              <a:rPr lang="en-US" sz="2200" dirty="0">
                <a:solidFill>
                  <a:srgbClr val="FFFFFF"/>
                </a:solidFill>
              </a:rPr>
              <a:t>) Mortality Multiple Cause of Death file</a:t>
            </a:r>
          </a:p>
        </p:txBody>
      </p:sp>
    </p:spTree>
    <p:extLst>
      <p:ext uri="{BB962C8B-B14F-4D97-AF65-F5344CB8AC3E}">
        <p14:creationId xmlns:p14="http://schemas.microsoft.com/office/powerpoint/2010/main" val="863586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BLS </a:t>
            </a:r>
            <a:r>
              <a:rPr lang="en-US" sz="5400" b="1" dirty="0">
                <a:solidFill>
                  <a:schemeClr val="bg1"/>
                </a:solidFill>
              </a:rPr>
              <a:t>Injury and Fatality Data</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7656" y="1490887"/>
            <a:ext cx="10515600" cy="4651375"/>
          </a:xfrm>
        </p:spPr>
        <p:txBody>
          <a:bodyPr>
            <a:normAutofit/>
          </a:bodyPr>
          <a:lstStyle/>
          <a:p>
            <a:r>
              <a:rPr lang="en-US" dirty="0">
                <a:solidFill>
                  <a:srgbClr val="FFFFFF"/>
                </a:solidFill>
              </a:rPr>
              <a:t>The Bureau of Labor Statistics (</a:t>
            </a:r>
            <a:r>
              <a:rPr lang="en-US" dirty="0">
                <a:solidFill>
                  <a:srgbClr val="D4B779"/>
                </a:solidFill>
              </a:rPr>
              <a:t>BLS</a:t>
            </a:r>
            <a:r>
              <a:rPr lang="en-US" dirty="0">
                <a:solidFill>
                  <a:srgbClr val="FFFFFF"/>
                </a:solidFill>
              </a:rPr>
              <a:t>) collects the Survey of Occupational Illnesses and Injuries (</a:t>
            </a:r>
            <a:r>
              <a:rPr lang="en-US" dirty="0">
                <a:solidFill>
                  <a:srgbClr val="D4B779"/>
                </a:solidFill>
              </a:rPr>
              <a:t>SOII</a:t>
            </a:r>
            <a:r>
              <a:rPr lang="en-US" dirty="0">
                <a:solidFill>
                  <a:srgbClr val="FFFFFF"/>
                </a:solidFill>
              </a:rPr>
              <a:t>) and Census of Fatal Occupational Injuries (</a:t>
            </a:r>
            <a:r>
              <a:rPr lang="en-US" dirty="0">
                <a:solidFill>
                  <a:srgbClr val="D4B779"/>
                </a:solidFill>
              </a:rPr>
              <a:t>CFOI</a:t>
            </a:r>
            <a:r>
              <a:rPr lang="en-US" dirty="0">
                <a:solidFill>
                  <a:srgbClr val="FFFFFF"/>
                </a:solidFill>
              </a:rPr>
              <a:t>)</a:t>
            </a:r>
          </a:p>
          <a:p>
            <a:r>
              <a:rPr lang="en-US" dirty="0">
                <a:solidFill>
                  <a:srgbClr val="FFFFFF"/>
                </a:solidFill>
              </a:rPr>
              <a:t>SOII contains a sample of establishments who report the number of illnesses or injuries suffered by workers as a result of their job</a:t>
            </a:r>
          </a:p>
          <a:p>
            <a:pPr lvl="1"/>
            <a:r>
              <a:rPr lang="en-US" dirty="0">
                <a:solidFill>
                  <a:srgbClr val="FFFFFF"/>
                </a:solidFill>
              </a:rPr>
              <a:t>Only contains detail (injury severity, time out of work, employee race/ethnicity) for </a:t>
            </a:r>
            <a:r>
              <a:rPr lang="en-US" dirty="0">
                <a:solidFill>
                  <a:srgbClr val="D4B779"/>
                </a:solidFill>
              </a:rPr>
              <a:t>a sample </a:t>
            </a:r>
            <a:r>
              <a:rPr lang="en-US" dirty="0">
                <a:solidFill>
                  <a:srgbClr val="FFFFFF"/>
                </a:solidFill>
              </a:rPr>
              <a:t>of reported injuries if &gt;15 reported</a:t>
            </a:r>
          </a:p>
          <a:p>
            <a:pPr lvl="1"/>
            <a:r>
              <a:rPr lang="en-US" dirty="0">
                <a:solidFill>
                  <a:srgbClr val="FFFFFF"/>
                </a:solidFill>
              </a:rPr>
              <a:t>Establishment data is </a:t>
            </a:r>
            <a:r>
              <a:rPr lang="en-US" dirty="0">
                <a:solidFill>
                  <a:srgbClr val="D4B779"/>
                </a:solidFill>
              </a:rPr>
              <a:t>sufficient for linkage </a:t>
            </a:r>
            <a:r>
              <a:rPr lang="en-US" dirty="0">
                <a:solidFill>
                  <a:srgbClr val="FFFFFF"/>
                </a:solidFill>
              </a:rPr>
              <a:t>to Census business data</a:t>
            </a:r>
          </a:p>
          <a:p>
            <a:r>
              <a:rPr lang="en-US" dirty="0">
                <a:solidFill>
                  <a:srgbClr val="FFFFFF"/>
                </a:solidFill>
              </a:rPr>
              <a:t>CFOI compiles comprehensive information on fatal accidents suffered on the job</a:t>
            </a:r>
          </a:p>
          <a:p>
            <a:pPr lvl="1"/>
            <a:r>
              <a:rPr lang="en-US" dirty="0">
                <a:solidFill>
                  <a:srgbClr val="FFFFFF"/>
                </a:solidFill>
              </a:rPr>
              <a:t>Does </a:t>
            </a:r>
            <a:r>
              <a:rPr lang="en-US" dirty="0">
                <a:solidFill>
                  <a:srgbClr val="D4B779"/>
                </a:solidFill>
              </a:rPr>
              <a:t>NOT </a:t>
            </a:r>
            <a:r>
              <a:rPr lang="en-US" dirty="0">
                <a:solidFill>
                  <a:srgbClr val="FFFFFF"/>
                </a:solidFill>
              </a:rPr>
              <a:t>contain data necessary to link establishments to business data</a:t>
            </a:r>
            <a:endParaRPr lang="en-US" dirty="0">
              <a:solidFill>
                <a:srgbClr val="CEAC66"/>
              </a:solidFill>
            </a:endParaRPr>
          </a:p>
        </p:txBody>
      </p:sp>
    </p:spTree>
    <p:extLst>
      <p:ext uri="{BB962C8B-B14F-4D97-AF65-F5344CB8AC3E}">
        <p14:creationId xmlns:p14="http://schemas.microsoft.com/office/powerpoint/2010/main" val="6213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C47C48-7DB9-E84A-BCD3-0D47794DD09C}"/>
              </a:ext>
            </a:extLst>
          </p:cNvPr>
          <p:cNvSpPr>
            <a:spLocks noGrp="1"/>
          </p:cNvSpPr>
          <p:nvPr>
            <p:ph type="title"/>
          </p:nvPr>
        </p:nvSpPr>
        <p:spPr>
          <a:xfrm>
            <a:off x="838200" y="315294"/>
            <a:ext cx="10495844" cy="1599901"/>
          </a:xfrm>
        </p:spPr>
        <p:txBody>
          <a:bodyPr>
            <a:normAutofit fontScale="90000"/>
          </a:bodyPr>
          <a:lstStyle/>
          <a:p>
            <a:pPr algn="ctr"/>
            <a:r>
              <a:rPr lang="en-US" sz="3100" b="1" dirty="0"/>
              <a:t>RMRDC Membership Network</a:t>
            </a:r>
            <a:br>
              <a:rPr lang="en-US" dirty="0"/>
            </a:br>
            <a:r>
              <a:rPr lang="en-US" sz="2200" dirty="0"/>
              <a:t>*</a:t>
            </a:r>
            <a:r>
              <a:rPr lang="en-US" sz="2700" b="1" dirty="0"/>
              <a:t>All faculty, staff, and graduate students associated with member universities have free access to the lab and services</a:t>
            </a:r>
            <a:br>
              <a:rPr lang="en-US" b="1" dirty="0"/>
            </a:br>
            <a:endParaRPr lang="en-US" dirty="0"/>
          </a:p>
        </p:txBody>
      </p:sp>
      <p:pic>
        <p:nvPicPr>
          <p:cNvPr id="15" name="Content Placeholder 4">
            <a:extLst>
              <a:ext uri="{FF2B5EF4-FFF2-40B4-BE49-F238E27FC236}">
                <a16:creationId xmlns:a16="http://schemas.microsoft.com/office/drawing/2014/main" id="{D57338C6-528B-1F40-B8E3-3F4EFF3F8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430" y="1977791"/>
            <a:ext cx="3159249" cy="1540134"/>
          </a:xfrm>
          <a:prstGeom prst="rect">
            <a:avLst/>
          </a:prstGeom>
        </p:spPr>
      </p:pic>
      <p:pic>
        <p:nvPicPr>
          <p:cNvPr id="16" name="Picture 15">
            <a:extLst>
              <a:ext uri="{FF2B5EF4-FFF2-40B4-BE49-F238E27FC236}">
                <a16:creationId xmlns:a16="http://schemas.microsoft.com/office/drawing/2014/main" id="{5644EDA5-1268-5B4C-8B01-2D322D1A4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626" y="1528198"/>
            <a:ext cx="3159249" cy="1026755"/>
          </a:xfrm>
          <a:prstGeom prst="rect">
            <a:avLst/>
          </a:prstGeom>
        </p:spPr>
      </p:pic>
      <p:pic>
        <p:nvPicPr>
          <p:cNvPr id="17" name="Picture 16">
            <a:extLst>
              <a:ext uri="{FF2B5EF4-FFF2-40B4-BE49-F238E27FC236}">
                <a16:creationId xmlns:a16="http://schemas.microsoft.com/office/drawing/2014/main" id="{AA679E94-D083-1C44-A6B1-094EBFF15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268" y="1693685"/>
            <a:ext cx="2928186" cy="805251"/>
          </a:xfrm>
          <a:prstGeom prst="rect">
            <a:avLst/>
          </a:prstGeom>
        </p:spPr>
      </p:pic>
      <p:pic>
        <p:nvPicPr>
          <p:cNvPr id="18" name="Picture 17">
            <a:extLst>
              <a:ext uri="{FF2B5EF4-FFF2-40B4-BE49-F238E27FC236}">
                <a16:creationId xmlns:a16="http://schemas.microsoft.com/office/drawing/2014/main" id="{3F80478D-C955-2F4C-8ED3-7A83EF178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3793" y="2809917"/>
            <a:ext cx="2458719" cy="969547"/>
          </a:xfrm>
          <a:prstGeom prst="rect">
            <a:avLst/>
          </a:prstGeom>
        </p:spPr>
      </p:pic>
      <p:pic>
        <p:nvPicPr>
          <p:cNvPr id="19" name="Picture 18">
            <a:extLst>
              <a:ext uri="{FF2B5EF4-FFF2-40B4-BE49-F238E27FC236}">
                <a16:creationId xmlns:a16="http://schemas.microsoft.com/office/drawing/2014/main" id="{5F6923A8-A3E6-7348-80BE-7DEB7A1AA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253" y="4000036"/>
            <a:ext cx="3175682" cy="952705"/>
          </a:xfrm>
          <a:prstGeom prst="rect">
            <a:avLst/>
          </a:prstGeom>
        </p:spPr>
      </p:pic>
      <p:pic>
        <p:nvPicPr>
          <p:cNvPr id="20" name="Picture 19">
            <a:extLst>
              <a:ext uri="{FF2B5EF4-FFF2-40B4-BE49-F238E27FC236}">
                <a16:creationId xmlns:a16="http://schemas.microsoft.com/office/drawing/2014/main" id="{0C43DFD1-9E85-614C-8A76-C3789428FB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463" y="5308013"/>
            <a:ext cx="3472356" cy="935475"/>
          </a:xfrm>
          <a:prstGeom prst="rect">
            <a:avLst/>
          </a:prstGeom>
        </p:spPr>
      </p:pic>
      <p:pic>
        <p:nvPicPr>
          <p:cNvPr id="21" name="Picture 20">
            <a:extLst>
              <a:ext uri="{FF2B5EF4-FFF2-40B4-BE49-F238E27FC236}">
                <a16:creationId xmlns:a16="http://schemas.microsoft.com/office/drawing/2014/main" id="{D0E0F685-D781-3348-B22E-967F980DDC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537" y="3983194"/>
            <a:ext cx="2085975" cy="1939094"/>
          </a:xfrm>
          <a:prstGeom prst="rect">
            <a:avLst/>
          </a:prstGeom>
        </p:spPr>
      </p:pic>
      <p:pic>
        <p:nvPicPr>
          <p:cNvPr id="23" name="Picture 22" descr="Logo&#10;&#10;Description automatically generated">
            <a:extLst>
              <a:ext uri="{FF2B5EF4-FFF2-40B4-BE49-F238E27FC236}">
                <a16:creationId xmlns:a16="http://schemas.microsoft.com/office/drawing/2014/main" id="{79A21FAF-E628-2B44-92D9-F1F813A381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4420" y="4035357"/>
            <a:ext cx="2133600" cy="2143125"/>
          </a:xfrm>
          <a:prstGeom prst="rect">
            <a:avLst/>
          </a:prstGeom>
        </p:spPr>
      </p:pic>
      <p:pic>
        <p:nvPicPr>
          <p:cNvPr id="12" name="Picture 11">
            <a:extLst>
              <a:ext uri="{FF2B5EF4-FFF2-40B4-BE49-F238E27FC236}">
                <a16:creationId xmlns:a16="http://schemas.microsoft.com/office/drawing/2014/main" id="{4A2363C8-9DAF-4729-9372-A08B8816EB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9679" y="3145055"/>
            <a:ext cx="4348206" cy="501122"/>
          </a:xfrm>
          <a:prstGeom prst="rect">
            <a:avLst/>
          </a:prstGeom>
        </p:spPr>
      </p:pic>
    </p:spTree>
    <p:extLst>
      <p:ext uri="{BB962C8B-B14F-4D97-AF65-F5344CB8AC3E}">
        <p14:creationId xmlns:p14="http://schemas.microsoft.com/office/powerpoint/2010/main" val="4217336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fontScale="90000"/>
          </a:bodyPr>
          <a:lstStyle/>
          <a:p>
            <a:r>
              <a:rPr lang="en-US" sz="5400" b="1" dirty="0">
                <a:solidFill>
                  <a:srgbClr val="D4B779"/>
                </a:solidFill>
              </a:rPr>
              <a:t>Local </a:t>
            </a:r>
            <a:r>
              <a:rPr lang="en-US" sz="5400" b="1" dirty="0">
                <a:solidFill>
                  <a:schemeClr val="bg1"/>
                </a:solidFill>
              </a:rPr>
              <a:t>Use of</a:t>
            </a:r>
            <a:r>
              <a:rPr lang="en-US" sz="5400" b="1" dirty="0">
                <a:solidFill>
                  <a:srgbClr val="D4B779"/>
                </a:solidFill>
              </a:rPr>
              <a:t> </a:t>
            </a:r>
            <a:r>
              <a:rPr lang="en-US" sz="5400" b="1" dirty="0">
                <a:solidFill>
                  <a:schemeClr val="bg1"/>
                </a:solidFill>
              </a:rPr>
              <a:t>Injury and Fatality Data Linked to Census Economic Data</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7656" y="1617347"/>
            <a:ext cx="10515600" cy="4384619"/>
          </a:xfrm>
        </p:spPr>
        <p:txBody>
          <a:bodyPr>
            <a:normAutofit/>
          </a:bodyPr>
          <a:lstStyle/>
          <a:p>
            <a:r>
              <a:rPr lang="en-US" dirty="0">
                <a:solidFill>
                  <a:schemeClr val="bg1"/>
                </a:solidFill>
              </a:rPr>
              <a:t>Duncan (</a:t>
            </a:r>
            <a:r>
              <a:rPr lang="en-US" dirty="0">
                <a:solidFill>
                  <a:srgbClr val="D4B779"/>
                </a:solidFill>
              </a:rPr>
              <a:t>CSU Pueblo</a:t>
            </a:r>
            <a:r>
              <a:rPr lang="en-US" dirty="0">
                <a:solidFill>
                  <a:schemeClr val="bg1"/>
                </a:solidFill>
              </a:rPr>
              <a:t>) – “Effects of Subcontracting and other Contractor Characteristics on Injuries in the Construction Industry”</a:t>
            </a:r>
          </a:p>
          <a:p>
            <a:r>
              <a:rPr lang="en-US" dirty="0">
                <a:solidFill>
                  <a:schemeClr val="bg1"/>
                </a:solidFill>
              </a:rPr>
              <a:t>Examines the distribution and severity of injuries in the Constructor sector by Subcontractor types</a:t>
            </a:r>
          </a:p>
          <a:p>
            <a:r>
              <a:rPr lang="en-US" dirty="0">
                <a:solidFill>
                  <a:schemeClr val="bg1"/>
                </a:solidFill>
              </a:rPr>
              <a:t>Combines restricted BLS data with Census Economic Data to get better estimates of employer characteristics</a:t>
            </a:r>
          </a:p>
          <a:p>
            <a:pPr lvl="1"/>
            <a:r>
              <a:rPr lang="en-US" dirty="0">
                <a:solidFill>
                  <a:schemeClr val="bg1"/>
                </a:solidFill>
              </a:rPr>
              <a:t>Survey of Occupational Illnesses and Injuries (</a:t>
            </a:r>
            <a:r>
              <a:rPr lang="en-US" dirty="0">
                <a:solidFill>
                  <a:srgbClr val="D4B779"/>
                </a:solidFill>
              </a:rPr>
              <a:t>SOII</a:t>
            </a:r>
            <a:r>
              <a:rPr lang="en-US" dirty="0">
                <a:solidFill>
                  <a:schemeClr val="bg1"/>
                </a:solidFill>
              </a:rPr>
              <a:t>)</a:t>
            </a:r>
          </a:p>
          <a:p>
            <a:pPr lvl="1"/>
            <a:r>
              <a:rPr lang="en-US" dirty="0">
                <a:solidFill>
                  <a:schemeClr val="bg1"/>
                </a:solidFill>
              </a:rPr>
              <a:t>Census of Construction Injuries (</a:t>
            </a:r>
            <a:r>
              <a:rPr lang="en-US" dirty="0">
                <a:solidFill>
                  <a:srgbClr val="D4B779"/>
                </a:solidFill>
              </a:rPr>
              <a:t>CCI</a:t>
            </a:r>
            <a:r>
              <a:rPr lang="en-US" dirty="0">
                <a:solidFill>
                  <a:schemeClr val="bg1"/>
                </a:solidFill>
              </a:rPr>
              <a:t>)</a:t>
            </a:r>
          </a:p>
        </p:txBody>
      </p:sp>
    </p:spTree>
    <p:extLst>
      <p:ext uri="{BB962C8B-B14F-4D97-AF65-F5344CB8AC3E}">
        <p14:creationId xmlns:p14="http://schemas.microsoft.com/office/powerpoint/2010/main" val="3045839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Proposal</a:t>
            </a:r>
            <a:r>
              <a:rPr lang="en-US" sz="5400" b="1" dirty="0">
                <a:solidFill>
                  <a:schemeClr val="bg1"/>
                </a:solidFill>
              </a:rPr>
              <a:t> Development</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p:txBody>
          <a:bodyPr/>
          <a:lstStyle/>
          <a:p>
            <a:r>
              <a:rPr lang="en-US" dirty="0">
                <a:solidFill>
                  <a:schemeClr val="bg1"/>
                </a:solidFill>
              </a:rPr>
              <a:t>Researchers work closely with RMRDC administrator </a:t>
            </a:r>
            <a:r>
              <a:rPr lang="en-US" dirty="0">
                <a:solidFill>
                  <a:srgbClr val="D4B779"/>
                </a:solidFill>
              </a:rPr>
              <a:t>Phil</a:t>
            </a:r>
            <a:r>
              <a:rPr lang="en-US" dirty="0">
                <a:solidFill>
                  <a:schemeClr val="bg1"/>
                </a:solidFill>
              </a:rPr>
              <a:t> to write successful proposals for </a:t>
            </a:r>
            <a:r>
              <a:rPr lang="en-US" dirty="0">
                <a:solidFill>
                  <a:srgbClr val="D4B779"/>
                </a:solidFill>
              </a:rPr>
              <a:t>Census </a:t>
            </a:r>
            <a:r>
              <a:rPr lang="en-US" dirty="0">
                <a:solidFill>
                  <a:schemeClr val="bg1"/>
                </a:solidFill>
              </a:rPr>
              <a:t>projects (most data described here!)</a:t>
            </a:r>
          </a:p>
          <a:p>
            <a:pPr lvl="1"/>
            <a:r>
              <a:rPr lang="en-US" dirty="0">
                <a:solidFill>
                  <a:schemeClr val="bg1"/>
                </a:solidFill>
              </a:rPr>
              <a:t>Typically, 8-20 page project description and separate “Predominant Purpose Statement” (</a:t>
            </a:r>
            <a:r>
              <a:rPr lang="en-US" dirty="0">
                <a:solidFill>
                  <a:srgbClr val="D4B779"/>
                </a:solidFill>
              </a:rPr>
              <a:t>Phil helps draft this</a:t>
            </a:r>
            <a:r>
              <a:rPr lang="en-US" dirty="0">
                <a:solidFill>
                  <a:schemeClr val="bg1"/>
                </a:solidFill>
              </a:rPr>
              <a:t>)</a:t>
            </a:r>
          </a:p>
          <a:p>
            <a:pPr lvl="1"/>
            <a:r>
              <a:rPr lang="en-US" dirty="0">
                <a:solidFill>
                  <a:schemeClr val="bg1"/>
                </a:solidFill>
              </a:rPr>
              <a:t>Focus on research questions, need for confidential data, methods, expected output and disclosure risk, and benefits to Census Bureau</a:t>
            </a:r>
          </a:p>
          <a:p>
            <a:pPr lvl="1"/>
            <a:r>
              <a:rPr lang="en-US" dirty="0">
                <a:solidFill>
                  <a:schemeClr val="bg1"/>
                </a:solidFill>
              </a:rPr>
              <a:t>Evaluated on feasibility, benefits, disclosure risk, and need for data</a:t>
            </a:r>
          </a:p>
          <a:p>
            <a:r>
              <a:rPr lang="en-US" dirty="0">
                <a:solidFill>
                  <a:schemeClr val="bg1"/>
                </a:solidFill>
              </a:rPr>
              <a:t>For assistance with other agency proposals (e.g. NCHS health projects), contact either </a:t>
            </a:r>
            <a:r>
              <a:rPr lang="en-US" dirty="0">
                <a:solidFill>
                  <a:srgbClr val="D4B779"/>
                </a:solidFill>
              </a:rPr>
              <a:t>Jani</a:t>
            </a:r>
            <a:r>
              <a:rPr lang="en-US" dirty="0">
                <a:solidFill>
                  <a:schemeClr val="bg1"/>
                </a:solidFill>
              </a:rPr>
              <a:t> or </a:t>
            </a:r>
            <a:r>
              <a:rPr lang="en-US" dirty="0">
                <a:solidFill>
                  <a:srgbClr val="D4B779"/>
                </a:solidFill>
              </a:rPr>
              <a:t>Phil</a:t>
            </a:r>
          </a:p>
          <a:p>
            <a:endParaRPr lang="en-US" dirty="0">
              <a:solidFill>
                <a:schemeClr val="bg1"/>
              </a:solidFill>
            </a:endParaRPr>
          </a:p>
        </p:txBody>
      </p:sp>
    </p:spTree>
    <p:extLst>
      <p:ext uri="{BB962C8B-B14F-4D97-AF65-F5344CB8AC3E}">
        <p14:creationId xmlns:p14="http://schemas.microsoft.com/office/powerpoint/2010/main" val="2450304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Proposal</a:t>
            </a:r>
            <a:r>
              <a:rPr lang="en-US" sz="5400" b="1" dirty="0">
                <a:solidFill>
                  <a:schemeClr val="bg1"/>
                </a:solidFill>
              </a:rPr>
              <a:t> Reviews and Timeline</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p:txBody>
          <a:bodyPr/>
          <a:lstStyle/>
          <a:p>
            <a:r>
              <a:rPr lang="en-US" dirty="0">
                <a:solidFill>
                  <a:schemeClr val="bg1"/>
                </a:solidFill>
              </a:rPr>
              <a:t>The slowest part of the proposal process is often </a:t>
            </a:r>
            <a:r>
              <a:rPr lang="en-US" dirty="0">
                <a:solidFill>
                  <a:srgbClr val="D4B779"/>
                </a:solidFill>
              </a:rPr>
              <a:t>you</a:t>
            </a:r>
            <a:r>
              <a:rPr lang="en-US" dirty="0">
                <a:solidFill>
                  <a:schemeClr val="bg1"/>
                </a:solidFill>
              </a:rPr>
              <a:t>; but it doesn’t have to be!</a:t>
            </a:r>
          </a:p>
          <a:p>
            <a:r>
              <a:rPr lang="en-US" dirty="0">
                <a:solidFill>
                  <a:schemeClr val="bg1"/>
                </a:solidFill>
              </a:rPr>
              <a:t>Final proposal review time with Census: </a:t>
            </a:r>
            <a:r>
              <a:rPr lang="en-US" dirty="0">
                <a:solidFill>
                  <a:srgbClr val="D4B779"/>
                </a:solidFill>
              </a:rPr>
              <a:t>~3 months</a:t>
            </a:r>
          </a:p>
          <a:p>
            <a:r>
              <a:rPr lang="en-US" dirty="0">
                <a:solidFill>
                  <a:schemeClr val="bg1"/>
                </a:solidFill>
              </a:rPr>
              <a:t>If additional agency review is necessary (e.g. IRS): </a:t>
            </a:r>
            <a:r>
              <a:rPr lang="en-US" dirty="0">
                <a:solidFill>
                  <a:srgbClr val="D4B779"/>
                </a:solidFill>
              </a:rPr>
              <a:t>~6 months</a:t>
            </a:r>
          </a:p>
          <a:p>
            <a:r>
              <a:rPr lang="en-US" dirty="0">
                <a:solidFill>
                  <a:schemeClr val="bg1"/>
                </a:solidFill>
              </a:rPr>
              <a:t>Background check/security clearance: </a:t>
            </a:r>
            <a:r>
              <a:rPr lang="en-US" dirty="0">
                <a:solidFill>
                  <a:srgbClr val="D4B779"/>
                </a:solidFill>
              </a:rPr>
              <a:t>~3 months</a:t>
            </a:r>
          </a:p>
          <a:p>
            <a:r>
              <a:rPr lang="en-US" dirty="0">
                <a:solidFill>
                  <a:schemeClr val="bg1"/>
                </a:solidFill>
              </a:rPr>
              <a:t>Example timeline for most proposals:</a:t>
            </a:r>
          </a:p>
          <a:p>
            <a:pPr lvl="1"/>
            <a:r>
              <a:rPr lang="en-US" dirty="0">
                <a:solidFill>
                  <a:schemeClr val="bg1"/>
                </a:solidFill>
              </a:rPr>
              <a:t>3 months for Census review + 3 months for IRS review (optional) and/or 3 months for clearance (concurrent) = 6 months total before project start</a:t>
            </a:r>
          </a:p>
        </p:txBody>
      </p:sp>
    </p:spTree>
    <p:extLst>
      <p:ext uri="{BB962C8B-B14F-4D97-AF65-F5344CB8AC3E}">
        <p14:creationId xmlns:p14="http://schemas.microsoft.com/office/powerpoint/2010/main" val="4116632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76000">
              <a:schemeClr val="tx1"/>
            </a:gs>
          </a:gsLst>
          <a:lin ang="2700000" scaled="1"/>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1BFF59-A753-EB45-B061-B8D31959D647}"/>
              </a:ext>
            </a:extLst>
          </p:cNvPr>
          <p:cNvSpPr>
            <a:spLocks noGrp="1"/>
          </p:cNvSpPr>
          <p:nvPr>
            <p:ph type="title"/>
          </p:nvPr>
        </p:nvSpPr>
        <p:spPr>
          <a:xfrm>
            <a:off x="152768" y="-27715"/>
            <a:ext cx="11699310" cy="1325563"/>
          </a:xfrm>
        </p:spPr>
        <p:txBody>
          <a:bodyPr>
            <a:normAutofit/>
          </a:bodyPr>
          <a:lstStyle/>
          <a:p>
            <a:pPr algn="ctr"/>
            <a:r>
              <a:rPr lang="en-US" sz="5400" b="1" dirty="0">
                <a:solidFill>
                  <a:srgbClr val="D4B779"/>
                </a:solidFill>
                <a:effectLst>
                  <a:glow rad="228600">
                    <a:schemeClr val="tx1">
                      <a:lumMod val="65000"/>
                      <a:lumOff val="35000"/>
                      <a:alpha val="52000"/>
                    </a:schemeClr>
                  </a:glow>
                </a:effectLst>
              </a:rPr>
              <a:t>Thank You!</a:t>
            </a:r>
          </a:p>
        </p:txBody>
      </p:sp>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17665" y="1301859"/>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5484" cy="2480609"/>
          </a:xfrm>
          <a:prstGeom prst="ellipse">
            <a:avLst/>
          </a:prstGeom>
          <a:ln w="25400">
            <a:solidFill>
              <a:schemeClr val="tx1"/>
            </a:solidFill>
          </a:ln>
          <a:effectLst/>
        </p:spPr>
      </p:pic>
      <p:pic>
        <p:nvPicPr>
          <p:cNvPr id="11" name="Picture 10">
            <a:extLst>
              <a:ext uri="{FF2B5EF4-FFF2-40B4-BE49-F238E27FC236}">
                <a16:creationId xmlns:a16="http://schemas.microsoft.com/office/drawing/2014/main" id="{5737C0DB-D8AD-4A39-8F99-931C2F3C594B}"/>
              </a:ext>
            </a:extLst>
          </p:cNvPr>
          <p:cNvPicPr>
            <a:picLocks noChangeAspect="1"/>
          </p:cNvPicPr>
          <p:nvPr/>
        </p:nvPicPr>
        <p:blipFill>
          <a:blip r:embed="rId4"/>
          <a:stretch>
            <a:fillRect/>
          </a:stretch>
        </p:blipFill>
        <p:spPr>
          <a:xfrm>
            <a:off x="4919629" y="1763479"/>
            <a:ext cx="2425485" cy="2480609"/>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632619" y="4410130"/>
            <a:ext cx="3013646" cy="830997"/>
          </a:xfrm>
          <a:prstGeom prst="rect">
            <a:avLst/>
          </a:prstGeom>
          <a:noFill/>
        </p:spPr>
        <p:txBody>
          <a:bodyPr wrap="none" rtlCol="0">
            <a:spAutoFit/>
          </a:bodyPr>
          <a:lstStyle/>
          <a:p>
            <a:pPr algn="ctr"/>
            <a:r>
              <a:rPr lang="en-US" sz="1600" b="1" dirty="0"/>
              <a:t>Phil Pendergast</a:t>
            </a:r>
          </a:p>
          <a:p>
            <a:pPr algn="ctr"/>
            <a:r>
              <a:rPr lang="en-US" sz="1600" b="1" dirty="0"/>
              <a:t>Administrator</a:t>
            </a:r>
          </a:p>
          <a:p>
            <a:pPr algn="ctr"/>
            <a:r>
              <a:rPr lang="en-US" sz="1600" b="1" dirty="0">
                <a:hlinkClick r:id="rId5"/>
              </a:rPr>
              <a:t>philip.m.pendergast@census.gov</a:t>
            </a:r>
            <a:endParaRPr lang="en-US" sz="1600" b="1" dirty="0"/>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algn="ctr"/>
            <a:r>
              <a:rPr lang="en-US" sz="1600" b="1" dirty="0"/>
              <a:t>Jani Little</a:t>
            </a:r>
          </a:p>
          <a:p>
            <a:pPr algn="ctr"/>
            <a:r>
              <a:rPr lang="en-US" sz="1600" b="1" dirty="0"/>
              <a:t>Executive Director</a:t>
            </a:r>
          </a:p>
          <a:p>
            <a:pPr algn="ctr"/>
            <a:r>
              <a:rPr lang="en-US" sz="1600" b="1" dirty="0">
                <a:hlinkClick r:id="rId6"/>
              </a:rPr>
              <a:t>jani.little@colorado.edu</a:t>
            </a:r>
            <a:endParaRPr lang="en-US" sz="1600" b="1" dirty="0"/>
          </a:p>
        </p:txBody>
      </p:sp>
      <p:pic>
        <p:nvPicPr>
          <p:cNvPr id="10" name="Picture 9">
            <a:extLst>
              <a:ext uri="{FF2B5EF4-FFF2-40B4-BE49-F238E27FC236}">
                <a16:creationId xmlns:a16="http://schemas.microsoft.com/office/drawing/2014/main" id="{75ABBB89-EA91-4E7E-BE97-0271C8228A83}"/>
              </a:ext>
            </a:extLst>
          </p:cNvPr>
          <p:cNvPicPr>
            <a:picLocks noChangeAspect="1"/>
          </p:cNvPicPr>
          <p:nvPr/>
        </p:nvPicPr>
        <p:blipFill>
          <a:blip r:embed="rId7" cstate="print">
            <a:extLst>
              <a:ext uri="{28A0092B-C50C-407E-A947-70E740481C1C}">
                <a14:useLocalDpi xmlns:a14="http://schemas.microsoft.com/office/drawing/2010/main" val="0"/>
              </a:ext>
            </a:extLst>
          </a:blip>
          <a:srcRect t="9081" b="9081"/>
          <a:stretch/>
        </p:blipFill>
        <p:spPr>
          <a:xfrm>
            <a:off x="7735086" y="1876124"/>
            <a:ext cx="2319970" cy="2408453"/>
          </a:xfrm>
          <a:prstGeom prst="ellipse">
            <a:avLst/>
          </a:prstGeom>
          <a:ln w="25400">
            <a:solidFill>
              <a:schemeClr val="tx1"/>
            </a:solidFill>
          </a:ln>
          <a:effectLst/>
        </p:spPr>
      </p:pic>
      <p:sp>
        <p:nvSpPr>
          <p:cNvPr id="14" name="TextBox 13">
            <a:extLst>
              <a:ext uri="{FF2B5EF4-FFF2-40B4-BE49-F238E27FC236}">
                <a16:creationId xmlns:a16="http://schemas.microsoft.com/office/drawing/2014/main" id="{85073BBF-E296-4993-96E3-AC98B8BE892C}"/>
              </a:ext>
            </a:extLst>
          </p:cNvPr>
          <p:cNvSpPr txBox="1"/>
          <p:nvPr/>
        </p:nvSpPr>
        <p:spPr>
          <a:xfrm>
            <a:off x="7816919" y="4518422"/>
            <a:ext cx="2444900" cy="830997"/>
          </a:xfrm>
          <a:prstGeom prst="rect">
            <a:avLst/>
          </a:prstGeom>
          <a:noFill/>
        </p:spPr>
        <p:txBody>
          <a:bodyPr wrap="none" rtlCol="0">
            <a:spAutoFit/>
          </a:bodyPr>
          <a:lstStyle/>
          <a:p>
            <a:pPr algn="ctr"/>
            <a:r>
              <a:rPr lang="en-US" sz="1600" b="1" dirty="0"/>
              <a:t>Kas McLean</a:t>
            </a:r>
          </a:p>
          <a:p>
            <a:pPr algn="ctr"/>
            <a:r>
              <a:rPr lang="en-US" sz="1600" b="1" dirty="0"/>
              <a:t>Grad Research Assistant</a:t>
            </a:r>
          </a:p>
          <a:p>
            <a:pPr algn="ctr"/>
            <a:r>
              <a:rPr lang="en-US" sz="1600" b="1" dirty="0">
                <a:hlinkClick r:id="rId8"/>
              </a:rPr>
              <a:t>kas.mclean@colorado.edu</a:t>
            </a:r>
            <a:endParaRPr lang="en-US" sz="1600" b="1" dirty="0"/>
          </a:p>
        </p:txBody>
      </p:sp>
    </p:spTree>
    <p:extLst>
      <p:ext uri="{BB962C8B-B14F-4D97-AF65-F5344CB8AC3E}">
        <p14:creationId xmlns:p14="http://schemas.microsoft.com/office/powerpoint/2010/main" val="313844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12-Point Star 6">
            <a:extLst>
              <a:ext uri="{FF2B5EF4-FFF2-40B4-BE49-F238E27FC236}">
                <a16:creationId xmlns:a16="http://schemas.microsoft.com/office/drawing/2014/main" id="{D5E762C6-CD23-2441-B0F2-9A62D9BD6723}"/>
              </a:ext>
            </a:extLst>
          </p:cNvPr>
          <p:cNvSpPr/>
          <p:nvPr/>
        </p:nvSpPr>
        <p:spPr>
          <a:xfrm>
            <a:off x="3624805" y="711169"/>
            <a:ext cx="4942390" cy="4535690"/>
          </a:xfrm>
          <a:prstGeom prst="star12">
            <a:avLst>
              <a:gd name="adj" fmla="val 2317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ln>
                <a:solidFill>
                  <a:schemeClr val="tx1"/>
                </a:solidFill>
                <a:effectLst>
                  <a:outerShdw blurRad="38100" dist="19050" dir="2700000" algn="tl" rotWithShape="0">
                    <a:schemeClr val="dk1">
                      <a:alpha val="40000"/>
                    </a:schemeClr>
                  </a:outerShdw>
                </a:effectLst>
              </a:rPr>
              <a:t>Federal Statistical Agencies</a:t>
            </a:r>
          </a:p>
        </p:txBody>
      </p:sp>
      <p:sp>
        <p:nvSpPr>
          <p:cNvPr id="8" name="TextBox 7">
            <a:extLst>
              <a:ext uri="{FF2B5EF4-FFF2-40B4-BE49-F238E27FC236}">
                <a16:creationId xmlns:a16="http://schemas.microsoft.com/office/drawing/2014/main" id="{F86DC280-EF9E-9E4E-B4F0-ABE8E0E086F7}"/>
              </a:ext>
            </a:extLst>
          </p:cNvPr>
          <p:cNvSpPr txBox="1"/>
          <p:nvPr/>
        </p:nvSpPr>
        <p:spPr>
          <a:xfrm>
            <a:off x="5370652" y="269985"/>
            <a:ext cx="2389149" cy="369332"/>
          </a:xfrm>
          <a:prstGeom prst="rect">
            <a:avLst/>
          </a:prstGeom>
          <a:noFill/>
        </p:spPr>
        <p:txBody>
          <a:bodyPr wrap="square" rtlCol="0">
            <a:spAutoFit/>
          </a:bodyPr>
          <a:lstStyle/>
          <a:p>
            <a:r>
              <a:rPr lang="en-US" b="1" dirty="0"/>
              <a:t>Bureau of the Census</a:t>
            </a:r>
          </a:p>
        </p:txBody>
      </p:sp>
      <p:sp>
        <p:nvSpPr>
          <p:cNvPr id="9" name="TextBox 8">
            <a:extLst>
              <a:ext uri="{FF2B5EF4-FFF2-40B4-BE49-F238E27FC236}">
                <a16:creationId xmlns:a16="http://schemas.microsoft.com/office/drawing/2014/main" id="{4BC65747-8A64-4F41-BAB0-9DEA40C23089}"/>
              </a:ext>
            </a:extLst>
          </p:cNvPr>
          <p:cNvSpPr txBox="1"/>
          <p:nvPr/>
        </p:nvSpPr>
        <p:spPr>
          <a:xfrm>
            <a:off x="7512729" y="765671"/>
            <a:ext cx="3912688" cy="369332"/>
          </a:xfrm>
          <a:prstGeom prst="rect">
            <a:avLst/>
          </a:prstGeom>
          <a:noFill/>
        </p:spPr>
        <p:txBody>
          <a:bodyPr wrap="square" rtlCol="0">
            <a:spAutoFit/>
          </a:bodyPr>
          <a:lstStyle/>
          <a:p>
            <a:r>
              <a:rPr lang="en-US" b="1" dirty="0"/>
              <a:t>National Center for Education Statistics</a:t>
            </a:r>
          </a:p>
        </p:txBody>
      </p:sp>
      <p:sp>
        <p:nvSpPr>
          <p:cNvPr id="10" name="TextBox 9">
            <a:extLst>
              <a:ext uri="{FF2B5EF4-FFF2-40B4-BE49-F238E27FC236}">
                <a16:creationId xmlns:a16="http://schemas.microsoft.com/office/drawing/2014/main" id="{9DC8D98F-CDEC-3F46-9525-CE88DF4D2E42}"/>
              </a:ext>
            </a:extLst>
          </p:cNvPr>
          <p:cNvSpPr txBox="1"/>
          <p:nvPr/>
        </p:nvSpPr>
        <p:spPr>
          <a:xfrm>
            <a:off x="8434169" y="1675814"/>
            <a:ext cx="3805016" cy="369332"/>
          </a:xfrm>
          <a:prstGeom prst="rect">
            <a:avLst/>
          </a:prstGeom>
          <a:noFill/>
        </p:spPr>
        <p:txBody>
          <a:bodyPr wrap="none" rtlCol="0">
            <a:spAutoFit/>
          </a:bodyPr>
          <a:lstStyle/>
          <a:p>
            <a:r>
              <a:rPr lang="en-US" b="1" dirty="0"/>
              <a:t>National Agricultural Statistics Service</a:t>
            </a:r>
          </a:p>
        </p:txBody>
      </p:sp>
      <p:sp>
        <p:nvSpPr>
          <p:cNvPr id="11" name="TextBox 10">
            <a:extLst>
              <a:ext uri="{FF2B5EF4-FFF2-40B4-BE49-F238E27FC236}">
                <a16:creationId xmlns:a16="http://schemas.microsoft.com/office/drawing/2014/main" id="{AEF642A4-02D4-364D-BF43-036514692B9F}"/>
              </a:ext>
            </a:extLst>
          </p:cNvPr>
          <p:cNvSpPr txBox="1"/>
          <p:nvPr/>
        </p:nvSpPr>
        <p:spPr>
          <a:xfrm>
            <a:off x="8737457" y="2961834"/>
            <a:ext cx="2613344" cy="369332"/>
          </a:xfrm>
          <a:prstGeom prst="rect">
            <a:avLst/>
          </a:prstGeom>
          <a:noFill/>
        </p:spPr>
        <p:txBody>
          <a:bodyPr wrap="none" rtlCol="0">
            <a:spAutoFit/>
          </a:bodyPr>
          <a:lstStyle/>
          <a:p>
            <a:r>
              <a:rPr lang="en-US" b="1" dirty="0"/>
              <a:t>Bureau of Labor Statistics</a:t>
            </a:r>
          </a:p>
        </p:txBody>
      </p:sp>
      <p:sp>
        <p:nvSpPr>
          <p:cNvPr id="12" name="TextBox 11">
            <a:extLst>
              <a:ext uri="{FF2B5EF4-FFF2-40B4-BE49-F238E27FC236}">
                <a16:creationId xmlns:a16="http://schemas.microsoft.com/office/drawing/2014/main" id="{07E920CA-2DA5-F945-8F12-92DE4D4C6D21}"/>
              </a:ext>
            </a:extLst>
          </p:cNvPr>
          <p:cNvSpPr txBox="1"/>
          <p:nvPr/>
        </p:nvSpPr>
        <p:spPr>
          <a:xfrm>
            <a:off x="8434169" y="3987511"/>
            <a:ext cx="2919389" cy="369332"/>
          </a:xfrm>
          <a:prstGeom prst="rect">
            <a:avLst/>
          </a:prstGeom>
          <a:noFill/>
        </p:spPr>
        <p:txBody>
          <a:bodyPr wrap="none" rtlCol="0">
            <a:spAutoFit/>
          </a:bodyPr>
          <a:lstStyle/>
          <a:p>
            <a:r>
              <a:rPr lang="en-US" b="1" dirty="0"/>
              <a:t>Bureau of Economic Analysis</a:t>
            </a:r>
          </a:p>
        </p:txBody>
      </p:sp>
      <p:sp>
        <p:nvSpPr>
          <p:cNvPr id="13" name="TextBox 12">
            <a:extLst>
              <a:ext uri="{FF2B5EF4-FFF2-40B4-BE49-F238E27FC236}">
                <a16:creationId xmlns:a16="http://schemas.microsoft.com/office/drawing/2014/main" id="{1932F324-6206-2E43-8594-24CE5CFFC972}"/>
              </a:ext>
            </a:extLst>
          </p:cNvPr>
          <p:cNvSpPr txBox="1"/>
          <p:nvPr/>
        </p:nvSpPr>
        <p:spPr>
          <a:xfrm>
            <a:off x="7541542" y="4617185"/>
            <a:ext cx="2750497" cy="369332"/>
          </a:xfrm>
          <a:prstGeom prst="rect">
            <a:avLst/>
          </a:prstGeom>
          <a:noFill/>
        </p:spPr>
        <p:txBody>
          <a:bodyPr wrap="none" rtlCol="0">
            <a:spAutoFit/>
          </a:bodyPr>
          <a:lstStyle/>
          <a:p>
            <a:r>
              <a:rPr lang="en-US" b="1" dirty="0"/>
              <a:t>Economic Research Service</a:t>
            </a:r>
          </a:p>
        </p:txBody>
      </p:sp>
      <p:sp>
        <p:nvSpPr>
          <p:cNvPr id="14" name="TextBox 13">
            <a:extLst>
              <a:ext uri="{FF2B5EF4-FFF2-40B4-BE49-F238E27FC236}">
                <a16:creationId xmlns:a16="http://schemas.microsoft.com/office/drawing/2014/main" id="{38B5E8B3-08F9-3441-82CE-37E8BD6B6600}"/>
              </a:ext>
            </a:extLst>
          </p:cNvPr>
          <p:cNvSpPr txBox="1"/>
          <p:nvPr/>
        </p:nvSpPr>
        <p:spPr>
          <a:xfrm>
            <a:off x="4723516" y="5197724"/>
            <a:ext cx="5272790" cy="646331"/>
          </a:xfrm>
          <a:prstGeom prst="rect">
            <a:avLst/>
          </a:prstGeom>
          <a:noFill/>
        </p:spPr>
        <p:txBody>
          <a:bodyPr wrap="none" rtlCol="0">
            <a:spAutoFit/>
          </a:bodyPr>
          <a:lstStyle/>
          <a:p>
            <a:r>
              <a:rPr lang="en-US" b="1" dirty="0"/>
              <a:t>National Center for Science and Engineering Statistics</a:t>
            </a:r>
          </a:p>
          <a:p>
            <a:r>
              <a:rPr lang="en-US" b="1" dirty="0"/>
              <a:t>(National Science Foundation)</a:t>
            </a:r>
          </a:p>
        </p:txBody>
      </p:sp>
      <p:sp>
        <p:nvSpPr>
          <p:cNvPr id="15" name="TextBox 14">
            <a:extLst>
              <a:ext uri="{FF2B5EF4-FFF2-40B4-BE49-F238E27FC236}">
                <a16:creationId xmlns:a16="http://schemas.microsoft.com/office/drawing/2014/main" id="{0B71946A-E8C8-D447-8827-592C7DBEDF0C}"/>
              </a:ext>
            </a:extLst>
          </p:cNvPr>
          <p:cNvSpPr txBox="1"/>
          <p:nvPr/>
        </p:nvSpPr>
        <p:spPr>
          <a:xfrm>
            <a:off x="1871556" y="4672273"/>
            <a:ext cx="2855205" cy="646331"/>
          </a:xfrm>
          <a:prstGeom prst="rect">
            <a:avLst/>
          </a:prstGeom>
          <a:noFill/>
        </p:spPr>
        <p:txBody>
          <a:bodyPr wrap="none" rtlCol="0">
            <a:spAutoFit/>
          </a:bodyPr>
          <a:lstStyle/>
          <a:p>
            <a:pPr algn="r"/>
            <a:r>
              <a:rPr lang="en-US" b="1" dirty="0"/>
              <a:t>Statistics of Income Division</a:t>
            </a:r>
          </a:p>
          <a:p>
            <a:pPr algn="r"/>
            <a:r>
              <a:rPr lang="en-US" b="1" dirty="0"/>
              <a:t>(Internal Revenue Service)</a:t>
            </a:r>
          </a:p>
        </p:txBody>
      </p:sp>
      <p:sp>
        <p:nvSpPr>
          <p:cNvPr id="16" name="TextBox 15">
            <a:extLst>
              <a:ext uri="{FF2B5EF4-FFF2-40B4-BE49-F238E27FC236}">
                <a16:creationId xmlns:a16="http://schemas.microsoft.com/office/drawing/2014/main" id="{4B9BE868-3849-8E40-A3CD-490EE946A00B}"/>
              </a:ext>
            </a:extLst>
          </p:cNvPr>
          <p:cNvSpPr txBox="1"/>
          <p:nvPr/>
        </p:nvSpPr>
        <p:spPr>
          <a:xfrm>
            <a:off x="1101593" y="3863652"/>
            <a:ext cx="2710165" cy="369332"/>
          </a:xfrm>
          <a:prstGeom prst="rect">
            <a:avLst/>
          </a:prstGeom>
          <a:noFill/>
        </p:spPr>
        <p:txBody>
          <a:bodyPr wrap="none" rtlCol="0">
            <a:spAutoFit/>
          </a:bodyPr>
          <a:lstStyle/>
          <a:p>
            <a:r>
              <a:rPr lang="en-US" b="1" dirty="0"/>
              <a:t>Bureau of Justice Statistics</a:t>
            </a:r>
          </a:p>
        </p:txBody>
      </p:sp>
      <p:sp>
        <p:nvSpPr>
          <p:cNvPr id="17" name="TextBox 16">
            <a:extLst>
              <a:ext uri="{FF2B5EF4-FFF2-40B4-BE49-F238E27FC236}">
                <a16:creationId xmlns:a16="http://schemas.microsoft.com/office/drawing/2014/main" id="{144B51C9-370C-064B-948C-29DF4CE78E3C}"/>
              </a:ext>
            </a:extLst>
          </p:cNvPr>
          <p:cNvSpPr txBox="1"/>
          <p:nvPr/>
        </p:nvSpPr>
        <p:spPr>
          <a:xfrm>
            <a:off x="258390" y="2628115"/>
            <a:ext cx="3604064" cy="369332"/>
          </a:xfrm>
          <a:prstGeom prst="rect">
            <a:avLst/>
          </a:prstGeom>
          <a:noFill/>
        </p:spPr>
        <p:txBody>
          <a:bodyPr wrap="none" rtlCol="0">
            <a:spAutoFit/>
          </a:bodyPr>
          <a:lstStyle/>
          <a:p>
            <a:r>
              <a:rPr lang="en-US" b="1" dirty="0"/>
              <a:t>National Center for Health Statistics</a:t>
            </a:r>
          </a:p>
        </p:txBody>
      </p:sp>
      <p:sp>
        <p:nvSpPr>
          <p:cNvPr id="18" name="TextBox 17">
            <a:extLst>
              <a:ext uri="{FF2B5EF4-FFF2-40B4-BE49-F238E27FC236}">
                <a16:creationId xmlns:a16="http://schemas.microsoft.com/office/drawing/2014/main" id="{67EB7A6E-FBFF-5749-AB40-9CE7B7A47E50}"/>
              </a:ext>
            </a:extLst>
          </p:cNvPr>
          <p:cNvSpPr txBox="1"/>
          <p:nvPr/>
        </p:nvSpPr>
        <p:spPr>
          <a:xfrm>
            <a:off x="493286" y="1459934"/>
            <a:ext cx="3481722" cy="369332"/>
          </a:xfrm>
          <a:prstGeom prst="rect">
            <a:avLst/>
          </a:prstGeom>
          <a:noFill/>
        </p:spPr>
        <p:txBody>
          <a:bodyPr wrap="none" rtlCol="0">
            <a:spAutoFit/>
          </a:bodyPr>
          <a:lstStyle/>
          <a:p>
            <a:r>
              <a:rPr lang="en-US" b="1" dirty="0"/>
              <a:t>Bureau of Transportation Statistics</a:t>
            </a:r>
          </a:p>
        </p:txBody>
      </p:sp>
      <p:sp>
        <p:nvSpPr>
          <p:cNvPr id="19" name="TextBox 18">
            <a:extLst>
              <a:ext uri="{FF2B5EF4-FFF2-40B4-BE49-F238E27FC236}">
                <a16:creationId xmlns:a16="http://schemas.microsoft.com/office/drawing/2014/main" id="{1CB94568-A630-5A49-B0F4-1B6041A50723}"/>
              </a:ext>
            </a:extLst>
          </p:cNvPr>
          <p:cNvSpPr txBox="1"/>
          <p:nvPr/>
        </p:nvSpPr>
        <p:spPr>
          <a:xfrm>
            <a:off x="403710" y="490437"/>
            <a:ext cx="4404347" cy="646331"/>
          </a:xfrm>
          <a:prstGeom prst="rect">
            <a:avLst/>
          </a:prstGeom>
          <a:noFill/>
        </p:spPr>
        <p:txBody>
          <a:bodyPr wrap="none" rtlCol="0">
            <a:spAutoFit/>
          </a:bodyPr>
          <a:lstStyle/>
          <a:p>
            <a:pPr algn="r"/>
            <a:r>
              <a:rPr lang="en-US" b="1" dirty="0"/>
              <a:t>Office of Research, Evaluation, and Statistics</a:t>
            </a:r>
          </a:p>
          <a:p>
            <a:pPr algn="r"/>
            <a:r>
              <a:rPr lang="en-US" b="1" dirty="0"/>
              <a:t>(Social Security Administration)</a:t>
            </a:r>
          </a:p>
        </p:txBody>
      </p:sp>
      <p:pic>
        <p:nvPicPr>
          <p:cNvPr id="4" name="Picture 3">
            <a:extLst>
              <a:ext uri="{FF2B5EF4-FFF2-40B4-BE49-F238E27FC236}">
                <a16:creationId xmlns:a16="http://schemas.microsoft.com/office/drawing/2014/main" id="{2DEC9162-CF43-4E6B-A362-CD79B0D48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spTree>
    <p:extLst>
      <p:ext uri="{BB962C8B-B14F-4D97-AF65-F5344CB8AC3E}">
        <p14:creationId xmlns:p14="http://schemas.microsoft.com/office/powerpoint/2010/main" val="190297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l"/>
            <a:r>
              <a:rPr lang="en-US" sz="4000" b="1" dirty="0"/>
              <a:t>What RMRDC offers:</a:t>
            </a:r>
          </a:p>
        </p:txBody>
      </p:sp>
      <p:sp>
        <p:nvSpPr>
          <p:cNvPr id="5" name="Content Placeholder 4">
            <a:extLst>
              <a:ext uri="{FF2B5EF4-FFF2-40B4-BE49-F238E27FC236}">
                <a16:creationId xmlns:a16="http://schemas.microsoft.com/office/drawing/2014/main" id="{66A9E264-EF2E-214D-843A-7DEB79637019}"/>
              </a:ext>
            </a:extLst>
          </p:cNvPr>
          <p:cNvSpPr>
            <a:spLocks noGrp="1"/>
          </p:cNvSpPr>
          <p:nvPr>
            <p:ph idx="1"/>
          </p:nvPr>
        </p:nvSpPr>
        <p:spPr>
          <a:xfrm>
            <a:off x="838200" y="1110542"/>
            <a:ext cx="10823532" cy="4351338"/>
          </a:xfrm>
        </p:spPr>
        <p:txBody>
          <a:bodyPr>
            <a:normAutofit fontScale="92500" lnSpcReduction="10000"/>
          </a:bodyPr>
          <a:lstStyle/>
          <a:p>
            <a:r>
              <a:rPr lang="en-US" dirty="0"/>
              <a:t>Access to federal restricted data in a secure facility and through remote access (when authorized)</a:t>
            </a:r>
          </a:p>
          <a:p>
            <a:pPr marL="0" indent="0">
              <a:buNone/>
            </a:pPr>
            <a:r>
              <a:rPr lang="en-US" u="sng" dirty="0"/>
              <a:t>Staff assist with:</a:t>
            </a:r>
          </a:p>
          <a:p>
            <a:r>
              <a:rPr lang="en-US" dirty="0"/>
              <a:t>Successful proposal development and submission</a:t>
            </a:r>
          </a:p>
          <a:p>
            <a:pPr lvl="1"/>
            <a:r>
              <a:rPr lang="en-US" dirty="0"/>
              <a:t>Researchers must develop an agency-approved proposal to use the data. </a:t>
            </a:r>
          </a:p>
          <a:p>
            <a:r>
              <a:rPr lang="en-US" dirty="0"/>
              <a:t>“Special Sworn Status (SSS)” applications</a:t>
            </a:r>
          </a:p>
          <a:p>
            <a:pPr lvl="1"/>
            <a:r>
              <a:rPr lang="en-US" dirty="0"/>
              <a:t>Researchers undergo a background check which gets them lab access</a:t>
            </a:r>
          </a:p>
          <a:p>
            <a:r>
              <a:rPr lang="en-US" dirty="0"/>
              <a:t>Technical support</a:t>
            </a:r>
          </a:p>
          <a:p>
            <a:r>
              <a:rPr lang="en-US" dirty="0"/>
              <a:t>Disclosure review and statistical output approval</a:t>
            </a:r>
          </a:p>
          <a:p>
            <a:pPr lvl="1"/>
            <a:r>
              <a:rPr lang="en-US" dirty="0"/>
              <a:t>Results must be formally reviewed for disclosure violation before they leave the secure facility, and before they are shared in presentations or publications. </a:t>
            </a:r>
          </a:p>
        </p:txBody>
      </p:sp>
      <p:pic>
        <p:nvPicPr>
          <p:cNvPr id="6" name="Picture 5">
            <a:extLst>
              <a:ext uri="{FF2B5EF4-FFF2-40B4-BE49-F238E27FC236}">
                <a16:creationId xmlns:a16="http://schemas.microsoft.com/office/drawing/2014/main" id="{711E9FFF-E680-418E-B8C4-BEA5688B3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spTree>
    <p:extLst>
      <p:ext uri="{BB962C8B-B14F-4D97-AF65-F5344CB8AC3E}">
        <p14:creationId xmlns:p14="http://schemas.microsoft.com/office/powerpoint/2010/main" val="56693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52289" cy="983357"/>
          </a:xfrm>
        </p:spPr>
        <p:txBody>
          <a:bodyPr>
            <a:normAutofit/>
          </a:bodyPr>
          <a:lstStyle/>
          <a:p>
            <a:pPr algn="l"/>
            <a:r>
              <a:rPr lang="en-US" sz="2400" b="1" dirty="0"/>
              <a:t>Current AMC restricted data projects:</a:t>
            </a:r>
          </a:p>
        </p:txBody>
      </p:sp>
      <p:graphicFrame>
        <p:nvGraphicFramePr>
          <p:cNvPr id="7" name="Content Placeholder 6">
            <a:extLst>
              <a:ext uri="{FF2B5EF4-FFF2-40B4-BE49-F238E27FC236}">
                <a16:creationId xmlns:a16="http://schemas.microsoft.com/office/drawing/2014/main" id="{80AD771C-9DD7-4CE0-AB80-7CACE053A48E}"/>
              </a:ext>
            </a:extLst>
          </p:cNvPr>
          <p:cNvGraphicFramePr>
            <a:graphicFrameLocks noGrp="1"/>
          </p:cNvGraphicFramePr>
          <p:nvPr>
            <p:ph idx="1"/>
            <p:extLst>
              <p:ext uri="{D42A27DB-BD31-4B8C-83A1-F6EECF244321}">
                <p14:modId xmlns:p14="http://schemas.microsoft.com/office/powerpoint/2010/main" val="3315432068"/>
              </p:ext>
            </p:extLst>
          </p:nvPr>
        </p:nvGraphicFramePr>
        <p:xfrm>
          <a:off x="1069620" y="760600"/>
          <a:ext cx="10089445" cy="5061845"/>
        </p:xfrm>
        <a:graphic>
          <a:graphicData uri="http://schemas.openxmlformats.org/drawingml/2006/table">
            <a:tbl>
              <a:tblPr firstRow="1" firstCol="1" bandRow="1">
                <a:tableStyleId>{5C22544A-7EE6-4342-B048-85BDC9FD1C3A}</a:tableStyleId>
              </a:tblPr>
              <a:tblGrid>
                <a:gridCol w="1616046">
                  <a:extLst>
                    <a:ext uri="{9D8B030D-6E8A-4147-A177-3AD203B41FA5}">
                      <a16:colId xmlns:a16="http://schemas.microsoft.com/office/drawing/2014/main" val="804827540"/>
                    </a:ext>
                  </a:extLst>
                </a:gridCol>
                <a:gridCol w="2673887">
                  <a:extLst>
                    <a:ext uri="{9D8B030D-6E8A-4147-A177-3AD203B41FA5}">
                      <a16:colId xmlns:a16="http://schemas.microsoft.com/office/drawing/2014/main" val="3719850204"/>
                    </a:ext>
                  </a:extLst>
                </a:gridCol>
                <a:gridCol w="5799512">
                  <a:extLst>
                    <a:ext uri="{9D8B030D-6E8A-4147-A177-3AD203B41FA5}">
                      <a16:colId xmlns:a16="http://schemas.microsoft.com/office/drawing/2014/main" val="2771386620"/>
                    </a:ext>
                  </a:extLst>
                </a:gridCol>
              </a:tblGrid>
              <a:tr h="304487">
                <a:tc>
                  <a:txBody>
                    <a:bodyPr/>
                    <a:lstStyle/>
                    <a:p>
                      <a:pPr marL="0" marR="0">
                        <a:lnSpc>
                          <a:spcPct val="107000"/>
                        </a:lnSpc>
                        <a:spcBef>
                          <a:spcPts val="0"/>
                        </a:spcBef>
                        <a:spcAft>
                          <a:spcPts val="0"/>
                        </a:spcAft>
                      </a:pPr>
                      <a:r>
                        <a:rPr lang="en-US" sz="1400" dirty="0">
                          <a:effectLst/>
                        </a:rPr>
                        <a:t>Researchers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Affiliations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Project Title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extLst>
                  <a:ext uri="{0D108BD9-81ED-4DB2-BD59-A6C34878D82A}">
                    <a16:rowId xmlns:a16="http://schemas.microsoft.com/office/drawing/2014/main" val="1726640945"/>
                  </a:ext>
                </a:extLst>
              </a:tr>
              <a:tr h="771527">
                <a:tc>
                  <a:txBody>
                    <a:bodyPr/>
                    <a:lstStyle/>
                    <a:p>
                      <a:pPr marL="0" marR="0">
                        <a:lnSpc>
                          <a:spcPct val="107000"/>
                        </a:lnSpc>
                        <a:spcBef>
                          <a:spcPts val="0"/>
                        </a:spcBef>
                        <a:spcAft>
                          <a:spcPts val="0"/>
                        </a:spcAft>
                      </a:pPr>
                      <a:r>
                        <a:rPr lang="en-US" sz="1400" dirty="0">
                          <a:effectLst/>
                        </a:rPr>
                        <a:t>Richard Dart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dirty="0">
                          <a:effectLst/>
                        </a:rPr>
                        <a:t>CU Anschutz, Medical School and Rocky Mountain Poison &amp; Drug Safety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dirty="0">
                          <a:effectLst/>
                        </a:rPr>
                        <a:t>Analysis of Drug Induced Mortality Data for Stimulants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extLst>
                  <a:ext uri="{0D108BD9-81ED-4DB2-BD59-A6C34878D82A}">
                    <a16:rowId xmlns:a16="http://schemas.microsoft.com/office/drawing/2014/main" val="3031333791"/>
                  </a:ext>
                </a:extLst>
              </a:tr>
              <a:tr h="460168">
                <a:tc>
                  <a:txBody>
                    <a:bodyPr/>
                    <a:lstStyle/>
                    <a:p>
                      <a:pPr marL="0" marR="0">
                        <a:lnSpc>
                          <a:spcPct val="107000"/>
                        </a:lnSpc>
                        <a:spcBef>
                          <a:spcPts val="0"/>
                        </a:spcBef>
                        <a:spcAft>
                          <a:spcPts val="0"/>
                        </a:spcAft>
                      </a:pPr>
                      <a:r>
                        <a:rPr lang="en-US" sz="1400">
                          <a:effectLst/>
                        </a:rPr>
                        <a:t>Joshua Black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Rocky Mountain Poison &amp; Drug Safety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dirty="0">
                          <a:effectLst/>
                        </a:rPr>
                        <a:t>Multivariate Analysis of Polysubstance Mortality and </a:t>
                      </a:r>
                    </a:p>
                    <a:p>
                      <a:pPr marL="0" marR="0">
                        <a:lnSpc>
                          <a:spcPct val="107000"/>
                        </a:lnSpc>
                        <a:spcBef>
                          <a:spcPts val="0"/>
                        </a:spcBef>
                        <a:spcAft>
                          <a:spcPts val="0"/>
                        </a:spcAft>
                      </a:pPr>
                      <a:r>
                        <a:rPr lang="en-US" sz="1400" dirty="0">
                          <a:effectLst/>
                        </a:rPr>
                        <a:t>Analysis of Buprenorphine Mortality</a:t>
                      </a:r>
                      <a:endParaRPr lang="en-US" sz="1400" dirty="0"/>
                    </a:p>
                  </a:txBody>
                  <a:tcPr marL="58521" marR="58521" marT="0" marB="0"/>
                </a:tc>
                <a:extLst>
                  <a:ext uri="{0D108BD9-81ED-4DB2-BD59-A6C34878D82A}">
                    <a16:rowId xmlns:a16="http://schemas.microsoft.com/office/drawing/2014/main" val="2886387837"/>
                  </a:ext>
                </a:extLst>
              </a:tr>
              <a:tr h="304487">
                <a:tc>
                  <a:txBody>
                    <a:bodyPr/>
                    <a:lstStyle/>
                    <a:p>
                      <a:pPr marL="0" marR="0">
                        <a:lnSpc>
                          <a:spcPct val="107000"/>
                        </a:lnSpc>
                        <a:spcBef>
                          <a:spcPts val="0"/>
                        </a:spcBef>
                        <a:spcAft>
                          <a:spcPts val="0"/>
                        </a:spcAft>
                      </a:pPr>
                      <a:r>
                        <a:rPr lang="en-US" sz="1400">
                          <a:effectLst/>
                        </a:rPr>
                        <a:t>Karilynn Rockhill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CU Anschutz, PhD Cand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endParaRPr lang="en-US" sz="1400" dirty="0"/>
                    </a:p>
                  </a:txBody>
                  <a:tcPr marL="58521" marR="58521" marT="0" marB="0"/>
                </a:tc>
                <a:extLst>
                  <a:ext uri="{0D108BD9-81ED-4DB2-BD59-A6C34878D82A}">
                    <a16:rowId xmlns:a16="http://schemas.microsoft.com/office/drawing/2014/main" val="3302741891"/>
                  </a:ext>
                </a:extLst>
              </a:tr>
              <a:tr h="460168">
                <a:tc>
                  <a:txBody>
                    <a:bodyPr/>
                    <a:lstStyle/>
                    <a:p>
                      <a:pPr marL="0" marR="0">
                        <a:lnSpc>
                          <a:spcPct val="107000"/>
                        </a:lnSpc>
                        <a:spcBef>
                          <a:spcPts val="0"/>
                        </a:spcBef>
                        <a:spcAft>
                          <a:spcPts val="0"/>
                        </a:spcAft>
                      </a:pPr>
                      <a:r>
                        <a:rPr lang="en-US" sz="1400">
                          <a:effectLst/>
                        </a:rPr>
                        <a:t>Ben Allshouse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CU Anschutz, CSPH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r>
                        <a:rPr lang="en-US" sz="1400" dirty="0">
                          <a:effectLst/>
                        </a:rPr>
                        <a:t>Oil and Gas Siting, Housing Choices, and Environmental Justice </a:t>
                      </a:r>
                      <a:endParaRPr lang="en-US" sz="1400" dirty="0"/>
                    </a:p>
                  </a:txBody>
                  <a:tcPr marL="58521" marR="58521" marT="0" marB="0"/>
                </a:tc>
                <a:extLst>
                  <a:ext uri="{0D108BD9-81ED-4DB2-BD59-A6C34878D82A}">
                    <a16:rowId xmlns:a16="http://schemas.microsoft.com/office/drawing/2014/main" val="4041239382"/>
                  </a:ext>
                </a:extLst>
              </a:tr>
              <a:tr h="460168">
                <a:tc>
                  <a:txBody>
                    <a:bodyPr/>
                    <a:lstStyle/>
                    <a:p>
                      <a:pPr marL="0" marR="0">
                        <a:lnSpc>
                          <a:spcPct val="107000"/>
                        </a:lnSpc>
                        <a:spcBef>
                          <a:spcPts val="0"/>
                        </a:spcBef>
                        <a:spcAft>
                          <a:spcPts val="0"/>
                        </a:spcAft>
                      </a:pPr>
                      <a:r>
                        <a:rPr lang="en-US" sz="1400">
                          <a:effectLst/>
                        </a:rPr>
                        <a:t>Danielle Sansone-Poe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CU Anschutz, CSPH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r>
                        <a:rPr lang="en-US" sz="1400" dirty="0">
                          <a:effectLst/>
                        </a:rPr>
                        <a:t> </a:t>
                      </a:r>
                      <a:endParaRPr lang="en-US" sz="1400" dirty="0"/>
                    </a:p>
                  </a:txBody>
                  <a:tcPr marL="58521" marR="58521" marT="0" marB="0"/>
                </a:tc>
                <a:extLst>
                  <a:ext uri="{0D108BD9-81ED-4DB2-BD59-A6C34878D82A}">
                    <a16:rowId xmlns:a16="http://schemas.microsoft.com/office/drawing/2014/main" val="1960866611"/>
                  </a:ext>
                </a:extLst>
              </a:tr>
              <a:tr h="460168">
                <a:tc>
                  <a:txBody>
                    <a:bodyPr/>
                    <a:lstStyle/>
                    <a:p>
                      <a:pPr marL="0" marR="0">
                        <a:lnSpc>
                          <a:spcPct val="107000"/>
                        </a:lnSpc>
                        <a:spcBef>
                          <a:spcPts val="0"/>
                        </a:spcBef>
                        <a:spcAft>
                          <a:spcPts val="0"/>
                        </a:spcAft>
                      </a:pPr>
                      <a:r>
                        <a:rPr lang="en-US" sz="1400">
                          <a:effectLst/>
                        </a:rPr>
                        <a:t>Lisa McKenzie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CU Anschutz, CSPH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r>
                        <a:rPr lang="en-US" sz="1400" dirty="0">
                          <a:effectLst/>
                        </a:rPr>
                        <a:t> </a:t>
                      </a:r>
                      <a:endParaRPr lang="en-US" sz="1400" dirty="0"/>
                    </a:p>
                  </a:txBody>
                  <a:tcPr marL="58521" marR="58521" marT="0" marB="0"/>
                </a:tc>
                <a:extLst>
                  <a:ext uri="{0D108BD9-81ED-4DB2-BD59-A6C34878D82A}">
                    <a16:rowId xmlns:a16="http://schemas.microsoft.com/office/drawing/2014/main" val="2822439156"/>
                  </a:ext>
                </a:extLst>
              </a:tr>
              <a:tr h="460168">
                <a:tc>
                  <a:txBody>
                    <a:bodyPr/>
                    <a:lstStyle/>
                    <a:p>
                      <a:pPr marL="0" marR="0">
                        <a:lnSpc>
                          <a:spcPct val="107000"/>
                        </a:lnSpc>
                        <a:spcBef>
                          <a:spcPts val="0"/>
                        </a:spcBef>
                        <a:spcAft>
                          <a:spcPts val="0"/>
                        </a:spcAft>
                      </a:pPr>
                      <a:r>
                        <a:rPr lang="en-US" sz="1400">
                          <a:effectLst/>
                        </a:rPr>
                        <a:t>Kate Coleman-Minahan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CU Anschutz, Nursing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r>
                        <a:rPr lang="en-US" sz="1400" dirty="0">
                          <a:effectLst/>
                        </a:rPr>
                        <a:t>Social determinants of health and adolescent pregnancy in US Latinas</a:t>
                      </a:r>
                      <a:endParaRPr lang="en-US" sz="1400" dirty="0"/>
                    </a:p>
                  </a:txBody>
                  <a:tcPr marL="58521" marR="58521" marT="0" marB="0"/>
                </a:tc>
                <a:extLst>
                  <a:ext uri="{0D108BD9-81ED-4DB2-BD59-A6C34878D82A}">
                    <a16:rowId xmlns:a16="http://schemas.microsoft.com/office/drawing/2014/main" val="303994353"/>
                  </a:ext>
                </a:extLst>
              </a:tr>
              <a:tr h="460168">
                <a:tc>
                  <a:txBody>
                    <a:bodyPr/>
                    <a:lstStyle/>
                    <a:p>
                      <a:pPr marL="0" marR="0">
                        <a:lnSpc>
                          <a:spcPct val="107000"/>
                        </a:lnSpc>
                        <a:spcBef>
                          <a:spcPts val="0"/>
                        </a:spcBef>
                        <a:spcAft>
                          <a:spcPts val="0"/>
                        </a:spcAft>
                      </a:pPr>
                      <a:r>
                        <a:rPr lang="en-US" sz="1400">
                          <a:effectLst/>
                        </a:rPr>
                        <a:t>Fernando Riosmena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CU Boulder, Geography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r>
                        <a:rPr lang="en-US" sz="1400" dirty="0">
                          <a:effectLst/>
                        </a:rPr>
                        <a:t> </a:t>
                      </a:r>
                      <a:endParaRPr lang="en-US" sz="1400" dirty="0"/>
                    </a:p>
                  </a:txBody>
                  <a:tcPr marL="58521" marR="58521" marT="0" marB="0"/>
                </a:tc>
                <a:extLst>
                  <a:ext uri="{0D108BD9-81ED-4DB2-BD59-A6C34878D82A}">
                    <a16:rowId xmlns:a16="http://schemas.microsoft.com/office/drawing/2014/main" val="2508654050"/>
                  </a:ext>
                </a:extLst>
              </a:tr>
              <a:tr h="460168">
                <a:tc>
                  <a:txBody>
                    <a:bodyPr/>
                    <a:lstStyle/>
                    <a:p>
                      <a:pPr marL="0" marR="0">
                        <a:lnSpc>
                          <a:spcPct val="107000"/>
                        </a:lnSpc>
                        <a:spcBef>
                          <a:spcPts val="0"/>
                        </a:spcBef>
                        <a:spcAft>
                          <a:spcPts val="0"/>
                        </a:spcAft>
                      </a:pPr>
                      <a:r>
                        <a:rPr lang="en-US" sz="1400">
                          <a:effectLst/>
                        </a:rPr>
                        <a:t>Goleen Samari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Columbia University, Public Health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dirty="0">
                          <a:effectLst/>
                        </a:rPr>
                        <a:t>State Policies and Immigrant Sexual and Reproductive Health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extLst>
                  <a:ext uri="{0D108BD9-81ED-4DB2-BD59-A6C34878D82A}">
                    <a16:rowId xmlns:a16="http://schemas.microsoft.com/office/drawing/2014/main" val="1767733396"/>
                  </a:ext>
                </a:extLst>
              </a:tr>
              <a:tr h="460168">
                <a:tc>
                  <a:txBody>
                    <a:bodyPr/>
                    <a:lstStyle/>
                    <a:p>
                      <a:pPr marL="0" marR="0">
                        <a:lnSpc>
                          <a:spcPct val="107000"/>
                        </a:lnSpc>
                        <a:spcBef>
                          <a:spcPts val="0"/>
                        </a:spcBef>
                        <a:spcAft>
                          <a:spcPts val="0"/>
                        </a:spcAft>
                      </a:pPr>
                      <a:r>
                        <a:rPr lang="en-US" sz="1400">
                          <a:effectLst/>
                        </a:rPr>
                        <a:t>Kate Coleman-Minahan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CU Anschutz, Nursing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extLst>
                  <a:ext uri="{0D108BD9-81ED-4DB2-BD59-A6C34878D82A}">
                    <a16:rowId xmlns:a16="http://schemas.microsoft.com/office/drawing/2014/main" val="3462290256"/>
                  </a:ext>
                </a:extLst>
              </a:tr>
            </a:tbl>
          </a:graphicData>
        </a:graphic>
      </p:graphicFrame>
      <p:pic>
        <p:nvPicPr>
          <p:cNvPr id="6" name="Picture 5">
            <a:extLst>
              <a:ext uri="{FF2B5EF4-FFF2-40B4-BE49-F238E27FC236}">
                <a16:creationId xmlns:a16="http://schemas.microsoft.com/office/drawing/2014/main" id="{711E9FFF-E680-418E-B8C4-BEA5688B3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spTree>
    <p:extLst>
      <p:ext uri="{BB962C8B-B14F-4D97-AF65-F5344CB8AC3E}">
        <p14:creationId xmlns:p14="http://schemas.microsoft.com/office/powerpoint/2010/main" val="354742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556E5-42B7-45FB-A271-09145638B380}"/>
              </a:ext>
            </a:extLst>
          </p:cNvPr>
          <p:cNvSpPr>
            <a:spLocks noGrp="1"/>
          </p:cNvSpPr>
          <p:nvPr>
            <p:ph type="title"/>
          </p:nvPr>
        </p:nvSpPr>
        <p:spPr>
          <a:xfrm>
            <a:off x="838200" y="0"/>
            <a:ext cx="10515600" cy="1325563"/>
          </a:xfrm>
        </p:spPr>
        <p:txBody>
          <a:bodyPr>
            <a:normAutofit/>
          </a:bodyPr>
          <a:lstStyle/>
          <a:p>
            <a:pPr algn="ctr"/>
            <a:r>
              <a:rPr lang="en-US" sz="3600" b="1" dirty="0"/>
              <a:t>Restricted-Use Health Data with RMRDC Access Added Recently </a:t>
            </a:r>
          </a:p>
        </p:txBody>
      </p:sp>
      <p:sp>
        <p:nvSpPr>
          <p:cNvPr id="3" name="Content Placeholder 2">
            <a:extLst>
              <a:ext uri="{FF2B5EF4-FFF2-40B4-BE49-F238E27FC236}">
                <a16:creationId xmlns:a16="http://schemas.microsoft.com/office/drawing/2014/main" id="{B4A559B6-0BC0-4E03-9AFF-CC3771AAB11C}"/>
              </a:ext>
            </a:extLst>
          </p:cNvPr>
          <p:cNvSpPr>
            <a:spLocks noGrp="1"/>
          </p:cNvSpPr>
          <p:nvPr>
            <p:ph idx="1"/>
          </p:nvPr>
        </p:nvSpPr>
        <p:spPr>
          <a:xfrm>
            <a:off x="1046018" y="1325563"/>
            <a:ext cx="10515600" cy="4351338"/>
          </a:xfrm>
        </p:spPr>
        <p:txBody>
          <a:bodyPr>
            <a:normAutofit/>
          </a:bodyPr>
          <a:lstStyle/>
          <a:p>
            <a:r>
              <a:rPr lang="en-US" dirty="0"/>
              <a:t>Census Bureau: </a:t>
            </a:r>
          </a:p>
          <a:p>
            <a:pPr lvl="2"/>
            <a:r>
              <a:rPr lang="en-US" sz="2400" dirty="0">
                <a:latin typeface="Roboto" panose="02000000000000000000" pitchFamily="2" charset="0"/>
                <a:ea typeface="Roboto" panose="02000000000000000000" pitchFamily="2" charset="0"/>
              </a:rPr>
              <a:t>HH and Small Business COVID Pulse Surveys</a:t>
            </a:r>
          </a:p>
          <a:p>
            <a:pPr lvl="2"/>
            <a:r>
              <a:rPr lang="en-US" sz="2400" dirty="0">
                <a:latin typeface="Roboto" panose="02000000000000000000" pitchFamily="2" charset="0"/>
                <a:ea typeface="Roboto" panose="02000000000000000000" pitchFamily="2" charset="0"/>
              </a:rPr>
              <a:t>National Survey of Children’s Health (NSCH)</a:t>
            </a:r>
          </a:p>
          <a:p>
            <a:pPr lvl="2"/>
            <a:r>
              <a:rPr lang="en-US" sz="2400" dirty="0">
                <a:latin typeface="Roboto" panose="02000000000000000000" pitchFamily="2" charset="0"/>
                <a:ea typeface="Roboto" panose="02000000000000000000" pitchFamily="2" charset="0"/>
              </a:rPr>
              <a:t>National Sample Survey of Registered Nurses (NSSRN)</a:t>
            </a:r>
          </a:p>
          <a:p>
            <a:pPr marL="914400" lvl="2" indent="0">
              <a:buNone/>
            </a:pPr>
            <a:endParaRPr lang="en-US" sz="2400" dirty="0">
              <a:latin typeface="Roboto" panose="02000000000000000000" pitchFamily="2" charset="0"/>
              <a:ea typeface="Roboto" panose="02000000000000000000" pitchFamily="2" charset="0"/>
            </a:endParaRPr>
          </a:p>
          <a:p>
            <a:r>
              <a:rPr lang="en-US" dirty="0"/>
              <a:t>NCHS: </a:t>
            </a:r>
          </a:p>
          <a:p>
            <a:pPr lvl="2"/>
            <a:r>
              <a:rPr lang="en-US" sz="2400" dirty="0">
                <a:latin typeface="Roboto" panose="02000000000000000000" pitchFamily="2" charset="0"/>
                <a:ea typeface="Roboto" panose="02000000000000000000" pitchFamily="2" charset="0"/>
              </a:rPr>
              <a:t>National Survey on Drug Use and Health (NSDUH)</a:t>
            </a:r>
          </a:p>
          <a:p>
            <a:pPr marL="914400" lvl="2" indent="0">
              <a:buNone/>
            </a:pPr>
            <a:endParaRPr lang="en-US" sz="2400" dirty="0">
              <a:latin typeface="Roboto" panose="02000000000000000000" pitchFamily="2" charset="0"/>
              <a:ea typeface="Roboto" panose="02000000000000000000" pitchFamily="2" charset="0"/>
            </a:endParaRPr>
          </a:p>
          <a:p>
            <a:pPr marL="0" indent="0">
              <a:buNone/>
            </a:pPr>
            <a:endParaRPr lang="en-US" dirty="0"/>
          </a:p>
        </p:txBody>
      </p:sp>
      <p:pic>
        <p:nvPicPr>
          <p:cNvPr id="5" name="Picture 4">
            <a:extLst>
              <a:ext uri="{FF2B5EF4-FFF2-40B4-BE49-F238E27FC236}">
                <a16:creationId xmlns:a16="http://schemas.microsoft.com/office/drawing/2014/main" id="{41D0CA59-4FA5-4DAD-A862-09AF48ABC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66909"/>
            <a:ext cx="12192000" cy="1035555"/>
          </a:xfrm>
          <a:prstGeom prst="rect">
            <a:avLst/>
          </a:prstGeom>
        </p:spPr>
      </p:pic>
    </p:spTree>
    <p:extLst>
      <p:ext uri="{BB962C8B-B14F-4D97-AF65-F5344CB8AC3E}">
        <p14:creationId xmlns:p14="http://schemas.microsoft.com/office/powerpoint/2010/main" val="390025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D0CA59-4FA5-4DAD-A862-09AF48ABC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66909"/>
            <a:ext cx="12192000" cy="1035555"/>
          </a:xfrm>
          <a:prstGeom prst="rect">
            <a:avLst/>
          </a:prstGeom>
        </p:spPr>
      </p:pic>
      <p:sp>
        <p:nvSpPr>
          <p:cNvPr id="10" name="Content Placeholder 9">
            <a:extLst>
              <a:ext uri="{FF2B5EF4-FFF2-40B4-BE49-F238E27FC236}">
                <a16:creationId xmlns:a16="http://schemas.microsoft.com/office/drawing/2014/main" id="{816EE611-0236-415F-8DA6-6601ED0487C7}"/>
              </a:ext>
            </a:extLst>
          </p:cNvPr>
          <p:cNvSpPr>
            <a:spLocks noGrp="1"/>
          </p:cNvSpPr>
          <p:nvPr>
            <p:ph idx="1"/>
          </p:nvPr>
        </p:nvSpPr>
        <p:spPr>
          <a:xfrm>
            <a:off x="711740" y="1008502"/>
            <a:ext cx="10515600" cy="4351338"/>
          </a:xfrm>
        </p:spPr>
        <p:txBody>
          <a:bodyPr>
            <a:normAutofit fontScale="85000" lnSpcReduction="20000"/>
          </a:bodyPr>
          <a:lstStyle/>
          <a:p>
            <a:r>
              <a:rPr lang="en-US" dirty="0"/>
              <a:t>New Restricted-Use Data Assets—</a:t>
            </a:r>
            <a:r>
              <a:rPr lang="en-US" b="1" dirty="0"/>
              <a:t>COVID-related</a:t>
            </a:r>
            <a:r>
              <a:rPr lang="en-US" dirty="0"/>
              <a:t> </a:t>
            </a:r>
            <a:r>
              <a:rPr lang="en-US" b="1" u="sng" dirty="0"/>
              <a:t>Census Data Collections</a:t>
            </a:r>
          </a:p>
          <a:p>
            <a:endParaRPr lang="en-US" b="1" dirty="0"/>
          </a:p>
          <a:p>
            <a:r>
              <a:rPr lang="en-US" b="1" dirty="0"/>
              <a:t>Household Pulse Survey: </a:t>
            </a:r>
            <a:r>
              <a:rPr lang="en-US" sz="1600" b="1" dirty="0">
                <a:solidFill>
                  <a:schemeClr val="accent1">
                    <a:lumMod val="75000"/>
                  </a:schemeClr>
                </a:solidFill>
                <a:hlinkClick r:id="rId3">
                  <a:extLst>
                    <a:ext uri="{A12FA001-AC4F-418D-AE19-62706E023703}">
                      <ahyp:hlinkClr xmlns:ahyp="http://schemas.microsoft.com/office/drawing/2018/hyperlinkcolor" val="tx"/>
                    </a:ext>
                  </a:extLst>
                </a:hlinkClick>
              </a:rPr>
              <a:t>https://www.census.gov/programs-surveys/household-pulse-survey/datasets.html</a:t>
            </a:r>
            <a:endParaRPr lang="en-US" sz="1600" b="1" dirty="0">
              <a:solidFill>
                <a:schemeClr val="accent1">
                  <a:lumMod val="75000"/>
                </a:schemeClr>
              </a:solidFill>
            </a:endParaRPr>
          </a:p>
          <a:p>
            <a:pPr lvl="1"/>
            <a:r>
              <a:rPr lang="en-US" sz="1800" dirty="0">
                <a:solidFill>
                  <a:srgbClr val="000000"/>
                </a:solidFill>
                <a:effectLst/>
                <a:latin typeface="Lora" pitchFamily="2" charset="0"/>
                <a:ea typeface="Calibri" panose="020F0502020204030204" pitchFamily="34" charset="0"/>
                <a:cs typeface="Times New Roman" panose="02020603050405020304" pitchFamily="18" charset="0"/>
              </a:rPr>
              <a:t>20-minute online survey studying how the coronavirus pandemic is impacting households across the country from a social and economic perspective. </a:t>
            </a:r>
          </a:p>
          <a:p>
            <a:pPr lvl="1"/>
            <a:r>
              <a:rPr lang="en-US" sz="1800" dirty="0">
                <a:solidFill>
                  <a:srgbClr val="000000"/>
                </a:solidFill>
                <a:effectLst/>
                <a:latin typeface="Lora" pitchFamily="2" charset="0"/>
                <a:ea typeface="Calibri" panose="020F0502020204030204" pitchFamily="34" charset="0"/>
                <a:cs typeface="Times New Roman" panose="02020603050405020304" pitchFamily="18" charset="0"/>
              </a:rPr>
              <a:t>Asks questions about how childcare, education, employment, energy use, food security, health, housing, household spending, Child Tax Credit payments, and intention to receive a COVID-19 vaccination, have been affected by the ongoing crisis.</a:t>
            </a:r>
          </a:p>
          <a:p>
            <a:pPr lvl="1"/>
            <a:r>
              <a:rPr lang="en-US" sz="1800" dirty="0">
                <a:latin typeface="Lora" pitchFamily="2" charset="0"/>
              </a:rPr>
              <a:t>Eligible for remote access</a:t>
            </a:r>
          </a:p>
          <a:p>
            <a:pPr lvl="1"/>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b="1" dirty="0"/>
          </a:p>
          <a:p>
            <a:pPr>
              <a:lnSpc>
                <a:spcPct val="100000"/>
              </a:lnSpc>
            </a:pPr>
            <a:r>
              <a:rPr lang="en-US" b="1" dirty="0"/>
              <a:t>Small Business Pulse Survey: </a:t>
            </a:r>
            <a:r>
              <a:rPr lang="en-US" sz="1700" b="1" dirty="0">
                <a:solidFill>
                  <a:schemeClr val="accent1">
                    <a:lumMod val="75000"/>
                  </a:schemeClr>
                </a:solidFill>
                <a:hlinkClick r:id="rId4">
                  <a:extLst>
                    <a:ext uri="{A12FA001-AC4F-418D-AE19-62706E023703}">
                      <ahyp:hlinkClr xmlns:ahyp="http://schemas.microsoft.com/office/drawing/2018/hyperlinkcolor" val="tx"/>
                    </a:ext>
                  </a:extLst>
                </a:hlinkClick>
              </a:rPr>
              <a:t>https://www.census.gov/data/experimental-data-products/small-business-pulse-survey.html</a:t>
            </a:r>
            <a:endParaRPr lang="en-US" sz="1700" b="1" dirty="0">
              <a:solidFill>
                <a:schemeClr val="accent1">
                  <a:lumMod val="75000"/>
                </a:schemeClr>
              </a:solidFill>
            </a:endParaRPr>
          </a:p>
          <a:p>
            <a:pPr lvl="1"/>
            <a:r>
              <a:rPr lang="en-US" sz="1800" dirty="0">
                <a:solidFill>
                  <a:srgbClr val="000000"/>
                </a:solidFill>
                <a:latin typeface="Lora" pitchFamily="2" charset="0"/>
                <a:ea typeface="Times New Roman" panose="02020603050405020304" pitchFamily="18" charset="0"/>
              </a:rPr>
              <a:t>M</a:t>
            </a:r>
            <a:r>
              <a:rPr lang="en-US" sz="1800" dirty="0">
                <a:solidFill>
                  <a:srgbClr val="000000"/>
                </a:solidFill>
                <a:effectLst/>
                <a:latin typeface="Lora" pitchFamily="2" charset="0"/>
                <a:ea typeface="Times New Roman" panose="02020603050405020304" pitchFamily="18" charset="0"/>
              </a:rPr>
              <a:t>easures the effect of changing business conditions during the Coronavirus pandemic on our nation's small businesses.</a:t>
            </a:r>
            <a:endParaRPr lang="en-US" sz="1800" dirty="0">
              <a:effectLst/>
              <a:latin typeface="Times New Roman" panose="02020603050405020304" pitchFamily="18" charset="0"/>
              <a:ea typeface="Times New Roman" panose="02020603050405020304" pitchFamily="18" charset="0"/>
            </a:endParaRPr>
          </a:p>
          <a:p>
            <a:pPr lvl="1"/>
            <a:r>
              <a:rPr lang="en-US" sz="1800" dirty="0">
                <a:solidFill>
                  <a:srgbClr val="000000"/>
                </a:solidFill>
                <a:effectLst/>
                <a:latin typeface="Lora" pitchFamily="2" charset="0"/>
                <a:ea typeface="Times New Roman" panose="02020603050405020304" pitchFamily="18" charset="0"/>
              </a:rPr>
              <a:t>Complements existing U.S. Census Bureau data collections by providing high-frequency, detailed information on the challenges small businesses are facing during the Coronavirus pandemic.</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0425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D0CA59-4FA5-4DAD-A862-09AF48ABC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66909"/>
            <a:ext cx="12192000" cy="1035555"/>
          </a:xfrm>
          <a:prstGeom prst="rect">
            <a:avLst/>
          </a:prstGeom>
        </p:spPr>
      </p:pic>
      <p:sp>
        <p:nvSpPr>
          <p:cNvPr id="10" name="Content Placeholder 9">
            <a:extLst>
              <a:ext uri="{FF2B5EF4-FFF2-40B4-BE49-F238E27FC236}">
                <a16:creationId xmlns:a16="http://schemas.microsoft.com/office/drawing/2014/main" id="{816EE611-0236-415F-8DA6-6601ED0487C7}"/>
              </a:ext>
            </a:extLst>
          </p:cNvPr>
          <p:cNvSpPr>
            <a:spLocks noGrp="1"/>
          </p:cNvSpPr>
          <p:nvPr>
            <p:ph idx="1"/>
          </p:nvPr>
        </p:nvSpPr>
        <p:spPr>
          <a:xfrm>
            <a:off x="711740" y="1008502"/>
            <a:ext cx="10515600" cy="4351338"/>
          </a:xfrm>
        </p:spPr>
        <p:txBody>
          <a:bodyPr>
            <a:normAutofit fontScale="70000" lnSpcReduction="20000"/>
          </a:bodyPr>
          <a:lstStyle/>
          <a:p>
            <a:pPr marL="0" indent="0">
              <a:buNone/>
            </a:pPr>
            <a:r>
              <a:rPr lang="en-US" sz="4000" dirty="0"/>
              <a:t>New Restricted-Use Data Asset—</a:t>
            </a:r>
            <a:r>
              <a:rPr lang="en-US" sz="4000" b="1" dirty="0"/>
              <a:t>Child Health Related </a:t>
            </a:r>
            <a:r>
              <a:rPr lang="en-US" sz="4000" b="1" u="sng" dirty="0"/>
              <a:t>Census Data Collection (eligible for remote access)</a:t>
            </a:r>
          </a:p>
          <a:p>
            <a:pPr marL="0" indent="0">
              <a:buNone/>
            </a:pPr>
            <a:endParaRPr lang="en-US" sz="4000" dirty="0"/>
          </a:p>
          <a:p>
            <a:pPr marL="0" indent="0">
              <a:buNone/>
            </a:pPr>
            <a:r>
              <a:rPr lang="en-US" b="1" dirty="0"/>
              <a:t>National Survey of Child Health (NSCH</a:t>
            </a:r>
            <a:r>
              <a:rPr lang="en-US" dirty="0"/>
              <a:t>): </a:t>
            </a:r>
            <a:r>
              <a:rPr lang="en-US" dirty="0">
                <a:hlinkClick r:id="rId3"/>
              </a:rPr>
              <a:t>https://www.census.gov/programs-surveys/nsch.html</a:t>
            </a:r>
            <a:endParaRPr lang="en-US" dirty="0"/>
          </a:p>
          <a:p>
            <a:endParaRPr lang="en-US" sz="2200" b="0" i="0" dirty="0">
              <a:solidFill>
                <a:srgbClr val="000000"/>
              </a:solidFill>
              <a:effectLst/>
              <a:latin typeface="Lora" pitchFamily="2" charset="0"/>
            </a:endParaRPr>
          </a:p>
          <a:p>
            <a:r>
              <a:rPr lang="en-US" b="0" i="0" dirty="0">
                <a:solidFill>
                  <a:srgbClr val="000000"/>
                </a:solidFill>
                <a:effectLst/>
                <a:latin typeface="Lora" pitchFamily="2" charset="0"/>
              </a:rPr>
              <a:t>Oversampled Colorado rural areas</a:t>
            </a:r>
          </a:p>
          <a:p>
            <a:r>
              <a:rPr lang="en-US" b="0" i="0" dirty="0">
                <a:solidFill>
                  <a:srgbClr val="000000"/>
                </a:solidFill>
                <a:effectLst/>
                <a:latin typeface="Lora" pitchFamily="2" charset="0"/>
              </a:rPr>
              <a:t>Annual, 2016-2020</a:t>
            </a:r>
          </a:p>
          <a:p>
            <a:r>
              <a:rPr lang="en-US" dirty="0">
                <a:solidFill>
                  <a:srgbClr val="000000"/>
                </a:solidFill>
                <a:latin typeface="Lora" pitchFamily="2" charset="0"/>
              </a:rPr>
              <a:t>P</a:t>
            </a:r>
            <a:r>
              <a:rPr lang="en-US" b="0" i="0" dirty="0">
                <a:solidFill>
                  <a:srgbClr val="000000"/>
                </a:solidFill>
                <a:effectLst/>
                <a:latin typeface="Lora" pitchFamily="2" charset="0"/>
              </a:rPr>
              <a:t>hysical and emotional health of children ages 0-17</a:t>
            </a:r>
          </a:p>
          <a:p>
            <a:r>
              <a:rPr lang="en-US" dirty="0">
                <a:solidFill>
                  <a:srgbClr val="000000"/>
                </a:solidFill>
                <a:latin typeface="Lora" pitchFamily="2" charset="0"/>
              </a:rPr>
              <a:t>F</a:t>
            </a:r>
            <a:r>
              <a:rPr lang="en-US" b="0" i="0" dirty="0">
                <a:solidFill>
                  <a:srgbClr val="000000"/>
                </a:solidFill>
                <a:effectLst/>
                <a:latin typeface="Lora" pitchFamily="2" charset="0"/>
              </a:rPr>
              <a:t>actors related to the well-being of children </a:t>
            </a:r>
          </a:p>
          <a:p>
            <a:pPr lvl="1"/>
            <a:r>
              <a:rPr lang="en-US" b="0" i="0" dirty="0">
                <a:solidFill>
                  <a:srgbClr val="000000"/>
                </a:solidFill>
                <a:effectLst/>
                <a:latin typeface="Lora" pitchFamily="2" charset="0"/>
              </a:rPr>
              <a:t>access to - and quality of - health care</a:t>
            </a:r>
          </a:p>
          <a:p>
            <a:pPr lvl="1"/>
            <a:r>
              <a:rPr lang="en-US" b="0" i="0" dirty="0">
                <a:solidFill>
                  <a:srgbClr val="000000"/>
                </a:solidFill>
                <a:effectLst/>
                <a:latin typeface="Lora" pitchFamily="2" charset="0"/>
              </a:rPr>
              <a:t>family interactions </a:t>
            </a:r>
          </a:p>
          <a:p>
            <a:pPr lvl="1"/>
            <a:r>
              <a:rPr lang="en-US" b="0" i="0" dirty="0">
                <a:solidFill>
                  <a:srgbClr val="000000"/>
                </a:solidFill>
                <a:effectLst/>
                <a:latin typeface="Lora" pitchFamily="2" charset="0"/>
              </a:rPr>
              <a:t>parental health </a:t>
            </a:r>
          </a:p>
          <a:p>
            <a:pPr lvl="1"/>
            <a:r>
              <a:rPr lang="en-US" b="0" i="0" dirty="0">
                <a:solidFill>
                  <a:srgbClr val="000000"/>
                </a:solidFill>
                <a:effectLst/>
                <a:latin typeface="Lora" pitchFamily="2" charset="0"/>
              </a:rPr>
              <a:t>neighborhood characteristics </a:t>
            </a:r>
          </a:p>
          <a:p>
            <a:pPr lvl="1"/>
            <a:r>
              <a:rPr lang="en-US" b="0" i="0" dirty="0">
                <a:solidFill>
                  <a:srgbClr val="000000"/>
                </a:solidFill>
                <a:effectLst/>
                <a:latin typeface="Lora" pitchFamily="2" charset="0"/>
              </a:rPr>
              <a:t>school and after-school experiences</a:t>
            </a:r>
            <a:endParaRPr lang="en-US" dirty="0"/>
          </a:p>
        </p:txBody>
      </p:sp>
    </p:spTree>
    <p:extLst>
      <p:ext uri="{BB962C8B-B14F-4D97-AF65-F5344CB8AC3E}">
        <p14:creationId xmlns:p14="http://schemas.microsoft.com/office/powerpoint/2010/main" val="290715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38791</TotalTime>
  <Words>2850</Words>
  <Application>Microsoft Office PowerPoint</Application>
  <PresentationFormat>Widescreen</PresentationFormat>
  <Paragraphs>346</Paragraphs>
  <Slides>33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Lora</vt:lpstr>
      <vt:lpstr>Neue Helvetica W01</vt:lpstr>
      <vt:lpstr>Roboto</vt:lpstr>
      <vt:lpstr>Times New Roman</vt:lpstr>
      <vt:lpstr>Office Theme</vt:lpstr>
      <vt:lpstr>PowerPoint Presentation</vt:lpstr>
      <vt:lpstr>PowerPoint Presentation</vt:lpstr>
      <vt:lpstr>RMRDC Membership Network *All faculty, staff, and graduate students associated with member universities have free access to the lab and services </vt:lpstr>
      <vt:lpstr>PowerPoint Presentation</vt:lpstr>
      <vt:lpstr>What RMRDC offers:</vt:lpstr>
      <vt:lpstr>Current AMC restricted data projects:</vt:lpstr>
      <vt:lpstr>Restricted-Use Health Data with RMRDC Access Added Recently </vt:lpstr>
      <vt:lpstr>PowerPoint Presentation</vt:lpstr>
      <vt:lpstr>PowerPoint Presentation</vt:lpstr>
      <vt:lpstr>PowerPoint Presentation</vt:lpstr>
      <vt:lpstr>Advantages of Restricted-Use Microdata</vt:lpstr>
      <vt:lpstr>PowerPoint Presentation</vt:lpstr>
      <vt:lpstr>PowerPoint Presentation</vt:lpstr>
      <vt:lpstr>Current RMRDC grad student led health projects: </vt:lpstr>
      <vt:lpstr>PowerPoint Presentation</vt:lpstr>
      <vt:lpstr>Good News Flash!!</vt:lpstr>
      <vt:lpstr>Other Restricted-Use Microdata on Individuals and Households Available from Census Bureau (eligible for Remote Access):</vt:lpstr>
      <vt:lpstr>Census Longitudinal Infrastructure</vt:lpstr>
      <vt:lpstr>Local Use of Linked Data</vt:lpstr>
      <vt:lpstr>Additional Census Data</vt:lpstr>
      <vt:lpstr>Crime Data Overview</vt:lpstr>
      <vt:lpstr>CMS Medicare and Medicaid Data</vt:lpstr>
      <vt:lpstr>CMS Medicare Enrollment Database (ERB)</vt:lpstr>
      <vt:lpstr>CMS Medicaid and Statistical Information System (MSIS) &amp; Transformed MSIS (T-MSIS)</vt:lpstr>
      <vt:lpstr>CMS National Plan and Provider Enumeration System (NPPES)</vt:lpstr>
      <vt:lpstr>Data Overview – Census Economic</vt:lpstr>
      <vt:lpstr>Local Example of Using Census Economic Data for Health Research</vt:lpstr>
      <vt:lpstr>ANOTHER Local Example of Using Census Economic Data for Health Research</vt:lpstr>
      <vt:lpstr>BLS Injury and Fatality Data</vt:lpstr>
      <vt:lpstr>Local Use of Injury and Fatality Data Linked to Census Economic Data</vt:lpstr>
      <vt:lpstr>Proposal Development</vt:lpstr>
      <vt:lpstr>Proposal Reviews and Timeline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 S Morrissey Little</dc:creator>
  <cp:lastModifiedBy>Philip Matthew Pendergast (CENSUS/CED FED)</cp:lastModifiedBy>
  <cp:revision>255</cp:revision>
  <dcterms:created xsi:type="dcterms:W3CDTF">2019-11-21T16:48:46Z</dcterms:created>
  <dcterms:modified xsi:type="dcterms:W3CDTF">2022-02-17T16:55:58Z</dcterms:modified>
</cp:coreProperties>
</file>