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8"/>
  </p:notesMasterIdLst>
  <p:handoutMasterIdLst>
    <p:handoutMasterId r:id="rId49"/>
  </p:handoutMasterIdLst>
  <p:sldIdLst>
    <p:sldId id="256" r:id="rId4"/>
    <p:sldId id="449" r:id="rId5"/>
    <p:sldId id="506" r:id="rId6"/>
    <p:sldId id="366" r:id="rId7"/>
    <p:sldId id="595" r:id="rId8"/>
    <p:sldId id="598" r:id="rId9"/>
    <p:sldId id="601" r:id="rId10"/>
    <p:sldId id="599" r:id="rId11"/>
    <p:sldId id="1135" r:id="rId12"/>
    <p:sldId id="1143" r:id="rId13"/>
    <p:sldId id="378" r:id="rId14"/>
    <p:sldId id="1136" r:id="rId15"/>
    <p:sldId id="455" r:id="rId16"/>
    <p:sldId id="596" r:id="rId17"/>
    <p:sldId id="349" r:id="rId18"/>
    <p:sldId id="308" r:id="rId19"/>
    <p:sldId id="1145" r:id="rId20"/>
    <p:sldId id="293" r:id="rId21"/>
    <p:sldId id="292" r:id="rId22"/>
    <p:sldId id="1146" r:id="rId23"/>
    <p:sldId id="1147" r:id="rId24"/>
    <p:sldId id="304" r:id="rId25"/>
    <p:sldId id="374" r:id="rId26"/>
    <p:sldId id="312" r:id="rId27"/>
    <p:sldId id="1151" r:id="rId28"/>
    <p:sldId id="452" r:id="rId29"/>
    <p:sldId id="444" r:id="rId30"/>
    <p:sldId id="445" r:id="rId31"/>
    <p:sldId id="446" r:id="rId32"/>
    <p:sldId id="1148" r:id="rId33"/>
    <p:sldId id="257" r:id="rId34"/>
    <p:sldId id="258" r:id="rId35"/>
    <p:sldId id="259" r:id="rId36"/>
    <p:sldId id="260" r:id="rId37"/>
    <p:sldId id="261" r:id="rId38"/>
    <p:sldId id="1149" r:id="rId39"/>
    <p:sldId id="504" r:id="rId40"/>
    <p:sldId id="560" r:id="rId41"/>
    <p:sldId id="578" r:id="rId42"/>
    <p:sldId id="1150" r:id="rId43"/>
    <p:sldId id="563" r:id="rId44"/>
    <p:sldId id="565" r:id="rId45"/>
    <p:sldId id="262" r:id="rId46"/>
    <p:sldId id="542"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 S Morrissey Little" initials="JSML" lastIdx="1" clrIdx="0">
    <p:extLst>
      <p:ext uri="{19B8F6BF-5375-455C-9EA6-DF929625EA0E}">
        <p15:presenceInfo xmlns:p15="http://schemas.microsoft.com/office/powerpoint/2012/main" userId="S::littlejs@colorado.edu::f8d26681-7107-429f-89ef-8f93fde248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B779"/>
    <a:srgbClr val="006B5A"/>
    <a:srgbClr val="2E1844"/>
    <a:srgbClr val="0E72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07" autoAdjust="0"/>
    <p:restoredTop sz="86395" autoAdjust="0"/>
  </p:normalViewPr>
  <p:slideViewPr>
    <p:cSldViewPr snapToGrid="0">
      <p:cViewPr varScale="1">
        <p:scale>
          <a:sx n="98" d="100"/>
          <a:sy n="98" d="100"/>
        </p:scale>
        <p:origin x="39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'Graphics-Numbers'!$A$34</c:f>
              <c:strCache>
                <c:ptCount val="1"/>
                <c:pt idx="0">
                  <c:v>Health</c:v>
                </c:pt>
              </c:strCache>
            </c:strRef>
          </c:tx>
          <c:spPr>
            <a:solidFill>
              <a:schemeClr val="accent1"/>
            </a:solidFill>
            <a:ln>
              <a:noFill/>
            </a:ln>
            <a:effectLst/>
          </c:spPr>
          <c:invertIfNegative val="0"/>
          <c:cat>
            <c:strRef>
              <c:f>'Graphics-Numbers'!$B$33:$AG$33</c:f>
              <c:strCache>
                <c:ptCount val="32"/>
                <c:pt idx="0">
                  <c:v>Atlanta</c:v>
                </c:pt>
                <c:pt idx="1">
                  <c:v>Boston</c:v>
                </c:pt>
                <c:pt idx="2">
                  <c:v>CA-Berkeley</c:v>
                </c:pt>
                <c:pt idx="3">
                  <c:v>CA-Irvine</c:v>
                </c:pt>
                <c:pt idx="4">
                  <c:v>CA-UCLA</c:v>
                </c:pt>
                <c:pt idx="5">
                  <c:v>CA-Stanford</c:v>
                </c:pt>
                <c:pt idx="6">
                  <c:v>CA-USC</c:v>
                </c:pt>
                <c:pt idx="7">
                  <c:v>Dallas</c:v>
                </c:pt>
                <c:pt idx="8">
                  <c:v>Fed Board</c:v>
                </c:pt>
                <c:pt idx="9">
                  <c:v>Florida</c:v>
                </c:pt>
                <c:pt idx="10">
                  <c:v>Georgetown</c:v>
                </c:pt>
                <c:pt idx="11">
                  <c:v>Maryland</c:v>
                </c:pt>
                <c:pt idx="12">
                  <c:v>Central Plains</c:v>
                </c:pt>
                <c:pt idx="13">
                  <c:v>Chicago</c:v>
                </c:pt>
                <c:pt idx="14">
                  <c:v>UIUC</c:v>
                </c:pt>
                <c:pt idx="15">
                  <c:v>Missouri</c:v>
                </c:pt>
                <c:pt idx="16">
                  <c:v>Kansas City</c:v>
                </c:pt>
                <c:pt idx="17">
                  <c:v>Kentucky</c:v>
                </c:pt>
                <c:pt idx="18">
                  <c:v>Michigan</c:v>
                </c:pt>
                <c:pt idx="19">
                  <c:v>Minnesota</c:v>
                </c:pt>
                <c:pt idx="20">
                  <c:v>Wisconsin</c:v>
                </c:pt>
                <c:pt idx="21">
                  <c:v>NY-Baruch</c:v>
                </c:pt>
                <c:pt idx="22">
                  <c:v>NY-Yale</c:v>
                </c:pt>
                <c:pt idx="23">
                  <c:v>NY-Cornell</c:v>
                </c:pt>
                <c:pt idx="24">
                  <c:v>Northwest</c:v>
                </c:pt>
                <c:pt idx="25">
                  <c:v>PA-PSU</c:v>
                </c:pt>
                <c:pt idx="26">
                  <c:v>PA-Philadelphia</c:v>
                </c:pt>
                <c:pt idx="27">
                  <c:v>Rocky Mntn</c:v>
                </c:pt>
                <c:pt idx="28">
                  <c:v>TX-A&amp;M</c:v>
                </c:pt>
                <c:pt idx="29">
                  <c:v>TX-Austin</c:v>
                </c:pt>
                <c:pt idx="30">
                  <c:v>Triangle</c:v>
                </c:pt>
                <c:pt idx="31">
                  <c:v>Wasatch Front</c:v>
                </c:pt>
              </c:strCache>
            </c:strRef>
          </c:cat>
          <c:val>
            <c:numRef>
              <c:f>'Graphics-Numbers'!$B$34:$AG$34</c:f>
              <c:numCache>
                <c:formatCode>General</c:formatCode>
                <c:ptCount val="32"/>
                <c:pt idx="0">
                  <c:v>12</c:v>
                </c:pt>
                <c:pt idx="1">
                  <c:v>19</c:v>
                </c:pt>
                <c:pt idx="2">
                  <c:v>13</c:v>
                </c:pt>
                <c:pt idx="3">
                  <c:v>4</c:v>
                </c:pt>
                <c:pt idx="4">
                  <c:v>9</c:v>
                </c:pt>
                <c:pt idx="5">
                  <c:v>3</c:v>
                </c:pt>
                <c:pt idx="6">
                  <c:v>1</c:v>
                </c:pt>
                <c:pt idx="7">
                  <c:v>2</c:v>
                </c:pt>
                <c:pt idx="11">
                  <c:v>9</c:v>
                </c:pt>
                <c:pt idx="12">
                  <c:v>1</c:v>
                </c:pt>
                <c:pt idx="13">
                  <c:v>9</c:v>
                </c:pt>
                <c:pt idx="14">
                  <c:v>1</c:v>
                </c:pt>
                <c:pt idx="15">
                  <c:v>4</c:v>
                </c:pt>
                <c:pt idx="16">
                  <c:v>1</c:v>
                </c:pt>
                <c:pt idx="17">
                  <c:v>6</c:v>
                </c:pt>
                <c:pt idx="18">
                  <c:v>8</c:v>
                </c:pt>
                <c:pt idx="19">
                  <c:v>9</c:v>
                </c:pt>
                <c:pt idx="20">
                  <c:v>7</c:v>
                </c:pt>
                <c:pt idx="21">
                  <c:v>22</c:v>
                </c:pt>
                <c:pt idx="22">
                  <c:v>3</c:v>
                </c:pt>
                <c:pt idx="23">
                  <c:v>5</c:v>
                </c:pt>
                <c:pt idx="24">
                  <c:v>7</c:v>
                </c:pt>
                <c:pt idx="25">
                  <c:v>8</c:v>
                </c:pt>
                <c:pt idx="26">
                  <c:v>5</c:v>
                </c:pt>
                <c:pt idx="27">
                  <c:v>11</c:v>
                </c:pt>
                <c:pt idx="28">
                  <c:v>8</c:v>
                </c:pt>
                <c:pt idx="29">
                  <c:v>4</c:v>
                </c:pt>
                <c:pt idx="30">
                  <c:v>8</c:v>
                </c:pt>
                <c:pt idx="31">
                  <c:v>1</c:v>
                </c:pt>
              </c:numCache>
            </c:numRef>
          </c:val>
          <c:extLst>
            <c:ext xmlns:c16="http://schemas.microsoft.com/office/drawing/2014/chart" uri="{C3380CC4-5D6E-409C-BE32-E72D297353CC}">
              <c16:uniqueId val="{00000000-F319-4E0F-A62C-4275CD2C26D3}"/>
            </c:ext>
          </c:extLst>
        </c:ser>
        <c:ser>
          <c:idx val="1"/>
          <c:order val="1"/>
          <c:tx>
            <c:strRef>
              <c:f>'Graphics-Numbers'!$A$35</c:f>
              <c:strCache>
                <c:ptCount val="1"/>
                <c:pt idx="0">
                  <c:v>Census</c:v>
                </c:pt>
              </c:strCache>
            </c:strRef>
          </c:tx>
          <c:spPr>
            <a:solidFill>
              <a:schemeClr val="accent2"/>
            </a:solidFill>
            <a:ln>
              <a:noFill/>
            </a:ln>
            <a:effectLst/>
          </c:spPr>
          <c:invertIfNegative val="0"/>
          <c:cat>
            <c:strRef>
              <c:f>'Graphics-Numbers'!$B$33:$AG$33</c:f>
              <c:strCache>
                <c:ptCount val="32"/>
                <c:pt idx="0">
                  <c:v>Atlanta</c:v>
                </c:pt>
                <c:pt idx="1">
                  <c:v>Boston</c:v>
                </c:pt>
                <c:pt idx="2">
                  <c:v>CA-Berkeley</c:v>
                </c:pt>
                <c:pt idx="3">
                  <c:v>CA-Irvine</c:v>
                </c:pt>
                <c:pt idx="4">
                  <c:v>CA-UCLA</c:v>
                </c:pt>
                <c:pt idx="5">
                  <c:v>CA-Stanford</c:v>
                </c:pt>
                <c:pt idx="6">
                  <c:v>CA-USC</c:v>
                </c:pt>
                <c:pt idx="7">
                  <c:v>Dallas</c:v>
                </c:pt>
                <c:pt idx="8">
                  <c:v>Fed Board</c:v>
                </c:pt>
                <c:pt idx="9">
                  <c:v>Florida</c:v>
                </c:pt>
                <c:pt idx="10">
                  <c:v>Georgetown</c:v>
                </c:pt>
                <c:pt idx="11">
                  <c:v>Maryland</c:v>
                </c:pt>
                <c:pt idx="12">
                  <c:v>Central Plains</c:v>
                </c:pt>
                <c:pt idx="13">
                  <c:v>Chicago</c:v>
                </c:pt>
                <c:pt idx="14">
                  <c:v>UIUC</c:v>
                </c:pt>
                <c:pt idx="15">
                  <c:v>Missouri</c:v>
                </c:pt>
                <c:pt idx="16">
                  <c:v>Kansas City</c:v>
                </c:pt>
                <c:pt idx="17">
                  <c:v>Kentucky</c:v>
                </c:pt>
                <c:pt idx="18">
                  <c:v>Michigan</c:v>
                </c:pt>
                <c:pt idx="19">
                  <c:v>Minnesota</c:v>
                </c:pt>
                <c:pt idx="20">
                  <c:v>Wisconsin</c:v>
                </c:pt>
                <c:pt idx="21">
                  <c:v>NY-Baruch</c:v>
                </c:pt>
                <c:pt idx="22">
                  <c:v>NY-Yale</c:v>
                </c:pt>
                <c:pt idx="23">
                  <c:v>NY-Cornell</c:v>
                </c:pt>
                <c:pt idx="24">
                  <c:v>Northwest</c:v>
                </c:pt>
                <c:pt idx="25">
                  <c:v>PA-PSU</c:v>
                </c:pt>
                <c:pt idx="26">
                  <c:v>PA-Philadelphia</c:v>
                </c:pt>
                <c:pt idx="27">
                  <c:v>Rocky Mntn</c:v>
                </c:pt>
                <c:pt idx="28">
                  <c:v>TX-A&amp;M</c:v>
                </c:pt>
                <c:pt idx="29">
                  <c:v>TX-Austin</c:v>
                </c:pt>
                <c:pt idx="30">
                  <c:v>Triangle</c:v>
                </c:pt>
                <c:pt idx="31">
                  <c:v>Wasatch Front</c:v>
                </c:pt>
              </c:strCache>
            </c:strRef>
          </c:cat>
          <c:val>
            <c:numRef>
              <c:f>'Graphics-Numbers'!$B$35:$AG$35</c:f>
              <c:numCache>
                <c:formatCode>General</c:formatCode>
                <c:ptCount val="32"/>
                <c:pt idx="0">
                  <c:v>12</c:v>
                </c:pt>
                <c:pt idx="1">
                  <c:v>34</c:v>
                </c:pt>
                <c:pt idx="2">
                  <c:v>8</c:v>
                </c:pt>
                <c:pt idx="3">
                  <c:v>6</c:v>
                </c:pt>
                <c:pt idx="4">
                  <c:v>9</c:v>
                </c:pt>
                <c:pt idx="5">
                  <c:v>7</c:v>
                </c:pt>
                <c:pt idx="6">
                  <c:v>2</c:v>
                </c:pt>
                <c:pt idx="7">
                  <c:v>5</c:v>
                </c:pt>
                <c:pt idx="8">
                  <c:v>18</c:v>
                </c:pt>
                <c:pt idx="9">
                  <c:v>1</c:v>
                </c:pt>
                <c:pt idx="10">
                  <c:v>10</c:v>
                </c:pt>
                <c:pt idx="11">
                  <c:v>8</c:v>
                </c:pt>
                <c:pt idx="12">
                  <c:v>3</c:v>
                </c:pt>
                <c:pt idx="13">
                  <c:v>22</c:v>
                </c:pt>
                <c:pt idx="14">
                  <c:v>7</c:v>
                </c:pt>
                <c:pt idx="15">
                  <c:v>9</c:v>
                </c:pt>
                <c:pt idx="17">
                  <c:v>9</c:v>
                </c:pt>
                <c:pt idx="18">
                  <c:v>16</c:v>
                </c:pt>
                <c:pt idx="19">
                  <c:v>7</c:v>
                </c:pt>
                <c:pt idx="20">
                  <c:v>13</c:v>
                </c:pt>
                <c:pt idx="21">
                  <c:v>24</c:v>
                </c:pt>
                <c:pt idx="22">
                  <c:v>6</c:v>
                </c:pt>
                <c:pt idx="23">
                  <c:v>15</c:v>
                </c:pt>
                <c:pt idx="24">
                  <c:v>3</c:v>
                </c:pt>
                <c:pt idx="25">
                  <c:v>12</c:v>
                </c:pt>
                <c:pt idx="26">
                  <c:v>14</c:v>
                </c:pt>
                <c:pt idx="27">
                  <c:v>18</c:v>
                </c:pt>
                <c:pt idx="28">
                  <c:v>12</c:v>
                </c:pt>
                <c:pt idx="29">
                  <c:v>3</c:v>
                </c:pt>
                <c:pt idx="30">
                  <c:v>15</c:v>
                </c:pt>
                <c:pt idx="31">
                  <c:v>8</c:v>
                </c:pt>
              </c:numCache>
            </c:numRef>
          </c:val>
          <c:extLst>
            <c:ext xmlns:c16="http://schemas.microsoft.com/office/drawing/2014/chart" uri="{C3380CC4-5D6E-409C-BE32-E72D297353CC}">
              <c16:uniqueId val="{00000001-F319-4E0F-A62C-4275CD2C26D3}"/>
            </c:ext>
          </c:extLst>
        </c:ser>
        <c:ser>
          <c:idx val="2"/>
          <c:order val="2"/>
          <c:tx>
            <c:strRef>
              <c:f>'Graphics-Numbers'!$A$36</c:f>
              <c:strCache>
                <c:ptCount val="1"/>
                <c:pt idx="0">
                  <c:v>BLS</c:v>
                </c:pt>
              </c:strCache>
            </c:strRef>
          </c:tx>
          <c:spPr>
            <a:solidFill>
              <a:schemeClr val="accent3"/>
            </a:solidFill>
            <a:ln>
              <a:noFill/>
            </a:ln>
            <a:effectLst/>
          </c:spPr>
          <c:invertIfNegative val="0"/>
          <c:cat>
            <c:strRef>
              <c:f>'Graphics-Numbers'!$B$33:$AG$33</c:f>
              <c:strCache>
                <c:ptCount val="32"/>
                <c:pt idx="0">
                  <c:v>Atlanta</c:v>
                </c:pt>
                <c:pt idx="1">
                  <c:v>Boston</c:v>
                </c:pt>
                <c:pt idx="2">
                  <c:v>CA-Berkeley</c:v>
                </c:pt>
                <c:pt idx="3">
                  <c:v>CA-Irvine</c:v>
                </c:pt>
                <c:pt idx="4">
                  <c:v>CA-UCLA</c:v>
                </c:pt>
                <c:pt idx="5">
                  <c:v>CA-Stanford</c:v>
                </c:pt>
                <c:pt idx="6">
                  <c:v>CA-USC</c:v>
                </c:pt>
                <c:pt idx="7">
                  <c:v>Dallas</c:v>
                </c:pt>
                <c:pt idx="8">
                  <c:v>Fed Board</c:v>
                </c:pt>
                <c:pt idx="9">
                  <c:v>Florida</c:v>
                </c:pt>
                <c:pt idx="10">
                  <c:v>Georgetown</c:v>
                </c:pt>
                <c:pt idx="11">
                  <c:v>Maryland</c:v>
                </c:pt>
                <c:pt idx="12">
                  <c:v>Central Plains</c:v>
                </c:pt>
                <c:pt idx="13">
                  <c:v>Chicago</c:v>
                </c:pt>
                <c:pt idx="14">
                  <c:v>UIUC</c:v>
                </c:pt>
                <c:pt idx="15">
                  <c:v>Missouri</c:v>
                </c:pt>
                <c:pt idx="16">
                  <c:v>Kansas City</c:v>
                </c:pt>
                <c:pt idx="17">
                  <c:v>Kentucky</c:v>
                </c:pt>
                <c:pt idx="18">
                  <c:v>Michigan</c:v>
                </c:pt>
                <c:pt idx="19">
                  <c:v>Minnesota</c:v>
                </c:pt>
                <c:pt idx="20">
                  <c:v>Wisconsin</c:v>
                </c:pt>
                <c:pt idx="21">
                  <c:v>NY-Baruch</c:v>
                </c:pt>
                <c:pt idx="22">
                  <c:v>NY-Yale</c:v>
                </c:pt>
                <c:pt idx="23">
                  <c:v>NY-Cornell</c:v>
                </c:pt>
                <c:pt idx="24">
                  <c:v>Northwest</c:v>
                </c:pt>
                <c:pt idx="25">
                  <c:v>PA-PSU</c:v>
                </c:pt>
                <c:pt idx="26">
                  <c:v>PA-Philadelphia</c:v>
                </c:pt>
                <c:pt idx="27">
                  <c:v>Rocky Mntn</c:v>
                </c:pt>
                <c:pt idx="28">
                  <c:v>TX-A&amp;M</c:v>
                </c:pt>
                <c:pt idx="29">
                  <c:v>TX-Austin</c:v>
                </c:pt>
                <c:pt idx="30">
                  <c:v>Triangle</c:v>
                </c:pt>
                <c:pt idx="31">
                  <c:v>Wasatch Front</c:v>
                </c:pt>
              </c:strCache>
            </c:strRef>
          </c:cat>
          <c:val>
            <c:numRef>
              <c:f>'Graphics-Numbers'!$B$36:$AG$36</c:f>
              <c:numCache>
                <c:formatCode>General</c:formatCode>
                <c:ptCount val="32"/>
                <c:pt idx="1">
                  <c:v>2</c:v>
                </c:pt>
                <c:pt idx="2">
                  <c:v>1</c:v>
                </c:pt>
                <c:pt idx="5">
                  <c:v>1</c:v>
                </c:pt>
                <c:pt idx="8">
                  <c:v>1</c:v>
                </c:pt>
                <c:pt idx="10">
                  <c:v>1</c:v>
                </c:pt>
                <c:pt idx="13">
                  <c:v>1</c:v>
                </c:pt>
                <c:pt idx="20">
                  <c:v>1</c:v>
                </c:pt>
                <c:pt idx="21">
                  <c:v>1</c:v>
                </c:pt>
                <c:pt idx="30">
                  <c:v>1</c:v>
                </c:pt>
              </c:numCache>
            </c:numRef>
          </c:val>
          <c:extLst>
            <c:ext xmlns:c16="http://schemas.microsoft.com/office/drawing/2014/chart" uri="{C3380CC4-5D6E-409C-BE32-E72D297353CC}">
              <c16:uniqueId val="{00000002-F319-4E0F-A62C-4275CD2C26D3}"/>
            </c:ext>
          </c:extLst>
        </c:ser>
        <c:ser>
          <c:idx val="3"/>
          <c:order val="3"/>
          <c:tx>
            <c:strRef>
              <c:f>'Graphics-Numbers'!$A$37</c:f>
              <c:strCache>
                <c:ptCount val="1"/>
                <c:pt idx="0">
                  <c:v>BEA</c:v>
                </c:pt>
              </c:strCache>
            </c:strRef>
          </c:tx>
          <c:spPr>
            <a:solidFill>
              <a:schemeClr val="accent4"/>
            </a:solidFill>
            <a:ln>
              <a:noFill/>
            </a:ln>
            <a:effectLst/>
          </c:spPr>
          <c:invertIfNegative val="0"/>
          <c:cat>
            <c:strRef>
              <c:f>'Graphics-Numbers'!$B$33:$AG$33</c:f>
              <c:strCache>
                <c:ptCount val="32"/>
                <c:pt idx="0">
                  <c:v>Atlanta</c:v>
                </c:pt>
                <c:pt idx="1">
                  <c:v>Boston</c:v>
                </c:pt>
                <c:pt idx="2">
                  <c:v>CA-Berkeley</c:v>
                </c:pt>
                <c:pt idx="3">
                  <c:v>CA-Irvine</c:v>
                </c:pt>
                <c:pt idx="4">
                  <c:v>CA-UCLA</c:v>
                </c:pt>
                <c:pt idx="5">
                  <c:v>CA-Stanford</c:v>
                </c:pt>
                <c:pt idx="6">
                  <c:v>CA-USC</c:v>
                </c:pt>
                <c:pt idx="7">
                  <c:v>Dallas</c:v>
                </c:pt>
                <c:pt idx="8">
                  <c:v>Fed Board</c:v>
                </c:pt>
                <c:pt idx="9">
                  <c:v>Florida</c:v>
                </c:pt>
                <c:pt idx="10">
                  <c:v>Georgetown</c:v>
                </c:pt>
                <c:pt idx="11">
                  <c:v>Maryland</c:v>
                </c:pt>
                <c:pt idx="12">
                  <c:v>Central Plains</c:v>
                </c:pt>
                <c:pt idx="13">
                  <c:v>Chicago</c:v>
                </c:pt>
                <c:pt idx="14">
                  <c:v>UIUC</c:v>
                </c:pt>
                <c:pt idx="15">
                  <c:v>Missouri</c:v>
                </c:pt>
                <c:pt idx="16">
                  <c:v>Kansas City</c:v>
                </c:pt>
                <c:pt idx="17">
                  <c:v>Kentucky</c:v>
                </c:pt>
                <c:pt idx="18">
                  <c:v>Michigan</c:v>
                </c:pt>
                <c:pt idx="19">
                  <c:v>Minnesota</c:v>
                </c:pt>
                <c:pt idx="20">
                  <c:v>Wisconsin</c:v>
                </c:pt>
                <c:pt idx="21">
                  <c:v>NY-Baruch</c:v>
                </c:pt>
                <c:pt idx="22">
                  <c:v>NY-Yale</c:v>
                </c:pt>
                <c:pt idx="23">
                  <c:v>NY-Cornell</c:v>
                </c:pt>
                <c:pt idx="24">
                  <c:v>Northwest</c:v>
                </c:pt>
                <c:pt idx="25">
                  <c:v>PA-PSU</c:v>
                </c:pt>
                <c:pt idx="26">
                  <c:v>PA-Philadelphia</c:v>
                </c:pt>
                <c:pt idx="27">
                  <c:v>Rocky Mntn</c:v>
                </c:pt>
                <c:pt idx="28">
                  <c:v>TX-A&amp;M</c:v>
                </c:pt>
                <c:pt idx="29">
                  <c:v>TX-Austin</c:v>
                </c:pt>
                <c:pt idx="30">
                  <c:v>Triangle</c:v>
                </c:pt>
                <c:pt idx="31">
                  <c:v>Wasatch Front</c:v>
                </c:pt>
              </c:strCache>
            </c:strRef>
          </c:cat>
          <c:val>
            <c:numRef>
              <c:f>'Graphics-Numbers'!$B$37:$AG$37</c:f>
              <c:numCache>
                <c:formatCode>General</c:formatCode>
                <c:ptCount val="32"/>
                <c:pt idx="8">
                  <c:v>1</c:v>
                </c:pt>
                <c:pt idx="17">
                  <c:v>1</c:v>
                </c:pt>
                <c:pt idx="27">
                  <c:v>1</c:v>
                </c:pt>
              </c:numCache>
            </c:numRef>
          </c:val>
          <c:extLst>
            <c:ext xmlns:c16="http://schemas.microsoft.com/office/drawing/2014/chart" uri="{C3380CC4-5D6E-409C-BE32-E72D297353CC}">
              <c16:uniqueId val="{00000003-F319-4E0F-A62C-4275CD2C26D3}"/>
            </c:ext>
          </c:extLst>
        </c:ser>
        <c:dLbls>
          <c:showLegendKey val="0"/>
          <c:showVal val="0"/>
          <c:showCatName val="0"/>
          <c:showSerName val="0"/>
          <c:showPercent val="0"/>
          <c:showBubbleSize val="0"/>
        </c:dLbls>
        <c:gapWidth val="219"/>
        <c:overlap val="100"/>
        <c:axId val="917657840"/>
        <c:axId val="1007152800"/>
      </c:barChart>
      <c:catAx>
        <c:axId val="91765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7152800"/>
        <c:crosses val="autoZero"/>
        <c:auto val="1"/>
        <c:lblAlgn val="ctr"/>
        <c:lblOffset val="100"/>
        <c:noMultiLvlLbl val="0"/>
      </c:catAx>
      <c:valAx>
        <c:axId val="1007152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17657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7B383-BF4E-478B-91DC-FE6D2884192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5143C8E-DF5C-4ABD-A4AA-A2E3FE389E0B}">
      <dgm:prSet custT="1"/>
      <dgm:spPr/>
      <dgm:t>
        <a:bodyPr/>
        <a:lstStyle/>
        <a:p>
          <a:pPr>
            <a:lnSpc>
              <a:spcPct val="100000"/>
            </a:lnSpc>
          </a:pPr>
          <a:r>
            <a:rPr lang="en-US" sz="1700" dirty="0">
              <a:solidFill>
                <a:schemeClr val="tx1"/>
              </a:solidFill>
            </a:rPr>
            <a:t>An identical process across statistical agencies</a:t>
          </a:r>
        </a:p>
      </dgm:t>
    </dgm:pt>
    <dgm:pt modelId="{3A1B2349-B3F5-4EB2-97BC-ADFF7B54CA6D}" type="parTrans" cxnId="{AD66D833-C27A-4A38-ADBE-BEA798B16413}">
      <dgm:prSet/>
      <dgm:spPr/>
      <dgm:t>
        <a:bodyPr/>
        <a:lstStyle/>
        <a:p>
          <a:endParaRPr lang="en-US">
            <a:solidFill>
              <a:srgbClr val="0D4E96"/>
            </a:solidFill>
          </a:endParaRPr>
        </a:p>
      </dgm:t>
    </dgm:pt>
    <dgm:pt modelId="{6EE95073-3963-4E8E-83CE-68FCBC07ACB3}" type="sibTrans" cxnId="{AD66D833-C27A-4A38-ADBE-BEA798B16413}">
      <dgm:prSet/>
      <dgm:spPr/>
      <dgm:t>
        <a:bodyPr/>
        <a:lstStyle/>
        <a:p>
          <a:pPr>
            <a:lnSpc>
              <a:spcPct val="100000"/>
            </a:lnSpc>
          </a:pPr>
          <a:endParaRPr lang="en-US">
            <a:solidFill>
              <a:srgbClr val="0D4E96"/>
            </a:solidFill>
          </a:endParaRPr>
        </a:p>
      </dgm:t>
    </dgm:pt>
    <dgm:pt modelId="{F906D362-B1FB-4C2B-B78C-96EC5C295214}">
      <dgm:prSet/>
      <dgm:spPr/>
      <dgm:t>
        <a:bodyPr/>
        <a:lstStyle/>
        <a:p>
          <a:pPr>
            <a:lnSpc>
              <a:spcPct val="100000"/>
            </a:lnSpc>
          </a:pPr>
          <a:r>
            <a:rPr lang="en-US" dirty="0">
              <a:solidFill>
                <a:schemeClr val="tx1"/>
              </a:solidFill>
            </a:rPr>
            <a:t>Common </a:t>
          </a:r>
          <a:br>
            <a:rPr lang="en-US" dirty="0">
              <a:solidFill>
                <a:schemeClr val="tx1"/>
              </a:solidFill>
            </a:rPr>
          </a:br>
          <a:r>
            <a:rPr lang="en-US" dirty="0">
              <a:solidFill>
                <a:schemeClr val="tx1"/>
              </a:solidFill>
            </a:rPr>
            <a:t>application </a:t>
          </a:r>
          <a:br>
            <a:rPr lang="en-US" dirty="0">
              <a:solidFill>
                <a:schemeClr val="tx1"/>
              </a:solidFill>
            </a:rPr>
          </a:br>
          <a:r>
            <a:rPr lang="en-US" dirty="0">
              <a:solidFill>
                <a:schemeClr val="tx1"/>
              </a:solidFill>
            </a:rPr>
            <a:t>form</a:t>
          </a:r>
        </a:p>
      </dgm:t>
    </dgm:pt>
    <dgm:pt modelId="{47E5CB48-4F70-4500-859A-AD3817E1C6A9}" type="parTrans" cxnId="{68F3997D-34EA-42B7-8A76-99EEA8DE9218}">
      <dgm:prSet/>
      <dgm:spPr/>
      <dgm:t>
        <a:bodyPr/>
        <a:lstStyle/>
        <a:p>
          <a:endParaRPr lang="en-US">
            <a:solidFill>
              <a:srgbClr val="0D4E96"/>
            </a:solidFill>
          </a:endParaRPr>
        </a:p>
      </dgm:t>
    </dgm:pt>
    <dgm:pt modelId="{D5E2BF75-B3E2-4CE1-B6C8-D490256A979F}" type="sibTrans" cxnId="{68F3997D-34EA-42B7-8A76-99EEA8DE9218}">
      <dgm:prSet/>
      <dgm:spPr/>
      <dgm:t>
        <a:bodyPr/>
        <a:lstStyle/>
        <a:p>
          <a:pPr>
            <a:lnSpc>
              <a:spcPct val="100000"/>
            </a:lnSpc>
          </a:pPr>
          <a:endParaRPr lang="en-US">
            <a:solidFill>
              <a:srgbClr val="0D4E96"/>
            </a:solidFill>
          </a:endParaRPr>
        </a:p>
      </dgm:t>
    </dgm:pt>
    <dgm:pt modelId="{1C475714-3D7A-4356-A6F5-25D77EC43C63}">
      <dgm:prSet/>
      <dgm:spPr/>
      <dgm:t>
        <a:bodyPr/>
        <a:lstStyle/>
        <a:p>
          <a:pPr>
            <a:lnSpc>
              <a:spcPct val="100000"/>
            </a:lnSpc>
          </a:pPr>
          <a:r>
            <a:rPr lang="en-US" dirty="0">
              <a:solidFill>
                <a:schemeClr val="tx1"/>
              </a:solidFill>
            </a:rPr>
            <a:t>Review criteria for access determination</a:t>
          </a:r>
        </a:p>
      </dgm:t>
    </dgm:pt>
    <dgm:pt modelId="{7A272C39-B8C9-407C-818C-D8CD265CB752}" type="parTrans" cxnId="{6A7F71AD-4B1C-476A-82F6-925444E8FCFE}">
      <dgm:prSet/>
      <dgm:spPr/>
      <dgm:t>
        <a:bodyPr/>
        <a:lstStyle/>
        <a:p>
          <a:endParaRPr lang="en-US">
            <a:solidFill>
              <a:srgbClr val="0D4E96"/>
            </a:solidFill>
          </a:endParaRPr>
        </a:p>
      </dgm:t>
    </dgm:pt>
    <dgm:pt modelId="{3212CE45-97FC-472A-9171-BCA34D068DF7}" type="sibTrans" cxnId="{6A7F71AD-4B1C-476A-82F6-925444E8FCFE}">
      <dgm:prSet/>
      <dgm:spPr/>
      <dgm:t>
        <a:bodyPr/>
        <a:lstStyle/>
        <a:p>
          <a:pPr>
            <a:lnSpc>
              <a:spcPct val="100000"/>
            </a:lnSpc>
          </a:pPr>
          <a:endParaRPr lang="en-US">
            <a:solidFill>
              <a:srgbClr val="0D4E96"/>
            </a:solidFill>
          </a:endParaRPr>
        </a:p>
      </dgm:t>
    </dgm:pt>
    <dgm:pt modelId="{DF6819FA-E050-4742-9FD8-97D349BF183E}">
      <dgm:prSet/>
      <dgm:spPr/>
      <dgm:t>
        <a:bodyPr/>
        <a:lstStyle/>
        <a:p>
          <a:pPr>
            <a:lnSpc>
              <a:spcPct val="100000"/>
            </a:lnSpc>
          </a:pPr>
          <a:r>
            <a:rPr lang="en-US" dirty="0">
              <a:solidFill>
                <a:schemeClr val="tx1"/>
              </a:solidFill>
            </a:rPr>
            <a:t>Timeframes for prompt determinations</a:t>
          </a:r>
        </a:p>
      </dgm:t>
    </dgm:pt>
    <dgm:pt modelId="{B8AD4F16-D904-4DDD-99DC-79BEF23E1ED6}" type="parTrans" cxnId="{C5404CE5-F2BC-42CB-8504-65FF7628A331}">
      <dgm:prSet/>
      <dgm:spPr/>
      <dgm:t>
        <a:bodyPr/>
        <a:lstStyle/>
        <a:p>
          <a:endParaRPr lang="en-US">
            <a:solidFill>
              <a:srgbClr val="0D4E96"/>
            </a:solidFill>
          </a:endParaRPr>
        </a:p>
      </dgm:t>
    </dgm:pt>
    <dgm:pt modelId="{6795F891-AEE4-453B-809F-ECD217042535}" type="sibTrans" cxnId="{C5404CE5-F2BC-42CB-8504-65FF7628A331}">
      <dgm:prSet/>
      <dgm:spPr/>
      <dgm:t>
        <a:bodyPr/>
        <a:lstStyle/>
        <a:p>
          <a:pPr>
            <a:lnSpc>
              <a:spcPct val="100000"/>
            </a:lnSpc>
          </a:pPr>
          <a:endParaRPr lang="en-US">
            <a:solidFill>
              <a:srgbClr val="0D4E96"/>
            </a:solidFill>
          </a:endParaRPr>
        </a:p>
      </dgm:t>
    </dgm:pt>
    <dgm:pt modelId="{F255F85A-1CBA-491E-A31E-6782BF2C79E7}">
      <dgm:prSet custT="1"/>
      <dgm:spPr/>
      <dgm:t>
        <a:bodyPr/>
        <a:lstStyle/>
        <a:p>
          <a:pPr>
            <a:lnSpc>
              <a:spcPct val="100000"/>
            </a:lnSpc>
          </a:pPr>
          <a:r>
            <a:rPr lang="en-US" sz="1700" dirty="0">
              <a:solidFill>
                <a:schemeClr val="tx1"/>
              </a:solidFill>
            </a:rPr>
            <a:t>Standards for transparency</a:t>
          </a:r>
        </a:p>
      </dgm:t>
    </dgm:pt>
    <dgm:pt modelId="{D504CAD6-DFB9-4D48-B98F-528E990A5AA6}" type="parTrans" cxnId="{3F482194-6149-4D87-A84F-D430D7AF9C7C}">
      <dgm:prSet/>
      <dgm:spPr/>
      <dgm:t>
        <a:bodyPr/>
        <a:lstStyle/>
        <a:p>
          <a:endParaRPr lang="en-US">
            <a:solidFill>
              <a:srgbClr val="0D4E96"/>
            </a:solidFill>
          </a:endParaRPr>
        </a:p>
      </dgm:t>
    </dgm:pt>
    <dgm:pt modelId="{0B5101F9-79E7-4B20-AAC3-DF600FC69315}" type="sibTrans" cxnId="{3F482194-6149-4D87-A84F-D430D7AF9C7C}">
      <dgm:prSet/>
      <dgm:spPr/>
      <dgm:t>
        <a:bodyPr/>
        <a:lstStyle/>
        <a:p>
          <a:pPr>
            <a:lnSpc>
              <a:spcPct val="100000"/>
            </a:lnSpc>
          </a:pPr>
          <a:endParaRPr lang="en-US">
            <a:solidFill>
              <a:srgbClr val="0D4E96"/>
            </a:solidFill>
          </a:endParaRPr>
        </a:p>
      </dgm:t>
    </dgm:pt>
    <dgm:pt modelId="{8361F8BF-7DAC-42BB-943E-69FBFE4B1FF0}">
      <dgm:prSet/>
      <dgm:spPr/>
      <dgm:t>
        <a:bodyPr/>
        <a:lstStyle/>
        <a:p>
          <a:pPr>
            <a:lnSpc>
              <a:spcPct val="100000"/>
            </a:lnSpc>
          </a:pPr>
          <a:r>
            <a:rPr lang="en-US" dirty="0">
              <a:solidFill>
                <a:schemeClr val="tx1"/>
              </a:solidFill>
            </a:rPr>
            <a:t>An appeals process for adverse decisions</a:t>
          </a:r>
        </a:p>
      </dgm:t>
    </dgm:pt>
    <dgm:pt modelId="{B219A2E6-F87C-4419-81E0-E9FE05CF8722}" type="parTrans" cxnId="{A68EC843-53F3-4859-8A7A-5E024405A459}">
      <dgm:prSet/>
      <dgm:spPr/>
      <dgm:t>
        <a:bodyPr/>
        <a:lstStyle/>
        <a:p>
          <a:endParaRPr lang="en-US">
            <a:solidFill>
              <a:srgbClr val="0D4E96"/>
            </a:solidFill>
          </a:endParaRPr>
        </a:p>
      </dgm:t>
    </dgm:pt>
    <dgm:pt modelId="{BA81E7A4-E4B9-41FE-83C6-31E8BE73A14D}" type="sibTrans" cxnId="{A68EC843-53F3-4859-8A7A-5E024405A459}">
      <dgm:prSet/>
      <dgm:spPr/>
      <dgm:t>
        <a:bodyPr/>
        <a:lstStyle/>
        <a:p>
          <a:endParaRPr lang="en-US">
            <a:solidFill>
              <a:srgbClr val="0D4E96"/>
            </a:solidFill>
          </a:endParaRPr>
        </a:p>
      </dgm:t>
    </dgm:pt>
    <dgm:pt modelId="{A9960BF1-440D-4665-8CD4-17A29826FA81}" type="pres">
      <dgm:prSet presAssocID="{0F47B383-BF4E-478B-91DC-FE6D2884192B}" presName="root" presStyleCnt="0">
        <dgm:presLayoutVars>
          <dgm:dir/>
          <dgm:resizeHandles val="exact"/>
        </dgm:presLayoutVars>
      </dgm:prSet>
      <dgm:spPr/>
    </dgm:pt>
    <dgm:pt modelId="{1871C159-C237-4372-855D-9D5B024B177A}" type="pres">
      <dgm:prSet presAssocID="{0F47B383-BF4E-478B-91DC-FE6D2884192B}" presName="container" presStyleCnt="0">
        <dgm:presLayoutVars>
          <dgm:dir/>
          <dgm:resizeHandles val="exact"/>
        </dgm:presLayoutVars>
      </dgm:prSet>
      <dgm:spPr/>
    </dgm:pt>
    <dgm:pt modelId="{F62896B3-3101-4CD1-8F4B-3A7A6372F7C5}" type="pres">
      <dgm:prSet presAssocID="{A5143C8E-DF5C-4ABD-A4AA-A2E3FE389E0B}" presName="compNode" presStyleCnt="0"/>
      <dgm:spPr/>
    </dgm:pt>
    <dgm:pt modelId="{F1D8A89B-B7C6-4864-AC33-00B74A97297D}" type="pres">
      <dgm:prSet presAssocID="{A5143C8E-DF5C-4ABD-A4AA-A2E3FE389E0B}" presName="iconBgRect" presStyleLbl="bgShp" presStyleIdx="0" presStyleCnt="6"/>
      <dgm:spPr/>
    </dgm:pt>
    <dgm:pt modelId="{A9094016-AA1A-45C9-AF20-B5AD33B39185}" type="pres">
      <dgm:prSet presAssocID="{A5143C8E-DF5C-4ABD-A4AA-A2E3FE389E0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BE0A9803-4A55-4BCA-A6C3-34B4E2072649}" type="pres">
      <dgm:prSet presAssocID="{A5143C8E-DF5C-4ABD-A4AA-A2E3FE389E0B}" presName="spaceRect" presStyleCnt="0"/>
      <dgm:spPr/>
    </dgm:pt>
    <dgm:pt modelId="{5ED5A64F-D5B3-4815-A9FE-BBD2A875FE5F}" type="pres">
      <dgm:prSet presAssocID="{A5143C8E-DF5C-4ABD-A4AA-A2E3FE389E0B}" presName="textRect" presStyleLbl="revTx" presStyleIdx="0" presStyleCnt="6" custScaleY="128917">
        <dgm:presLayoutVars>
          <dgm:chMax val="1"/>
          <dgm:chPref val="1"/>
        </dgm:presLayoutVars>
      </dgm:prSet>
      <dgm:spPr/>
    </dgm:pt>
    <dgm:pt modelId="{88C5770D-31BC-402C-A2EC-26C4C1811082}" type="pres">
      <dgm:prSet presAssocID="{6EE95073-3963-4E8E-83CE-68FCBC07ACB3}" presName="sibTrans" presStyleLbl="sibTrans2D1" presStyleIdx="0" presStyleCnt="0"/>
      <dgm:spPr/>
    </dgm:pt>
    <dgm:pt modelId="{526A4A4D-18A2-4091-BB95-DE299BF324CD}" type="pres">
      <dgm:prSet presAssocID="{F906D362-B1FB-4C2B-B78C-96EC5C295214}" presName="compNode" presStyleCnt="0"/>
      <dgm:spPr/>
    </dgm:pt>
    <dgm:pt modelId="{A2C58547-8016-4E67-A112-ED89B2697BBA}" type="pres">
      <dgm:prSet presAssocID="{F906D362-B1FB-4C2B-B78C-96EC5C295214}" presName="iconBgRect" presStyleLbl="bgShp" presStyleIdx="1" presStyleCnt="6"/>
      <dgm:spPr/>
    </dgm:pt>
    <dgm:pt modelId="{B0F6A1A1-951D-4170-B541-8D841F4AFF5F}" type="pres">
      <dgm:prSet presAssocID="{F906D362-B1FB-4C2B-B78C-96EC5C29521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3A32006D-89D4-4A04-863A-2348934F407C}" type="pres">
      <dgm:prSet presAssocID="{F906D362-B1FB-4C2B-B78C-96EC5C295214}" presName="spaceRect" presStyleCnt="0"/>
      <dgm:spPr/>
    </dgm:pt>
    <dgm:pt modelId="{6A476D4B-04FD-491F-AE3C-F55B3A7B5F4F}" type="pres">
      <dgm:prSet presAssocID="{F906D362-B1FB-4C2B-B78C-96EC5C295214}" presName="textRect" presStyleLbl="revTx" presStyleIdx="1" presStyleCnt="6">
        <dgm:presLayoutVars>
          <dgm:chMax val="1"/>
          <dgm:chPref val="1"/>
        </dgm:presLayoutVars>
      </dgm:prSet>
      <dgm:spPr/>
    </dgm:pt>
    <dgm:pt modelId="{C60988CA-0A14-4735-AE3A-AE5594D9CFA7}" type="pres">
      <dgm:prSet presAssocID="{D5E2BF75-B3E2-4CE1-B6C8-D490256A979F}" presName="sibTrans" presStyleLbl="sibTrans2D1" presStyleIdx="0" presStyleCnt="0"/>
      <dgm:spPr/>
    </dgm:pt>
    <dgm:pt modelId="{7F78E604-F407-4076-84CD-91A29CA7519C}" type="pres">
      <dgm:prSet presAssocID="{1C475714-3D7A-4356-A6F5-25D77EC43C63}" presName="compNode" presStyleCnt="0"/>
      <dgm:spPr/>
    </dgm:pt>
    <dgm:pt modelId="{B8AEC483-AA25-4D92-807F-CA042ED239D2}" type="pres">
      <dgm:prSet presAssocID="{1C475714-3D7A-4356-A6F5-25D77EC43C63}" presName="iconBgRect" presStyleLbl="bgShp" presStyleIdx="2" presStyleCnt="6" custLinFactNeighborX="-59137"/>
      <dgm:spPr/>
    </dgm:pt>
    <dgm:pt modelId="{0A7F7CD6-BABF-4106-AE63-E0AE4BFE2979}" type="pres">
      <dgm:prSet presAssocID="{1C475714-3D7A-4356-A6F5-25D77EC43C63}" presName="iconRect" presStyleLbl="node1" presStyleIdx="2" presStyleCnt="6" custLinFactX="-1997" custLinFactNeighborX="-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93878F6-042C-421F-80CE-2F2834DBED98}" type="pres">
      <dgm:prSet presAssocID="{1C475714-3D7A-4356-A6F5-25D77EC43C63}" presName="spaceRect" presStyleCnt="0"/>
      <dgm:spPr/>
    </dgm:pt>
    <dgm:pt modelId="{54556A96-3BC9-4F34-BE7D-601380FFF36E}" type="pres">
      <dgm:prSet presAssocID="{1C475714-3D7A-4356-A6F5-25D77EC43C63}" presName="textRect" presStyleLbl="revTx" presStyleIdx="2" presStyleCnt="6" custLinFactNeighborX="-25103">
        <dgm:presLayoutVars>
          <dgm:chMax val="1"/>
          <dgm:chPref val="1"/>
        </dgm:presLayoutVars>
      </dgm:prSet>
      <dgm:spPr/>
    </dgm:pt>
    <dgm:pt modelId="{3DB1707B-DAD3-49F8-8E8B-70B3A70D5AF5}" type="pres">
      <dgm:prSet presAssocID="{3212CE45-97FC-472A-9171-BCA34D068DF7}" presName="sibTrans" presStyleLbl="sibTrans2D1" presStyleIdx="0" presStyleCnt="0"/>
      <dgm:spPr/>
    </dgm:pt>
    <dgm:pt modelId="{3820ECD6-AFA9-4312-B925-A2E59B8F1D27}" type="pres">
      <dgm:prSet presAssocID="{DF6819FA-E050-4742-9FD8-97D349BF183E}" presName="compNode" presStyleCnt="0"/>
      <dgm:spPr/>
    </dgm:pt>
    <dgm:pt modelId="{635A3C54-DB39-4B99-B241-E765EF976CF0}" type="pres">
      <dgm:prSet presAssocID="{DF6819FA-E050-4742-9FD8-97D349BF183E}" presName="iconBgRect" presStyleLbl="bgShp" presStyleIdx="3" presStyleCnt="6"/>
      <dgm:spPr/>
    </dgm:pt>
    <dgm:pt modelId="{0A2F5302-417E-4948-8FE9-C9D5F10B8D3E}" type="pres">
      <dgm:prSet presAssocID="{DF6819FA-E050-4742-9FD8-97D349BF183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59A96836-D1D0-45D2-A0DE-C59E0988A87C}" type="pres">
      <dgm:prSet presAssocID="{DF6819FA-E050-4742-9FD8-97D349BF183E}" presName="spaceRect" presStyleCnt="0"/>
      <dgm:spPr/>
    </dgm:pt>
    <dgm:pt modelId="{E37E28F5-29A6-4AF1-A39F-00F286E56D74}" type="pres">
      <dgm:prSet presAssocID="{DF6819FA-E050-4742-9FD8-97D349BF183E}" presName="textRect" presStyleLbl="revTx" presStyleIdx="3" presStyleCnt="6">
        <dgm:presLayoutVars>
          <dgm:chMax val="1"/>
          <dgm:chPref val="1"/>
        </dgm:presLayoutVars>
      </dgm:prSet>
      <dgm:spPr/>
    </dgm:pt>
    <dgm:pt modelId="{33856CB2-A592-4F3F-9C38-3016939F971C}" type="pres">
      <dgm:prSet presAssocID="{6795F891-AEE4-453B-809F-ECD217042535}" presName="sibTrans" presStyleLbl="sibTrans2D1" presStyleIdx="0" presStyleCnt="0"/>
      <dgm:spPr/>
    </dgm:pt>
    <dgm:pt modelId="{A3035617-7214-4060-B9FE-54D370CBBEAA}" type="pres">
      <dgm:prSet presAssocID="{F255F85A-1CBA-491E-A31E-6782BF2C79E7}" presName="compNode" presStyleCnt="0"/>
      <dgm:spPr/>
    </dgm:pt>
    <dgm:pt modelId="{60517551-78C6-4DFE-BB25-D50A1272D29D}" type="pres">
      <dgm:prSet presAssocID="{F255F85A-1CBA-491E-A31E-6782BF2C79E7}" presName="iconBgRect" presStyleLbl="bgShp" presStyleIdx="4" presStyleCnt="6"/>
      <dgm:spPr/>
    </dgm:pt>
    <dgm:pt modelId="{99E7664C-B6CB-4A3E-BBE8-D48B1FE1A7E9}" type="pres">
      <dgm:prSet presAssocID="{F255F85A-1CBA-491E-A31E-6782BF2C79E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D895A440-8008-408E-823A-52D2153B6564}" type="pres">
      <dgm:prSet presAssocID="{F255F85A-1CBA-491E-A31E-6782BF2C79E7}" presName="spaceRect" presStyleCnt="0"/>
      <dgm:spPr/>
    </dgm:pt>
    <dgm:pt modelId="{1CC6B000-01DA-4A73-B841-2F4D2088BD0C}" type="pres">
      <dgm:prSet presAssocID="{F255F85A-1CBA-491E-A31E-6782BF2C79E7}" presName="textRect" presStyleLbl="revTx" presStyleIdx="4" presStyleCnt="6">
        <dgm:presLayoutVars>
          <dgm:chMax val="1"/>
          <dgm:chPref val="1"/>
        </dgm:presLayoutVars>
      </dgm:prSet>
      <dgm:spPr/>
    </dgm:pt>
    <dgm:pt modelId="{F53F3AB4-F1AB-4D0C-9369-843DE528F520}" type="pres">
      <dgm:prSet presAssocID="{0B5101F9-79E7-4B20-AAC3-DF600FC69315}" presName="sibTrans" presStyleLbl="sibTrans2D1" presStyleIdx="0" presStyleCnt="0"/>
      <dgm:spPr/>
    </dgm:pt>
    <dgm:pt modelId="{DFD2C5DE-A297-4B07-9572-F1A68ADBD19C}" type="pres">
      <dgm:prSet presAssocID="{8361F8BF-7DAC-42BB-943E-69FBFE4B1FF0}" presName="compNode" presStyleCnt="0"/>
      <dgm:spPr/>
    </dgm:pt>
    <dgm:pt modelId="{84AF7762-02F1-4D62-AB26-DBA8ACFE5687}" type="pres">
      <dgm:prSet presAssocID="{8361F8BF-7DAC-42BB-943E-69FBFE4B1FF0}" presName="iconBgRect" presStyleLbl="bgShp" presStyleIdx="5" presStyleCnt="6" custLinFactNeighborX="-59137"/>
      <dgm:spPr/>
    </dgm:pt>
    <dgm:pt modelId="{52714EB5-1EFB-4703-B7AD-4C1A7DF7A0BA}" type="pres">
      <dgm:prSet presAssocID="{8361F8BF-7DAC-42BB-943E-69FBFE4B1FF0}" presName="iconRect" presStyleLbl="node1" presStyleIdx="5" presStyleCnt="6" custLinFactX="-1997" custLinFactNeighborX="-10000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vel"/>
        </a:ext>
      </dgm:extLst>
    </dgm:pt>
    <dgm:pt modelId="{6B95BE0D-B8BC-4666-B4C3-73E27A7BBC47}" type="pres">
      <dgm:prSet presAssocID="{8361F8BF-7DAC-42BB-943E-69FBFE4B1FF0}" presName="spaceRect" presStyleCnt="0"/>
      <dgm:spPr/>
    </dgm:pt>
    <dgm:pt modelId="{F763B8A7-2774-4E9F-A6F5-46E9FCF76973}" type="pres">
      <dgm:prSet presAssocID="{8361F8BF-7DAC-42BB-943E-69FBFE4B1FF0}" presName="textRect" presStyleLbl="revTx" presStyleIdx="5" presStyleCnt="6" custLinFactNeighborX="-25103">
        <dgm:presLayoutVars>
          <dgm:chMax val="1"/>
          <dgm:chPref val="1"/>
        </dgm:presLayoutVars>
      </dgm:prSet>
      <dgm:spPr/>
    </dgm:pt>
  </dgm:ptLst>
  <dgm:cxnLst>
    <dgm:cxn modelId="{6237D600-4EF2-4492-9CA8-F0E31F93FD02}" type="presOf" srcId="{DF6819FA-E050-4742-9FD8-97D349BF183E}" destId="{E37E28F5-29A6-4AF1-A39F-00F286E56D74}" srcOrd="0" destOrd="0" presId="urn:microsoft.com/office/officeart/2018/2/layout/IconCircleList"/>
    <dgm:cxn modelId="{AD66D833-C27A-4A38-ADBE-BEA798B16413}" srcId="{0F47B383-BF4E-478B-91DC-FE6D2884192B}" destId="{A5143C8E-DF5C-4ABD-A4AA-A2E3FE389E0B}" srcOrd="0" destOrd="0" parTransId="{3A1B2349-B3F5-4EB2-97BC-ADFF7B54CA6D}" sibTransId="{6EE95073-3963-4E8E-83CE-68FCBC07ACB3}"/>
    <dgm:cxn modelId="{FEC2253B-DD40-49C7-895D-39E9D76913F8}" type="presOf" srcId="{6795F891-AEE4-453B-809F-ECD217042535}" destId="{33856CB2-A592-4F3F-9C38-3016939F971C}" srcOrd="0" destOrd="0" presId="urn:microsoft.com/office/officeart/2018/2/layout/IconCircleList"/>
    <dgm:cxn modelId="{E56F463C-CB0F-426D-9FD4-DCD2834441E9}" type="presOf" srcId="{D5E2BF75-B3E2-4CE1-B6C8-D490256A979F}" destId="{C60988CA-0A14-4735-AE3A-AE5594D9CFA7}" srcOrd="0" destOrd="0" presId="urn:microsoft.com/office/officeart/2018/2/layout/IconCircleList"/>
    <dgm:cxn modelId="{A68EC843-53F3-4859-8A7A-5E024405A459}" srcId="{0F47B383-BF4E-478B-91DC-FE6D2884192B}" destId="{8361F8BF-7DAC-42BB-943E-69FBFE4B1FF0}" srcOrd="5" destOrd="0" parTransId="{B219A2E6-F87C-4419-81E0-E9FE05CF8722}" sibTransId="{BA81E7A4-E4B9-41FE-83C6-31E8BE73A14D}"/>
    <dgm:cxn modelId="{46D6C967-17F7-4F53-A8A5-572F6DB71672}" type="presOf" srcId="{0B5101F9-79E7-4B20-AAC3-DF600FC69315}" destId="{F53F3AB4-F1AB-4D0C-9369-843DE528F520}" srcOrd="0" destOrd="0" presId="urn:microsoft.com/office/officeart/2018/2/layout/IconCircleList"/>
    <dgm:cxn modelId="{1500A151-CEB9-4E85-8DDB-351818AAEB7A}" type="presOf" srcId="{6EE95073-3963-4E8E-83CE-68FCBC07ACB3}" destId="{88C5770D-31BC-402C-A2EC-26C4C1811082}" srcOrd="0" destOrd="0" presId="urn:microsoft.com/office/officeart/2018/2/layout/IconCircleList"/>
    <dgm:cxn modelId="{644F4C53-849F-45A9-8042-E2E54846B635}" type="presOf" srcId="{F255F85A-1CBA-491E-A31E-6782BF2C79E7}" destId="{1CC6B000-01DA-4A73-B841-2F4D2088BD0C}" srcOrd="0" destOrd="0" presId="urn:microsoft.com/office/officeart/2018/2/layout/IconCircleList"/>
    <dgm:cxn modelId="{68F3997D-34EA-42B7-8A76-99EEA8DE9218}" srcId="{0F47B383-BF4E-478B-91DC-FE6D2884192B}" destId="{F906D362-B1FB-4C2B-B78C-96EC5C295214}" srcOrd="1" destOrd="0" parTransId="{47E5CB48-4F70-4500-859A-AD3817E1C6A9}" sibTransId="{D5E2BF75-B3E2-4CE1-B6C8-D490256A979F}"/>
    <dgm:cxn modelId="{5F070D7F-BB01-4922-84AB-41AD3B9688D7}" type="presOf" srcId="{F906D362-B1FB-4C2B-B78C-96EC5C295214}" destId="{6A476D4B-04FD-491F-AE3C-F55B3A7B5F4F}" srcOrd="0" destOrd="0" presId="urn:microsoft.com/office/officeart/2018/2/layout/IconCircleList"/>
    <dgm:cxn modelId="{2279EC92-B7C5-458A-A0C1-06BBC86862D1}" type="presOf" srcId="{1C475714-3D7A-4356-A6F5-25D77EC43C63}" destId="{54556A96-3BC9-4F34-BE7D-601380FFF36E}" srcOrd="0" destOrd="0" presId="urn:microsoft.com/office/officeart/2018/2/layout/IconCircleList"/>
    <dgm:cxn modelId="{3F482194-6149-4D87-A84F-D430D7AF9C7C}" srcId="{0F47B383-BF4E-478B-91DC-FE6D2884192B}" destId="{F255F85A-1CBA-491E-A31E-6782BF2C79E7}" srcOrd="4" destOrd="0" parTransId="{D504CAD6-DFB9-4D48-B98F-528E990A5AA6}" sibTransId="{0B5101F9-79E7-4B20-AAC3-DF600FC69315}"/>
    <dgm:cxn modelId="{19A26D95-6EDA-43AE-957C-4775EB9E005D}" type="presOf" srcId="{3212CE45-97FC-472A-9171-BCA34D068DF7}" destId="{3DB1707B-DAD3-49F8-8E8B-70B3A70D5AF5}" srcOrd="0" destOrd="0" presId="urn:microsoft.com/office/officeart/2018/2/layout/IconCircleList"/>
    <dgm:cxn modelId="{6A7F71AD-4B1C-476A-82F6-925444E8FCFE}" srcId="{0F47B383-BF4E-478B-91DC-FE6D2884192B}" destId="{1C475714-3D7A-4356-A6F5-25D77EC43C63}" srcOrd="2" destOrd="0" parTransId="{7A272C39-B8C9-407C-818C-D8CD265CB752}" sibTransId="{3212CE45-97FC-472A-9171-BCA34D068DF7}"/>
    <dgm:cxn modelId="{D90082C6-DA9D-4DCC-B88D-3ACA51258EFE}" type="presOf" srcId="{0F47B383-BF4E-478B-91DC-FE6D2884192B}" destId="{A9960BF1-440D-4665-8CD4-17A29826FA81}" srcOrd="0" destOrd="0" presId="urn:microsoft.com/office/officeart/2018/2/layout/IconCircleList"/>
    <dgm:cxn modelId="{24E15ED8-FB30-472F-8AE5-3070A883455A}" type="presOf" srcId="{A5143C8E-DF5C-4ABD-A4AA-A2E3FE389E0B}" destId="{5ED5A64F-D5B3-4815-A9FE-BBD2A875FE5F}" srcOrd="0" destOrd="0" presId="urn:microsoft.com/office/officeart/2018/2/layout/IconCircleList"/>
    <dgm:cxn modelId="{C5404CE5-F2BC-42CB-8504-65FF7628A331}" srcId="{0F47B383-BF4E-478B-91DC-FE6D2884192B}" destId="{DF6819FA-E050-4742-9FD8-97D349BF183E}" srcOrd="3" destOrd="0" parTransId="{B8AD4F16-D904-4DDD-99DC-79BEF23E1ED6}" sibTransId="{6795F891-AEE4-453B-809F-ECD217042535}"/>
    <dgm:cxn modelId="{E7F3C4FA-52B7-474A-84BB-66404F13B459}" type="presOf" srcId="{8361F8BF-7DAC-42BB-943E-69FBFE4B1FF0}" destId="{F763B8A7-2774-4E9F-A6F5-46E9FCF76973}" srcOrd="0" destOrd="0" presId="urn:microsoft.com/office/officeart/2018/2/layout/IconCircleList"/>
    <dgm:cxn modelId="{6C3173D7-649A-4CCB-BBDB-3554A8623F9D}" type="presParOf" srcId="{A9960BF1-440D-4665-8CD4-17A29826FA81}" destId="{1871C159-C237-4372-855D-9D5B024B177A}" srcOrd="0" destOrd="0" presId="urn:microsoft.com/office/officeart/2018/2/layout/IconCircleList"/>
    <dgm:cxn modelId="{FC46BADE-5A7B-47A8-90E8-E77C7422224F}" type="presParOf" srcId="{1871C159-C237-4372-855D-9D5B024B177A}" destId="{F62896B3-3101-4CD1-8F4B-3A7A6372F7C5}" srcOrd="0" destOrd="0" presId="urn:microsoft.com/office/officeart/2018/2/layout/IconCircleList"/>
    <dgm:cxn modelId="{2E9A0C3E-3F6C-4486-96FB-164053FC3412}" type="presParOf" srcId="{F62896B3-3101-4CD1-8F4B-3A7A6372F7C5}" destId="{F1D8A89B-B7C6-4864-AC33-00B74A97297D}" srcOrd="0" destOrd="0" presId="urn:microsoft.com/office/officeart/2018/2/layout/IconCircleList"/>
    <dgm:cxn modelId="{ABD43C71-60D7-4640-958E-265FF2C816E2}" type="presParOf" srcId="{F62896B3-3101-4CD1-8F4B-3A7A6372F7C5}" destId="{A9094016-AA1A-45C9-AF20-B5AD33B39185}" srcOrd="1" destOrd="0" presId="urn:microsoft.com/office/officeart/2018/2/layout/IconCircleList"/>
    <dgm:cxn modelId="{C1633015-1EFD-4A16-B1D8-EED51546269E}" type="presParOf" srcId="{F62896B3-3101-4CD1-8F4B-3A7A6372F7C5}" destId="{BE0A9803-4A55-4BCA-A6C3-34B4E2072649}" srcOrd="2" destOrd="0" presId="urn:microsoft.com/office/officeart/2018/2/layout/IconCircleList"/>
    <dgm:cxn modelId="{284C941C-5092-4D50-8BF9-1D1F5E810937}" type="presParOf" srcId="{F62896B3-3101-4CD1-8F4B-3A7A6372F7C5}" destId="{5ED5A64F-D5B3-4815-A9FE-BBD2A875FE5F}" srcOrd="3" destOrd="0" presId="urn:microsoft.com/office/officeart/2018/2/layout/IconCircleList"/>
    <dgm:cxn modelId="{4F96B425-6268-4D45-AA8E-FD050DAC3F72}" type="presParOf" srcId="{1871C159-C237-4372-855D-9D5B024B177A}" destId="{88C5770D-31BC-402C-A2EC-26C4C1811082}" srcOrd="1" destOrd="0" presId="urn:microsoft.com/office/officeart/2018/2/layout/IconCircleList"/>
    <dgm:cxn modelId="{EF3A5C72-906A-4B99-8058-B22C9BC31974}" type="presParOf" srcId="{1871C159-C237-4372-855D-9D5B024B177A}" destId="{526A4A4D-18A2-4091-BB95-DE299BF324CD}" srcOrd="2" destOrd="0" presId="urn:microsoft.com/office/officeart/2018/2/layout/IconCircleList"/>
    <dgm:cxn modelId="{8607E9AF-A142-49C7-80BD-1534CBE84AE3}" type="presParOf" srcId="{526A4A4D-18A2-4091-BB95-DE299BF324CD}" destId="{A2C58547-8016-4E67-A112-ED89B2697BBA}" srcOrd="0" destOrd="0" presId="urn:microsoft.com/office/officeart/2018/2/layout/IconCircleList"/>
    <dgm:cxn modelId="{2E588812-83CE-4F6A-ABE3-93742382EA21}" type="presParOf" srcId="{526A4A4D-18A2-4091-BB95-DE299BF324CD}" destId="{B0F6A1A1-951D-4170-B541-8D841F4AFF5F}" srcOrd="1" destOrd="0" presId="urn:microsoft.com/office/officeart/2018/2/layout/IconCircleList"/>
    <dgm:cxn modelId="{8CB2F81D-027D-46CE-8E9F-F9F62BD9DE8C}" type="presParOf" srcId="{526A4A4D-18A2-4091-BB95-DE299BF324CD}" destId="{3A32006D-89D4-4A04-863A-2348934F407C}" srcOrd="2" destOrd="0" presId="urn:microsoft.com/office/officeart/2018/2/layout/IconCircleList"/>
    <dgm:cxn modelId="{55CFDF79-7837-406A-8C8A-E6EFB27673D7}" type="presParOf" srcId="{526A4A4D-18A2-4091-BB95-DE299BF324CD}" destId="{6A476D4B-04FD-491F-AE3C-F55B3A7B5F4F}" srcOrd="3" destOrd="0" presId="urn:microsoft.com/office/officeart/2018/2/layout/IconCircleList"/>
    <dgm:cxn modelId="{2B3908B1-FA64-4B5F-8B69-24695DC29E21}" type="presParOf" srcId="{1871C159-C237-4372-855D-9D5B024B177A}" destId="{C60988CA-0A14-4735-AE3A-AE5594D9CFA7}" srcOrd="3" destOrd="0" presId="urn:microsoft.com/office/officeart/2018/2/layout/IconCircleList"/>
    <dgm:cxn modelId="{6538B545-5D87-4028-96AC-66DFCAAE4C17}" type="presParOf" srcId="{1871C159-C237-4372-855D-9D5B024B177A}" destId="{7F78E604-F407-4076-84CD-91A29CA7519C}" srcOrd="4" destOrd="0" presId="urn:microsoft.com/office/officeart/2018/2/layout/IconCircleList"/>
    <dgm:cxn modelId="{A1929091-B179-409D-9290-75A68AC48979}" type="presParOf" srcId="{7F78E604-F407-4076-84CD-91A29CA7519C}" destId="{B8AEC483-AA25-4D92-807F-CA042ED239D2}" srcOrd="0" destOrd="0" presId="urn:microsoft.com/office/officeart/2018/2/layout/IconCircleList"/>
    <dgm:cxn modelId="{D6484371-58DF-4FFE-B533-160130D205F0}" type="presParOf" srcId="{7F78E604-F407-4076-84CD-91A29CA7519C}" destId="{0A7F7CD6-BABF-4106-AE63-E0AE4BFE2979}" srcOrd="1" destOrd="0" presId="urn:microsoft.com/office/officeart/2018/2/layout/IconCircleList"/>
    <dgm:cxn modelId="{07642993-C15C-4A08-8F17-5BCCF25FE1AA}" type="presParOf" srcId="{7F78E604-F407-4076-84CD-91A29CA7519C}" destId="{393878F6-042C-421F-80CE-2F2834DBED98}" srcOrd="2" destOrd="0" presId="urn:microsoft.com/office/officeart/2018/2/layout/IconCircleList"/>
    <dgm:cxn modelId="{74AE26A8-1F75-46C5-8112-665F858D75EE}" type="presParOf" srcId="{7F78E604-F407-4076-84CD-91A29CA7519C}" destId="{54556A96-3BC9-4F34-BE7D-601380FFF36E}" srcOrd="3" destOrd="0" presId="urn:microsoft.com/office/officeart/2018/2/layout/IconCircleList"/>
    <dgm:cxn modelId="{2678F964-4F3E-4CC7-80CF-ABBA2F6B50A6}" type="presParOf" srcId="{1871C159-C237-4372-855D-9D5B024B177A}" destId="{3DB1707B-DAD3-49F8-8E8B-70B3A70D5AF5}" srcOrd="5" destOrd="0" presId="urn:microsoft.com/office/officeart/2018/2/layout/IconCircleList"/>
    <dgm:cxn modelId="{98E68553-9C20-42D5-B8C6-859A49D702EC}" type="presParOf" srcId="{1871C159-C237-4372-855D-9D5B024B177A}" destId="{3820ECD6-AFA9-4312-B925-A2E59B8F1D27}" srcOrd="6" destOrd="0" presId="urn:microsoft.com/office/officeart/2018/2/layout/IconCircleList"/>
    <dgm:cxn modelId="{AAD42997-76D6-43C8-A8DB-D179A679E977}" type="presParOf" srcId="{3820ECD6-AFA9-4312-B925-A2E59B8F1D27}" destId="{635A3C54-DB39-4B99-B241-E765EF976CF0}" srcOrd="0" destOrd="0" presId="urn:microsoft.com/office/officeart/2018/2/layout/IconCircleList"/>
    <dgm:cxn modelId="{68689B4F-142E-4572-90B1-D36745D7C2F6}" type="presParOf" srcId="{3820ECD6-AFA9-4312-B925-A2E59B8F1D27}" destId="{0A2F5302-417E-4948-8FE9-C9D5F10B8D3E}" srcOrd="1" destOrd="0" presId="urn:microsoft.com/office/officeart/2018/2/layout/IconCircleList"/>
    <dgm:cxn modelId="{60F6B961-C182-4832-8D21-C2034CD4E928}" type="presParOf" srcId="{3820ECD6-AFA9-4312-B925-A2E59B8F1D27}" destId="{59A96836-D1D0-45D2-A0DE-C59E0988A87C}" srcOrd="2" destOrd="0" presId="urn:microsoft.com/office/officeart/2018/2/layout/IconCircleList"/>
    <dgm:cxn modelId="{E14DC9DF-53A0-4E75-9A77-4E438262C1D5}" type="presParOf" srcId="{3820ECD6-AFA9-4312-B925-A2E59B8F1D27}" destId="{E37E28F5-29A6-4AF1-A39F-00F286E56D74}" srcOrd="3" destOrd="0" presId="urn:microsoft.com/office/officeart/2018/2/layout/IconCircleList"/>
    <dgm:cxn modelId="{0D8C3484-4FB9-4FBB-91A2-B4103F640721}" type="presParOf" srcId="{1871C159-C237-4372-855D-9D5B024B177A}" destId="{33856CB2-A592-4F3F-9C38-3016939F971C}" srcOrd="7" destOrd="0" presId="urn:microsoft.com/office/officeart/2018/2/layout/IconCircleList"/>
    <dgm:cxn modelId="{3DAC069C-2E3D-4335-BDD9-5DBD8031824B}" type="presParOf" srcId="{1871C159-C237-4372-855D-9D5B024B177A}" destId="{A3035617-7214-4060-B9FE-54D370CBBEAA}" srcOrd="8" destOrd="0" presId="urn:microsoft.com/office/officeart/2018/2/layout/IconCircleList"/>
    <dgm:cxn modelId="{FFD134DE-1C6A-4DE2-81AD-36959F88E784}" type="presParOf" srcId="{A3035617-7214-4060-B9FE-54D370CBBEAA}" destId="{60517551-78C6-4DFE-BB25-D50A1272D29D}" srcOrd="0" destOrd="0" presId="urn:microsoft.com/office/officeart/2018/2/layout/IconCircleList"/>
    <dgm:cxn modelId="{7CF17AF4-091C-47A3-8538-00E552919F8B}" type="presParOf" srcId="{A3035617-7214-4060-B9FE-54D370CBBEAA}" destId="{99E7664C-B6CB-4A3E-BBE8-D48B1FE1A7E9}" srcOrd="1" destOrd="0" presId="urn:microsoft.com/office/officeart/2018/2/layout/IconCircleList"/>
    <dgm:cxn modelId="{97AD3184-A15F-43FA-9773-32813863E807}" type="presParOf" srcId="{A3035617-7214-4060-B9FE-54D370CBBEAA}" destId="{D895A440-8008-408E-823A-52D2153B6564}" srcOrd="2" destOrd="0" presId="urn:microsoft.com/office/officeart/2018/2/layout/IconCircleList"/>
    <dgm:cxn modelId="{3F06BFB5-298A-4A9A-B5DF-D83D4EEA0432}" type="presParOf" srcId="{A3035617-7214-4060-B9FE-54D370CBBEAA}" destId="{1CC6B000-01DA-4A73-B841-2F4D2088BD0C}" srcOrd="3" destOrd="0" presId="urn:microsoft.com/office/officeart/2018/2/layout/IconCircleList"/>
    <dgm:cxn modelId="{57F805F7-54AF-4ECE-9F16-C29B5E190583}" type="presParOf" srcId="{1871C159-C237-4372-855D-9D5B024B177A}" destId="{F53F3AB4-F1AB-4D0C-9369-843DE528F520}" srcOrd="9" destOrd="0" presId="urn:microsoft.com/office/officeart/2018/2/layout/IconCircleList"/>
    <dgm:cxn modelId="{66314FDA-4C9E-41C6-A7B8-2E2879FE14CA}" type="presParOf" srcId="{1871C159-C237-4372-855D-9D5B024B177A}" destId="{DFD2C5DE-A297-4B07-9572-F1A68ADBD19C}" srcOrd="10" destOrd="0" presId="urn:microsoft.com/office/officeart/2018/2/layout/IconCircleList"/>
    <dgm:cxn modelId="{83FB6DCD-5084-4583-845C-96C8B319429B}" type="presParOf" srcId="{DFD2C5DE-A297-4B07-9572-F1A68ADBD19C}" destId="{84AF7762-02F1-4D62-AB26-DBA8ACFE5687}" srcOrd="0" destOrd="0" presId="urn:microsoft.com/office/officeart/2018/2/layout/IconCircleList"/>
    <dgm:cxn modelId="{34AA7919-AFD6-4DEC-9753-3129DB2DA501}" type="presParOf" srcId="{DFD2C5DE-A297-4B07-9572-F1A68ADBD19C}" destId="{52714EB5-1EFB-4703-B7AD-4C1A7DF7A0BA}" srcOrd="1" destOrd="0" presId="urn:microsoft.com/office/officeart/2018/2/layout/IconCircleList"/>
    <dgm:cxn modelId="{B750CEB5-37BB-47B8-AD69-F88206DBEE3E}" type="presParOf" srcId="{DFD2C5DE-A297-4B07-9572-F1A68ADBD19C}" destId="{6B95BE0D-B8BC-4666-B4C3-73E27A7BBC47}" srcOrd="2" destOrd="0" presId="urn:microsoft.com/office/officeart/2018/2/layout/IconCircleList"/>
    <dgm:cxn modelId="{7F2BEAFC-A107-4B4D-9B05-D87D1AB84F04}" type="presParOf" srcId="{DFD2C5DE-A297-4B07-9572-F1A68ADBD19C}" destId="{F763B8A7-2774-4E9F-A6F5-46E9FCF7697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8A89B-B7C6-4864-AC33-00B74A97297D}">
      <dsp:nvSpPr>
        <dsp:cNvPr id="0" name=""/>
        <dsp:cNvSpPr/>
      </dsp:nvSpPr>
      <dsp:spPr>
        <a:xfrm>
          <a:off x="96703" y="941634"/>
          <a:ext cx="898900" cy="8989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94016-AA1A-45C9-AF20-B5AD33B39185}">
      <dsp:nvSpPr>
        <dsp:cNvPr id="0" name=""/>
        <dsp:cNvSpPr/>
      </dsp:nvSpPr>
      <dsp:spPr>
        <a:xfrm>
          <a:off x="285472" y="1130403"/>
          <a:ext cx="521362" cy="5213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D5A64F-D5B3-4815-A9FE-BBD2A875FE5F}">
      <dsp:nvSpPr>
        <dsp:cNvPr id="0" name=""/>
        <dsp:cNvSpPr/>
      </dsp:nvSpPr>
      <dsp:spPr>
        <a:xfrm>
          <a:off x="1188225" y="811666"/>
          <a:ext cx="2118836" cy="115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solidFill>
                <a:schemeClr val="tx1"/>
              </a:solidFill>
            </a:rPr>
            <a:t>An identical process across statistical agencies</a:t>
          </a:r>
        </a:p>
      </dsp:txBody>
      <dsp:txXfrm>
        <a:off x="1188225" y="811666"/>
        <a:ext cx="2118836" cy="1158835"/>
      </dsp:txXfrm>
    </dsp:sp>
    <dsp:sp modelId="{A2C58547-8016-4E67-A112-ED89B2697BBA}">
      <dsp:nvSpPr>
        <dsp:cNvPr id="0" name=""/>
        <dsp:cNvSpPr/>
      </dsp:nvSpPr>
      <dsp:spPr>
        <a:xfrm>
          <a:off x="3676252" y="941634"/>
          <a:ext cx="898900" cy="8989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6A1A1-951D-4170-B541-8D841F4AFF5F}">
      <dsp:nvSpPr>
        <dsp:cNvPr id="0" name=""/>
        <dsp:cNvSpPr/>
      </dsp:nvSpPr>
      <dsp:spPr>
        <a:xfrm>
          <a:off x="3865021" y="1130403"/>
          <a:ext cx="521362" cy="5213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476D4B-04FD-491F-AE3C-F55B3A7B5F4F}">
      <dsp:nvSpPr>
        <dsp:cNvPr id="0" name=""/>
        <dsp:cNvSpPr/>
      </dsp:nvSpPr>
      <dsp:spPr>
        <a:xfrm>
          <a:off x="4767774" y="941634"/>
          <a:ext cx="2118836" cy="89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Common </a:t>
          </a:r>
          <a:br>
            <a:rPr lang="en-US" sz="1900" kern="1200" dirty="0">
              <a:solidFill>
                <a:schemeClr val="tx1"/>
              </a:solidFill>
            </a:rPr>
          </a:br>
          <a:r>
            <a:rPr lang="en-US" sz="1900" kern="1200" dirty="0">
              <a:solidFill>
                <a:schemeClr val="tx1"/>
              </a:solidFill>
            </a:rPr>
            <a:t>application </a:t>
          </a:r>
          <a:br>
            <a:rPr lang="en-US" sz="1900" kern="1200" dirty="0">
              <a:solidFill>
                <a:schemeClr val="tx1"/>
              </a:solidFill>
            </a:rPr>
          </a:br>
          <a:r>
            <a:rPr lang="en-US" sz="1900" kern="1200" dirty="0">
              <a:solidFill>
                <a:schemeClr val="tx1"/>
              </a:solidFill>
            </a:rPr>
            <a:t>form</a:t>
          </a:r>
        </a:p>
      </dsp:txBody>
      <dsp:txXfrm>
        <a:off x="4767774" y="941634"/>
        <a:ext cx="2118836" cy="898900"/>
      </dsp:txXfrm>
    </dsp:sp>
    <dsp:sp modelId="{B8AEC483-AA25-4D92-807F-CA042ED239D2}">
      <dsp:nvSpPr>
        <dsp:cNvPr id="0" name=""/>
        <dsp:cNvSpPr/>
      </dsp:nvSpPr>
      <dsp:spPr>
        <a:xfrm>
          <a:off x="6724218" y="941634"/>
          <a:ext cx="898900" cy="8989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7F7CD6-BABF-4106-AE63-E0AE4BFE2979}">
      <dsp:nvSpPr>
        <dsp:cNvPr id="0" name=""/>
        <dsp:cNvSpPr/>
      </dsp:nvSpPr>
      <dsp:spPr>
        <a:xfrm>
          <a:off x="6912796" y="1130403"/>
          <a:ext cx="521362" cy="5213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556A96-3BC9-4F34-BE7D-601380FFF36E}">
      <dsp:nvSpPr>
        <dsp:cNvPr id="0" name=""/>
        <dsp:cNvSpPr/>
      </dsp:nvSpPr>
      <dsp:spPr>
        <a:xfrm>
          <a:off x="7815431" y="941634"/>
          <a:ext cx="2118836" cy="89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Review criteria for access determination</a:t>
          </a:r>
        </a:p>
      </dsp:txBody>
      <dsp:txXfrm>
        <a:off x="7815431" y="941634"/>
        <a:ext cx="2118836" cy="898900"/>
      </dsp:txXfrm>
    </dsp:sp>
    <dsp:sp modelId="{635A3C54-DB39-4B99-B241-E765EF976CF0}">
      <dsp:nvSpPr>
        <dsp:cNvPr id="0" name=""/>
        <dsp:cNvSpPr/>
      </dsp:nvSpPr>
      <dsp:spPr>
        <a:xfrm>
          <a:off x="96703" y="2724455"/>
          <a:ext cx="898900" cy="8989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F5302-417E-4948-8FE9-C9D5F10B8D3E}">
      <dsp:nvSpPr>
        <dsp:cNvPr id="0" name=""/>
        <dsp:cNvSpPr/>
      </dsp:nvSpPr>
      <dsp:spPr>
        <a:xfrm>
          <a:off x="285472" y="2913224"/>
          <a:ext cx="521362" cy="5213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7E28F5-29A6-4AF1-A39F-00F286E56D74}">
      <dsp:nvSpPr>
        <dsp:cNvPr id="0" name=""/>
        <dsp:cNvSpPr/>
      </dsp:nvSpPr>
      <dsp:spPr>
        <a:xfrm>
          <a:off x="1188225" y="2724455"/>
          <a:ext cx="2118836" cy="89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Timeframes for prompt determinations</a:t>
          </a:r>
        </a:p>
      </dsp:txBody>
      <dsp:txXfrm>
        <a:off x="1188225" y="2724455"/>
        <a:ext cx="2118836" cy="898900"/>
      </dsp:txXfrm>
    </dsp:sp>
    <dsp:sp modelId="{60517551-78C6-4DFE-BB25-D50A1272D29D}">
      <dsp:nvSpPr>
        <dsp:cNvPr id="0" name=""/>
        <dsp:cNvSpPr/>
      </dsp:nvSpPr>
      <dsp:spPr>
        <a:xfrm>
          <a:off x="3676252" y="2724455"/>
          <a:ext cx="898900" cy="8989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7664C-B6CB-4A3E-BBE8-D48B1FE1A7E9}">
      <dsp:nvSpPr>
        <dsp:cNvPr id="0" name=""/>
        <dsp:cNvSpPr/>
      </dsp:nvSpPr>
      <dsp:spPr>
        <a:xfrm>
          <a:off x="3865021" y="2913224"/>
          <a:ext cx="521362" cy="5213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C6B000-01DA-4A73-B841-2F4D2088BD0C}">
      <dsp:nvSpPr>
        <dsp:cNvPr id="0" name=""/>
        <dsp:cNvSpPr/>
      </dsp:nvSpPr>
      <dsp:spPr>
        <a:xfrm>
          <a:off x="4767774" y="2724455"/>
          <a:ext cx="2118836" cy="89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solidFill>
                <a:schemeClr val="tx1"/>
              </a:solidFill>
            </a:rPr>
            <a:t>Standards for transparency</a:t>
          </a:r>
        </a:p>
      </dsp:txBody>
      <dsp:txXfrm>
        <a:off x="4767774" y="2724455"/>
        <a:ext cx="2118836" cy="898900"/>
      </dsp:txXfrm>
    </dsp:sp>
    <dsp:sp modelId="{84AF7762-02F1-4D62-AB26-DBA8ACFE5687}">
      <dsp:nvSpPr>
        <dsp:cNvPr id="0" name=""/>
        <dsp:cNvSpPr/>
      </dsp:nvSpPr>
      <dsp:spPr>
        <a:xfrm>
          <a:off x="6724218" y="2724455"/>
          <a:ext cx="898900" cy="8989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14EB5-1EFB-4703-B7AD-4C1A7DF7A0BA}">
      <dsp:nvSpPr>
        <dsp:cNvPr id="0" name=""/>
        <dsp:cNvSpPr/>
      </dsp:nvSpPr>
      <dsp:spPr>
        <a:xfrm>
          <a:off x="6912796" y="2913224"/>
          <a:ext cx="521362" cy="52136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63B8A7-2774-4E9F-A6F5-46E9FCF76973}">
      <dsp:nvSpPr>
        <dsp:cNvPr id="0" name=""/>
        <dsp:cNvSpPr/>
      </dsp:nvSpPr>
      <dsp:spPr>
        <a:xfrm>
          <a:off x="7815431" y="2724455"/>
          <a:ext cx="2118836" cy="89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An appeals process for adverse decisions</a:t>
          </a:r>
        </a:p>
      </dsp:txBody>
      <dsp:txXfrm>
        <a:off x="7815431" y="2724455"/>
        <a:ext cx="2118836" cy="8989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F33D7C-3F43-4BE8-89D8-600E8A0C935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8BBF744-DF93-4531-800F-6785D67C23F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2AE6BC6-E9B8-4EA8-92C4-DDF5F25AD432}" type="datetimeFigureOut">
              <a:rPr lang="en-US" smtClean="0"/>
              <a:t>12/4/2022</a:t>
            </a:fld>
            <a:endParaRPr lang="en-US"/>
          </a:p>
        </p:txBody>
      </p:sp>
      <p:sp>
        <p:nvSpPr>
          <p:cNvPr id="4" name="Footer Placeholder 3">
            <a:extLst>
              <a:ext uri="{FF2B5EF4-FFF2-40B4-BE49-F238E27FC236}">
                <a16:creationId xmlns:a16="http://schemas.microsoft.com/office/drawing/2014/main" id="{7D69D53F-D343-4A96-881A-5441200341B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B1909F-A7DB-4298-A73E-4FD3C9151C7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640631-7DA2-41FF-B94E-FCC2EF48D39C}" type="slidenum">
              <a:rPr lang="en-US" smtClean="0"/>
              <a:t>‹#›</a:t>
            </a:fld>
            <a:endParaRPr lang="en-US"/>
          </a:p>
        </p:txBody>
      </p:sp>
    </p:spTree>
    <p:extLst>
      <p:ext uri="{BB962C8B-B14F-4D97-AF65-F5344CB8AC3E}">
        <p14:creationId xmlns:p14="http://schemas.microsoft.com/office/powerpoint/2010/main" val="2321271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EEC735-45CF-4C66-80B6-B5D2BC566F8F}" type="datetimeFigureOut">
              <a:rPr lang="en-US" smtClean="0"/>
              <a:t>12/4/2022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DEF262-CCFF-49CA-B33D-D6BD01EAB4C9}" type="slidenum">
              <a:rPr lang="en-US" smtClean="0"/>
              <a:t>‹#›</a:t>
            </a:fld>
            <a:endParaRPr lang="en-US"/>
          </a:p>
        </p:txBody>
      </p:sp>
    </p:spTree>
    <p:extLst>
      <p:ext uri="{BB962C8B-B14F-4D97-AF65-F5344CB8AC3E}">
        <p14:creationId xmlns:p14="http://schemas.microsoft.com/office/powerpoint/2010/main" val="260418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a:t>
            </a:fld>
            <a:endParaRPr lang="en-US"/>
          </a:p>
        </p:txBody>
      </p:sp>
    </p:spTree>
    <p:extLst>
      <p:ext uri="{BB962C8B-B14F-4D97-AF65-F5344CB8AC3E}">
        <p14:creationId xmlns:p14="http://schemas.microsoft.com/office/powerpoint/2010/main" val="2629469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Standard Application Process (SAP) will create a SINGLE application portal that individuals can use to apply for access to federal confidential data assets from ALL federal statistical agencies at any of the access modalities or locations.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SAP standardizes the application forms, determination criteria, and review timeframes across agencies when applying for access to any federal restricted-use data asset.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EIA’s data access system is currently being built showcased by a blueprint/house under construction. </a:t>
            </a:r>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2EC19D-13F7-40E8-AC83-ADE6EC0FAC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9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This slide is a reminder of the Evidence Act requirements for the SAP components. The Evidence Act requires an identical process, to the extent allowable by law, regardless of the data being requested, regardless of the data owner, and regardless of the access modality where individuals are requesting access to the data.</a:t>
            </a:r>
          </a:p>
        </p:txBody>
      </p:sp>
    </p:spTree>
    <p:extLst>
      <p:ext uri="{BB962C8B-B14F-4D97-AF65-F5344CB8AC3E}">
        <p14:creationId xmlns:p14="http://schemas.microsoft.com/office/powerpoint/2010/main" val="4206856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Decennial</a:t>
            </a:r>
            <a:r>
              <a:rPr lang="en-US" b="1" baseline="0" dirty="0"/>
              <a:t> Census </a:t>
            </a:r>
            <a:r>
              <a:rPr lang="en-US" baseline="0" dirty="0"/>
              <a:t>- long form micro data through 2000</a:t>
            </a:r>
          </a:p>
          <a:p>
            <a:r>
              <a:rPr lang="en-US" dirty="0"/>
              <a:t>1950 – 1% PUMS sample</a:t>
            </a:r>
          </a:p>
          <a:p>
            <a:pPr lvl="1"/>
            <a:r>
              <a:rPr lang="en-US" dirty="0"/>
              <a:t>Geography: Census tract but lowest level is enumeration district (roughly 600 people)</a:t>
            </a:r>
          </a:p>
          <a:p>
            <a:r>
              <a:rPr lang="en-US" dirty="0"/>
              <a:t>1960 – 25% sample (densest ever)</a:t>
            </a:r>
          </a:p>
          <a:p>
            <a:pPr lvl="1"/>
            <a:r>
              <a:rPr lang="en-US" dirty="0"/>
              <a:t>Geography:  Census tract and other sub-county geographies (Census place) but lowest level is enumeration district (roughly 600 people)</a:t>
            </a:r>
          </a:p>
          <a:p>
            <a:r>
              <a:rPr lang="en-US" dirty="0"/>
              <a:t>Harmonized coding across 1950 and 1960</a:t>
            </a:r>
          </a:p>
          <a:p>
            <a:endParaRPr lang="en-US" baseline="0" dirty="0"/>
          </a:p>
          <a:p>
            <a:r>
              <a:rPr lang="en-US" b="1" baseline="0" dirty="0"/>
              <a:t>ACS</a:t>
            </a:r>
            <a:r>
              <a:rPr lang="en-US" baseline="0" dirty="0"/>
              <a:t> -replaces the long form (annual survey, 250,000 households each month; 3m households per year); full national coverage starting in 2005</a:t>
            </a:r>
            <a:endParaRPr lang="en-US" dirty="0"/>
          </a:p>
          <a:p>
            <a:endParaRPr lang="en-US" dirty="0"/>
          </a:p>
          <a:p>
            <a:endParaRPr lang="en-US" dirty="0"/>
          </a:p>
          <a:p>
            <a:r>
              <a:rPr lang="en-US" b="1" dirty="0"/>
              <a:t>Key Features</a:t>
            </a:r>
          </a:p>
          <a:p>
            <a:pPr lvl="1"/>
            <a:r>
              <a:rPr lang="en-US" dirty="0"/>
              <a:t>No top-coding of income and wealth</a:t>
            </a:r>
          </a:p>
          <a:p>
            <a:pPr lvl="1"/>
            <a:r>
              <a:rPr lang="en-US" dirty="0"/>
              <a:t>Fine geographic detail (block group)</a:t>
            </a:r>
          </a:p>
          <a:p>
            <a:pPr lvl="1"/>
            <a:r>
              <a:rPr lang="en-US" dirty="0"/>
              <a:t>Additional variables like “birthdate”</a:t>
            </a:r>
          </a:p>
          <a:p>
            <a:pPr lvl="1"/>
            <a:r>
              <a:rPr lang="en-US" dirty="0"/>
              <a:t>Consistent Personal Identification Keys (PIKs) </a:t>
            </a:r>
          </a:p>
          <a:p>
            <a:pPr lvl="2"/>
            <a:r>
              <a:rPr lang="en-US" dirty="0"/>
              <a:t>=&gt; able to link to other Census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AB3B1-3CD8-4667-98EF-EA116D274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43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094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6504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1940 Decennial Census – about 40%</a:t>
            </a:r>
            <a:r>
              <a:rPr lang="en-US" baseline="0" dirty="0"/>
              <a:t> PIK rate overall, 72% for children</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20</a:t>
            </a:fld>
            <a:endParaRPr lang="en-US" dirty="0"/>
          </a:p>
        </p:txBody>
      </p:sp>
    </p:spTree>
    <p:extLst>
      <p:ext uri="{BB962C8B-B14F-4D97-AF65-F5344CB8AC3E}">
        <p14:creationId xmlns:p14="http://schemas.microsoft.com/office/powerpoint/2010/main" val="2671687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uses MAF for sample</a:t>
            </a:r>
            <a:r>
              <a:rPr lang="en-US" baseline="0" dirty="0"/>
              <a:t> frame for household surveys.</a:t>
            </a:r>
          </a:p>
          <a:p>
            <a:r>
              <a:rPr lang="en-US" baseline="0" dirty="0"/>
              <a:t>Keeps up to date.</a:t>
            </a:r>
          </a:p>
          <a:p>
            <a:r>
              <a:rPr lang="en-US" baseline="0" dirty="0"/>
              <a:t>Comes from administrative sources</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21</a:t>
            </a:fld>
            <a:endParaRPr lang="en-US" dirty="0"/>
          </a:p>
        </p:txBody>
      </p:sp>
    </p:spTree>
    <p:extLst>
      <p:ext uri="{BB962C8B-B14F-4D97-AF65-F5344CB8AC3E}">
        <p14:creationId xmlns:p14="http://schemas.microsoft.com/office/powerpoint/2010/main" val="3692952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LEHD = Longitudinal Employer-Household</a:t>
            </a:r>
            <a:r>
              <a:rPr lang="en-US" baseline="0" dirty="0"/>
              <a:t> Dynamics</a:t>
            </a:r>
            <a:endParaRPr lang="en-US" dirty="0"/>
          </a:p>
        </p:txBody>
      </p:sp>
      <p:sp>
        <p:nvSpPr>
          <p:cNvPr id="4" name="Slide Number Placeholder 3"/>
          <p:cNvSpPr>
            <a:spLocks noGrp="1"/>
          </p:cNvSpPr>
          <p:nvPr>
            <p:ph type="sldNum" sz="quarter" idx="10"/>
          </p:nvPr>
        </p:nvSpPr>
        <p:spPr/>
        <p:txBody>
          <a:bodyPr/>
          <a:lstStyle/>
          <a:p>
            <a:fld id="{CF28C2A1-3883-431E-A254-32158267D557}" type="slidenum">
              <a:rPr lang="en-US" smtClean="0"/>
              <a:t>24</a:t>
            </a:fld>
            <a:endParaRPr lang="en-US" dirty="0"/>
          </a:p>
        </p:txBody>
      </p:sp>
    </p:spTree>
    <p:extLst>
      <p:ext uri="{BB962C8B-B14F-4D97-AF65-F5344CB8AC3E}">
        <p14:creationId xmlns:p14="http://schemas.microsoft.com/office/powerpoint/2010/main" val="2169531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B1E9E-CF4A-4D97-894F-B482B998AC68}" type="slidenum">
              <a:rPr lang="en-US" smtClean="0"/>
              <a:t>26</a:t>
            </a:fld>
            <a:endParaRPr lang="en-US"/>
          </a:p>
        </p:txBody>
      </p:sp>
    </p:spTree>
    <p:extLst>
      <p:ext uri="{BB962C8B-B14F-4D97-AF65-F5344CB8AC3E}">
        <p14:creationId xmlns:p14="http://schemas.microsoft.com/office/powerpoint/2010/main" val="497356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39</a:t>
            </a:fld>
            <a:endParaRPr lang="en-US"/>
          </a:p>
        </p:txBody>
      </p:sp>
    </p:spTree>
    <p:extLst>
      <p:ext uri="{BB962C8B-B14F-4D97-AF65-F5344CB8AC3E}">
        <p14:creationId xmlns:p14="http://schemas.microsoft.com/office/powerpoint/2010/main" val="208988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B1E9E-CF4A-4D97-894F-B482B998AC68}" type="slidenum">
              <a:rPr lang="en-US" smtClean="0"/>
              <a:t>2</a:t>
            </a:fld>
            <a:endParaRPr lang="en-US"/>
          </a:p>
        </p:txBody>
      </p:sp>
    </p:spTree>
    <p:extLst>
      <p:ext uri="{BB962C8B-B14F-4D97-AF65-F5344CB8AC3E}">
        <p14:creationId xmlns:p14="http://schemas.microsoft.com/office/powerpoint/2010/main" val="235174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41</a:t>
            </a:fld>
            <a:endParaRPr lang="en-US"/>
          </a:p>
        </p:txBody>
      </p:sp>
    </p:spTree>
    <p:extLst>
      <p:ext uri="{BB962C8B-B14F-4D97-AF65-F5344CB8AC3E}">
        <p14:creationId xmlns:p14="http://schemas.microsoft.com/office/powerpoint/2010/main" val="1097329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43</a:t>
            </a:fld>
            <a:endParaRPr lang="en-US"/>
          </a:p>
        </p:txBody>
      </p:sp>
    </p:spTree>
    <p:extLst>
      <p:ext uri="{BB962C8B-B14F-4D97-AF65-F5344CB8AC3E}">
        <p14:creationId xmlns:p14="http://schemas.microsoft.com/office/powerpoint/2010/main" val="49922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3</a:t>
            </a:fld>
            <a:endParaRPr lang="en-US"/>
          </a:p>
        </p:txBody>
      </p:sp>
    </p:spTree>
    <p:extLst>
      <p:ext uri="{BB962C8B-B14F-4D97-AF65-F5344CB8AC3E}">
        <p14:creationId xmlns:p14="http://schemas.microsoft.com/office/powerpoint/2010/main" val="174994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f7201b48d7_0_3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f7201b48d7_0_33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8" name="Google Shape;228;gf7201b48d7_0_33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02206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6</a:t>
            </a:fld>
            <a:endParaRPr lang="en-US"/>
          </a:p>
        </p:txBody>
      </p:sp>
    </p:spTree>
    <p:extLst>
      <p:ext uri="{BB962C8B-B14F-4D97-AF65-F5344CB8AC3E}">
        <p14:creationId xmlns:p14="http://schemas.microsoft.com/office/powerpoint/2010/main" val="199725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7</a:t>
            </a:fld>
            <a:endParaRPr lang="en-US"/>
          </a:p>
        </p:txBody>
      </p:sp>
    </p:spTree>
    <p:extLst>
      <p:ext uri="{BB962C8B-B14F-4D97-AF65-F5344CB8AC3E}">
        <p14:creationId xmlns:p14="http://schemas.microsoft.com/office/powerpoint/2010/main" val="286018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8</a:t>
            </a:fld>
            <a:endParaRPr lang="en-US"/>
          </a:p>
        </p:txBody>
      </p:sp>
    </p:spTree>
    <p:extLst>
      <p:ext uri="{BB962C8B-B14F-4D97-AF65-F5344CB8AC3E}">
        <p14:creationId xmlns:p14="http://schemas.microsoft.com/office/powerpoint/2010/main" val="354252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2EC19D-13F7-40E8-AC83-ADE6EC0FAC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768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 federal statistical system uses a decentralized approach for individuals applying for access to federal confidential data assets. As you see in the graphic, each agency has their own agency-specific application process. This is represented by the doors. And you’ll see that many agencies make their data available in different access modalities. For example, within NCSES we make our data available through our own virtual data enclave and through the FSRDCs.</a:t>
            </a:r>
          </a:p>
          <a:p>
            <a:endParaRPr lang="en-US" dirty="0"/>
          </a:p>
          <a:p>
            <a:r>
              <a:rPr lang="en-US" dirty="0"/>
              <a:t>There is no designed standardization across agencies in terms of application forms, determination criteria, or review timeframes. If an individual would like to apply for access to data assets from two different agencies, they need to use two different application portals which can include different applications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EIA does not have a current decentralized application process showcased by a closed Single Application Portal door.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2EC19D-13F7-40E8-AC83-ADE6EC0FAC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16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4F7059-1581-4769-A897-6881CD1724C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6196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07167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2156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EB98-CF44-47FC-9FBE-9B7E94FCA9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CC8E4-5CA4-48E7-A8B0-79BD0D0B2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969A84-F209-4A15-86E1-1B4392BC42EB}"/>
              </a:ext>
            </a:extLst>
          </p:cNvPr>
          <p:cNvSpPr>
            <a:spLocks noGrp="1"/>
          </p:cNvSpPr>
          <p:nvPr>
            <p:ph type="dt" sz="half" idx="10"/>
          </p:nvPr>
        </p:nvSpPr>
        <p:spPr/>
        <p:txBody>
          <a:bodyPr/>
          <a:lstStyle/>
          <a:p>
            <a:fld id="{2CB4C11B-85FD-4DE2-ACA5-138BFB24037E}" type="datetimeFigureOut">
              <a:rPr lang="en-US" smtClean="0"/>
              <a:t>12/4/2022</a:t>
            </a:fld>
            <a:endParaRPr lang="en-US"/>
          </a:p>
        </p:txBody>
      </p:sp>
      <p:sp>
        <p:nvSpPr>
          <p:cNvPr id="5" name="Footer Placeholder 4">
            <a:extLst>
              <a:ext uri="{FF2B5EF4-FFF2-40B4-BE49-F238E27FC236}">
                <a16:creationId xmlns:a16="http://schemas.microsoft.com/office/drawing/2014/main" id="{75B3BC9B-A310-4A2A-8839-098A6865F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15BFA-5373-490C-B191-5237F022A60E}"/>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2998280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D36C-5112-4FF2-A3D5-FEDB41B7E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6F0D84-AC3E-4395-B392-938A6AEBE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6AB8B-0FEE-436B-BBEE-0F5A59FA63A7}"/>
              </a:ext>
            </a:extLst>
          </p:cNvPr>
          <p:cNvSpPr>
            <a:spLocks noGrp="1"/>
          </p:cNvSpPr>
          <p:nvPr>
            <p:ph type="dt" sz="half" idx="10"/>
          </p:nvPr>
        </p:nvSpPr>
        <p:spPr/>
        <p:txBody>
          <a:bodyPr/>
          <a:lstStyle/>
          <a:p>
            <a:fld id="{2CB4C11B-85FD-4DE2-ACA5-138BFB24037E}" type="datetimeFigureOut">
              <a:rPr lang="en-US" smtClean="0"/>
              <a:t>12/4/2022</a:t>
            </a:fld>
            <a:endParaRPr lang="en-US"/>
          </a:p>
        </p:txBody>
      </p:sp>
      <p:sp>
        <p:nvSpPr>
          <p:cNvPr id="5" name="Footer Placeholder 4">
            <a:extLst>
              <a:ext uri="{FF2B5EF4-FFF2-40B4-BE49-F238E27FC236}">
                <a16:creationId xmlns:a16="http://schemas.microsoft.com/office/drawing/2014/main" id="{0EDF29F2-81F3-460F-8D3B-195622983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B7E0E-4909-474D-80F2-4F65F8F8F7A0}"/>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3102537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14BC-151B-4405-898A-2487B7B96A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61E2D8-A39A-4AEA-AC83-58CBC40FBC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7D9583-C0CA-4C60-84A9-8B4C71AA294C}"/>
              </a:ext>
            </a:extLst>
          </p:cNvPr>
          <p:cNvSpPr>
            <a:spLocks noGrp="1"/>
          </p:cNvSpPr>
          <p:nvPr>
            <p:ph type="dt" sz="half" idx="10"/>
          </p:nvPr>
        </p:nvSpPr>
        <p:spPr/>
        <p:txBody>
          <a:bodyPr/>
          <a:lstStyle/>
          <a:p>
            <a:fld id="{2CB4C11B-85FD-4DE2-ACA5-138BFB24037E}" type="datetimeFigureOut">
              <a:rPr lang="en-US" smtClean="0"/>
              <a:t>12/4/2022</a:t>
            </a:fld>
            <a:endParaRPr lang="en-US"/>
          </a:p>
        </p:txBody>
      </p:sp>
      <p:sp>
        <p:nvSpPr>
          <p:cNvPr id="5" name="Footer Placeholder 4">
            <a:extLst>
              <a:ext uri="{FF2B5EF4-FFF2-40B4-BE49-F238E27FC236}">
                <a16:creationId xmlns:a16="http://schemas.microsoft.com/office/drawing/2014/main" id="{A4023E26-9061-4D4A-B7D9-5F008C0EA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0122F-E190-4676-96AD-6851455F5F07}"/>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3238108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FD5D-AF7D-468C-A726-7648C7F5A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E1B30F-0F47-45A8-893F-329A80A351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CF43F-85C2-47AC-B717-F898D22CA5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16C855-9228-4490-9A9D-3C3CDAA784C9}"/>
              </a:ext>
            </a:extLst>
          </p:cNvPr>
          <p:cNvSpPr>
            <a:spLocks noGrp="1"/>
          </p:cNvSpPr>
          <p:nvPr>
            <p:ph type="dt" sz="half" idx="10"/>
          </p:nvPr>
        </p:nvSpPr>
        <p:spPr/>
        <p:txBody>
          <a:bodyPr/>
          <a:lstStyle/>
          <a:p>
            <a:fld id="{2CB4C11B-85FD-4DE2-ACA5-138BFB24037E}" type="datetimeFigureOut">
              <a:rPr lang="en-US" smtClean="0"/>
              <a:t>12/4/2022</a:t>
            </a:fld>
            <a:endParaRPr lang="en-US"/>
          </a:p>
        </p:txBody>
      </p:sp>
      <p:sp>
        <p:nvSpPr>
          <p:cNvPr id="6" name="Footer Placeholder 5">
            <a:extLst>
              <a:ext uri="{FF2B5EF4-FFF2-40B4-BE49-F238E27FC236}">
                <a16:creationId xmlns:a16="http://schemas.microsoft.com/office/drawing/2014/main" id="{DD15F456-68C6-4BF9-90D0-BD8CF3A0A9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18EFD-4B43-4E52-AC0A-DDBBA2C5195C}"/>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394131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5937-535B-4060-83B7-8CC0A8382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CC5B53-59AF-4DC3-A7ED-45EB8E4CC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D2ADB9-49A4-468C-8136-CF0CBCFFA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8232D-2D09-42AD-95C0-C9BCC720B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4D84BE-3E3D-4759-A0A3-703B96FFAA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4D3A9C-AD59-4E54-B44F-775CF8F5CA8E}"/>
              </a:ext>
            </a:extLst>
          </p:cNvPr>
          <p:cNvSpPr>
            <a:spLocks noGrp="1"/>
          </p:cNvSpPr>
          <p:nvPr>
            <p:ph type="dt" sz="half" idx="10"/>
          </p:nvPr>
        </p:nvSpPr>
        <p:spPr/>
        <p:txBody>
          <a:bodyPr/>
          <a:lstStyle/>
          <a:p>
            <a:fld id="{2CB4C11B-85FD-4DE2-ACA5-138BFB24037E}" type="datetimeFigureOut">
              <a:rPr lang="en-US" smtClean="0"/>
              <a:t>12/4/2022</a:t>
            </a:fld>
            <a:endParaRPr lang="en-US"/>
          </a:p>
        </p:txBody>
      </p:sp>
      <p:sp>
        <p:nvSpPr>
          <p:cNvPr id="8" name="Footer Placeholder 7">
            <a:extLst>
              <a:ext uri="{FF2B5EF4-FFF2-40B4-BE49-F238E27FC236}">
                <a16:creationId xmlns:a16="http://schemas.microsoft.com/office/drawing/2014/main" id="{051C9CD6-B7AB-4246-8E39-C9B1B4B3C6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0D5530-16A0-4A7A-9CED-C7E7250D7908}"/>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660878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B7BD-A82A-4C54-BD4C-40F7CFF817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F32B3D-FFB0-413A-9631-E3120F21AD04}"/>
              </a:ext>
            </a:extLst>
          </p:cNvPr>
          <p:cNvSpPr>
            <a:spLocks noGrp="1"/>
          </p:cNvSpPr>
          <p:nvPr>
            <p:ph type="dt" sz="half" idx="10"/>
          </p:nvPr>
        </p:nvSpPr>
        <p:spPr/>
        <p:txBody>
          <a:bodyPr/>
          <a:lstStyle/>
          <a:p>
            <a:fld id="{2CB4C11B-85FD-4DE2-ACA5-138BFB24037E}" type="datetimeFigureOut">
              <a:rPr lang="en-US" smtClean="0"/>
              <a:t>12/4/2022</a:t>
            </a:fld>
            <a:endParaRPr lang="en-US"/>
          </a:p>
        </p:txBody>
      </p:sp>
      <p:sp>
        <p:nvSpPr>
          <p:cNvPr id="4" name="Footer Placeholder 3">
            <a:extLst>
              <a:ext uri="{FF2B5EF4-FFF2-40B4-BE49-F238E27FC236}">
                <a16:creationId xmlns:a16="http://schemas.microsoft.com/office/drawing/2014/main" id="{A6836AAD-7E19-40F2-92F5-E16C0E6416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BC018-5989-4E4C-91A3-170699463ED5}"/>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3283508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6658B-CDAB-4D41-BC09-19E7C575327C}"/>
              </a:ext>
            </a:extLst>
          </p:cNvPr>
          <p:cNvSpPr>
            <a:spLocks noGrp="1"/>
          </p:cNvSpPr>
          <p:nvPr>
            <p:ph type="dt" sz="half" idx="10"/>
          </p:nvPr>
        </p:nvSpPr>
        <p:spPr/>
        <p:txBody>
          <a:bodyPr/>
          <a:lstStyle/>
          <a:p>
            <a:fld id="{2CB4C11B-85FD-4DE2-ACA5-138BFB24037E}" type="datetimeFigureOut">
              <a:rPr lang="en-US" smtClean="0"/>
              <a:t>12/4/2022</a:t>
            </a:fld>
            <a:endParaRPr lang="en-US"/>
          </a:p>
        </p:txBody>
      </p:sp>
      <p:sp>
        <p:nvSpPr>
          <p:cNvPr id="3" name="Footer Placeholder 2">
            <a:extLst>
              <a:ext uri="{FF2B5EF4-FFF2-40B4-BE49-F238E27FC236}">
                <a16:creationId xmlns:a16="http://schemas.microsoft.com/office/drawing/2014/main" id="{616E0BDA-10CD-4691-864B-4C88AABE46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6DA08B-EC2C-45D3-9596-F8E47863A320}"/>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906940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41E4-4CFD-4055-A1D0-20D89862D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9D57F-F656-4BD3-885B-CC883AA9DA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E5CA8-0025-475A-AC8F-6DE048708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AE1507-05CB-4162-A69C-9D38C4E097AA}"/>
              </a:ext>
            </a:extLst>
          </p:cNvPr>
          <p:cNvSpPr>
            <a:spLocks noGrp="1"/>
          </p:cNvSpPr>
          <p:nvPr>
            <p:ph type="dt" sz="half" idx="10"/>
          </p:nvPr>
        </p:nvSpPr>
        <p:spPr/>
        <p:txBody>
          <a:bodyPr/>
          <a:lstStyle/>
          <a:p>
            <a:fld id="{2CB4C11B-85FD-4DE2-ACA5-138BFB24037E}" type="datetimeFigureOut">
              <a:rPr lang="en-US" smtClean="0"/>
              <a:t>12/4/2022</a:t>
            </a:fld>
            <a:endParaRPr lang="en-US"/>
          </a:p>
        </p:txBody>
      </p:sp>
      <p:sp>
        <p:nvSpPr>
          <p:cNvPr id="6" name="Footer Placeholder 5">
            <a:extLst>
              <a:ext uri="{FF2B5EF4-FFF2-40B4-BE49-F238E27FC236}">
                <a16:creationId xmlns:a16="http://schemas.microsoft.com/office/drawing/2014/main" id="{B0D0D8C4-514C-49BC-9A29-38706BC12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88209-2021-4AC4-A7E1-3BFF5ED77300}"/>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418441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00158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EDBA-33A6-4690-A447-E84BA1A28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71EF3D-EDD7-4E1C-BF8A-487E7AEB8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35663C-ACFE-4C56-926E-C8B47F461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76FB2-3776-49D8-8C69-791116C782E1}"/>
              </a:ext>
            </a:extLst>
          </p:cNvPr>
          <p:cNvSpPr>
            <a:spLocks noGrp="1"/>
          </p:cNvSpPr>
          <p:nvPr>
            <p:ph type="dt" sz="half" idx="10"/>
          </p:nvPr>
        </p:nvSpPr>
        <p:spPr/>
        <p:txBody>
          <a:bodyPr/>
          <a:lstStyle/>
          <a:p>
            <a:fld id="{2CB4C11B-85FD-4DE2-ACA5-138BFB24037E}" type="datetimeFigureOut">
              <a:rPr lang="en-US" smtClean="0"/>
              <a:t>12/4/2022</a:t>
            </a:fld>
            <a:endParaRPr lang="en-US"/>
          </a:p>
        </p:txBody>
      </p:sp>
      <p:sp>
        <p:nvSpPr>
          <p:cNvPr id="6" name="Footer Placeholder 5">
            <a:extLst>
              <a:ext uri="{FF2B5EF4-FFF2-40B4-BE49-F238E27FC236}">
                <a16:creationId xmlns:a16="http://schemas.microsoft.com/office/drawing/2014/main" id="{AC4CB3DE-8457-4534-ADC9-EDE8B6AF9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D5499-125E-4835-B28F-2B0B0D145316}"/>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3846109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5189-4C1E-4EFD-AB2D-61CDF879A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F248BF-2514-42AF-BB69-CB861802D7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FB430-9E0E-4881-9D76-095703C3327A}"/>
              </a:ext>
            </a:extLst>
          </p:cNvPr>
          <p:cNvSpPr>
            <a:spLocks noGrp="1"/>
          </p:cNvSpPr>
          <p:nvPr>
            <p:ph type="dt" sz="half" idx="10"/>
          </p:nvPr>
        </p:nvSpPr>
        <p:spPr/>
        <p:txBody>
          <a:bodyPr/>
          <a:lstStyle/>
          <a:p>
            <a:fld id="{2CB4C11B-85FD-4DE2-ACA5-138BFB24037E}" type="datetimeFigureOut">
              <a:rPr lang="en-US" smtClean="0"/>
              <a:t>12/4/2022</a:t>
            </a:fld>
            <a:endParaRPr lang="en-US"/>
          </a:p>
        </p:txBody>
      </p:sp>
      <p:sp>
        <p:nvSpPr>
          <p:cNvPr id="5" name="Footer Placeholder 4">
            <a:extLst>
              <a:ext uri="{FF2B5EF4-FFF2-40B4-BE49-F238E27FC236}">
                <a16:creationId xmlns:a16="http://schemas.microsoft.com/office/drawing/2014/main" id="{8CC091A8-4D72-4789-B694-62B70F45C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03D3-2DB2-4D3B-B566-5002293BE3E2}"/>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12241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8F080-AB64-48CA-BBB8-AD198D0834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ECB1DE-B85F-48A7-91B7-9D00188000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77F06-FAE2-4B58-8561-25589EF2F65E}"/>
              </a:ext>
            </a:extLst>
          </p:cNvPr>
          <p:cNvSpPr>
            <a:spLocks noGrp="1"/>
          </p:cNvSpPr>
          <p:nvPr>
            <p:ph type="dt" sz="half" idx="10"/>
          </p:nvPr>
        </p:nvSpPr>
        <p:spPr/>
        <p:txBody>
          <a:bodyPr/>
          <a:lstStyle/>
          <a:p>
            <a:fld id="{2CB4C11B-85FD-4DE2-ACA5-138BFB24037E}" type="datetimeFigureOut">
              <a:rPr lang="en-US" smtClean="0"/>
              <a:t>12/4/2022</a:t>
            </a:fld>
            <a:endParaRPr lang="en-US"/>
          </a:p>
        </p:txBody>
      </p:sp>
      <p:sp>
        <p:nvSpPr>
          <p:cNvPr id="5" name="Footer Placeholder 4">
            <a:extLst>
              <a:ext uri="{FF2B5EF4-FFF2-40B4-BE49-F238E27FC236}">
                <a16:creationId xmlns:a16="http://schemas.microsoft.com/office/drawing/2014/main" id="{3003F705-64A2-4E71-9FC3-7479A1460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403B9-DDF5-4305-B361-431EA3E3BEFC}"/>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239610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4E5976-0E3A-4708-A5F2-63B8FB2B8214}"/>
              </a:ext>
            </a:extLst>
          </p:cNvPr>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066800" y="4775661"/>
            <a:ext cx="10058400" cy="1143000"/>
          </a:xfrm>
          <a:prstGeom prst="rect">
            <a:avLst/>
          </a:prstGeom>
        </p:spPr>
        <p:txBody>
          <a:bodyPr>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National Center for Science and Engineering Statistics</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lang="en-US" dirty="0"/>
              <a:t>Social, Behavioral and Economic Sciences</a:t>
            </a:r>
          </a:p>
          <a:p>
            <a:r>
              <a:rPr lang="en-US" dirty="0"/>
              <a:t>National Science Foundation</a:t>
            </a:r>
          </a:p>
        </p:txBody>
      </p:sp>
      <p:pic>
        <p:nvPicPr>
          <p:cNvPr id="9" name="Picture 8">
            <a:extLst>
              <a:ext uri="{FF2B5EF4-FFF2-40B4-BE49-F238E27FC236}">
                <a16:creationId xmlns:a16="http://schemas.microsoft.com/office/drawing/2014/main" id="{67A4F5A5-F75B-44A3-880E-30B841883C4E}"/>
              </a:ext>
            </a:extLst>
          </p:cNvPr>
          <p:cNvPicPr>
            <a:picLocks noChangeAspect="1"/>
          </p:cNvPicPr>
          <p:nvPr/>
        </p:nvPicPr>
        <p:blipFill>
          <a:blip r:embed="rId2"/>
          <a:stretch>
            <a:fillRect/>
          </a:stretch>
        </p:blipFill>
        <p:spPr>
          <a:xfrm>
            <a:off x="349771" y="243078"/>
            <a:ext cx="2477175" cy="1097280"/>
          </a:xfrm>
          <a:prstGeom prst="rect">
            <a:avLst/>
          </a:prstGeom>
        </p:spPr>
      </p:pic>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658" y="1548185"/>
            <a:ext cx="9875520" cy="1405927"/>
          </a:xfrm>
          <a:prstGeom prst="rect">
            <a:avLst/>
          </a:prstGeom>
        </p:spPr>
        <p:txBody>
          <a:bodyPr anchor="b" anchorCtr="0">
            <a:normAutofit/>
          </a:bodyPr>
          <a:lstStyle>
            <a:lvl1pPr>
              <a:defRPr sz="4400"/>
            </a:lvl1pPr>
          </a:lstStyle>
          <a:p>
            <a:r>
              <a:rPr lang="en-US"/>
              <a:t>Presentation Title</a:t>
            </a:r>
          </a:p>
        </p:txBody>
      </p:sp>
      <p:sp>
        <p:nvSpPr>
          <p:cNvPr id="11" name="Rectangle 10">
            <a:extLst>
              <a:ext uri="{FF2B5EF4-FFF2-40B4-BE49-F238E27FC236}">
                <a16:creationId xmlns:a16="http://schemas.microsoft.com/office/drawing/2014/main" id="{B16E40B8-14FA-4E1C-ACF5-8ADE6602E482}"/>
              </a:ext>
            </a:extLst>
          </p:cNvPr>
          <p:cNvSpPr/>
          <p:nvPr/>
        </p:nvSpPr>
        <p:spPr>
          <a:xfrm>
            <a:off x="0" y="6386842"/>
            <a:ext cx="12188825" cy="472993"/>
          </a:xfrm>
          <a:prstGeom prst="rect">
            <a:avLst/>
          </a:prstGeom>
          <a:solidFill>
            <a:srgbClr val="02569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1B75410F-659E-4C7C-9D3D-AA577FB5F14E}"/>
              </a:ext>
            </a:extLst>
          </p:cNvPr>
          <p:cNvSpPr/>
          <p:nvPr/>
        </p:nvSpPr>
        <p:spPr>
          <a:xfrm>
            <a:off x="15" y="6334316"/>
            <a:ext cx="12188825" cy="64008"/>
          </a:xfrm>
          <a:prstGeom prst="rect">
            <a:avLst/>
          </a:prstGeom>
          <a:solidFill>
            <a:srgbClr val="DCC0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Slide Number Placeholder 5">
            <a:extLst>
              <a:ext uri="{FF2B5EF4-FFF2-40B4-BE49-F238E27FC236}">
                <a16:creationId xmlns:a16="http://schemas.microsoft.com/office/drawing/2014/main" id="{3987F0F5-2B33-4ABF-A03B-AEE734D2EA5E}"/>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8088" y="2954338"/>
            <a:ext cx="9875090" cy="1360487"/>
          </a:xfrm>
        </p:spPr>
        <p:txBody>
          <a:bodyPr anchor="b">
            <a:normAutofit/>
          </a:bodyPr>
          <a:lstStyle>
            <a:lvl1pPr>
              <a:defRPr sz="2200">
                <a:latin typeface="+mj-lt"/>
              </a:defRPr>
            </a:lvl1pPr>
          </a:lstStyle>
          <a:p>
            <a:pPr lvl="0"/>
            <a:r>
              <a:rPr lang="en-US"/>
              <a:t>Name</a:t>
            </a:r>
          </a:p>
          <a:p>
            <a:pPr lvl="0"/>
            <a:r>
              <a:rPr lang="en-US"/>
              <a:t>Date</a:t>
            </a:r>
          </a:p>
          <a:p>
            <a:pPr lvl="0"/>
            <a:r>
              <a:rPr lang="en-US"/>
              <a:t>Location</a:t>
            </a:r>
          </a:p>
        </p:txBody>
      </p:sp>
      <p:sp>
        <p:nvSpPr>
          <p:cNvPr id="2" name="hcSlideMaster.1_Title SlideHeader">
            <a:extLst>
              <a:ext uri="{FF2B5EF4-FFF2-40B4-BE49-F238E27FC236}">
                <a16:creationId xmlns:a16="http://schemas.microsoft.com/office/drawing/2014/main" id="{FEE7419D-89C2-12F5-CA82-D9874278E78F}"/>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080345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cxnSp>
        <p:nvCxnSpPr>
          <p:cNvPr id="6" name="Straight Connector 5">
            <a:extLst>
              <a:ext uri="{FF2B5EF4-FFF2-40B4-BE49-F238E27FC236}">
                <a16:creationId xmlns:a16="http://schemas.microsoft.com/office/drawing/2014/main" id="{3DB01920-6FC0-47C0-806C-CED2B0B47C2F}"/>
              </a:ext>
            </a:extLst>
          </p:cNvPr>
          <p:cNvCxnSpPr>
            <a:cxnSpLocks/>
          </p:cNvCxnSpPr>
          <p:nvPr userDrawn="1"/>
        </p:nvCxnSpPr>
        <p:spPr>
          <a:xfrm>
            <a:off x="838200" y="993859"/>
            <a:ext cx="10515600" cy="0"/>
          </a:xfrm>
          <a:prstGeom prst="line">
            <a:avLst/>
          </a:prstGeom>
          <a:ln/>
        </p:spPr>
        <p:style>
          <a:lnRef idx="2">
            <a:schemeClr val="dk1"/>
          </a:lnRef>
          <a:fillRef idx="0">
            <a:schemeClr val="dk1"/>
          </a:fillRef>
          <a:effectRef idx="1">
            <a:schemeClr val="dk1"/>
          </a:effectRef>
          <a:fontRef idx="minor">
            <a:schemeClr val="tx1"/>
          </a:fontRef>
        </p:style>
      </p:cxnSp>
      <p:sp>
        <p:nvSpPr>
          <p:cNvPr id="4" name="hcSlideMaster.Title and ContentHeader">
            <a:extLst>
              <a:ext uri="{FF2B5EF4-FFF2-40B4-BE49-F238E27FC236}">
                <a16:creationId xmlns:a16="http://schemas.microsoft.com/office/drawing/2014/main" id="{8A752BA9-C18B-FD68-7E7A-ACEF10F763BC}"/>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660637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cxnSp>
        <p:nvCxnSpPr>
          <p:cNvPr id="6" name="Straight Connector 5">
            <a:extLst>
              <a:ext uri="{FF2B5EF4-FFF2-40B4-BE49-F238E27FC236}">
                <a16:creationId xmlns:a16="http://schemas.microsoft.com/office/drawing/2014/main" id="{3DB01920-6FC0-47C0-806C-CED2B0B47C2F}"/>
              </a:ext>
            </a:extLst>
          </p:cNvPr>
          <p:cNvCxnSpPr>
            <a:cxnSpLocks/>
          </p:cNvCxnSpPr>
          <p:nvPr userDrawn="1"/>
        </p:nvCxnSpPr>
        <p:spPr>
          <a:xfrm>
            <a:off x="838200" y="993859"/>
            <a:ext cx="10515600"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69018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wo lin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838200" y="365125"/>
            <a:ext cx="10515600" cy="1263649"/>
          </a:xfrm>
        </p:spPr>
        <p:txBody>
          <a:bodyPr/>
          <a:lstStyle>
            <a:lvl1pPr>
              <a:defRPr/>
            </a:lvl1pPr>
          </a:lstStyle>
          <a:p>
            <a:r>
              <a:rPr lang="en-US"/>
              <a:t>Two line</a:t>
            </a:r>
            <a:br>
              <a:rPr lang="en-US"/>
            </a:br>
            <a:r>
              <a:rPr lang="en-US"/>
              <a:t>Header</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p:nvPr>
        </p:nvSpPr>
        <p:spPr>
          <a:xfrm>
            <a:off x="838200" y="1743076"/>
            <a:ext cx="10515600" cy="4433888"/>
          </a:xfrm>
        </p:spPr>
        <p:txBody>
          <a:body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cxnSp>
        <p:nvCxnSpPr>
          <p:cNvPr id="6" name="Straight Connector 5">
            <a:extLst>
              <a:ext uri="{FF2B5EF4-FFF2-40B4-BE49-F238E27FC236}">
                <a16:creationId xmlns:a16="http://schemas.microsoft.com/office/drawing/2014/main" id="{88763C38-47A6-40D1-8417-FA07B0B42CB6}"/>
              </a:ext>
            </a:extLst>
          </p:cNvPr>
          <p:cNvCxnSpPr>
            <a:cxnSpLocks/>
          </p:cNvCxnSpPr>
          <p:nvPr userDrawn="1"/>
        </p:nvCxnSpPr>
        <p:spPr>
          <a:xfrm>
            <a:off x="838200" y="1628774"/>
            <a:ext cx="10515600" cy="0"/>
          </a:xfrm>
          <a:prstGeom prst="line">
            <a:avLst/>
          </a:prstGeom>
          <a:ln/>
        </p:spPr>
        <p:style>
          <a:lnRef idx="2">
            <a:schemeClr val="dk1"/>
          </a:lnRef>
          <a:fillRef idx="0">
            <a:schemeClr val="dk1"/>
          </a:fillRef>
          <a:effectRef idx="1">
            <a:schemeClr val="dk1"/>
          </a:effectRef>
          <a:fontRef idx="minor">
            <a:schemeClr val="tx1"/>
          </a:fontRef>
        </p:style>
      </p:cxnSp>
      <p:sp>
        <p:nvSpPr>
          <p:cNvPr id="4" name="hcSlideMaster.Two line headerHeader">
            <a:extLst>
              <a:ext uri="{FF2B5EF4-FFF2-40B4-BE49-F238E27FC236}">
                <a16:creationId xmlns:a16="http://schemas.microsoft.com/office/drawing/2014/main" id="{E6FCD9B2-017C-0501-364B-6C097F45DF36}"/>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556711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userDrawn="1"/>
        </p:nvSpPr>
        <p:spPr>
          <a:xfrm>
            <a:off x="16" y="0"/>
            <a:ext cx="1548047" cy="6858000"/>
          </a:xfrm>
          <a:prstGeom prst="rect">
            <a:avLst/>
          </a:prstGeom>
          <a:solidFill>
            <a:srgbClr val="02569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18938634-4A5A-400F-8FC2-A509DB028011}"/>
              </a:ext>
            </a:extLst>
          </p:cNvPr>
          <p:cNvSpPr/>
          <p:nvPr userDrawn="1"/>
        </p:nvSpPr>
        <p:spPr>
          <a:xfrm>
            <a:off x="1536843" y="0"/>
            <a:ext cx="64008" cy="6858000"/>
          </a:xfrm>
          <a:prstGeom prst="rect">
            <a:avLst/>
          </a:prstGeom>
          <a:solidFill>
            <a:srgbClr val="DCC08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8">
            <a:extLst>
              <a:ext uri="{FF2B5EF4-FFF2-40B4-BE49-F238E27FC236}">
                <a16:creationId xmlns:a16="http://schemas.microsoft.com/office/drawing/2014/main" id="{F6A8FC06-B53C-4950-9846-BCD6E434F782}"/>
              </a:ext>
            </a:extLst>
          </p:cNvPr>
          <p:cNvGrpSpPr/>
          <p:nvPr userDrawn="1"/>
        </p:nvGrpSpPr>
        <p:grpSpPr>
          <a:xfrm>
            <a:off x="274996" y="6400800"/>
            <a:ext cx="866854" cy="457200"/>
            <a:chOff x="255405" y="6367710"/>
            <a:chExt cx="866854" cy="457200"/>
          </a:xfrm>
        </p:grpSpPr>
        <p:grpSp>
          <p:nvGrpSpPr>
            <p:cNvPr id="10" name="Group 9">
              <a:extLst>
                <a:ext uri="{FF2B5EF4-FFF2-40B4-BE49-F238E27FC236}">
                  <a16:creationId xmlns:a16="http://schemas.microsoft.com/office/drawing/2014/main" id="{41EB9CB8-EB0A-419B-A4AA-B54CE7297AF8}"/>
                </a:ext>
              </a:extLst>
            </p:cNvPr>
            <p:cNvGrpSpPr/>
            <p:nvPr/>
          </p:nvGrpSpPr>
          <p:grpSpPr>
            <a:xfrm>
              <a:off x="255405" y="6367710"/>
              <a:ext cx="498133" cy="457200"/>
              <a:chOff x="255405" y="6367710"/>
              <a:chExt cx="498133" cy="457200"/>
            </a:xfrm>
          </p:grpSpPr>
          <p:pic>
            <p:nvPicPr>
              <p:cNvPr id="12" name="Picture 2" descr="https://www.nsf.gov/images/logos/NSF_AllWhite_bitmap_Logo.png">
                <a:extLst>
                  <a:ext uri="{FF2B5EF4-FFF2-40B4-BE49-F238E27FC236}">
                    <a16:creationId xmlns:a16="http://schemas.microsoft.com/office/drawing/2014/main" id="{7017AFC3-89A0-4C75-8720-7D158E4582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405" y="6367710"/>
                <a:ext cx="456565"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A10069C1-E077-4577-8598-C1ACA45C5609}"/>
                  </a:ext>
                </a:extLst>
              </p:cNvPr>
              <p:cNvCxnSpPr>
                <a:cxnSpLocks/>
              </p:cNvCxnSpPr>
              <p:nvPr/>
            </p:nvCxnSpPr>
            <p:spPr>
              <a:xfrm>
                <a:off x="753538" y="6413747"/>
                <a:ext cx="0" cy="4111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7693574A-F469-4324-8179-E7CF22819C20}"/>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20507" y="6413747"/>
              <a:ext cx="301752" cy="358430"/>
            </a:xfrm>
            <a:prstGeom prst="rect">
              <a:avLst/>
            </a:prstGeom>
          </p:spPr>
        </p:pic>
      </p:gr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a:solidFill>
                  <a:schemeClr val="tx1"/>
                </a:solidFill>
                <a:latin typeface="+mj-lt"/>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4E48A7F6-AEDB-4ACB-B5FE-41C9859837FA}" type="slidenum">
              <a:rPr lang="en-US" smtClean="0"/>
              <a:pPr/>
              <a:t>‹#›</a:t>
            </a:fld>
            <a:endParaRPr lang="en-US" dirty="0"/>
          </a:p>
        </p:txBody>
      </p:sp>
      <p:sp>
        <p:nvSpPr>
          <p:cNvPr id="2" name="hcSlideMaster.Section HeaderHeader">
            <a:extLst>
              <a:ext uri="{FF2B5EF4-FFF2-40B4-BE49-F238E27FC236}">
                <a16:creationId xmlns:a16="http://schemas.microsoft.com/office/drawing/2014/main" id="{E14CBD12-7F3A-77F0-DC99-4427F31BEC31}"/>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19209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p:nvPr>
        </p:nvSpPr>
        <p:spPr>
          <a:xfrm>
            <a:off x="838200" y="1149350"/>
            <a:ext cx="5181600" cy="4351338"/>
          </a:xfr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p:nvPr>
        </p:nvSpPr>
        <p:spPr>
          <a:xfrm>
            <a:off x="6172200" y="1149350"/>
            <a:ext cx="5181600" cy="4351338"/>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sp>
        <p:nvSpPr>
          <p:cNvPr id="10" name="Title 1">
            <a:extLst>
              <a:ext uri="{FF2B5EF4-FFF2-40B4-BE49-F238E27FC236}">
                <a16:creationId xmlns:a16="http://schemas.microsoft.com/office/drawing/2014/main" id="{93F30621-099A-479F-B8A1-7A19E2D0A1D5}"/>
              </a:ext>
            </a:extLst>
          </p:cNvPr>
          <p:cNvSpPr>
            <a:spLocks noGrp="1"/>
          </p:cNvSpPr>
          <p:nvPr>
            <p:ph type="title"/>
          </p:nvPr>
        </p:nvSpPr>
        <p:spPr>
          <a:xfrm>
            <a:off x="838200" y="365126"/>
            <a:ext cx="10515600" cy="628734"/>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C3FB075E-D0F7-45D3-BBA8-F513D2F688DF}"/>
              </a:ext>
            </a:extLst>
          </p:cNvPr>
          <p:cNvCxnSpPr>
            <a:cxnSpLocks/>
          </p:cNvCxnSpPr>
          <p:nvPr userDrawn="1"/>
        </p:nvCxnSpPr>
        <p:spPr>
          <a:xfrm>
            <a:off x="838200" y="993859"/>
            <a:ext cx="10515600" cy="0"/>
          </a:xfrm>
          <a:prstGeom prst="line">
            <a:avLst/>
          </a:prstGeom>
          <a:ln/>
        </p:spPr>
        <p:style>
          <a:lnRef idx="2">
            <a:schemeClr val="dk1"/>
          </a:lnRef>
          <a:fillRef idx="0">
            <a:schemeClr val="dk1"/>
          </a:fillRef>
          <a:effectRef idx="1">
            <a:schemeClr val="dk1"/>
          </a:effectRef>
          <a:fontRef idx="minor">
            <a:schemeClr val="tx1"/>
          </a:fontRef>
        </p:style>
      </p:cxnSp>
      <p:sp>
        <p:nvSpPr>
          <p:cNvPr id="2" name="hcSlideMaster.Two ContentHeader">
            <a:extLst>
              <a:ext uri="{FF2B5EF4-FFF2-40B4-BE49-F238E27FC236}">
                <a16:creationId xmlns:a16="http://schemas.microsoft.com/office/drawing/2014/main" id="{286A52C9-45AD-9644-07ED-A8AC474B2355}"/>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379519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8080-C231-41F6-A5B8-EAFA1F48973B}"/>
              </a:ext>
            </a:extLst>
          </p:cNvPr>
          <p:cNvSpPr>
            <a:spLocks noGrp="1"/>
          </p:cNvSpPr>
          <p:nvPr>
            <p:ph type="body" idx="1"/>
          </p:nvPr>
        </p:nvSpPr>
        <p:spPr>
          <a:xfrm>
            <a:off x="839788" y="11287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2807CB-4D1A-4816-BD00-F3A02574A382}"/>
              </a:ext>
            </a:extLst>
          </p:cNvPr>
          <p:cNvSpPr>
            <a:spLocks noGrp="1"/>
          </p:cNvSpPr>
          <p:nvPr>
            <p:ph sz="half" idx="2"/>
          </p:nvPr>
        </p:nvSpPr>
        <p:spPr>
          <a:xfrm>
            <a:off x="839788" y="1952625"/>
            <a:ext cx="5157787" cy="3684588"/>
          </a:xfrm>
        </p:spPr>
        <p:txBody>
          <a:body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D5C3860F-01BD-4B70-965C-C46447C9AC7A}"/>
              </a:ext>
            </a:extLst>
          </p:cNvPr>
          <p:cNvSpPr>
            <a:spLocks noGrp="1"/>
          </p:cNvSpPr>
          <p:nvPr>
            <p:ph type="body" sz="quarter" idx="3"/>
          </p:nvPr>
        </p:nvSpPr>
        <p:spPr>
          <a:xfrm>
            <a:off x="6172200" y="11287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D66BE8-B7C3-436E-B5E6-26BA9F5B1B34}"/>
              </a:ext>
            </a:extLst>
          </p:cNvPr>
          <p:cNvSpPr>
            <a:spLocks noGrp="1"/>
          </p:cNvSpPr>
          <p:nvPr>
            <p:ph sz="quarter" idx="4"/>
          </p:nvPr>
        </p:nvSpPr>
        <p:spPr>
          <a:xfrm>
            <a:off x="6172200" y="1952625"/>
            <a:ext cx="5183188" cy="3684588"/>
          </a:xfrm>
        </p:spPr>
        <p:txBody>
          <a:body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4A2D9CC6-4FF9-4482-ACE6-E5C59BD532F1}"/>
              </a:ext>
            </a:extLst>
          </p:cNvPr>
          <p:cNvSpPr>
            <a:spLocks noGrp="1"/>
          </p:cNvSpPr>
          <p:nvPr>
            <p:ph type="sldNum" sz="quarter" idx="11"/>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sp>
        <p:nvSpPr>
          <p:cNvPr id="12" name="Title 1">
            <a:extLst>
              <a:ext uri="{FF2B5EF4-FFF2-40B4-BE49-F238E27FC236}">
                <a16:creationId xmlns:a16="http://schemas.microsoft.com/office/drawing/2014/main" id="{C114873F-1487-4F09-84A8-B75A889E26EB}"/>
              </a:ext>
            </a:extLst>
          </p:cNvPr>
          <p:cNvSpPr>
            <a:spLocks noGrp="1"/>
          </p:cNvSpPr>
          <p:nvPr>
            <p:ph type="title"/>
          </p:nvPr>
        </p:nvSpPr>
        <p:spPr>
          <a:xfrm>
            <a:off x="838200" y="365126"/>
            <a:ext cx="10515600" cy="628734"/>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E2A0D2DF-6B61-453F-A4D4-CF7A0B78521B}"/>
              </a:ext>
            </a:extLst>
          </p:cNvPr>
          <p:cNvCxnSpPr>
            <a:cxnSpLocks/>
          </p:cNvCxnSpPr>
          <p:nvPr userDrawn="1"/>
        </p:nvCxnSpPr>
        <p:spPr>
          <a:xfrm>
            <a:off x="838200" y="993859"/>
            <a:ext cx="10515600" cy="0"/>
          </a:xfrm>
          <a:prstGeom prst="line">
            <a:avLst/>
          </a:prstGeom>
          <a:ln/>
        </p:spPr>
        <p:style>
          <a:lnRef idx="2">
            <a:schemeClr val="dk1"/>
          </a:lnRef>
          <a:fillRef idx="0">
            <a:schemeClr val="dk1"/>
          </a:fillRef>
          <a:effectRef idx="1">
            <a:schemeClr val="dk1"/>
          </a:effectRef>
          <a:fontRef idx="minor">
            <a:schemeClr val="tx1"/>
          </a:fontRef>
        </p:style>
      </p:cxnSp>
      <p:sp>
        <p:nvSpPr>
          <p:cNvPr id="2" name="hcSlideMaster.ComparisonHeader">
            <a:extLst>
              <a:ext uri="{FF2B5EF4-FFF2-40B4-BE49-F238E27FC236}">
                <a16:creationId xmlns:a16="http://schemas.microsoft.com/office/drawing/2014/main" id="{3005167F-059C-A745-AC4E-E83133980258}"/>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80275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F7059-1581-4769-A897-6881CD1724C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8767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DC7C8CC-DD0E-4351-B8D6-669D8D641AD7}"/>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sp>
        <p:nvSpPr>
          <p:cNvPr id="8" name="Title 1">
            <a:extLst>
              <a:ext uri="{FF2B5EF4-FFF2-40B4-BE49-F238E27FC236}">
                <a16:creationId xmlns:a16="http://schemas.microsoft.com/office/drawing/2014/main" id="{E84D1917-98AF-410D-B307-4C31EF4119BA}"/>
              </a:ext>
            </a:extLst>
          </p:cNvPr>
          <p:cNvSpPr>
            <a:spLocks noGrp="1"/>
          </p:cNvSpPr>
          <p:nvPr>
            <p:ph type="title"/>
          </p:nvPr>
        </p:nvSpPr>
        <p:spPr>
          <a:xfrm>
            <a:off x="838200" y="365126"/>
            <a:ext cx="10515600" cy="628734"/>
          </a:xfrm>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479AE7DD-42A5-4DF8-B47E-51550DFE9F68}"/>
              </a:ext>
            </a:extLst>
          </p:cNvPr>
          <p:cNvCxnSpPr>
            <a:cxnSpLocks/>
          </p:cNvCxnSpPr>
          <p:nvPr userDrawn="1"/>
        </p:nvCxnSpPr>
        <p:spPr>
          <a:xfrm>
            <a:off x="838200" y="993859"/>
            <a:ext cx="10515600" cy="0"/>
          </a:xfrm>
          <a:prstGeom prst="line">
            <a:avLst/>
          </a:prstGeom>
          <a:ln/>
        </p:spPr>
        <p:style>
          <a:lnRef idx="2">
            <a:schemeClr val="dk1"/>
          </a:lnRef>
          <a:fillRef idx="0">
            <a:schemeClr val="dk1"/>
          </a:fillRef>
          <a:effectRef idx="1">
            <a:schemeClr val="dk1"/>
          </a:effectRef>
          <a:fontRef idx="minor">
            <a:schemeClr val="tx1"/>
          </a:fontRef>
        </p:style>
      </p:cxnSp>
      <p:sp>
        <p:nvSpPr>
          <p:cNvPr id="2" name="hcSlideMaster.Title OnlyHeader">
            <a:extLst>
              <a:ext uri="{FF2B5EF4-FFF2-40B4-BE49-F238E27FC236}">
                <a16:creationId xmlns:a16="http://schemas.microsoft.com/office/drawing/2014/main" id="{AC3F3152-5F88-FD19-B4B9-4E160CBEFBF9}"/>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854946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E4F6C-EECB-493D-BA6F-CBFFF9271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EDC571-EAB9-427B-BAC7-E551ACF12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3DDB2A0A-0DDA-4339-BCB4-EAB22DA5A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E0403DC8-296C-4553-88A7-F1960172A5EC}"/>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sp>
        <p:nvSpPr>
          <p:cNvPr id="6" name="Content Placeholder 5">
            <a:extLst>
              <a:ext uri="{FF2B5EF4-FFF2-40B4-BE49-F238E27FC236}">
                <a16:creationId xmlns:a16="http://schemas.microsoft.com/office/drawing/2014/main" id="{9040B74E-D7D5-4680-9371-D63E099B33C7}"/>
              </a:ext>
            </a:extLst>
          </p:cNvPr>
          <p:cNvSpPr>
            <a:spLocks noGrp="1"/>
          </p:cNvSpPr>
          <p:nvPr>
            <p:ph sz="quarter" idx="10" hasCustomPrompt="1"/>
          </p:nvPr>
        </p:nvSpPr>
        <p:spPr>
          <a:xfrm>
            <a:off x="839788" y="457200"/>
            <a:ext cx="10512425" cy="530225"/>
          </a:xfr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3D47655F-0F19-4D87-9439-D2EB73D74BE6}"/>
              </a:ext>
            </a:extLst>
          </p:cNvPr>
          <p:cNvCxnSpPr>
            <a:cxnSpLocks/>
          </p:cNvCxnSpPr>
          <p:nvPr userDrawn="1"/>
        </p:nvCxnSpPr>
        <p:spPr>
          <a:xfrm>
            <a:off x="838200" y="993859"/>
            <a:ext cx="10515600" cy="0"/>
          </a:xfrm>
          <a:prstGeom prst="line">
            <a:avLst/>
          </a:prstGeom>
          <a:ln/>
        </p:spPr>
        <p:style>
          <a:lnRef idx="2">
            <a:schemeClr val="dk1"/>
          </a:lnRef>
          <a:fillRef idx="0">
            <a:schemeClr val="dk1"/>
          </a:fillRef>
          <a:effectRef idx="1">
            <a:schemeClr val="dk1"/>
          </a:effectRef>
          <a:fontRef idx="minor">
            <a:schemeClr val="tx1"/>
          </a:fontRef>
        </p:style>
      </p:cxnSp>
      <p:sp>
        <p:nvSpPr>
          <p:cNvPr id="5" name="hcSlideMaster.Content with CaptionHeader">
            <a:extLst>
              <a:ext uri="{FF2B5EF4-FFF2-40B4-BE49-F238E27FC236}">
                <a16:creationId xmlns:a16="http://schemas.microsoft.com/office/drawing/2014/main" id="{E9C2036B-5642-7EFE-D5C7-7A3E0AF41DBB}"/>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624548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AB08-624C-44C0-9CD0-C6AA5C356928}"/>
              </a:ext>
            </a:extLst>
          </p:cNvPr>
          <p:cNvSpPr>
            <a:spLocks noGrp="1"/>
          </p:cNvSpPr>
          <p:nvPr>
            <p:ph type="title"/>
          </p:nvPr>
        </p:nvSpPr>
        <p:spPr>
          <a:xfrm>
            <a:off x="839788" y="993860"/>
            <a:ext cx="3932237" cy="106354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A2C93C-FA50-403E-A684-EBDF83FFA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D49AE69-8748-4574-AC76-2508ED23F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19CA149E-F34C-4615-A1F1-A2049DB7879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sp>
        <p:nvSpPr>
          <p:cNvPr id="10" name="Title 1">
            <a:extLst>
              <a:ext uri="{FF2B5EF4-FFF2-40B4-BE49-F238E27FC236}">
                <a16:creationId xmlns:a16="http://schemas.microsoft.com/office/drawing/2014/main" id="{63F20CD2-C108-4F16-93D5-92DC0658FA8D}"/>
              </a:ext>
            </a:extLst>
          </p:cNvPr>
          <p:cNvSpPr txBox="1">
            <a:spLocks/>
          </p:cNvSpPr>
          <p:nvPr userDrawn="1"/>
        </p:nvSpPr>
        <p:spPr>
          <a:xfrm>
            <a:off x="838200" y="365126"/>
            <a:ext cx="10515600" cy="62873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Click to edit Master title style</a:t>
            </a:r>
          </a:p>
        </p:txBody>
      </p:sp>
      <p:sp>
        <p:nvSpPr>
          <p:cNvPr id="5" name="hcSlideMaster.Picture with CaptionHeader">
            <a:extLst>
              <a:ext uri="{FF2B5EF4-FFF2-40B4-BE49-F238E27FC236}">
                <a16:creationId xmlns:a16="http://schemas.microsoft.com/office/drawing/2014/main" id="{FC373BD2-F590-C26A-5D89-256FAFB8C4A6}"/>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493562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474CAD2-33ED-4955-9094-1FBBEFA902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83C4E802-22F8-4131-80EA-EEF592C91DC9}"/>
              </a:ext>
            </a:extLst>
          </p:cNvPr>
          <p:cNvSpPr/>
          <p:nvPr userDrawn="1"/>
        </p:nvSpPr>
        <p:spPr>
          <a:xfrm>
            <a:off x="0" y="6386842"/>
            <a:ext cx="12188825" cy="472993"/>
          </a:xfrm>
          <a:prstGeom prst="rect">
            <a:avLst/>
          </a:prstGeom>
          <a:solidFill>
            <a:srgbClr val="02569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pSp>
        <p:nvGrpSpPr>
          <p:cNvPr id="10" name="Group 9">
            <a:extLst>
              <a:ext uri="{FF2B5EF4-FFF2-40B4-BE49-F238E27FC236}">
                <a16:creationId xmlns:a16="http://schemas.microsoft.com/office/drawing/2014/main" id="{560D6FF5-93CE-4B5E-8FDE-AC22745764AD}"/>
              </a:ext>
            </a:extLst>
          </p:cNvPr>
          <p:cNvGrpSpPr/>
          <p:nvPr userDrawn="1"/>
        </p:nvGrpSpPr>
        <p:grpSpPr>
          <a:xfrm>
            <a:off x="274996" y="6400800"/>
            <a:ext cx="866854" cy="457200"/>
            <a:chOff x="255405" y="6367710"/>
            <a:chExt cx="866854" cy="457200"/>
          </a:xfrm>
        </p:grpSpPr>
        <p:grpSp>
          <p:nvGrpSpPr>
            <p:cNvPr id="11" name="Group 10">
              <a:extLst>
                <a:ext uri="{FF2B5EF4-FFF2-40B4-BE49-F238E27FC236}">
                  <a16:creationId xmlns:a16="http://schemas.microsoft.com/office/drawing/2014/main" id="{4FBCB45A-E31B-4E17-90E0-1911A0973A38}"/>
                </a:ext>
              </a:extLst>
            </p:cNvPr>
            <p:cNvGrpSpPr/>
            <p:nvPr/>
          </p:nvGrpSpPr>
          <p:grpSpPr>
            <a:xfrm>
              <a:off x="255405" y="6367710"/>
              <a:ext cx="498133" cy="457200"/>
              <a:chOff x="255405" y="6367710"/>
              <a:chExt cx="498133" cy="457200"/>
            </a:xfrm>
          </p:grpSpPr>
          <p:pic>
            <p:nvPicPr>
              <p:cNvPr id="13" name="Picture 2" descr="https://www.nsf.gov/images/logos/NSF_AllWhite_bitmap_Logo.png">
                <a:extLst>
                  <a:ext uri="{FF2B5EF4-FFF2-40B4-BE49-F238E27FC236}">
                    <a16:creationId xmlns:a16="http://schemas.microsoft.com/office/drawing/2014/main" id="{38B62231-E9A3-46E5-A6E8-5EAE9AEFAF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405" y="6367710"/>
                <a:ext cx="456565"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76C71BDC-EBF0-42FC-9B94-9D4E9D2F55F6}"/>
                  </a:ext>
                </a:extLst>
              </p:cNvPr>
              <p:cNvCxnSpPr>
                <a:cxnSpLocks/>
              </p:cNvCxnSpPr>
              <p:nvPr/>
            </p:nvCxnSpPr>
            <p:spPr>
              <a:xfrm>
                <a:off x="753538" y="6413747"/>
                <a:ext cx="0" cy="4111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1E23C0E-08FE-420A-B1AB-FA60D8ABD9CA}"/>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20507" y="6413747"/>
              <a:ext cx="301752" cy="358430"/>
            </a:xfrm>
            <a:prstGeom prst="rect">
              <a:avLst/>
            </a:prstGeom>
          </p:spPr>
        </p:pic>
      </p:grpSp>
      <p:sp>
        <p:nvSpPr>
          <p:cNvPr id="15" name="Footer Placeholder 4">
            <a:extLst>
              <a:ext uri="{FF2B5EF4-FFF2-40B4-BE49-F238E27FC236}">
                <a16:creationId xmlns:a16="http://schemas.microsoft.com/office/drawing/2014/main" id="{325846A5-6DD1-4C9B-AE8B-B27500DA10EE}"/>
              </a:ext>
            </a:extLst>
          </p:cNvPr>
          <p:cNvSpPr>
            <a:spLocks noGrp="1"/>
          </p:cNvSpPr>
          <p:nvPr>
            <p:ph type="ftr" sz="quarter" idx="3"/>
          </p:nvPr>
        </p:nvSpPr>
        <p:spPr>
          <a:xfrm>
            <a:off x="3684598" y="6356252"/>
            <a:ext cx="4822804" cy="365125"/>
          </a:xfrm>
          <a:prstGeom prst="rect">
            <a:avLst/>
          </a:prstGeom>
        </p:spPr>
        <p:txBody>
          <a:bodyPr vert="horz" lIns="91440" tIns="45720" rIns="91440" bIns="45720" rtlCol="0" anchor="ctr"/>
          <a:lstStyle>
            <a:lvl1pPr algn="ctr">
              <a:defRPr sz="900" cap="none" baseline="0">
                <a:solidFill>
                  <a:srgbClr val="FFFFFF"/>
                </a:solidFill>
              </a:defRPr>
            </a:lvl1pPr>
          </a:lstStyle>
          <a:p>
            <a:r>
              <a:rPr lang="en-US" dirty="0"/>
              <a:t>National Center for Science and Engineering Statistics   https://ncses.nsf.gov</a:t>
            </a:r>
          </a:p>
        </p:txBody>
      </p:sp>
      <p:sp>
        <p:nvSpPr>
          <p:cNvPr id="16" name="Rectangle 15">
            <a:extLst>
              <a:ext uri="{FF2B5EF4-FFF2-40B4-BE49-F238E27FC236}">
                <a16:creationId xmlns:a16="http://schemas.microsoft.com/office/drawing/2014/main" id="{FE438368-5B7B-4331-A193-98785D90EE21}"/>
              </a:ext>
            </a:extLst>
          </p:cNvPr>
          <p:cNvSpPr/>
          <p:nvPr userDrawn="1"/>
        </p:nvSpPr>
        <p:spPr>
          <a:xfrm>
            <a:off x="15" y="6334316"/>
            <a:ext cx="12188825" cy="64008"/>
          </a:xfrm>
          <a:prstGeom prst="rect">
            <a:avLst/>
          </a:prstGeom>
          <a:solidFill>
            <a:srgbClr val="DCC0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Slide Number Placeholder 5">
            <a:extLst>
              <a:ext uri="{FF2B5EF4-FFF2-40B4-BE49-F238E27FC236}">
                <a16:creationId xmlns:a16="http://schemas.microsoft.com/office/drawing/2014/main" id="{399614CE-B240-48BC-8FB3-83C0090043C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sp>
        <p:nvSpPr>
          <p:cNvPr id="18" name="Title 1">
            <a:extLst>
              <a:ext uri="{FF2B5EF4-FFF2-40B4-BE49-F238E27FC236}">
                <a16:creationId xmlns:a16="http://schemas.microsoft.com/office/drawing/2014/main" id="{AAA0362A-AE8C-4D09-8556-DF9E18601E93}"/>
              </a:ext>
            </a:extLst>
          </p:cNvPr>
          <p:cNvSpPr>
            <a:spLocks noGrp="1"/>
          </p:cNvSpPr>
          <p:nvPr>
            <p:ph type="title"/>
          </p:nvPr>
        </p:nvSpPr>
        <p:spPr>
          <a:xfrm>
            <a:off x="838200" y="365126"/>
            <a:ext cx="10515600" cy="628734"/>
          </a:xfrm>
        </p:spPr>
        <p:txBody>
          <a:bodyPr/>
          <a:lstStyle/>
          <a:p>
            <a:r>
              <a:rPr lang="en-US"/>
              <a:t>Click to edit Master title style</a:t>
            </a:r>
          </a:p>
        </p:txBody>
      </p:sp>
      <p:sp>
        <p:nvSpPr>
          <p:cNvPr id="2" name="hcSlideMaster.Title and Vertical TextHeader">
            <a:extLst>
              <a:ext uri="{FF2B5EF4-FFF2-40B4-BE49-F238E27FC236}">
                <a16:creationId xmlns:a16="http://schemas.microsoft.com/office/drawing/2014/main" id="{B136B160-5165-9B12-893F-FD543F387282}"/>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488578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33C0C9-B880-4F39-9010-4F6E8C41C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2E0BD-BF3B-418D-8007-CDBE6731EF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01439FD1-703E-4C11-9E43-AF93D92834B8}"/>
              </a:ext>
            </a:extLst>
          </p:cNvPr>
          <p:cNvSpPr/>
          <p:nvPr userDrawn="1"/>
        </p:nvSpPr>
        <p:spPr>
          <a:xfrm>
            <a:off x="0" y="6386842"/>
            <a:ext cx="12188825" cy="472993"/>
          </a:xfrm>
          <a:prstGeom prst="rect">
            <a:avLst/>
          </a:prstGeom>
          <a:solidFill>
            <a:srgbClr val="02569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pSp>
        <p:nvGrpSpPr>
          <p:cNvPr id="10" name="Group 9">
            <a:extLst>
              <a:ext uri="{FF2B5EF4-FFF2-40B4-BE49-F238E27FC236}">
                <a16:creationId xmlns:a16="http://schemas.microsoft.com/office/drawing/2014/main" id="{44F4B471-3355-4F82-BB6D-DC7A3D45C949}"/>
              </a:ext>
            </a:extLst>
          </p:cNvPr>
          <p:cNvGrpSpPr/>
          <p:nvPr userDrawn="1"/>
        </p:nvGrpSpPr>
        <p:grpSpPr>
          <a:xfrm>
            <a:off x="274996" y="6400800"/>
            <a:ext cx="866854" cy="457200"/>
            <a:chOff x="255405" y="6367710"/>
            <a:chExt cx="866854" cy="457200"/>
          </a:xfrm>
        </p:grpSpPr>
        <p:grpSp>
          <p:nvGrpSpPr>
            <p:cNvPr id="11" name="Group 10">
              <a:extLst>
                <a:ext uri="{FF2B5EF4-FFF2-40B4-BE49-F238E27FC236}">
                  <a16:creationId xmlns:a16="http://schemas.microsoft.com/office/drawing/2014/main" id="{DBBCAC74-85D3-4305-A413-F163B60CCB39}"/>
                </a:ext>
              </a:extLst>
            </p:cNvPr>
            <p:cNvGrpSpPr/>
            <p:nvPr/>
          </p:nvGrpSpPr>
          <p:grpSpPr>
            <a:xfrm>
              <a:off x="255405" y="6367710"/>
              <a:ext cx="498133" cy="457200"/>
              <a:chOff x="255405" y="6367710"/>
              <a:chExt cx="498133" cy="457200"/>
            </a:xfrm>
          </p:grpSpPr>
          <p:pic>
            <p:nvPicPr>
              <p:cNvPr id="13" name="Picture 2" descr="https://www.nsf.gov/images/logos/NSF_AllWhite_bitmap_Logo.png">
                <a:extLst>
                  <a:ext uri="{FF2B5EF4-FFF2-40B4-BE49-F238E27FC236}">
                    <a16:creationId xmlns:a16="http://schemas.microsoft.com/office/drawing/2014/main" id="{776AE4C3-E834-4055-A66F-FD8E890AF9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405" y="6367710"/>
                <a:ext cx="456565"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05E824D2-4F57-49A5-8368-563B5FE211A1}"/>
                  </a:ext>
                </a:extLst>
              </p:cNvPr>
              <p:cNvCxnSpPr>
                <a:cxnSpLocks/>
              </p:cNvCxnSpPr>
              <p:nvPr/>
            </p:nvCxnSpPr>
            <p:spPr>
              <a:xfrm>
                <a:off x="753538" y="6413747"/>
                <a:ext cx="0" cy="4111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8A0AE2F-B59E-4A0F-A4B3-02E8C238112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20507" y="6413747"/>
              <a:ext cx="301752" cy="358430"/>
            </a:xfrm>
            <a:prstGeom prst="rect">
              <a:avLst/>
            </a:prstGeom>
          </p:spPr>
        </p:pic>
      </p:grpSp>
      <p:sp>
        <p:nvSpPr>
          <p:cNvPr id="15" name="Footer Placeholder 4">
            <a:extLst>
              <a:ext uri="{FF2B5EF4-FFF2-40B4-BE49-F238E27FC236}">
                <a16:creationId xmlns:a16="http://schemas.microsoft.com/office/drawing/2014/main" id="{16063FEF-4DEB-48FF-B015-4CE578317BD4}"/>
              </a:ext>
            </a:extLst>
          </p:cNvPr>
          <p:cNvSpPr>
            <a:spLocks noGrp="1"/>
          </p:cNvSpPr>
          <p:nvPr>
            <p:ph type="ftr" sz="quarter" idx="3"/>
          </p:nvPr>
        </p:nvSpPr>
        <p:spPr>
          <a:xfrm>
            <a:off x="3684598" y="6356252"/>
            <a:ext cx="4822804" cy="365125"/>
          </a:xfrm>
          <a:prstGeom prst="rect">
            <a:avLst/>
          </a:prstGeom>
        </p:spPr>
        <p:txBody>
          <a:bodyPr vert="horz" lIns="91440" tIns="45720" rIns="91440" bIns="45720" rtlCol="0" anchor="ctr"/>
          <a:lstStyle>
            <a:lvl1pPr algn="ctr">
              <a:defRPr sz="900" cap="none" baseline="0">
                <a:solidFill>
                  <a:srgbClr val="FFFFFF"/>
                </a:solidFill>
              </a:defRPr>
            </a:lvl1pPr>
          </a:lstStyle>
          <a:p>
            <a:r>
              <a:rPr lang="en-US" dirty="0"/>
              <a:t>National Center for Science and Engineering Statistics   https://ncses.nsf.gov</a:t>
            </a:r>
            <a:endParaRPr lang="en-US" sz="900" kern="1200" cap="none" baseline="0" dirty="0">
              <a:solidFill>
                <a:srgbClr val="FFFFFF"/>
              </a:solidFill>
              <a:latin typeface="+mn-lt"/>
              <a:ea typeface="+mn-ea"/>
              <a:cs typeface="+mn-cs"/>
            </a:endParaRPr>
          </a:p>
        </p:txBody>
      </p:sp>
      <p:sp>
        <p:nvSpPr>
          <p:cNvPr id="16" name="Rectangle 15">
            <a:extLst>
              <a:ext uri="{FF2B5EF4-FFF2-40B4-BE49-F238E27FC236}">
                <a16:creationId xmlns:a16="http://schemas.microsoft.com/office/drawing/2014/main" id="{DF406CA1-F97B-4AE0-8503-584405A8E244}"/>
              </a:ext>
            </a:extLst>
          </p:cNvPr>
          <p:cNvSpPr/>
          <p:nvPr userDrawn="1"/>
        </p:nvSpPr>
        <p:spPr>
          <a:xfrm>
            <a:off x="15" y="6334316"/>
            <a:ext cx="12188825" cy="64008"/>
          </a:xfrm>
          <a:prstGeom prst="rect">
            <a:avLst/>
          </a:prstGeom>
          <a:solidFill>
            <a:srgbClr val="DCC0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Slide Number Placeholder 5">
            <a:extLst>
              <a:ext uri="{FF2B5EF4-FFF2-40B4-BE49-F238E27FC236}">
                <a16:creationId xmlns:a16="http://schemas.microsoft.com/office/drawing/2014/main" id="{95E2C05D-1292-4D10-8ED6-9FFB2FCB95EA}"/>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sp>
        <p:nvSpPr>
          <p:cNvPr id="4" name="hcSlideMaster.Vertical Title and TextHeader">
            <a:extLst>
              <a:ext uri="{FF2B5EF4-FFF2-40B4-BE49-F238E27FC236}">
                <a16:creationId xmlns:a16="http://schemas.microsoft.com/office/drawing/2014/main" id="{F6E5B821-FB09-7A31-1191-D504D10563DA}"/>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070419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98D08CD-4287-4ADD-A92C-6725F5F7258F}"/>
              </a:ext>
            </a:extLst>
          </p:cNvPr>
          <p:cNvPicPr>
            <a:picLocks noChangeAspect="1"/>
          </p:cNvPicPr>
          <p:nvPr userDrawn="1"/>
        </p:nvPicPr>
        <p:blipFill>
          <a:blip r:embed="rId2"/>
          <a:stretch>
            <a:fillRect/>
          </a:stretch>
        </p:blipFill>
        <p:spPr>
          <a:xfrm>
            <a:off x="2933700" y="1252728"/>
            <a:ext cx="6201873" cy="2747158"/>
          </a:xfrm>
          <a:prstGeom prst="rect">
            <a:avLst/>
          </a:prstGeom>
        </p:spPr>
      </p:pic>
      <p:sp>
        <p:nvSpPr>
          <p:cNvPr id="5" name="Rectangle 4">
            <a:extLst>
              <a:ext uri="{FF2B5EF4-FFF2-40B4-BE49-F238E27FC236}">
                <a16:creationId xmlns:a16="http://schemas.microsoft.com/office/drawing/2014/main" id="{D09E9264-DBC6-44A0-AFD2-FC6DD8B1E377}"/>
              </a:ext>
            </a:extLst>
          </p:cNvPr>
          <p:cNvSpPr/>
          <p:nvPr/>
        </p:nvSpPr>
        <p:spPr>
          <a:xfrm>
            <a:off x="0" y="4953000"/>
            <a:ext cx="12188825" cy="1905000"/>
          </a:xfrm>
          <a:prstGeom prst="rect">
            <a:avLst/>
          </a:prstGeom>
          <a:solidFill>
            <a:srgbClr val="02569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FC613C18-22AD-470B-AF8D-48A540C40390}"/>
              </a:ext>
            </a:extLst>
          </p:cNvPr>
          <p:cNvSpPr/>
          <p:nvPr/>
        </p:nvSpPr>
        <p:spPr>
          <a:xfrm>
            <a:off x="15" y="4915076"/>
            <a:ext cx="12188825" cy="64008"/>
          </a:xfrm>
          <a:prstGeom prst="rect">
            <a:avLst/>
          </a:prstGeom>
          <a:solidFill>
            <a:srgbClr val="DCC08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53AC3F1F-64E5-431E-A9EA-1015D1C26DBF}"/>
              </a:ext>
            </a:extLst>
          </p:cNvPr>
          <p:cNvGrpSpPr/>
          <p:nvPr/>
        </p:nvGrpSpPr>
        <p:grpSpPr>
          <a:xfrm>
            <a:off x="274996" y="6400800"/>
            <a:ext cx="866854" cy="457200"/>
            <a:chOff x="255405" y="6367710"/>
            <a:chExt cx="866854" cy="457200"/>
          </a:xfrm>
        </p:grpSpPr>
        <p:grpSp>
          <p:nvGrpSpPr>
            <p:cNvPr id="8" name="Group 7">
              <a:extLst>
                <a:ext uri="{FF2B5EF4-FFF2-40B4-BE49-F238E27FC236}">
                  <a16:creationId xmlns:a16="http://schemas.microsoft.com/office/drawing/2014/main" id="{AF5B85DA-5786-4157-823F-4772EF068B03}"/>
                </a:ext>
              </a:extLst>
            </p:cNvPr>
            <p:cNvGrpSpPr/>
            <p:nvPr/>
          </p:nvGrpSpPr>
          <p:grpSpPr>
            <a:xfrm>
              <a:off x="255405" y="6367710"/>
              <a:ext cx="498133" cy="457200"/>
              <a:chOff x="255405" y="6367710"/>
              <a:chExt cx="498133" cy="457200"/>
            </a:xfrm>
          </p:grpSpPr>
          <p:pic>
            <p:nvPicPr>
              <p:cNvPr id="10" name="Picture 2" descr="https://www.nsf.gov/images/logos/NSF_AllWhite_bitmap_Logo.png">
                <a:extLst>
                  <a:ext uri="{FF2B5EF4-FFF2-40B4-BE49-F238E27FC236}">
                    <a16:creationId xmlns:a16="http://schemas.microsoft.com/office/drawing/2014/main" id="{52F6BC18-2308-49AC-A03A-64707DD897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405" y="6367710"/>
                <a:ext cx="456565"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5C439C15-4C83-4831-8C20-7A39D082B1E0}"/>
                  </a:ext>
                </a:extLst>
              </p:cNvPr>
              <p:cNvCxnSpPr>
                <a:cxnSpLocks/>
              </p:cNvCxnSpPr>
              <p:nvPr/>
            </p:nvCxnSpPr>
            <p:spPr>
              <a:xfrm>
                <a:off x="753538" y="6413747"/>
                <a:ext cx="0" cy="4111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FF761EE6-73B6-4210-83E2-C536BD642244}"/>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820507" y="6413747"/>
              <a:ext cx="301752" cy="358430"/>
            </a:xfrm>
            <a:prstGeom prst="rect">
              <a:avLst/>
            </a:prstGeom>
          </p:spPr>
        </p:pic>
      </p:grpSp>
      <p:grpSp>
        <p:nvGrpSpPr>
          <p:cNvPr id="12" name="Group 11">
            <a:extLst>
              <a:ext uri="{FF2B5EF4-FFF2-40B4-BE49-F238E27FC236}">
                <a16:creationId xmlns:a16="http://schemas.microsoft.com/office/drawing/2014/main" id="{408B6688-DD3A-44AF-A093-A5E794709AE0}"/>
              </a:ext>
            </a:extLst>
          </p:cNvPr>
          <p:cNvGrpSpPr/>
          <p:nvPr/>
        </p:nvGrpSpPr>
        <p:grpSpPr>
          <a:xfrm>
            <a:off x="274996" y="6400800"/>
            <a:ext cx="866854" cy="457200"/>
            <a:chOff x="255405" y="6367710"/>
            <a:chExt cx="866854" cy="457200"/>
          </a:xfrm>
        </p:grpSpPr>
        <p:grpSp>
          <p:nvGrpSpPr>
            <p:cNvPr id="13" name="Group 12">
              <a:extLst>
                <a:ext uri="{FF2B5EF4-FFF2-40B4-BE49-F238E27FC236}">
                  <a16:creationId xmlns:a16="http://schemas.microsoft.com/office/drawing/2014/main" id="{EF85A72C-C267-4DE9-AAB0-345BA384071C}"/>
                </a:ext>
              </a:extLst>
            </p:cNvPr>
            <p:cNvGrpSpPr/>
            <p:nvPr/>
          </p:nvGrpSpPr>
          <p:grpSpPr>
            <a:xfrm>
              <a:off x="255405" y="6367710"/>
              <a:ext cx="498133" cy="457200"/>
              <a:chOff x="255405" y="6367710"/>
              <a:chExt cx="498133" cy="457200"/>
            </a:xfrm>
          </p:grpSpPr>
          <p:pic>
            <p:nvPicPr>
              <p:cNvPr id="15" name="Picture 2" descr="https://www.nsf.gov/images/logos/NSF_AllWhite_bitmap_Logo.png">
                <a:extLst>
                  <a:ext uri="{FF2B5EF4-FFF2-40B4-BE49-F238E27FC236}">
                    <a16:creationId xmlns:a16="http://schemas.microsoft.com/office/drawing/2014/main" id="{14D626E1-3A4E-4806-A4BB-C09E08A24A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405" y="6367710"/>
                <a:ext cx="456565"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739EA3F1-023F-488B-B86A-88E3FE4C42AB}"/>
                  </a:ext>
                </a:extLst>
              </p:cNvPr>
              <p:cNvCxnSpPr>
                <a:cxnSpLocks/>
              </p:cNvCxnSpPr>
              <p:nvPr/>
            </p:nvCxnSpPr>
            <p:spPr>
              <a:xfrm>
                <a:off x="753538" y="6413747"/>
                <a:ext cx="0" cy="4111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B13EF3C4-3624-4616-9285-7EB3DEB04170}"/>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820507" y="6413747"/>
              <a:ext cx="301752" cy="358430"/>
            </a:xfrm>
            <a:prstGeom prst="rect">
              <a:avLst/>
            </a:prstGeom>
          </p:spPr>
        </p:pic>
      </p:grpSp>
      <p:sp>
        <p:nvSpPr>
          <p:cNvPr id="19" name="Rectangle 18">
            <a:extLst>
              <a:ext uri="{FF2B5EF4-FFF2-40B4-BE49-F238E27FC236}">
                <a16:creationId xmlns:a16="http://schemas.microsoft.com/office/drawing/2014/main" id="{45B870BE-5F63-4D43-AD34-174EE90D297D}"/>
              </a:ext>
            </a:extLst>
          </p:cNvPr>
          <p:cNvSpPr/>
          <p:nvPr userDrawn="1"/>
        </p:nvSpPr>
        <p:spPr>
          <a:xfrm>
            <a:off x="3175" y="6400800"/>
            <a:ext cx="12188825" cy="472993"/>
          </a:xfrm>
          <a:prstGeom prst="rect">
            <a:avLst/>
          </a:prstGeom>
          <a:solidFill>
            <a:srgbClr val="02569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Slide Number Placeholder 5">
            <a:extLst>
              <a:ext uri="{FF2B5EF4-FFF2-40B4-BE49-F238E27FC236}">
                <a16:creationId xmlns:a16="http://schemas.microsoft.com/office/drawing/2014/main" id="{A9C38C64-59C8-4D4C-8169-D53B16D66F42}"/>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sp>
        <p:nvSpPr>
          <p:cNvPr id="4" name="Content Placeholder 3">
            <a:extLst>
              <a:ext uri="{FF2B5EF4-FFF2-40B4-BE49-F238E27FC236}">
                <a16:creationId xmlns:a16="http://schemas.microsoft.com/office/drawing/2014/main" id="{E6E3D28B-3865-4ECA-9BC2-EC9C99CF3710}"/>
              </a:ext>
            </a:extLst>
          </p:cNvPr>
          <p:cNvSpPr>
            <a:spLocks noGrp="1"/>
          </p:cNvSpPr>
          <p:nvPr>
            <p:ph sz="quarter" idx="10" hasCustomPrompt="1"/>
          </p:nvPr>
        </p:nvSpPr>
        <p:spPr>
          <a:xfrm>
            <a:off x="628650" y="5295900"/>
            <a:ext cx="10972800" cy="1044575"/>
          </a:xfrm>
        </p:spPr>
        <p:txBody>
          <a:bodyPr anchor="ctr"/>
          <a:lstStyle>
            <a:lvl1pPr>
              <a:defRPr>
                <a:solidFill>
                  <a:schemeClr val="bg1"/>
                </a:solidFill>
              </a:defRPr>
            </a:lvl1pPr>
          </a:lstStyle>
          <a:p>
            <a:pPr lvl="0"/>
            <a:r>
              <a:rPr lang="en-US"/>
              <a:t>Contact:</a:t>
            </a:r>
          </a:p>
        </p:txBody>
      </p:sp>
      <p:sp>
        <p:nvSpPr>
          <p:cNvPr id="2" name="hcSlideMaster.1_End slideHeader">
            <a:extLst>
              <a:ext uri="{FF2B5EF4-FFF2-40B4-BE49-F238E27FC236}">
                <a16:creationId xmlns:a16="http://schemas.microsoft.com/office/drawing/2014/main" id="{64DCDDA5-8E7F-913D-F38A-79A1BCFF221F}"/>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92168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F7059-1581-4769-A897-6881CD1724CA}"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2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F7059-1581-4769-A897-6881CD1724CA}"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00884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7059-1581-4769-A897-6881CD1724CA}"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8720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7059-1581-4769-A897-6881CD1724CA}"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5998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42047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53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F7059-1581-4769-A897-6881CD1724CA}" type="datetimeFigureOut">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946A-32C6-46D4-9E82-646DADB36A83}" type="slidenum">
              <a:rPr lang="en-US" smtClean="0"/>
              <a:t>‹#›</a:t>
            </a:fld>
            <a:endParaRPr lang="en-US"/>
          </a:p>
        </p:txBody>
      </p:sp>
    </p:spTree>
    <p:extLst>
      <p:ext uri="{BB962C8B-B14F-4D97-AF65-F5344CB8AC3E}">
        <p14:creationId xmlns:p14="http://schemas.microsoft.com/office/powerpoint/2010/main" val="67447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6537C6-109C-4369-8902-640828CC8A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1A6024-F824-43C6-B6AD-4459A69489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36C9D-E784-462D-B52B-2225A973A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4C11B-85FD-4DE2-ACA5-138BFB24037E}" type="datetimeFigureOut">
              <a:rPr lang="en-US" smtClean="0"/>
              <a:t>12/4/2022</a:t>
            </a:fld>
            <a:endParaRPr lang="en-US"/>
          </a:p>
        </p:txBody>
      </p:sp>
      <p:sp>
        <p:nvSpPr>
          <p:cNvPr id="5" name="Footer Placeholder 4">
            <a:extLst>
              <a:ext uri="{FF2B5EF4-FFF2-40B4-BE49-F238E27FC236}">
                <a16:creationId xmlns:a16="http://schemas.microsoft.com/office/drawing/2014/main" id="{982F4AD3-E770-44F9-9F0D-90411693DD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A9F497-6CF3-41AF-85AB-027478DEA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D3249-230C-4465-8CB0-FABD884D8FD7}" type="slidenum">
              <a:rPr lang="en-US" smtClean="0"/>
              <a:t>‹#›</a:t>
            </a:fld>
            <a:endParaRPr lang="en-US"/>
          </a:p>
        </p:txBody>
      </p:sp>
    </p:spTree>
    <p:extLst>
      <p:ext uri="{BB962C8B-B14F-4D97-AF65-F5344CB8AC3E}">
        <p14:creationId xmlns:p14="http://schemas.microsoft.com/office/powerpoint/2010/main" val="1214330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506715E-91F8-46A3-BA6C-5E57B4ACF621}"/>
              </a:ext>
            </a:extLst>
          </p:cNvPr>
          <p:cNvSpPr/>
          <p:nvPr userDrawn="1"/>
        </p:nvSpPr>
        <p:spPr>
          <a:xfrm>
            <a:off x="0" y="6386842"/>
            <a:ext cx="12188825" cy="472993"/>
          </a:xfrm>
          <a:prstGeom prst="rect">
            <a:avLst/>
          </a:prstGeom>
          <a:solidFill>
            <a:srgbClr val="02569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dirty="0">
              <a:solidFill>
                <a:schemeClr val="bg1"/>
              </a:solidFill>
            </a:endParaRPr>
          </a:p>
        </p:txBody>
      </p:sp>
      <p:grpSp>
        <p:nvGrpSpPr>
          <p:cNvPr id="18" name="Group 17">
            <a:extLst>
              <a:ext uri="{FF2B5EF4-FFF2-40B4-BE49-F238E27FC236}">
                <a16:creationId xmlns:a16="http://schemas.microsoft.com/office/drawing/2014/main" id="{0D68D88C-AE6A-4AE8-83F6-B5C0EFFD16DD}"/>
              </a:ext>
            </a:extLst>
          </p:cNvPr>
          <p:cNvGrpSpPr/>
          <p:nvPr userDrawn="1"/>
        </p:nvGrpSpPr>
        <p:grpSpPr>
          <a:xfrm>
            <a:off x="274996" y="6400800"/>
            <a:ext cx="866854" cy="457200"/>
            <a:chOff x="255405" y="6367710"/>
            <a:chExt cx="866854" cy="457200"/>
          </a:xfrm>
        </p:grpSpPr>
        <p:grpSp>
          <p:nvGrpSpPr>
            <p:cNvPr id="19" name="Group 18">
              <a:extLst>
                <a:ext uri="{FF2B5EF4-FFF2-40B4-BE49-F238E27FC236}">
                  <a16:creationId xmlns:a16="http://schemas.microsoft.com/office/drawing/2014/main" id="{E0AAE400-74E8-4B81-9A41-410A178CF103}"/>
                </a:ext>
              </a:extLst>
            </p:cNvPr>
            <p:cNvGrpSpPr/>
            <p:nvPr/>
          </p:nvGrpSpPr>
          <p:grpSpPr>
            <a:xfrm>
              <a:off x="255405" y="6367710"/>
              <a:ext cx="498133" cy="457200"/>
              <a:chOff x="255405" y="6367710"/>
              <a:chExt cx="498133" cy="457200"/>
            </a:xfrm>
          </p:grpSpPr>
          <p:pic>
            <p:nvPicPr>
              <p:cNvPr id="21" name="Picture 2" descr="https://www.nsf.gov/images/logos/NSF_AllWhite_bitmap_Logo.png">
                <a:extLst>
                  <a:ext uri="{FF2B5EF4-FFF2-40B4-BE49-F238E27FC236}">
                    <a16:creationId xmlns:a16="http://schemas.microsoft.com/office/drawing/2014/main" id="{F20B7617-ABD8-405B-A2D3-A68F174E25D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5405" y="6367710"/>
                <a:ext cx="456565"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E22EC125-4713-4E0E-945C-F3A1363ABDDB}"/>
                  </a:ext>
                </a:extLst>
              </p:cNvPr>
              <p:cNvCxnSpPr>
                <a:cxnSpLocks/>
              </p:cNvCxnSpPr>
              <p:nvPr/>
            </p:nvCxnSpPr>
            <p:spPr>
              <a:xfrm>
                <a:off x="753538" y="6413747"/>
                <a:ext cx="0" cy="4111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A15767B2-90F6-4FC7-B2AE-3E5AD21FDBC8}"/>
                </a:ext>
              </a:extLst>
            </p:cNvPr>
            <p:cNvPicPr>
              <a:picLocks noChangeAspect="1"/>
            </p:cNvPicPr>
            <p:nvPr/>
          </p:nvPicPr>
          <p:blipFill>
            <a:blip r:embed="rId16" cstate="print">
              <a:biLevel thresh="25000"/>
              <a:extLst>
                <a:ext uri="{28A0092B-C50C-407E-A947-70E740481C1C}">
                  <a14:useLocalDpi xmlns:a14="http://schemas.microsoft.com/office/drawing/2010/main" val="0"/>
                </a:ext>
              </a:extLst>
            </a:blip>
            <a:stretch>
              <a:fillRect/>
            </a:stretch>
          </p:blipFill>
          <p:spPr>
            <a:xfrm>
              <a:off x="820507" y="6413747"/>
              <a:ext cx="301752" cy="358430"/>
            </a:xfrm>
            <a:prstGeom prst="rect">
              <a:avLst/>
            </a:prstGeom>
          </p:spPr>
        </p:pic>
      </p:grpSp>
      <p:sp>
        <p:nvSpPr>
          <p:cNvPr id="24" name="Rectangle 23">
            <a:extLst>
              <a:ext uri="{FF2B5EF4-FFF2-40B4-BE49-F238E27FC236}">
                <a16:creationId xmlns:a16="http://schemas.microsoft.com/office/drawing/2014/main" id="{77573008-6DC9-4437-A50A-63C077E84E6D}"/>
              </a:ext>
            </a:extLst>
          </p:cNvPr>
          <p:cNvSpPr/>
          <p:nvPr userDrawn="1"/>
        </p:nvSpPr>
        <p:spPr>
          <a:xfrm>
            <a:off x="15" y="6334316"/>
            <a:ext cx="12188825" cy="64008"/>
          </a:xfrm>
          <a:prstGeom prst="rect">
            <a:avLst/>
          </a:prstGeom>
          <a:solidFill>
            <a:srgbClr val="DCC0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5FB31F15-9584-45A4-B727-1D135FB7CB7B}"/>
              </a:ext>
            </a:extLst>
          </p:cNvPr>
          <p:cNvSpPr>
            <a:spLocks noGrp="1"/>
          </p:cNvSpPr>
          <p:nvPr>
            <p:ph type="title"/>
          </p:nvPr>
        </p:nvSpPr>
        <p:spPr>
          <a:xfrm>
            <a:off x="838200" y="365126"/>
            <a:ext cx="10515600" cy="628734"/>
          </a:xfrm>
          <a:prstGeom prst="rect">
            <a:avLst/>
          </a:prstGeom>
        </p:spPr>
        <p:txBody>
          <a:bodyPr vert="horz" lIns="91440" tIns="45720" rIns="91440" bIns="45720" rtlCol="0" anchor="ctr">
            <a:normAutofit/>
          </a:bodyPr>
          <a:lstStyle/>
          <a:p>
            <a:r>
              <a:rPr lang="en-US"/>
              <a:t>Click to title</a:t>
            </a:r>
          </a:p>
        </p:txBody>
      </p:sp>
      <p:sp>
        <p:nvSpPr>
          <p:cNvPr id="3" name="Text Placeholder 2">
            <a:extLst>
              <a:ext uri="{FF2B5EF4-FFF2-40B4-BE49-F238E27FC236}">
                <a16:creationId xmlns:a16="http://schemas.microsoft.com/office/drawing/2014/main" id="{87B2CCA3-EF1B-43E1-9C99-9BDA293F5A69}"/>
              </a:ext>
            </a:extLst>
          </p:cNvPr>
          <p:cNvSpPr>
            <a:spLocks noGrp="1"/>
          </p:cNvSpPr>
          <p:nvPr>
            <p:ph type="body" idx="1"/>
          </p:nvPr>
        </p:nvSpPr>
        <p:spPr>
          <a:xfrm>
            <a:off x="838200" y="1143001"/>
            <a:ext cx="10515600" cy="5033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sp>
        <p:nvSpPr>
          <p:cNvPr id="6" name="Slide Number Placeholder 5">
            <a:extLst>
              <a:ext uri="{FF2B5EF4-FFF2-40B4-BE49-F238E27FC236}">
                <a16:creationId xmlns:a16="http://schemas.microsoft.com/office/drawing/2014/main" id="{977C4966-BE22-4BE5-980E-57ECA0F1739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sp>
        <p:nvSpPr>
          <p:cNvPr id="14" name="Text Placeholder 4">
            <a:extLst>
              <a:ext uri="{FF2B5EF4-FFF2-40B4-BE49-F238E27FC236}">
                <a16:creationId xmlns:a16="http://schemas.microsoft.com/office/drawing/2014/main" id="{FE73926C-A040-4F9E-B9BD-25137AE941ED}"/>
              </a:ext>
            </a:extLst>
          </p:cNvPr>
          <p:cNvSpPr txBox="1">
            <a:spLocks/>
          </p:cNvSpPr>
          <p:nvPr userDrawn="1"/>
        </p:nvSpPr>
        <p:spPr>
          <a:xfrm>
            <a:off x="4046891" y="6476202"/>
            <a:ext cx="4114779"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25695"/>
              </a:buClr>
              <a:buSzTx/>
              <a:buFont typeface="Arial" panose="020B0604020202020204" pitchFamily="34" charset="0"/>
              <a:buNone/>
              <a:tabLst/>
              <a:defRPr/>
            </a:pPr>
            <a:r>
              <a:rPr lang="en-US" sz="900" dirty="0">
                <a:solidFill>
                  <a:schemeClr val="bg1"/>
                </a:solidFill>
              </a:rPr>
              <a:t>National Center for Science and Engineering Statistics   https://ncses.nsf.gov</a:t>
            </a:r>
            <a:endParaRPr lang="en-US" sz="900" kern="1200" cap="none" baseline="0" dirty="0">
              <a:solidFill>
                <a:schemeClr val="bg1"/>
              </a:solidFill>
              <a:latin typeface="+mn-lt"/>
              <a:ea typeface="+mn-ea"/>
              <a:cs typeface="+mn-cs"/>
            </a:endParaRPr>
          </a:p>
          <a:p>
            <a:endParaRPr lang="en-US" sz="900" dirty="0">
              <a:solidFill>
                <a:schemeClr val="bg1"/>
              </a:solidFill>
            </a:endParaRPr>
          </a:p>
        </p:txBody>
      </p:sp>
    </p:spTree>
    <p:extLst>
      <p:ext uri="{BB962C8B-B14F-4D97-AF65-F5344CB8AC3E}">
        <p14:creationId xmlns:p14="http://schemas.microsoft.com/office/powerpoint/2010/main" val="29744893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colorado.edu/rocky-mountain-research-data-center/"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kas.mclean@colorado.edu" TargetMode="External"/><Relationship Id="rId5" Type="http://schemas.openxmlformats.org/officeDocument/2006/relationships/hyperlink" Target="mailto:philip.m.pendergast@census.gov" TargetMode="External"/><Relationship Id="rId4" Type="http://schemas.openxmlformats.org/officeDocument/2006/relationships/hyperlink" Target="mailto:jani.little@colorado.edu"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svg"/><Relationship Id="rId2" Type="http://schemas.openxmlformats.org/officeDocument/2006/relationships/notesSlide" Target="../notesSlides/notesSlide9.xml"/><Relationship Id="rId16" Type="http://schemas.openxmlformats.org/officeDocument/2006/relationships/image" Target="../media/image23.png"/><Relationship Id="rId1" Type="http://schemas.openxmlformats.org/officeDocument/2006/relationships/slideLayout" Target="../slideLayouts/slideLayout24.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sv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7.svg"/><Relationship Id="rId11" Type="http://schemas.openxmlformats.org/officeDocument/2006/relationships/image" Target="../media/image26.svg"/><Relationship Id="rId5" Type="http://schemas.openxmlformats.org/officeDocument/2006/relationships/image" Target="../media/image16.png"/><Relationship Id="rId10" Type="http://schemas.openxmlformats.org/officeDocument/2006/relationships/image" Target="../media/image25.png"/><Relationship Id="rId4" Type="http://schemas.openxmlformats.org/officeDocument/2006/relationships/image" Target="../media/image11.sv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g"/><Relationship Id="rId4" Type="http://schemas.openxmlformats.org/officeDocument/2006/relationships/image" Target="../media/image41.jpe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55.png"/><Relationship Id="rId7" Type="http://schemas.openxmlformats.org/officeDocument/2006/relationships/image" Target="../media/image59.gif"/><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image" Target="../media/image4.png"/><Relationship Id="rId4" Type="http://schemas.openxmlformats.org/officeDocument/2006/relationships/image" Target="../media/image56.png"/><Relationship Id="rId9" Type="http://schemas.openxmlformats.org/officeDocument/2006/relationships/image" Target="../media/image61.jp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ensus.gov/about/adrm/fsrdc/about/partner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mailto:Laura.Argys@ucdenver.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64.png"/><Relationship Id="rId4" Type="http://schemas.openxmlformats.org/officeDocument/2006/relationships/hyperlink" Target="https://rdg-ui-rdg-uat.apps.cluster0.ocp.icpsr.umich.edu/"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mailto:Kas.mclean@colorado.edu" TargetMode="External"/><Relationship Id="rId3" Type="http://schemas.openxmlformats.org/officeDocument/2006/relationships/image" Target="../media/image65.png"/><Relationship Id="rId7" Type="http://schemas.openxmlformats.org/officeDocument/2006/relationships/image" Target="../media/image6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jani.little@colorado.edu" TargetMode="External"/><Relationship Id="rId5" Type="http://schemas.openxmlformats.org/officeDocument/2006/relationships/hyperlink" Target="mailto:philip.m.pendergast@census.gov" TargetMode="Externa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4519-23A6-4D5D-B359-AEFD5B0D1CCE}"/>
              </a:ext>
            </a:extLst>
          </p:cNvPr>
          <p:cNvSpPr>
            <a:spLocks noGrp="1"/>
          </p:cNvSpPr>
          <p:nvPr>
            <p:ph type="ctrTitle"/>
          </p:nvPr>
        </p:nvSpPr>
        <p:spPr>
          <a:xfrm>
            <a:off x="1659082" y="1339435"/>
            <a:ext cx="9677856" cy="1276099"/>
          </a:xfrm>
        </p:spPr>
        <p:txBody>
          <a:bodyPr>
            <a:noAutofit/>
          </a:bodyPr>
          <a:lstStyle/>
          <a:p>
            <a:r>
              <a:rPr lang="en-US" sz="3600" b="1" dirty="0">
                <a:solidFill>
                  <a:schemeClr val="bg1"/>
                </a:solidFill>
              </a:rPr>
              <a:t>Rocky Mountain Research Data Center (</a:t>
            </a:r>
            <a:r>
              <a:rPr lang="en-US" sz="3600" b="1" dirty="0">
                <a:solidFill>
                  <a:srgbClr val="D4B779"/>
                </a:solidFill>
              </a:rPr>
              <a:t>RMRDC</a:t>
            </a:r>
            <a:r>
              <a:rPr lang="en-US" sz="3600" b="1" dirty="0">
                <a:solidFill>
                  <a:schemeClr val="bg1"/>
                </a:solidFill>
              </a:rPr>
              <a:t>)</a:t>
            </a:r>
            <a:r>
              <a:rPr lang="en-US" sz="4900" b="1" dirty="0">
                <a:solidFill>
                  <a:schemeClr val="bg1"/>
                </a:solidFill>
              </a:rPr>
              <a:t>:</a:t>
            </a:r>
            <a:br>
              <a:rPr lang="en-US" sz="4900" b="1" dirty="0">
                <a:solidFill>
                  <a:schemeClr val="bg1"/>
                </a:solidFill>
              </a:rPr>
            </a:br>
            <a:br>
              <a:rPr lang="en-US" sz="1800" b="1" dirty="0">
                <a:solidFill>
                  <a:schemeClr val="bg1"/>
                </a:solidFill>
              </a:rPr>
            </a:br>
            <a:r>
              <a:rPr lang="en-US" sz="2200" b="1" dirty="0">
                <a:solidFill>
                  <a:schemeClr val="bg1"/>
                </a:solidFill>
                <a:hlinkClick r:id="rId3">
                  <a:extLst>
                    <a:ext uri="{A12FA001-AC4F-418D-AE19-62706E023703}">
                      <ahyp:hlinkClr xmlns:ahyp="http://schemas.microsoft.com/office/drawing/2018/hyperlinkcolor" val="tx"/>
                    </a:ext>
                  </a:extLst>
                </a:hlinkClick>
              </a:rPr>
              <a:t>https://www.colorado.edu/rocky-mountain-research-data-center/</a:t>
            </a:r>
            <a:br>
              <a:rPr lang="en-US" sz="2200" b="1" dirty="0">
                <a:solidFill>
                  <a:schemeClr val="bg1"/>
                </a:solidFill>
              </a:rPr>
            </a:br>
            <a:br>
              <a:rPr lang="en-US" sz="2200" b="1" dirty="0">
                <a:solidFill>
                  <a:schemeClr val="bg1"/>
                </a:solidFill>
              </a:rPr>
            </a:br>
            <a:r>
              <a:rPr lang="en-US" sz="3200" b="1" dirty="0">
                <a:solidFill>
                  <a:schemeClr val="bg1"/>
                </a:solidFill>
              </a:rPr>
              <a:t>Consortium Committee Meeting</a:t>
            </a:r>
            <a:br>
              <a:rPr lang="en-US" sz="3200" b="1" dirty="0">
                <a:solidFill>
                  <a:schemeClr val="bg1"/>
                </a:solidFill>
              </a:rPr>
            </a:br>
            <a:r>
              <a:rPr lang="en-US" sz="2400" b="1" dirty="0">
                <a:solidFill>
                  <a:schemeClr val="bg1"/>
                </a:solidFill>
              </a:rPr>
              <a:t>December 6, 2022</a:t>
            </a:r>
          </a:p>
        </p:txBody>
      </p:sp>
      <p:sp>
        <p:nvSpPr>
          <p:cNvPr id="3" name="Subtitle 2">
            <a:extLst>
              <a:ext uri="{FF2B5EF4-FFF2-40B4-BE49-F238E27FC236}">
                <a16:creationId xmlns:a16="http://schemas.microsoft.com/office/drawing/2014/main" id="{ABFBBD97-5666-47CD-B1DE-24E4C5C530DA}"/>
              </a:ext>
            </a:extLst>
          </p:cNvPr>
          <p:cNvSpPr>
            <a:spLocks noGrp="1"/>
          </p:cNvSpPr>
          <p:nvPr>
            <p:ph type="subTitle" idx="1"/>
          </p:nvPr>
        </p:nvSpPr>
        <p:spPr>
          <a:xfrm>
            <a:off x="1659082" y="3259138"/>
            <a:ext cx="9144000" cy="2902934"/>
          </a:xfrm>
        </p:spPr>
        <p:txBody>
          <a:bodyPr/>
          <a:lstStyle/>
          <a:p>
            <a:pPr algn="ctr">
              <a:lnSpc>
                <a:spcPct val="100000"/>
              </a:lnSpc>
              <a:spcBef>
                <a:spcPts val="0"/>
              </a:spcBef>
            </a:pPr>
            <a:r>
              <a:rPr lang="en-US" dirty="0">
                <a:solidFill>
                  <a:srgbClr val="D4B779"/>
                </a:solidFill>
              </a:rPr>
              <a:t>Jani Little, Executive Director</a:t>
            </a:r>
          </a:p>
          <a:p>
            <a:pPr algn="ctr">
              <a:lnSpc>
                <a:spcPct val="100000"/>
              </a:lnSpc>
              <a:spcBef>
                <a:spcPts val="0"/>
              </a:spcBef>
            </a:pPr>
            <a:r>
              <a:rPr lang="en-US" sz="1800" dirty="0">
                <a:solidFill>
                  <a:schemeClr val="bg1"/>
                </a:solidFill>
                <a:hlinkClick r:id="rId4">
                  <a:extLst>
                    <a:ext uri="{A12FA001-AC4F-418D-AE19-62706E023703}">
                      <ahyp:hlinkClr xmlns:ahyp="http://schemas.microsoft.com/office/drawing/2018/hyperlinkcolor" val="tx"/>
                    </a:ext>
                  </a:extLst>
                </a:hlinkClick>
              </a:rPr>
              <a:t>jani.little@colorado.edu</a:t>
            </a:r>
            <a:endParaRPr lang="en-US" sz="1800" dirty="0">
              <a:solidFill>
                <a:schemeClr val="bg1"/>
              </a:solidFill>
            </a:endParaRPr>
          </a:p>
          <a:p>
            <a:pPr algn="ctr">
              <a:lnSpc>
                <a:spcPct val="100000"/>
              </a:lnSpc>
              <a:spcBef>
                <a:spcPts val="0"/>
              </a:spcBef>
            </a:pPr>
            <a:endParaRPr lang="en-US" sz="1800" dirty="0">
              <a:solidFill>
                <a:schemeClr val="bg1"/>
              </a:solidFill>
            </a:endParaRPr>
          </a:p>
          <a:p>
            <a:pPr algn="ctr">
              <a:lnSpc>
                <a:spcPct val="100000"/>
              </a:lnSpc>
              <a:spcBef>
                <a:spcPts val="0"/>
              </a:spcBef>
            </a:pPr>
            <a:r>
              <a:rPr lang="en-US" dirty="0">
                <a:solidFill>
                  <a:srgbClr val="D4B779"/>
                </a:solidFill>
              </a:rPr>
              <a:t>Philip Pendergast, Administrator</a:t>
            </a:r>
          </a:p>
          <a:p>
            <a:pPr algn="ctr">
              <a:lnSpc>
                <a:spcPct val="100000"/>
              </a:lnSpc>
              <a:spcBef>
                <a:spcPts val="0"/>
              </a:spcBef>
            </a:pPr>
            <a:r>
              <a:rPr lang="en-US" sz="1800" dirty="0">
                <a:solidFill>
                  <a:schemeClr val="bg1"/>
                </a:solidFill>
                <a:hlinkClick r:id="rId5">
                  <a:extLst>
                    <a:ext uri="{A12FA001-AC4F-418D-AE19-62706E023703}">
                      <ahyp:hlinkClr xmlns:ahyp="http://schemas.microsoft.com/office/drawing/2018/hyperlinkcolor" val="tx"/>
                    </a:ext>
                  </a:extLst>
                </a:hlinkClick>
              </a:rPr>
              <a:t>philip.m.pendergast@census.gov</a:t>
            </a:r>
            <a:endParaRPr lang="en-US" sz="1800" dirty="0">
              <a:solidFill>
                <a:schemeClr val="bg1"/>
              </a:solidFill>
            </a:endParaRPr>
          </a:p>
          <a:p>
            <a:pPr algn="ctr">
              <a:lnSpc>
                <a:spcPct val="100000"/>
              </a:lnSpc>
              <a:spcBef>
                <a:spcPts val="0"/>
              </a:spcBef>
            </a:pPr>
            <a:endParaRPr lang="en-US" sz="1800" dirty="0">
              <a:solidFill>
                <a:schemeClr val="bg1"/>
              </a:solidFill>
            </a:endParaRPr>
          </a:p>
          <a:p>
            <a:pPr algn="ctr">
              <a:lnSpc>
                <a:spcPct val="100000"/>
              </a:lnSpc>
              <a:spcBef>
                <a:spcPts val="0"/>
              </a:spcBef>
            </a:pPr>
            <a:r>
              <a:rPr lang="en-US" dirty="0">
                <a:solidFill>
                  <a:srgbClr val="D4B779"/>
                </a:solidFill>
              </a:rPr>
              <a:t>Kas McLean, GRA (Econ PhD Candidate)</a:t>
            </a:r>
          </a:p>
          <a:p>
            <a:pPr algn="ctr">
              <a:lnSpc>
                <a:spcPct val="100000"/>
              </a:lnSpc>
              <a:spcBef>
                <a:spcPts val="0"/>
              </a:spcBef>
            </a:pPr>
            <a:r>
              <a:rPr lang="en-US" sz="1800" dirty="0">
                <a:solidFill>
                  <a:schemeClr val="bg1"/>
                </a:solidFill>
                <a:hlinkClick r:id="rId6">
                  <a:extLst>
                    <a:ext uri="{A12FA001-AC4F-418D-AE19-62706E023703}">
                      <ahyp:hlinkClr xmlns:ahyp="http://schemas.microsoft.com/office/drawing/2018/hyperlinkcolor" val="tx"/>
                    </a:ext>
                  </a:extLst>
                </a:hlinkClick>
              </a:rPr>
              <a:t>kas.mclean@colorado.edu</a:t>
            </a:r>
            <a:endParaRPr lang="en-US" sz="1800" dirty="0">
              <a:solidFill>
                <a:schemeClr val="bg1"/>
              </a:solidFill>
            </a:endParaRPr>
          </a:p>
          <a:p>
            <a:pPr>
              <a:spcBef>
                <a:spcPts val="0"/>
              </a:spcBef>
            </a:pPr>
            <a:endParaRPr lang="en-US" dirty="0">
              <a:solidFill>
                <a:schemeClr val="bg1"/>
              </a:solidFill>
            </a:endParaRPr>
          </a:p>
        </p:txBody>
      </p:sp>
      <p:pic>
        <p:nvPicPr>
          <p:cNvPr id="4" name="Picture 3">
            <a:extLst>
              <a:ext uri="{FF2B5EF4-FFF2-40B4-BE49-F238E27FC236}">
                <a16:creationId xmlns:a16="http://schemas.microsoft.com/office/drawing/2014/main" id="{FF9EA35C-8D60-4841-9F17-AE7DF0192A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169171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E5090B2-C4E6-4894-A5C3-2358B82D1C05}"/>
              </a:ext>
            </a:extLst>
          </p:cNvPr>
          <p:cNvSpPr>
            <a:spLocks noGrp="1"/>
          </p:cNvSpPr>
          <p:nvPr>
            <p:ph type="title"/>
          </p:nvPr>
        </p:nvSpPr>
        <p:spPr/>
        <p:txBody>
          <a:bodyPr>
            <a:noAutofit/>
          </a:bodyPr>
          <a:lstStyle/>
          <a:p>
            <a:r>
              <a:rPr lang="en-US" sz="3600" dirty="0">
                <a:latin typeface="Arial" panose="020B0604020202020204" pitchFamily="34" charset="0"/>
                <a:cs typeface="Arial" panose="020B0604020202020204" pitchFamily="34" charset="0"/>
              </a:rPr>
              <a:t>Current – Decentralized Application Processes	</a:t>
            </a:r>
          </a:p>
        </p:txBody>
      </p:sp>
      <p:sp>
        <p:nvSpPr>
          <p:cNvPr id="8" name="Slide Number Placeholder 7">
            <a:extLst>
              <a:ext uri="{FF2B5EF4-FFF2-40B4-BE49-F238E27FC236}">
                <a16:creationId xmlns:a16="http://schemas.microsoft.com/office/drawing/2014/main" id="{1F1770D4-8864-4BDB-9520-46FEF1920655}"/>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8A7F6-AEDB-4ACB-B5FE-41C9859837FA}"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2D26EDC-313D-446A-86AB-9BAE15FE2247}"/>
              </a:ext>
            </a:extLst>
          </p:cNvPr>
          <p:cNvSpPr txBox="1"/>
          <p:nvPr/>
        </p:nvSpPr>
        <p:spPr>
          <a:xfrm>
            <a:off x="-86937" y="1406350"/>
            <a:ext cx="1245885"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Multiple agency-specific processes</a:t>
            </a:r>
          </a:p>
        </p:txBody>
      </p:sp>
      <p:sp>
        <p:nvSpPr>
          <p:cNvPr id="12" name="TextBox 11">
            <a:extLst>
              <a:ext uri="{FF2B5EF4-FFF2-40B4-BE49-F238E27FC236}">
                <a16:creationId xmlns:a16="http://schemas.microsoft.com/office/drawing/2014/main" id="{EA5243C3-FA8F-4AA1-9D1F-B91E001D2265}"/>
              </a:ext>
            </a:extLst>
          </p:cNvPr>
          <p:cNvSpPr txBox="1"/>
          <p:nvPr/>
        </p:nvSpPr>
        <p:spPr>
          <a:xfrm>
            <a:off x="100035" y="4799756"/>
            <a:ext cx="1010043" cy="7848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Secure Access Facilities</a:t>
            </a:r>
          </a:p>
        </p:txBody>
      </p:sp>
      <p:sp>
        <p:nvSpPr>
          <p:cNvPr id="13" name="Left Brace 12">
            <a:extLst>
              <a:ext uri="{FF2B5EF4-FFF2-40B4-BE49-F238E27FC236}">
                <a16:creationId xmlns:a16="http://schemas.microsoft.com/office/drawing/2014/main" id="{F8EE2C1F-B1DA-4B16-B7B7-31E473DA29DD}"/>
              </a:ext>
            </a:extLst>
          </p:cNvPr>
          <p:cNvSpPr/>
          <p:nvPr/>
        </p:nvSpPr>
        <p:spPr>
          <a:xfrm>
            <a:off x="1137587" y="1231010"/>
            <a:ext cx="225125" cy="1260395"/>
          </a:xfrm>
          <a:prstGeom prst="leftBrace">
            <a:avLst>
              <a:gd name="adj1" fmla="val 60766"/>
              <a:gd name="adj2" fmla="val 53078"/>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Left Brace 13">
            <a:extLst>
              <a:ext uri="{FF2B5EF4-FFF2-40B4-BE49-F238E27FC236}">
                <a16:creationId xmlns:a16="http://schemas.microsoft.com/office/drawing/2014/main" id="{1EFBE5B7-F646-4CB2-92F3-4C6E3C3E33D7}"/>
              </a:ext>
            </a:extLst>
          </p:cNvPr>
          <p:cNvSpPr/>
          <p:nvPr/>
        </p:nvSpPr>
        <p:spPr>
          <a:xfrm>
            <a:off x="1137587" y="2635262"/>
            <a:ext cx="225125" cy="1260395"/>
          </a:xfrm>
          <a:prstGeom prst="leftBrace">
            <a:avLst>
              <a:gd name="adj1" fmla="val 60766"/>
              <a:gd name="adj2" fmla="val 53078"/>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Left Brace 14">
            <a:extLst>
              <a:ext uri="{FF2B5EF4-FFF2-40B4-BE49-F238E27FC236}">
                <a16:creationId xmlns:a16="http://schemas.microsoft.com/office/drawing/2014/main" id="{892D6103-6998-42AE-BED3-F5B6D7CD2825}"/>
              </a:ext>
            </a:extLst>
          </p:cNvPr>
          <p:cNvSpPr/>
          <p:nvPr/>
        </p:nvSpPr>
        <p:spPr>
          <a:xfrm>
            <a:off x="1146276" y="4023705"/>
            <a:ext cx="216437" cy="2152993"/>
          </a:xfrm>
          <a:prstGeom prst="leftBrace">
            <a:avLst>
              <a:gd name="adj1" fmla="val 60766"/>
              <a:gd name="adj2" fmla="val 53078"/>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07D0430E-FC8F-4E56-822E-9F20A7B4C992}"/>
              </a:ext>
            </a:extLst>
          </p:cNvPr>
          <p:cNvSpPr txBox="1"/>
          <p:nvPr/>
        </p:nvSpPr>
        <p:spPr>
          <a:xfrm>
            <a:off x="-90531" y="2844107"/>
            <a:ext cx="122390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Federal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Restricted-Use Data Assets</a:t>
            </a:r>
          </a:p>
        </p:txBody>
      </p:sp>
      <p:pic>
        <p:nvPicPr>
          <p:cNvPr id="156" name="Graphic 155">
            <a:extLst>
              <a:ext uri="{FF2B5EF4-FFF2-40B4-BE49-F238E27FC236}">
                <a16:creationId xmlns:a16="http://schemas.microsoft.com/office/drawing/2014/main" id="{CAD21213-A1A8-4D40-A9C9-433FCBCFEAF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190442" y="3954164"/>
            <a:ext cx="594360" cy="594360"/>
          </a:xfrm>
          <a:prstGeom prst="rect">
            <a:avLst/>
          </a:prstGeom>
        </p:spPr>
      </p:pic>
      <p:sp>
        <p:nvSpPr>
          <p:cNvPr id="158" name="TextBox 157">
            <a:extLst>
              <a:ext uri="{FF2B5EF4-FFF2-40B4-BE49-F238E27FC236}">
                <a16:creationId xmlns:a16="http://schemas.microsoft.com/office/drawing/2014/main" id="{6B0CDB14-BB52-46AA-A13E-571F02198C9E}"/>
              </a:ext>
            </a:extLst>
          </p:cNvPr>
          <p:cNvSpPr txBox="1"/>
          <p:nvPr/>
        </p:nvSpPr>
        <p:spPr>
          <a:xfrm>
            <a:off x="11218209" y="4614315"/>
            <a:ext cx="629478" cy="184666"/>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0" name="TextBox 189">
            <a:extLst>
              <a:ext uri="{FF2B5EF4-FFF2-40B4-BE49-F238E27FC236}">
                <a16:creationId xmlns:a16="http://schemas.microsoft.com/office/drawing/2014/main" id="{EFD6A4EA-E578-4B0C-8F57-847CEA3DD9D2}"/>
              </a:ext>
            </a:extLst>
          </p:cNvPr>
          <p:cNvSpPr txBox="1"/>
          <p:nvPr/>
        </p:nvSpPr>
        <p:spPr>
          <a:xfrm>
            <a:off x="3518422" y="5633744"/>
            <a:ext cx="778098"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BLS Onsite;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BLS Enclave;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1" name="TextBox 190">
            <a:extLst>
              <a:ext uri="{FF2B5EF4-FFF2-40B4-BE49-F238E27FC236}">
                <a16:creationId xmlns:a16="http://schemas.microsoft.com/office/drawing/2014/main" id="{C61B22A1-8E23-4FBC-8FB1-092A23E30A95}"/>
              </a:ext>
            </a:extLst>
          </p:cNvPr>
          <p:cNvSpPr txBox="1"/>
          <p:nvPr/>
        </p:nvSpPr>
        <p:spPr>
          <a:xfrm>
            <a:off x="5532966" y="5075101"/>
            <a:ext cx="74773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IRS Onsite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IRS Laptops</a:t>
            </a:r>
          </a:p>
        </p:txBody>
      </p:sp>
      <p:sp>
        <p:nvSpPr>
          <p:cNvPr id="194" name="TextBox 193">
            <a:extLst>
              <a:ext uri="{FF2B5EF4-FFF2-40B4-BE49-F238E27FC236}">
                <a16:creationId xmlns:a16="http://schemas.microsoft.com/office/drawing/2014/main" id="{CB0F0144-DF1E-44F3-93DE-6371462D3290}"/>
              </a:ext>
            </a:extLst>
          </p:cNvPr>
          <p:cNvSpPr txBox="1"/>
          <p:nvPr/>
        </p:nvSpPr>
        <p:spPr>
          <a:xfrm>
            <a:off x="7579651" y="5075101"/>
            <a:ext cx="1138568" cy="738664"/>
          </a:xfrm>
          <a:prstGeom prst="rect">
            <a:avLst/>
          </a:prstGeom>
          <a:noFill/>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Requester secure site;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NCES Remote Access</a:t>
            </a:r>
          </a:p>
        </p:txBody>
      </p:sp>
      <p:cxnSp>
        <p:nvCxnSpPr>
          <p:cNvPr id="195" name="Straight Arrow Connector 194">
            <a:extLst>
              <a:ext uri="{FF2B5EF4-FFF2-40B4-BE49-F238E27FC236}">
                <a16:creationId xmlns:a16="http://schemas.microsoft.com/office/drawing/2014/main" id="{902838FE-7FD8-4658-B97E-606B52612047}"/>
              </a:ext>
            </a:extLst>
          </p:cNvPr>
          <p:cNvCxnSpPr>
            <a:cxnSpLocks/>
          </p:cNvCxnSpPr>
          <p:nvPr/>
        </p:nvCxnSpPr>
        <p:spPr>
          <a:xfrm>
            <a:off x="1663715" y="20067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52CADC19-C1A8-4C66-9802-F59D8DE33E18}"/>
              </a:ext>
            </a:extLst>
          </p:cNvPr>
          <p:cNvCxnSpPr>
            <a:cxnSpLocks/>
          </p:cNvCxnSpPr>
          <p:nvPr/>
        </p:nvCxnSpPr>
        <p:spPr>
          <a:xfrm>
            <a:off x="3055832" y="3271903"/>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6" name="Flowchart: Data 95">
            <a:extLst>
              <a:ext uri="{FF2B5EF4-FFF2-40B4-BE49-F238E27FC236}">
                <a16:creationId xmlns:a16="http://schemas.microsoft.com/office/drawing/2014/main" id="{2D31DFB9-6576-4F3B-8F28-3756707D4037}"/>
              </a:ext>
            </a:extLst>
          </p:cNvPr>
          <p:cNvSpPr/>
          <p:nvPr/>
        </p:nvSpPr>
        <p:spPr>
          <a:xfrm>
            <a:off x="2722747"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BJS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pic>
        <p:nvPicPr>
          <p:cNvPr id="94" name="Graphic 93">
            <a:extLst>
              <a:ext uri="{FF2B5EF4-FFF2-40B4-BE49-F238E27FC236}">
                <a16:creationId xmlns:a16="http://schemas.microsoft.com/office/drawing/2014/main" id="{79C5E6B5-0D6D-487D-BF43-C39B9DCF095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756709" y="1382678"/>
            <a:ext cx="685800" cy="685800"/>
          </a:xfrm>
          <a:prstGeom prst="rect">
            <a:avLst/>
          </a:prstGeom>
        </p:spPr>
      </p:pic>
      <p:cxnSp>
        <p:nvCxnSpPr>
          <p:cNvPr id="196" name="Straight Arrow Connector 195">
            <a:extLst>
              <a:ext uri="{FF2B5EF4-FFF2-40B4-BE49-F238E27FC236}">
                <a16:creationId xmlns:a16="http://schemas.microsoft.com/office/drawing/2014/main" id="{9286541D-D602-4B47-8E16-6044798A1625}"/>
              </a:ext>
            </a:extLst>
          </p:cNvPr>
          <p:cNvCxnSpPr>
            <a:cxnSpLocks/>
          </p:cNvCxnSpPr>
          <p:nvPr/>
        </p:nvCxnSpPr>
        <p:spPr>
          <a:xfrm>
            <a:off x="3064516" y="20067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3F3D70C1-6C52-4032-B5CA-240062D56280}"/>
              </a:ext>
            </a:extLst>
          </p:cNvPr>
          <p:cNvCxnSpPr>
            <a:cxnSpLocks/>
          </p:cNvCxnSpPr>
          <p:nvPr/>
        </p:nvCxnSpPr>
        <p:spPr>
          <a:xfrm>
            <a:off x="3755300" y="3255072"/>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3" name="Flowchart: Data 122">
            <a:extLst>
              <a:ext uri="{FF2B5EF4-FFF2-40B4-BE49-F238E27FC236}">
                <a16:creationId xmlns:a16="http://schemas.microsoft.com/office/drawing/2014/main" id="{88E727B8-346D-4920-86DD-80B0C1B9EACE}"/>
              </a:ext>
            </a:extLst>
          </p:cNvPr>
          <p:cNvSpPr/>
          <p:nvPr/>
        </p:nvSpPr>
        <p:spPr>
          <a:xfrm>
            <a:off x="3407711"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BLS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pic>
        <p:nvPicPr>
          <p:cNvPr id="95" name="Graphic 94">
            <a:extLst>
              <a:ext uri="{FF2B5EF4-FFF2-40B4-BE49-F238E27FC236}">
                <a16:creationId xmlns:a16="http://schemas.microsoft.com/office/drawing/2014/main" id="{4B9A31B3-3ECE-4CF8-9CB6-E5635EB0667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386470" y="1382678"/>
            <a:ext cx="685800" cy="685800"/>
          </a:xfrm>
          <a:prstGeom prst="rect">
            <a:avLst/>
          </a:prstGeom>
        </p:spPr>
      </p:pic>
      <p:cxnSp>
        <p:nvCxnSpPr>
          <p:cNvPr id="197" name="Straight Arrow Connector 196">
            <a:extLst>
              <a:ext uri="{FF2B5EF4-FFF2-40B4-BE49-F238E27FC236}">
                <a16:creationId xmlns:a16="http://schemas.microsoft.com/office/drawing/2014/main" id="{6888A53C-2AC7-4744-A76B-2EAEA0813CE8}"/>
              </a:ext>
            </a:extLst>
          </p:cNvPr>
          <p:cNvCxnSpPr>
            <a:cxnSpLocks/>
          </p:cNvCxnSpPr>
          <p:nvPr/>
        </p:nvCxnSpPr>
        <p:spPr>
          <a:xfrm>
            <a:off x="3742428" y="20067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E732F439-179C-465D-9BC6-FCFC4C6B1F50}"/>
              </a:ext>
            </a:extLst>
          </p:cNvPr>
          <p:cNvCxnSpPr>
            <a:cxnSpLocks/>
          </p:cNvCxnSpPr>
          <p:nvPr/>
        </p:nvCxnSpPr>
        <p:spPr>
          <a:xfrm>
            <a:off x="5765673" y="3278655"/>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4" name="Flowchart: Data 133">
            <a:extLst>
              <a:ext uri="{FF2B5EF4-FFF2-40B4-BE49-F238E27FC236}">
                <a16:creationId xmlns:a16="http://schemas.microsoft.com/office/drawing/2014/main" id="{482BC9B2-9D7C-4DD0-85A4-DD8F7614A534}"/>
              </a:ext>
            </a:extLst>
          </p:cNvPr>
          <p:cNvSpPr/>
          <p:nvPr/>
        </p:nvSpPr>
        <p:spPr>
          <a:xfrm>
            <a:off x="5462603"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IRS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pic>
        <p:nvPicPr>
          <p:cNvPr id="101" name="Graphic 100">
            <a:extLst>
              <a:ext uri="{FF2B5EF4-FFF2-40B4-BE49-F238E27FC236}">
                <a16:creationId xmlns:a16="http://schemas.microsoft.com/office/drawing/2014/main" id="{968F3CE2-151B-4CE7-8285-7775F59F865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440463" y="1382678"/>
            <a:ext cx="685800" cy="685800"/>
          </a:xfrm>
          <a:prstGeom prst="rect">
            <a:avLst/>
          </a:prstGeom>
        </p:spPr>
      </p:pic>
      <p:cxnSp>
        <p:nvCxnSpPr>
          <p:cNvPr id="200" name="Straight Arrow Connector 199">
            <a:extLst>
              <a:ext uri="{FF2B5EF4-FFF2-40B4-BE49-F238E27FC236}">
                <a16:creationId xmlns:a16="http://schemas.microsoft.com/office/drawing/2014/main" id="{89F29AEF-9F14-4677-8C41-FA997470D881}"/>
              </a:ext>
            </a:extLst>
          </p:cNvPr>
          <p:cNvCxnSpPr>
            <a:cxnSpLocks/>
          </p:cNvCxnSpPr>
          <p:nvPr/>
        </p:nvCxnSpPr>
        <p:spPr>
          <a:xfrm>
            <a:off x="5790056" y="20067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1FA0B4D9-E249-4250-A06C-63C474C41CB6}"/>
              </a:ext>
            </a:extLst>
          </p:cNvPr>
          <p:cNvCxnSpPr>
            <a:cxnSpLocks/>
          </p:cNvCxnSpPr>
          <p:nvPr/>
        </p:nvCxnSpPr>
        <p:spPr>
          <a:xfrm>
            <a:off x="6420690" y="3271903"/>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6" name="Flowchart: Data 145">
            <a:extLst>
              <a:ext uri="{FF2B5EF4-FFF2-40B4-BE49-F238E27FC236}">
                <a16:creationId xmlns:a16="http://schemas.microsoft.com/office/drawing/2014/main" id="{AB99C710-CED1-4874-862E-9524148D9AA6}"/>
              </a:ext>
            </a:extLst>
          </p:cNvPr>
          <p:cNvSpPr/>
          <p:nvPr/>
        </p:nvSpPr>
        <p:spPr>
          <a:xfrm>
            <a:off x="6147567"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NASS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pic>
        <p:nvPicPr>
          <p:cNvPr id="188" name="Graphic 187">
            <a:extLst>
              <a:ext uri="{FF2B5EF4-FFF2-40B4-BE49-F238E27FC236}">
                <a16:creationId xmlns:a16="http://schemas.microsoft.com/office/drawing/2014/main" id="{43932500-0469-422F-AE18-8F7FB3BC797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120724" y="1382678"/>
            <a:ext cx="685800" cy="685800"/>
          </a:xfrm>
          <a:prstGeom prst="rect">
            <a:avLst/>
          </a:prstGeom>
        </p:spPr>
      </p:pic>
      <p:cxnSp>
        <p:nvCxnSpPr>
          <p:cNvPr id="201" name="Straight Arrow Connector 200">
            <a:extLst>
              <a:ext uri="{FF2B5EF4-FFF2-40B4-BE49-F238E27FC236}">
                <a16:creationId xmlns:a16="http://schemas.microsoft.com/office/drawing/2014/main" id="{26E90823-7071-4444-B961-B07F6EDD622A}"/>
              </a:ext>
            </a:extLst>
          </p:cNvPr>
          <p:cNvCxnSpPr>
            <a:cxnSpLocks/>
          </p:cNvCxnSpPr>
          <p:nvPr/>
        </p:nvCxnSpPr>
        <p:spPr>
          <a:xfrm>
            <a:off x="6458463" y="20067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AFDE1763-8097-4C85-93CB-4048C6D0B5A1}"/>
              </a:ext>
            </a:extLst>
          </p:cNvPr>
          <p:cNvCxnSpPr>
            <a:cxnSpLocks/>
          </p:cNvCxnSpPr>
          <p:nvPr/>
        </p:nvCxnSpPr>
        <p:spPr>
          <a:xfrm>
            <a:off x="7128042" y="3265459"/>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0" name="Flowchart: Data 159">
            <a:extLst>
              <a:ext uri="{FF2B5EF4-FFF2-40B4-BE49-F238E27FC236}">
                <a16:creationId xmlns:a16="http://schemas.microsoft.com/office/drawing/2014/main" id="{7F209FE7-3E82-4B1F-9C44-30361D1646FC}"/>
              </a:ext>
            </a:extLst>
          </p:cNvPr>
          <p:cNvSpPr/>
          <p:nvPr/>
        </p:nvSpPr>
        <p:spPr>
          <a:xfrm>
            <a:off x="6832531"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ERS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pic>
        <p:nvPicPr>
          <p:cNvPr id="102" name="Graphic 101">
            <a:extLst>
              <a:ext uri="{FF2B5EF4-FFF2-40B4-BE49-F238E27FC236}">
                <a16:creationId xmlns:a16="http://schemas.microsoft.com/office/drawing/2014/main" id="{C86160E4-4B7A-4930-9AF8-3B5CC6D1F90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834239" y="1382678"/>
            <a:ext cx="685800" cy="685800"/>
          </a:xfrm>
          <a:prstGeom prst="rect">
            <a:avLst/>
          </a:prstGeom>
        </p:spPr>
      </p:pic>
      <p:cxnSp>
        <p:nvCxnSpPr>
          <p:cNvPr id="202" name="Straight Arrow Connector 201">
            <a:extLst>
              <a:ext uri="{FF2B5EF4-FFF2-40B4-BE49-F238E27FC236}">
                <a16:creationId xmlns:a16="http://schemas.microsoft.com/office/drawing/2014/main" id="{3BA6C090-FEF0-4DD3-A440-26E2F8EE20CD}"/>
              </a:ext>
            </a:extLst>
          </p:cNvPr>
          <p:cNvCxnSpPr>
            <a:cxnSpLocks/>
          </p:cNvCxnSpPr>
          <p:nvPr/>
        </p:nvCxnSpPr>
        <p:spPr>
          <a:xfrm>
            <a:off x="7128042" y="20067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9E2B0A4F-EBDD-4FA6-818C-8BCCF143AE28}"/>
              </a:ext>
            </a:extLst>
          </p:cNvPr>
          <p:cNvCxnSpPr>
            <a:cxnSpLocks/>
          </p:cNvCxnSpPr>
          <p:nvPr/>
        </p:nvCxnSpPr>
        <p:spPr>
          <a:xfrm>
            <a:off x="7828391" y="3278655"/>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5" name="Flowchart: Data 134">
            <a:extLst>
              <a:ext uri="{FF2B5EF4-FFF2-40B4-BE49-F238E27FC236}">
                <a16:creationId xmlns:a16="http://schemas.microsoft.com/office/drawing/2014/main" id="{CF7C9A1A-A35F-4A02-8237-E929FFEEF2A6}"/>
              </a:ext>
            </a:extLst>
          </p:cNvPr>
          <p:cNvSpPr/>
          <p:nvPr/>
        </p:nvSpPr>
        <p:spPr>
          <a:xfrm>
            <a:off x="7517495"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NCES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pic>
        <p:nvPicPr>
          <p:cNvPr id="107" name="Graphic 106">
            <a:extLst>
              <a:ext uri="{FF2B5EF4-FFF2-40B4-BE49-F238E27FC236}">
                <a16:creationId xmlns:a16="http://schemas.microsoft.com/office/drawing/2014/main" id="{952FB91E-C395-4964-843D-186E9E346FC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512603" y="1382678"/>
            <a:ext cx="685800" cy="685800"/>
          </a:xfrm>
          <a:prstGeom prst="rect">
            <a:avLst/>
          </a:prstGeom>
        </p:spPr>
      </p:pic>
      <p:cxnSp>
        <p:nvCxnSpPr>
          <p:cNvPr id="203" name="Straight Arrow Connector 202">
            <a:extLst>
              <a:ext uri="{FF2B5EF4-FFF2-40B4-BE49-F238E27FC236}">
                <a16:creationId xmlns:a16="http://schemas.microsoft.com/office/drawing/2014/main" id="{709FFCFC-4D0F-41D7-BEB7-602CC5EA5B42}"/>
              </a:ext>
            </a:extLst>
          </p:cNvPr>
          <p:cNvCxnSpPr>
            <a:cxnSpLocks/>
          </p:cNvCxnSpPr>
          <p:nvPr/>
        </p:nvCxnSpPr>
        <p:spPr>
          <a:xfrm>
            <a:off x="7849500" y="20067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BB843B0A-C089-4C65-A78E-FE8D289C7A19}"/>
              </a:ext>
            </a:extLst>
          </p:cNvPr>
          <p:cNvCxnSpPr>
            <a:cxnSpLocks/>
          </p:cNvCxnSpPr>
          <p:nvPr/>
        </p:nvCxnSpPr>
        <p:spPr>
          <a:xfrm>
            <a:off x="2366407" y="32743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6" name="Flowchart: Data 185">
            <a:extLst>
              <a:ext uri="{FF2B5EF4-FFF2-40B4-BE49-F238E27FC236}">
                <a16:creationId xmlns:a16="http://schemas.microsoft.com/office/drawing/2014/main" id="{FAE7DC85-06A9-4C8B-807A-6FCAE238DCA2}"/>
              </a:ext>
            </a:extLst>
          </p:cNvPr>
          <p:cNvSpPr/>
          <p:nvPr/>
        </p:nvSpPr>
        <p:spPr>
          <a:xfrm>
            <a:off x="2037783"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BEA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pic>
        <p:nvPicPr>
          <p:cNvPr id="93" name="Graphic 92" descr="Door Open outline">
            <a:extLst>
              <a:ext uri="{FF2B5EF4-FFF2-40B4-BE49-F238E27FC236}">
                <a16:creationId xmlns:a16="http://schemas.microsoft.com/office/drawing/2014/main" id="{D8ECF7A9-7625-481F-BBBB-18B30B1A28A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23507" y="1382678"/>
            <a:ext cx="685800" cy="685800"/>
          </a:xfrm>
          <a:prstGeom prst="rect">
            <a:avLst/>
          </a:prstGeom>
        </p:spPr>
      </p:pic>
      <p:cxnSp>
        <p:nvCxnSpPr>
          <p:cNvPr id="207" name="Straight Arrow Connector 206">
            <a:extLst>
              <a:ext uri="{FF2B5EF4-FFF2-40B4-BE49-F238E27FC236}">
                <a16:creationId xmlns:a16="http://schemas.microsoft.com/office/drawing/2014/main" id="{6100C849-FA24-4800-9696-121CFC19ACDE}"/>
              </a:ext>
            </a:extLst>
          </p:cNvPr>
          <p:cNvCxnSpPr>
            <a:cxnSpLocks/>
          </p:cNvCxnSpPr>
          <p:nvPr/>
        </p:nvCxnSpPr>
        <p:spPr>
          <a:xfrm>
            <a:off x="2366407" y="20067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6188C8AF-287F-4F15-A36C-1731C7F2039F}"/>
              </a:ext>
            </a:extLst>
          </p:cNvPr>
          <p:cNvCxnSpPr>
            <a:cxnSpLocks/>
          </p:cNvCxnSpPr>
          <p:nvPr/>
        </p:nvCxnSpPr>
        <p:spPr>
          <a:xfrm>
            <a:off x="9883283" y="3265459"/>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8" name="Flowchart: Data 147">
            <a:extLst>
              <a:ext uri="{FF2B5EF4-FFF2-40B4-BE49-F238E27FC236}">
                <a16:creationId xmlns:a16="http://schemas.microsoft.com/office/drawing/2014/main" id="{86B90618-D881-45C1-899D-78362879B114}"/>
              </a:ext>
            </a:extLst>
          </p:cNvPr>
          <p:cNvSpPr/>
          <p:nvPr/>
        </p:nvSpPr>
        <p:spPr>
          <a:xfrm>
            <a:off x="9572387"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SSA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cxnSp>
        <p:nvCxnSpPr>
          <p:cNvPr id="206" name="Straight Arrow Connector 205">
            <a:extLst>
              <a:ext uri="{FF2B5EF4-FFF2-40B4-BE49-F238E27FC236}">
                <a16:creationId xmlns:a16="http://schemas.microsoft.com/office/drawing/2014/main" id="{8CE4069E-B1E2-4D37-8F2A-0F87BDEDA248}"/>
              </a:ext>
            </a:extLst>
          </p:cNvPr>
          <p:cNvCxnSpPr>
            <a:cxnSpLocks/>
          </p:cNvCxnSpPr>
          <p:nvPr/>
        </p:nvCxnSpPr>
        <p:spPr>
          <a:xfrm>
            <a:off x="9883283" y="20067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08" name="Graphic 207">
            <a:extLst>
              <a:ext uri="{FF2B5EF4-FFF2-40B4-BE49-F238E27FC236}">
                <a16:creationId xmlns:a16="http://schemas.microsoft.com/office/drawing/2014/main" id="{ECE0B734-E544-401C-8117-FBFFEED2849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33128" y="1382678"/>
            <a:ext cx="685800" cy="685800"/>
          </a:xfrm>
          <a:prstGeom prst="rect">
            <a:avLst/>
          </a:prstGeom>
        </p:spPr>
      </p:pic>
      <p:cxnSp>
        <p:nvCxnSpPr>
          <p:cNvPr id="177" name="Straight Arrow Connector 176">
            <a:extLst>
              <a:ext uri="{FF2B5EF4-FFF2-40B4-BE49-F238E27FC236}">
                <a16:creationId xmlns:a16="http://schemas.microsoft.com/office/drawing/2014/main" id="{B8E23216-576D-4692-9B4F-3FAF9AD1C2B0}"/>
              </a:ext>
            </a:extLst>
          </p:cNvPr>
          <p:cNvCxnSpPr>
            <a:cxnSpLocks/>
          </p:cNvCxnSpPr>
          <p:nvPr/>
        </p:nvCxnSpPr>
        <p:spPr>
          <a:xfrm>
            <a:off x="4403571" y="3278655"/>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98" name="Graphic 97">
            <a:extLst>
              <a:ext uri="{FF2B5EF4-FFF2-40B4-BE49-F238E27FC236}">
                <a16:creationId xmlns:a16="http://schemas.microsoft.com/office/drawing/2014/main" id="{962CFFC4-D654-45D3-9517-BA8BA15BE15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061629" y="1382678"/>
            <a:ext cx="685800" cy="685800"/>
          </a:xfrm>
          <a:prstGeom prst="rect">
            <a:avLst/>
          </a:prstGeom>
        </p:spPr>
      </p:pic>
      <p:cxnSp>
        <p:nvCxnSpPr>
          <p:cNvPr id="198" name="Straight Arrow Connector 197">
            <a:extLst>
              <a:ext uri="{FF2B5EF4-FFF2-40B4-BE49-F238E27FC236}">
                <a16:creationId xmlns:a16="http://schemas.microsoft.com/office/drawing/2014/main" id="{41DBE51F-2B0E-4DFE-BE75-D241B1C77AFF}"/>
              </a:ext>
            </a:extLst>
          </p:cNvPr>
          <p:cNvCxnSpPr>
            <a:cxnSpLocks/>
          </p:cNvCxnSpPr>
          <p:nvPr/>
        </p:nvCxnSpPr>
        <p:spPr>
          <a:xfrm>
            <a:off x="4390822" y="20067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6" name="Flowchart: Data 215">
            <a:extLst>
              <a:ext uri="{FF2B5EF4-FFF2-40B4-BE49-F238E27FC236}">
                <a16:creationId xmlns:a16="http://schemas.microsoft.com/office/drawing/2014/main" id="{751E57BA-35D9-4C2E-A439-A56E7F34DB3C}"/>
              </a:ext>
            </a:extLst>
          </p:cNvPr>
          <p:cNvSpPr/>
          <p:nvPr/>
        </p:nvSpPr>
        <p:spPr>
          <a:xfrm>
            <a:off x="4092675"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NCSES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pic>
        <p:nvPicPr>
          <p:cNvPr id="124" name="Graphic 123">
            <a:extLst>
              <a:ext uri="{FF2B5EF4-FFF2-40B4-BE49-F238E27FC236}">
                <a16:creationId xmlns:a16="http://schemas.microsoft.com/office/drawing/2014/main" id="{3B444744-F336-41C4-8C2D-6AE9D2D502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766874" y="3954164"/>
            <a:ext cx="594360" cy="594360"/>
          </a:xfrm>
          <a:prstGeom prst="rect">
            <a:avLst/>
          </a:prstGeom>
        </p:spPr>
      </p:pic>
      <p:pic>
        <p:nvPicPr>
          <p:cNvPr id="125" name="Graphic 124">
            <a:extLst>
              <a:ext uri="{FF2B5EF4-FFF2-40B4-BE49-F238E27FC236}">
                <a16:creationId xmlns:a16="http://schemas.microsoft.com/office/drawing/2014/main" id="{77E9E364-6AA0-4C3C-9B4D-39F4AB3C95C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61221" y="3954164"/>
            <a:ext cx="594360" cy="594360"/>
          </a:xfrm>
          <a:prstGeom prst="rect">
            <a:avLst/>
          </a:prstGeom>
        </p:spPr>
      </p:pic>
      <p:pic>
        <p:nvPicPr>
          <p:cNvPr id="137" name="Graphic 136" descr="Home outline">
            <a:extLst>
              <a:ext uri="{FF2B5EF4-FFF2-40B4-BE49-F238E27FC236}">
                <a16:creationId xmlns:a16="http://schemas.microsoft.com/office/drawing/2014/main" id="{7B519527-D2D4-4EA8-80A9-0AEA6154D1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81662" y="3954164"/>
            <a:ext cx="594360" cy="594360"/>
          </a:xfrm>
          <a:prstGeom prst="rect">
            <a:avLst/>
          </a:prstGeom>
        </p:spPr>
      </p:pic>
      <p:pic>
        <p:nvPicPr>
          <p:cNvPr id="142" name="Graphic 141" descr="Home outline">
            <a:extLst>
              <a:ext uri="{FF2B5EF4-FFF2-40B4-BE49-F238E27FC236}">
                <a16:creationId xmlns:a16="http://schemas.microsoft.com/office/drawing/2014/main" id="{6915C5CE-1487-41A3-A3E1-0303A18687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7994" y="3954164"/>
            <a:ext cx="594360" cy="594360"/>
          </a:xfrm>
          <a:prstGeom prst="rect">
            <a:avLst/>
          </a:prstGeom>
        </p:spPr>
      </p:pic>
      <p:pic>
        <p:nvPicPr>
          <p:cNvPr id="144" name="Graphic 143" descr="Home outline">
            <a:extLst>
              <a:ext uri="{FF2B5EF4-FFF2-40B4-BE49-F238E27FC236}">
                <a16:creationId xmlns:a16="http://schemas.microsoft.com/office/drawing/2014/main" id="{BB2465D8-D504-4ABD-92C2-F64A8CB847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24286" y="3954164"/>
            <a:ext cx="594360" cy="594360"/>
          </a:xfrm>
          <a:prstGeom prst="rect">
            <a:avLst/>
          </a:prstGeom>
        </p:spPr>
      </p:pic>
      <p:pic>
        <p:nvPicPr>
          <p:cNvPr id="165" name="Graphic 164" descr="Home outline">
            <a:extLst>
              <a:ext uri="{FF2B5EF4-FFF2-40B4-BE49-F238E27FC236}">
                <a16:creationId xmlns:a16="http://schemas.microsoft.com/office/drawing/2014/main" id="{A6AE0A3C-492A-4862-A46D-165052E77D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46965" y="3954164"/>
            <a:ext cx="594360" cy="594360"/>
          </a:xfrm>
          <a:prstGeom prst="rect">
            <a:avLst/>
          </a:prstGeom>
        </p:spPr>
      </p:pic>
      <p:pic>
        <p:nvPicPr>
          <p:cNvPr id="168" name="Graphic 167">
            <a:extLst>
              <a:ext uri="{FF2B5EF4-FFF2-40B4-BE49-F238E27FC236}">
                <a16:creationId xmlns:a16="http://schemas.microsoft.com/office/drawing/2014/main" id="{D7E1C0F9-8D8F-4A6E-A7F9-B184546118D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067460" y="3954164"/>
            <a:ext cx="594360" cy="594360"/>
          </a:xfrm>
          <a:prstGeom prst="rect">
            <a:avLst/>
          </a:prstGeom>
        </p:spPr>
      </p:pic>
      <p:pic>
        <p:nvPicPr>
          <p:cNvPr id="211" name="Graphic 210">
            <a:extLst>
              <a:ext uri="{FF2B5EF4-FFF2-40B4-BE49-F238E27FC236}">
                <a16:creationId xmlns:a16="http://schemas.microsoft.com/office/drawing/2014/main" id="{9C3449F4-3E2B-4077-A7B8-54853EFC13A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48990" y="3954164"/>
            <a:ext cx="588037" cy="588037"/>
          </a:xfrm>
          <a:prstGeom prst="rect">
            <a:avLst/>
          </a:prstGeom>
        </p:spPr>
      </p:pic>
      <p:pic>
        <p:nvPicPr>
          <p:cNvPr id="212" name="Graphic 211">
            <a:extLst>
              <a:ext uri="{FF2B5EF4-FFF2-40B4-BE49-F238E27FC236}">
                <a16:creationId xmlns:a16="http://schemas.microsoft.com/office/drawing/2014/main" id="{D9E6FD2E-E39B-4E0C-94EA-59DDE800014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18589" y="3954164"/>
            <a:ext cx="588037" cy="588037"/>
          </a:xfrm>
          <a:prstGeom prst="rect">
            <a:avLst/>
          </a:prstGeom>
        </p:spPr>
      </p:pic>
      <p:pic>
        <p:nvPicPr>
          <p:cNvPr id="219" name="Graphic 218">
            <a:extLst>
              <a:ext uri="{FF2B5EF4-FFF2-40B4-BE49-F238E27FC236}">
                <a16:creationId xmlns:a16="http://schemas.microsoft.com/office/drawing/2014/main" id="{3BC32C94-F11B-47F3-BDE0-18111DF60A1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8244003" y="3954164"/>
            <a:ext cx="588037" cy="594360"/>
          </a:xfrm>
          <a:prstGeom prst="rect">
            <a:avLst/>
          </a:prstGeom>
        </p:spPr>
      </p:pic>
      <p:cxnSp>
        <p:nvCxnSpPr>
          <p:cNvPr id="183" name="Straight Arrow Connector 182">
            <a:extLst>
              <a:ext uri="{FF2B5EF4-FFF2-40B4-BE49-F238E27FC236}">
                <a16:creationId xmlns:a16="http://schemas.microsoft.com/office/drawing/2014/main" id="{B1A5CAD6-CF20-42C1-9899-2FD94595DD72}"/>
              </a:ext>
            </a:extLst>
          </p:cNvPr>
          <p:cNvCxnSpPr>
            <a:cxnSpLocks/>
          </p:cNvCxnSpPr>
          <p:nvPr/>
        </p:nvCxnSpPr>
        <p:spPr>
          <a:xfrm>
            <a:off x="8513355" y="3275647"/>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19" name="Graphic 118">
            <a:extLst>
              <a:ext uri="{FF2B5EF4-FFF2-40B4-BE49-F238E27FC236}">
                <a16:creationId xmlns:a16="http://schemas.microsoft.com/office/drawing/2014/main" id="{5AAE27E6-1DC1-474D-BCF5-67DC2C58C99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71956" y="1382678"/>
            <a:ext cx="685800" cy="685800"/>
          </a:xfrm>
          <a:prstGeom prst="rect">
            <a:avLst/>
          </a:prstGeom>
        </p:spPr>
      </p:pic>
      <p:cxnSp>
        <p:nvCxnSpPr>
          <p:cNvPr id="204" name="Straight Arrow Connector 203">
            <a:extLst>
              <a:ext uri="{FF2B5EF4-FFF2-40B4-BE49-F238E27FC236}">
                <a16:creationId xmlns:a16="http://schemas.microsoft.com/office/drawing/2014/main" id="{8B0CE797-7ABA-43C7-9A5D-FD488EBA21B8}"/>
              </a:ext>
            </a:extLst>
          </p:cNvPr>
          <p:cNvCxnSpPr>
            <a:cxnSpLocks/>
          </p:cNvCxnSpPr>
          <p:nvPr/>
        </p:nvCxnSpPr>
        <p:spPr>
          <a:xfrm>
            <a:off x="8513355" y="20067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1" name="Flowchart: Data 220">
            <a:extLst>
              <a:ext uri="{FF2B5EF4-FFF2-40B4-BE49-F238E27FC236}">
                <a16:creationId xmlns:a16="http://schemas.microsoft.com/office/drawing/2014/main" id="{67B6DB8A-BC5E-4AD1-AA4D-749FC222C607}"/>
              </a:ext>
            </a:extLst>
          </p:cNvPr>
          <p:cNvSpPr/>
          <p:nvPr/>
        </p:nvSpPr>
        <p:spPr>
          <a:xfrm>
            <a:off x="8202459"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BTS</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sp>
        <p:nvSpPr>
          <p:cNvPr id="103" name="TextBox 102">
            <a:extLst>
              <a:ext uri="{FF2B5EF4-FFF2-40B4-BE49-F238E27FC236}">
                <a16:creationId xmlns:a16="http://schemas.microsoft.com/office/drawing/2014/main" id="{7BA0CAB8-003D-4D40-99EF-6F02CF684C74}"/>
              </a:ext>
            </a:extLst>
          </p:cNvPr>
          <p:cNvSpPr txBox="1"/>
          <p:nvPr/>
        </p:nvSpPr>
        <p:spPr>
          <a:xfrm>
            <a:off x="10219970" y="5787969"/>
            <a:ext cx="1853878" cy="405874"/>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 current decentralized application process</a:t>
            </a:r>
          </a:p>
        </p:txBody>
      </p:sp>
      <p:sp>
        <p:nvSpPr>
          <p:cNvPr id="192" name="TextBox 191">
            <a:extLst>
              <a:ext uri="{FF2B5EF4-FFF2-40B4-BE49-F238E27FC236}">
                <a16:creationId xmlns:a16="http://schemas.microsoft.com/office/drawing/2014/main" id="{170EFCAB-A1DF-4C1C-980A-9A4DB6433636}"/>
              </a:ext>
            </a:extLst>
          </p:cNvPr>
          <p:cNvSpPr txBox="1"/>
          <p:nvPr/>
        </p:nvSpPr>
        <p:spPr>
          <a:xfrm>
            <a:off x="6150382" y="4622001"/>
            <a:ext cx="629531"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USDA Enclave</a:t>
            </a:r>
          </a:p>
        </p:txBody>
      </p:sp>
      <p:sp>
        <p:nvSpPr>
          <p:cNvPr id="217" name="TextBox 216">
            <a:extLst>
              <a:ext uri="{FF2B5EF4-FFF2-40B4-BE49-F238E27FC236}">
                <a16:creationId xmlns:a16="http://schemas.microsoft.com/office/drawing/2014/main" id="{A2B3FAD6-6D82-471D-B12F-3D4B28799D7C}"/>
              </a:ext>
            </a:extLst>
          </p:cNvPr>
          <p:cNvSpPr txBox="1"/>
          <p:nvPr/>
        </p:nvSpPr>
        <p:spPr>
          <a:xfrm>
            <a:off x="8202562" y="4525676"/>
            <a:ext cx="629478"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BTS Onsite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8" name="TextBox 217">
            <a:extLst>
              <a:ext uri="{FF2B5EF4-FFF2-40B4-BE49-F238E27FC236}">
                <a16:creationId xmlns:a16="http://schemas.microsoft.com/office/drawing/2014/main" id="{9F46795F-A4D3-405E-BB68-C435C00E7B31}"/>
              </a:ext>
            </a:extLst>
          </p:cNvPr>
          <p:cNvSpPr txBox="1"/>
          <p:nvPr/>
        </p:nvSpPr>
        <p:spPr>
          <a:xfrm>
            <a:off x="8892190" y="4542201"/>
            <a:ext cx="629478"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FRB Onsite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732E0D3C-A81F-4F17-B528-DF063852CA8A}"/>
              </a:ext>
            </a:extLst>
          </p:cNvPr>
          <p:cNvSpPr txBox="1"/>
          <p:nvPr/>
        </p:nvSpPr>
        <p:spPr>
          <a:xfrm>
            <a:off x="6827198" y="4608953"/>
            <a:ext cx="629531"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USDA Enclave</a:t>
            </a:r>
          </a:p>
        </p:txBody>
      </p:sp>
      <p:sp>
        <p:nvSpPr>
          <p:cNvPr id="111" name="TextBox 110">
            <a:extLst>
              <a:ext uri="{FF2B5EF4-FFF2-40B4-BE49-F238E27FC236}">
                <a16:creationId xmlns:a16="http://schemas.microsoft.com/office/drawing/2014/main" id="{149A1D29-FE88-45E9-87C4-C7921E9A298A}"/>
              </a:ext>
            </a:extLst>
          </p:cNvPr>
          <p:cNvSpPr txBox="1"/>
          <p:nvPr/>
        </p:nvSpPr>
        <p:spPr>
          <a:xfrm>
            <a:off x="2798610" y="5095669"/>
            <a:ext cx="765565"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BJS NACJD;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TextBox 111">
            <a:extLst>
              <a:ext uri="{FF2B5EF4-FFF2-40B4-BE49-F238E27FC236}">
                <a16:creationId xmlns:a16="http://schemas.microsoft.com/office/drawing/2014/main" id="{855D50E1-FA6E-4F1F-B8E2-202EF78BE346}"/>
              </a:ext>
            </a:extLst>
          </p:cNvPr>
          <p:cNvSpPr txBox="1"/>
          <p:nvPr/>
        </p:nvSpPr>
        <p:spPr>
          <a:xfrm>
            <a:off x="1871956" y="5079779"/>
            <a:ext cx="916059"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BEA Network;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TextBox 112">
            <a:extLst>
              <a:ext uri="{FF2B5EF4-FFF2-40B4-BE49-F238E27FC236}">
                <a16:creationId xmlns:a16="http://schemas.microsoft.com/office/drawing/2014/main" id="{1B993E5F-F246-4101-A7BD-235A5A8A6984}"/>
              </a:ext>
            </a:extLst>
          </p:cNvPr>
          <p:cNvSpPr txBox="1"/>
          <p:nvPr/>
        </p:nvSpPr>
        <p:spPr>
          <a:xfrm>
            <a:off x="4815587" y="5105990"/>
            <a:ext cx="689820"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NCHS RDC;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TextBox 113">
            <a:extLst>
              <a:ext uri="{FF2B5EF4-FFF2-40B4-BE49-F238E27FC236}">
                <a16:creationId xmlns:a16="http://schemas.microsoft.com/office/drawing/2014/main" id="{1BE9EAAE-5EE1-431A-A4C6-5ABE3C6A03B2}"/>
              </a:ext>
            </a:extLst>
          </p:cNvPr>
          <p:cNvSpPr txBox="1"/>
          <p:nvPr/>
        </p:nvSpPr>
        <p:spPr>
          <a:xfrm>
            <a:off x="4213318" y="5076026"/>
            <a:ext cx="629478"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NCSES Enclave;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7" name="Graphic 116">
            <a:extLst>
              <a:ext uri="{FF2B5EF4-FFF2-40B4-BE49-F238E27FC236}">
                <a16:creationId xmlns:a16="http://schemas.microsoft.com/office/drawing/2014/main" id="{174913DB-B849-49EF-8C13-7B303995706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61221" y="4455274"/>
            <a:ext cx="594360" cy="594360"/>
          </a:xfrm>
          <a:prstGeom prst="rect">
            <a:avLst/>
          </a:prstGeom>
        </p:spPr>
      </p:pic>
      <p:pic>
        <p:nvPicPr>
          <p:cNvPr id="131" name="Graphic 130" descr="Home outline">
            <a:extLst>
              <a:ext uri="{FF2B5EF4-FFF2-40B4-BE49-F238E27FC236}">
                <a16:creationId xmlns:a16="http://schemas.microsoft.com/office/drawing/2014/main" id="{DDA887D0-0FD2-476D-A43A-FB396C3643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6103" y="3954164"/>
            <a:ext cx="594360" cy="594360"/>
          </a:xfrm>
          <a:prstGeom prst="rect">
            <a:avLst/>
          </a:prstGeom>
        </p:spPr>
      </p:pic>
      <p:sp>
        <p:nvSpPr>
          <p:cNvPr id="105" name="TextBox 104">
            <a:extLst>
              <a:ext uri="{FF2B5EF4-FFF2-40B4-BE49-F238E27FC236}">
                <a16:creationId xmlns:a16="http://schemas.microsoft.com/office/drawing/2014/main" id="{2B63BDD2-95EB-4B82-AC15-81229DFCB81E}"/>
              </a:ext>
            </a:extLst>
          </p:cNvPr>
          <p:cNvSpPr txBox="1"/>
          <p:nvPr/>
        </p:nvSpPr>
        <p:spPr>
          <a:xfrm>
            <a:off x="9585204" y="5074712"/>
            <a:ext cx="7601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Requester secure site;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SSA Onsite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1" name="Graphic 120" descr="Home outline">
            <a:extLst>
              <a:ext uri="{FF2B5EF4-FFF2-40B4-BE49-F238E27FC236}">
                <a16:creationId xmlns:a16="http://schemas.microsoft.com/office/drawing/2014/main" id="{12CCB943-D99F-4FF7-92D3-81ABE74B4A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6103" y="4455274"/>
            <a:ext cx="594360" cy="594360"/>
          </a:xfrm>
          <a:prstGeom prst="rect">
            <a:avLst/>
          </a:prstGeom>
        </p:spPr>
      </p:pic>
      <p:pic>
        <p:nvPicPr>
          <p:cNvPr id="122" name="Graphic 121" descr="Home outline">
            <a:extLst>
              <a:ext uri="{FF2B5EF4-FFF2-40B4-BE49-F238E27FC236}">
                <a16:creationId xmlns:a16="http://schemas.microsoft.com/office/drawing/2014/main" id="{4D057B9E-02C8-4CC6-8CC4-FB4AAD532B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92876" y="4455274"/>
            <a:ext cx="594360" cy="594360"/>
          </a:xfrm>
          <a:prstGeom prst="rect">
            <a:avLst/>
          </a:prstGeom>
        </p:spPr>
      </p:pic>
      <p:pic>
        <p:nvPicPr>
          <p:cNvPr id="128" name="Graphic 127" descr="Home outline">
            <a:extLst>
              <a:ext uri="{FF2B5EF4-FFF2-40B4-BE49-F238E27FC236}">
                <a16:creationId xmlns:a16="http://schemas.microsoft.com/office/drawing/2014/main" id="{71494295-7409-4BAC-A376-715BF5A22C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33188" y="4455274"/>
            <a:ext cx="594360" cy="594360"/>
          </a:xfrm>
          <a:prstGeom prst="rect">
            <a:avLst/>
          </a:prstGeom>
        </p:spPr>
      </p:pic>
      <p:pic>
        <p:nvPicPr>
          <p:cNvPr id="130" name="Graphic 129">
            <a:extLst>
              <a:ext uri="{FF2B5EF4-FFF2-40B4-BE49-F238E27FC236}">
                <a16:creationId xmlns:a16="http://schemas.microsoft.com/office/drawing/2014/main" id="{50DB33ED-5AAB-4990-A0F9-E3B50084772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067460" y="4455274"/>
            <a:ext cx="594360" cy="594360"/>
          </a:xfrm>
          <a:prstGeom prst="rect">
            <a:avLst/>
          </a:prstGeom>
        </p:spPr>
      </p:pic>
      <p:pic>
        <p:nvPicPr>
          <p:cNvPr id="132" name="Graphic 131">
            <a:extLst>
              <a:ext uri="{FF2B5EF4-FFF2-40B4-BE49-F238E27FC236}">
                <a16:creationId xmlns:a16="http://schemas.microsoft.com/office/drawing/2014/main" id="{EA141936-88A2-4D33-9FAF-A323D1D8F3F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71571" y="4455274"/>
            <a:ext cx="588037" cy="588037"/>
          </a:xfrm>
          <a:prstGeom prst="rect">
            <a:avLst/>
          </a:prstGeom>
        </p:spPr>
      </p:pic>
      <p:pic>
        <p:nvPicPr>
          <p:cNvPr id="133" name="Graphic 132">
            <a:extLst>
              <a:ext uri="{FF2B5EF4-FFF2-40B4-BE49-F238E27FC236}">
                <a16:creationId xmlns:a16="http://schemas.microsoft.com/office/drawing/2014/main" id="{8BBC8953-D8EE-4445-B236-7F773870D9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18588" y="4455274"/>
            <a:ext cx="588037" cy="588037"/>
          </a:xfrm>
          <a:prstGeom prst="rect">
            <a:avLst/>
          </a:prstGeom>
        </p:spPr>
      </p:pic>
      <p:pic>
        <p:nvPicPr>
          <p:cNvPr id="139" name="Graphic 138">
            <a:extLst>
              <a:ext uri="{FF2B5EF4-FFF2-40B4-BE49-F238E27FC236}">
                <a16:creationId xmlns:a16="http://schemas.microsoft.com/office/drawing/2014/main" id="{9612178F-A4B8-44C6-A30E-C9599E13AA6E}"/>
              </a:ext>
            </a:extLst>
          </p:cNvPr>
          <p:cNvPicPr>
            <a:picLocks noChangeAspect="1"/>
          </p:cNvPicPr>
          <p:nvPr/>
        </p:nvPicPr>
        <p:blipFill>
          <a:blip r:embed="rId11">
            <a:extLst>
              <a:ext uri="{96DAC541-7B7A-43D3-8B79-37D633B846F1}">
                <asvg:svgBlip xmlns:asvg="http://schemas.microsoft.com/office/drawing/2016/SVG/main" r:embed="rId13"/>
              </a:ext>
            </a:extLst>
          </a:blip>
          <a:srcRect/>
          <a:stretch/>
        </p:blipFill>
        <p:spPr>
          <a:xfrm>
            <a:off x="8933631" y="3954164"/>
            <a:ext cx="588037" cy="594360"/>
          </a:xfrm>
          <a:prstGeom prst="rect">
            <a:avLst/>
          </a:prstGeom>
        </p:spPr>
      </p:pic>
      <p:pic>
        <p:nvPicPr>
          <p:cNvPr id="140" name="Graphic 139">
            <a:extLst>
              <a:ext uri="{FF2B5EF4-FFF2-40B4-BE49-F238E27FC236}">
                <a16:creationId xmlns:a16="http://schemas.microsoft.com/office/drawing/2014/main" id="{7D085650-901F-46F0-9F60-6FE81C4747A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61221" y="4988903"/>
            <a:ext cx="594360" cy="594360"/>
          </a:xfrm>
          <a:prstGeom prst="rect">
            <a:avLst/>
          </a:prstGeom>
        </p:spPr>
      </p:pic>
      <p:pic>
        <p:nvPicPr>
          <p:cNvPr id="141" name="Graphic 140">
            <a:extLst>
              <a:ext uri="{FF2B5EF4-FFF2-40B4-BE49-F238E27FC236}">
                <a16:creationId xmlns:a16="http://schemas.microsoft.com/office/drawing/2014/main" id="{49C3D760-F410-4A30-BAD6-A0AAEB79CCA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766874" y="4455274"/>
            <a:ext cx="594360" cy="594360"/>
          </a:xfrm>
          <a:prstGeom prst="rect">
            <a:avLst/>
          </a:prstGeom>
        </p:spPr>
      </p:pic>
      <p:pic>
        <p:nvPicPr>
          <p:cNvPr id="210" name="Graphic 209">
            <a:extLst>
              <a:ext uri="{FF2B5EF4-FFF2-40B4-BE49-F238E27FC236}">
                <a16:creationId xmlns:a16="http://schemas.microsoft.com/office/drawing/2014/main" id="{777AC8AF-321C-4E39-A2E1-E150BC43E0E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138341" y="1382678"/>
            <a:ext cx="685800" cy="685800"/>
          </a:xfrm>
          <a:prstGeom prst="rect">
            <a:avLst/>
          </a:prstGeom>
        </p:spPr>
      </p:pic>
      <p:sp>
        <p:nvSpPr>
          <p:cNvPr id="149" name="Flowchart: Data 148">
            <a:extLst>
              <a:ext uri="{FF2B5EF4-FFF2-40B4-BE49-F238E27FC236}">
                <a16:creationId xmlns:a16="http://schemas.microsoft.com/office/drawing/2014/main" id="{7D039800-3255-4980-9472-5AC155252D53}"/>
              </a:ext>
            </a:extLst>
          </p:cNvPr>
          <p:cNvSpPr/>
          <p:nvPr/>
        </p:nvSpPr>
        <p:spPr>
          <a:xfrm>
            <a:off x="11123619" y="2806005"/>
            <a:ext cx="859536"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Census</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09" name="Straight Arrow Connector 208">
            <a:extLst>
              <a:ext uri="{FF2B5EF4-FFF2-40B4-BE49-F238E27FC236}">
                <a16:creationId xmlns:a16="http://schemas.microsoft.com/office/drawing/2014/main" id="{A540308F-B610-4AC5-B211-E6FA9763E295}"/>
              </a:ext>
            </a:extLst>
          </p:cNvPr>
          <p:cNvCxnSpPr>
            <a:cxnSpLocks/>
          </p:cNvCxnSpPr>
          <p:nvPr/>
        </p:nvCxnSpPr>
        <p:spPr>
          <a:xfrm>
            <a:off x="11474364" y="2006758"/>
            <a:ext cx="1" cy="7176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DA2F54C2-B2C6-4CF4-ACCA-97DBC3D0B9EC}"/>
              </a:ext>
            </a:extLst>
          </p:cNvPr>
          <p:cNvCxnSpPr>
            <a:cxnSpLocks/>
          </p:cNvCxnSpPr>
          <p:nvPr/>
        </p:nvCxnSpPr>
        <p:spPr>
          <a:xfrm>
            <a:off x="10657204" y="3288996"/>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20" name="Graphic 119">
            <a:extLst>
              <a:ext uri="{FF2B5EF4-FFF2-40B4-BE49-F238E27FC236}">
                <a16:creationId xmlns:a16="http://schemas.microsoft.com/office/drawing/2014/main" id="{B23F93BF-75E2-4261-85B0-DD50EA3801B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865015" y="1382678"/>
            <a:ext cx="685800" cy="685800"/>
          </a:xfrm>
          <a:prstGeom prst="rect">
            <a:avLst/>
          </a:prstGeom>
        </p:spPr>
      </p:pic>
      <p:cxnSp>
        <p:nvCxnSpPr>
          <p:cNvPr id="205" name="Straight Arrow Connector 204">
            <a:extLst>
              <a:ext uri="{FF2B5EF4-FFF2-40B4-BE49-F238E27FC236}">
                <a16:creationId xmlns:a16="http://schemas.microsoft.com/office/drawing/2014/main" id="{118E8564-C8C4-4957-952F-6803B155B9D8}"/>
              </a:ext>
            </a:extLst>
          </p:cNvPr>
          <p:cNvCxnSpPr>
            <a:cxnSpLocks/>
          </p:cNvCxnSpPr>
          <p:nvPr/>
        </p:nvCxnSpPr>
        <p:spPr>
          <a:xfrm>
            <a:off x="9226016" y="20067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2" name="Flowchart: Data 221">
            <a:extLst>
              <a:ext uri="{FF2B5EF4-FFF2-40B4-BE49-F238E27FC236}">
                <a16:creationId xmlns:a16="http://schemas.microsoft.com/office/drawing/2014/main" id="{EE89CBBE-B14B-4105-8864-E195C0F6B589}"/>
              </a:ext>
            </a:extLst>
          </p:cNvPr>
          <p:cNvSpPr/>
          <p:nvPr/>
        </p:nvSpPr>
        <p:spPr>
          <a:xfrm>
            <a:off x="8887423"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FRB</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cxnSp>
        <p:nvCxnSpPr>
          <p:cNvPr id="151" name="Straight Arrow Connector 150">
            <a:extLst>
              <a:ext uri="{FF2B5EF4-FFF2-40B4-BE49-F238E27FC236}">
                <a16:creationId xmlns:a16="http://schemas.microsoft.com/office/drawing/2014/main" id="{AD920479-ED10-49E3-BF92-BF183C58D047}"/>
              </a:ext>
            </a:extLst>
          </p:cNvPr>
          <p:cNvCxnSpPr>
            <a:cxnSpLocks/>
          </p:cNvCxnSpPr>
          <p:nvPr/>
        </p:nvCxnSpPr>
        <p:spPr>
          <a:xfrm>
            <a:off x="9198319" y="3265459"/>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69868BBF-19B4-4102-AE54-F2142F0DCD88}"/>
              </a:ext>
            </a:extLst>
          </p:cNvPr>
          <p:cNvCxnSpPr>
            <a:cxnSpLocks/>
          </p:cNvCxnSpPr>
          <p:nvPr/>
        </p:nvCxnSpPr>
        <p:spPr>
          <a:xfrm>
            <a:off x="5043103" y="3288996"/>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55" name="Graphic 154">
            <a:extLst>
              <a:ext uri="{FF2B5EF4-FFF2-40B4-BE49-F238E27FC236}">
                <a16:creationId xmlns:a16="http://schemas.microsoft.com/office/drawing/2014/main" id="{0B0B53B4-5608-4767-A20E-03826B651AB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710384" y="1382678"/>
            <a:ext cx="685800" cy="685800"/>
          </a:xfrm>
          <a:prstGeom prst="rect">
            <a:avLst/>
          </a:prstGeom>
        </p:spPr>
      </p:pic>
      <p:cxnSp>
        <p:nvCxnSpPr>
          <p:cNvPr id="157" name="Straight Arrow Connector 156">
            <a:extLst>
              <a:ext uri="{FF2B5EF4-FFF2-40B4-BE49-F238E27FC236}">
                <a16:creationId xmlns:a16="http://schemas.microsoft.com/office/drawing/2014/main" id="{879C8481-7021-46D9-AA4C-D4BCB360EA3A}"/>
              </a:ext>
            </a:extLst>
          </p:cNvPr>
          <p:cNvCxnSpPr>
            <a:cxnSpLocks/>
          </p:cNvCxnSpPr>
          <p:nvPr/>
        </p:nvCxnSpPr>
        <p:spPr>
          <a:xfrm>
            <a:off x="5043008" y="20067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2" name="Flowchart: Data 161">
            <a:extLst>
              <a:ext uri="{FF2B5EF4-FFF2-40B4-BE49-F238E27FC236}">
                <a16:creationId xmlns:a16="http://schemas.microsoft.com/office/drawing/2014/main" id="{A3056CDB-0ECC-4100-A8EF-4F6CAA86B879}"/>
              </a:ext>
            </a:extLst>
          </p:cNvPr>
          <p:cNvSpPr/>
          <p:nvPr/>
        </p:nvSpPr>
        <p:spPr>
          <a:xfrm>
            <a:off x="4777639"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NCHS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pic>
        <p:nvPicPr>
          <p:cNvPr id="26" name="Graphic 25" descr="Door Closed outline">
            <a:extLst>
              <a:ext uri="{FF2B5EF4-FFF2-40B4-BE49-F238E27FC236}">
                <a16:creationId xmlns:a16="http://schemas.microsoft.com/office/drawing/2014/main" id="{A7EA6CBE-EA09-4A9D-BF7B-A9F3B8B2990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33353" y="1382678"/>
            <a:ext cx="685800" cy="685800"/>
          </a:xfrm>
          <a:prstGeom prst="rect">
            <a:avLst/>
          </a:prstGeom>
        </p:spPr>
      </p:pic>
      <p:sp>
        <p:nvSpPr>
          <p:cNvPr id="161" name="Flowchart: Data 160">
            <a:extLst>
              <a:ext uri="{FF2B5EF4-FFF2-40B4-BE49-F238E27FC236}">
                <a16:creationId xmlns:a16="http://schemas.microsoft.com/office/drawing/2014/main" id="{064DC422-3C56-4A58-A850-777ABCD8DDE5}"/>
              </a:ext>
            </a:extLst>
          </p:cNvPr>
          <p:cNvSpPr/>
          <p:nvPr/>
        </p:nvSpPr>
        <p:spPr>
          <a:xfrm>
            <a:off x="1352819"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EIA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sp>
        <p:nvSpPr>
          <p:cNvPr id="106" name="Flowchart: Data 105">
            <a:extLst>
              <a:ext uri="{FF2B5EF4-FFF2-40B4-BE49-F238E27FC236}">
                <a16:creationId xmlns:a16="http://schemas.microsoft.com/office/drawing/2014/main" id="{6FA6FA36-29DE-408F-BC4F-88E94C1969BD}"/>
              </a:ext>
            </a:extLst>
          </p:cNvPr>
          <p:cNvSpPr/>
          <p:nvPr/>
        </p:nvSpPr>
        <p:spPr>
          <a:xfrm>
            <a:off x="10246062" y="2806005"/>
            <a:ext cx="859536"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SAMHSA</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8" name="Straight Arrow Connector 107">
            <a:extLst>
              <a:ext uri="{FF2B5EF4-FFF2-40B4-BE49-F238E27FC236}">
                <a16:creationId xmlns:a16="http://schemas.microsoft.com/office/drawing/2014/main" id="{C08A6D07-A542-4AD4-A35D-AC74320B6FEC}"/>
              </a:ext>
            </a:extLst>
          </p:cNvPr>
          <p:cNvCxnSpPr>
            <a:cxnSpLocks/>
          </p:cNvCxnSpPr>
          <p:nvPr/>
        </p:nvCxnSpPr>
        <p:spPr>
          <a:xfrm>
            <a:off x="10706382" y="2006758"/>
            <a:ext cx="1" cy="7176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09" name="Graphic 108">
            <a:extLst>
              <a:ext uri="{FF2B5EF4-FFF2-40B4-BE49-F238E27FC236}">
                <a16:creationId xmlns:a16="http://schemas.microsoft.com/office/drawing/2014/main" id="{208C51E8-9475-46BD-8F73-F67FF53EB36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373971" y="1382678"/>
            <a:ext cx="685800" cy="685800"/>
          </a:xfrm>
          <a:prstGeom prst="rect">
            <a:avLst/>
          </a:prstGeom>
        </p:spPr>
      </p:pic>
      <p:cxnSp>
        <p:nvCxnSpPr>
          <p:cNvPr id="115" name="Straight Arrow Connector 114">
            <a:extLst>
              <a:ext uri="{FF2B5EF4-FFF2-40B4-BE49-F238E27FC236}">
                <a16:creationId xmlns:a16="http://schemas.microsoft.com/office/drawing/2014/main" id="{178CBA8F-1E4B-4038-89A5-F2FC51F07D2B}"/>
              </a:ext>
            </a:extLst>
          </p:cNvPr>
          <p:cNvCxnSpPr>
            <a:cxnSpLocks/>
          </p:cNvCxnSpPr>
          <p:nvPr/>
        </p:nvCxnSpPr>
        <p:spPr>
          <a:xfrm>
            <a:off x="11474789" y="3319934"/>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16" name="Graphic 115">
            <a:extLst>
              <a:ext uri="{FF2B5EF4-FFF2-40B4-BE49-F238E27FC236}">
                <a16:creationId xmlns:a16="http://schemas.microsoft.com/office/drawing/2014/main" id="{A431397D-3844-4AED-9E76-E24EEC8D41E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45313" y="3954164"/>
            <a:ext cx="594360" cy="594360"/>
          </a:xfrm>
          <a:prstGeom prst="rect">
            <a:avLst/>
          </a:prstGeom>
        </p:spPr>
      </p:pic>
      <p:pic>
        <p:nvPicPr>
          <p:cNvPr id="126" name="Graphic 125">
            <a:extLst>
              <a:ext uri="{FF2B5EF4-FFF2-40B4-BE49-F238E27FC236}">
                <a16:creationId xmlns:a16="http://schemas.microsoft.com/office/drawing/2014/main" id="{D1EBE1DE-0C78-4FF8-B2D5-7A27252B1E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45313" y="4455274"/>
            <a:ext cx="594360" cy="594360"/>
          </a:xfrm>
          <a:prstGeom prst="rect">
            <a:avLst/>
          </a:prstGeom>
        </p:spPr>
      </p:pic>
      <p:sp>
        <p:nvSpPr>
          <p:cNvPr id="127" name="TextBox 126">
            <a:extLst>
              <a:ext uri="{FF2B5EF4-FFF2-40B4-BE49-F238E27FC236}">
                <a16:creationId xmlns:a16="http://schemas.microsoft.com/office/drawing/2014/main" id="{6DF1F6F3-6174-4919-9BB7-D3E88B787C88}"/>
              </a:ext>
            </a:extLst>
          </p:cNvPr>
          <p:cNvSpPr txBox="1"/>
          <p:nvPr/>
        </p:nvSpPr>
        <p:spPr>
          <a:xfrm>
            <a:off x="10411419" y="5105990"/>
            <a:ext cx="778097"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NCHS RDC;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Graphic 4" descr="No sign with solid fill">
            <a:extLst>
              <a:ext uri="{FF2B5EF4-FFF2-40B4-BE49-F238E27FC236}">
                <a16:creationId xmlns:a16="http://schemas.microsoft.com/office/drawing/2014/main" id="{D2E8ADF3-D336-4499-9492-05528A6CEBA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74089" y="1524197"/>
            <a:ext cx="196366" cy="196366"/>
          </a:xfrm>
          <a:prstGeom prst="rect">
            <a:avLst/>
          </a:prstGeom>
        </p:spPr>
      </p:pic>
    </p:spTree>
    <p:extLst>
      <p:ext uri="{BB962C8B-B14F-4D97-AF65-F5344CB8AC3E}">
        <p14:creationId xmlns:p14="http://schemas.microsoft.com/office/powerpoint/2010/main" val="268421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E5090B2-C4E6-4894-A5C3-2358B82D1C05}"/>
              </a:ext>
            </a:extLst>
          </p:cNvPr>
          <p:cNvSpPr>
            <a:spLocks noGrp="1"/>
          </p:cNvSpPr>
          <p:nvPr>
            <p:ph type="title"/>
          </p:nvPr>
        </p:nvSpPr>
        <p:spPr/>
        <p:txBody>
          <a:bodyPr>
            <a:noAutofit/>
          </a:bodyPr>
          <a:lstStyle/>
          <a:p>
            <a:r>
              <a:rPr lang="en-US" sz="2800" dirty="0">
                <a:latin typeface="Arial" panose="020B0604020202020204" pitchFamily="34" charset="0"/>
                <a:cs typeface="Arial" panose="020B0604020202020204" pitchFamily="34" charset="0"/>
              </a:rPr>
              <a:t>This week – Standard Application Process (SAP) Goes Live	</a:t>
            </a:r>
          </a:p>
        </p:txBody>
      </p:sp>
      <p:sp>
        <p:nvSpPr>
          <p:cNvPr id="8" name="Slide Number Placeholder 7">
            <a:extLst>
              <a:ext uri="{FF2B5EF4-FFF2-40B4-BE49-F238E27FC236}">
                <a16:creationId xmlns:a16="http://schemas.microsoft.com/office/drawing/2014/main" id="{1F1770D4-8864-4BDB-9520-46FEF1920655}"/>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8A7F6-AEDB-4ACB-B5FE-41C9859837FA}"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2D26EDC-313D-446A-86AB-9BAE15FE2247}"/>
              </a:ext>
            </a:extLst>
          </p:cNvPr>
          <p:cNvSpPr txBox="1"/>
          <p:nvPr/>
        </p:nvSpPr>
        <p:spPr>
          <a:xfrm>
            <a:off x="-86937" y="1474084"/>
            <a:ext cx="1245885" cy="7848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Single Application Portal</a:t>
            </a:r>
          </a:p>
        </p:txBody>
      </p:sp>
      <p:sp>
        <p:nvSpPr>
          <p:cNvPr id="12" name="TextBox 11">
            <a:extLst>
              <a:ext uri="{FF2B5EF4-FFF2-40B4-BE49-F238E27FC236}">
                <a16:creationId xmlns:a16="http://schemas.microsoft.com/office/drawing/2014/main" id="{EA5243C3-FA8F-4AA1-9D1F-B91E001D2265}"/>
              </a:ext>
            </a:extLst>
          </p:cNvPr>
          <p:cNvSpPr txBox="1"/>
          <p:nvPr/>
        </p:nvSpPr>
        <p:spPr>
          <a:xfrm>
            <a:off x="100035" y="4799756"/>
            <a:ext cx="1010043" cy="7848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Secure Access Facilities</a:t>
            </a:r>
          </a:p>
        </p:txBody>
      </p:sp>
      <p:sp>
        <p:nvSpPr>
          <p:cNvPr id="13" name="Left Brace 12">
            <a:extLst>
              <a:ext uri="{FF2B5EF4-FFF2-40B4-BE49-F238E27FC236}">
                <a16:creationId xmlns:a16="http://schemas.microsoft.com/office/drawing/2014/main" id="{F8EE2C1F-B1DA-4B16-B7B7-31E473DA29DD}"/>
              </a:ext>
            </a:extLst>
          </p:cNvPr>
          <p:cNvSpPr/>
          <p:nvPr/>
        </p:nvSpPr>
        <p:spPr>
          <a:xfrm>
            <a:off x="1137587" y="1231010"/>
            <a:ext cx="225125" cy="1260395"/>
          </a:xfrm>
          <a:prstGeom prst="leftBrace">
            <a:avLst>
              <a:gd name="adj1" fmla="val 60766"/>
              <a:gd name="adj2" fmla="val 53078"/>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Left Brace 13">
            <a:extLst>
              <a:ext uri="{FF2B5EF4-FFF2-40B4-BE49-F238E27FC236}">
                <a16:creationId xmlns:a16="http://schemas.microsoft.com/office/drawing/2014/main" id="{1EFBE5B7-F646-4CB2-92F3-4C6E3C3E33D7}"/>
              </a:ext>
            </a:extLst>
          </p:cNvPr>
          <p:cNvSpPr/>
          <p:nvPr/>
        </p:nvSpPr>
        <p:spPr>
          <a:xfrm>
            <a:off x="1137587" y="2635262"/>
            <a:ext cx="225125" cy="1260395"/>
          </a:xfrm>
          <a:prstGeom prst="leftBrace">
            <a:avLst>
              <a:gd name="adj1" fmla="val 60766"/>
              <a:gd name="adj2" fmla="val 53078"/>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Left Brace 14">
            <a:extLst>
              <a:ext uri="{FF2B5EF4-FFF2-40B4-BE49-F238E27FC236}">
                <a16:creationId xmlns:a16="http://schemas.microsoft.com/office/drawing/2014/main" id="{892D6103-6998-42AE-BED3-F5B6D7CD2825}"/>
              </a:ext>
            </a:extLst>
          </p:cNvPr>
          <p:cNvSpPr/>
          <p:nvPr/>
        </p:nvSpPr>
        <p:spPr>
          <a:xfrm>
            <a:off x="1146276" y="4023705"/>
            <a:ext cx="216437" cy="2152993"/>
          </a:xfrm>
          <a:prstGeom prst="leftBrace">
            <a:avLst>
              <a:gd name="adj1" fmla="val 60766"/>
              <a:gd name="adj2" fmla="val 53078"/>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07D0430E-FC8F-4E56-822E-9F20A7B4C992}"/>
              </a:ext>
            </a:extLst>
          </p:cNvPr>
          <p:cNvSpPr txBox="1"/>
          <p:nvPr/>
        </p:nvSpPr>
        <p:spPr>
          <a:xfrm>
            <a:off x="-90531" y="2844107"/>
            <a:ext cx="122390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Federal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Restricted-Use Data Assets</a:t>
            </a:r>
          </a:p>
        </p:txBody>
      </p:sp>
      <p:pic>
        <p:nvPicPr>
          <p:cNvPr id="156" name="Graphic 155">
            <a:extLst>
              <a:ext uri="{FF2B5EF4-FFF2-40B4-BE49-F238E27FC236}">
                <a16:creationId xmlns:a16="http://schemas.microsoft.com/office/drawing/2014/main" id="{CAD21213-A1A8-4D40-A9C9-433FCBCFEAF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189516" y="3965153"/>
            <a:ext cx="594360" cy="594360"/>
          </a:xfrm>
          <a:prstGeom prst="rect">
            <a:avLst/>
          </a:prstGeom>
        </p:spPr>
      </p:pic>
      <p:sp>
        <p:nvSpPr>
          <p:cNvPr id="158" name="TextBox 157">
            <a:extLst>
              <a:ext uri="{FF2B5EF4-FFF2-40B4-BE49-F238E27FC236}">
                <a16:creationId xmlns:a16="http://schemas.microsoft.com/office/drawing/2014/main" id="{6B0CDB14-BB52-46AA-A13E-571F02198C9E}"/>
              </a:ext>
            </a:extLst>
          </p:cNvPr>
          <p:cNvSpPr txBox="1"/>
          <p:nvPr/>
        </p:nvSpPr>
        <p:spPr>
          <a:xfrm>
            <a:off x="11171957" y="4594457"/>
            <a:ext cx="629478" cy="184666"/>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0" name="TextBox 189">
            <a:extLst>
              <a:ext uri="{FF2B5EF4-FFF2-40B4-BE49-F238E27FC236}">
                <a16:creationId xmlns:a16="http://schemas.microsoft.com/office/drawing/2014/main" id="{EFD6A4EA-E578-4B0C-8F57-847CEA3DD9D2}"/>
              </a:ext>
            </a:extLst>
          </p:cNvPr>
          <p:cNvSpPr txBox="1"/>
          <p:nvPr/>
        </p:nvSpPr>
        <p:spPr>
          <a:xfrm>
            <a:off x="3518422" y="5633744"/>
            <a:ext cx="778098"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BLS Onsite;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BLS Enclave;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1" name="TextBox 190">
            <a:extLst>
              <a:ext uri="{FF2B5EF4-FFF2-40B4-BE49-F238E27FC236}">
                <a16:creationId xmlns:a16="http://schemas.microsoft.com/office/drawing/2014/main" id="{C61B22A1-8E23-4FBC-8FB1-092A23E30A95}"/>
              </a:ext>
            </a:extLst>
          </p:cNvPr>
          <p:cNvSpPr txBox="1"/>
          <p:nvPr/>
        </p:nvSpPr>
        <p:spPr>
          <a:xfrm>
            <a:off x="5532966" y="5075101"/>
            <a:ext cx="74773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IRS Onsite;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IRS Laptops</a:t>
            </a:r>
          </a:p>
        </p:txBody>
      </p:sp>
      <p:sp>
        <p:nvSpPr>
          <p:cNvPr id="194" name="TextBox 193">
            <a:extLst>
              <a:ext uri="{FF2B5EF4-FFF2-40B4-BE49-F238E27FC236}">
                <a16:creationId xmlns:a16="http://schemas.microsoft.com/office/drawing/2014/main" id="{CB0F0144-DF1E-44F3-93DE-6371462D3290}"/>
              </a:ext>
            </a:extLst>
          </p:cNvPr>
          <p:cNvSpPr txBox="1"/>
          <p:nvPr/>
        </p:nvSpPr>
        <p:spPr>
          <a:xfrm>
            <a:off x="7579651" y="5075101"/>
            <a:ext cx="1138568" cy="738664"/>
          </a:xfrm>
          <a:prstGeom prst="rect">
            <a:avLst/>
          </a:prstGeom>
          <a:noFill/>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a:rPr>
              <a:t>Requester secure site;</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NCES Remote Access</a:t>
            </a:r>
          </a:p>
        </p:txBody>
      </p:sp>
      <p:cxnSp>
        <p:nvCxnSpPr>
          <p:cNvPr id="175" name="Straight Arrow Connector 174">
            <a:extLst>
              <a:ext uri="{FF2B5EF4-FFF2-40B4-BE49-F238E27FC236}">
                <a16:creationId xmlns:a16="http://schemas.microsoft.com/office/drawing/2014/main" id="{52CADC19-C1A8-4C66-9802-F59D8DE33E18}"/>
              </a:ext>
            </a:extLst>
          </p:cNvPr>
          <p:cNvCxnSpPr>
            <a:cxnSpLocks/>
          </p:cNvCxnSpPr>
          <p:nvPr/>
        </p:nvCxnSpPr>
        <p:spPr>
          <a:xfrm>
            <a:off x="3055832" y="3271903"/>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6" name="Flowchart: Data 95">
            <a:extLst>
              <a:ext uri="{FF2B5EF4-FFF2-40B4-BE49-F238E27FC236}">
                <a16:creationId xmlns:a16="http://schemas.microsoft.com/office/drawing/2014/main" id="{2D31DFB9-6576-4F3B-8F28-3756707D4037}"/>
              </a:ext>
            </a:extLst>
          </p:cNvPr>
          <p:cNvSpPr/>
          <p:nvPr/>
        </p:nvSpPr>
        <p:spPr>
          <a:xfrm>
            <a:off x="2722747"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BJS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cxnSp>
        <p:nvCxnSpPr>
          <p:cNvPr id="176" name="Straight Arrow Connector 175">
            <a:extLst>
              <a:ext uri="{FF2B5EF4-FFF2-40B4-BE49-F238E27FC236}">
                <a16:creationId xmlns:a16="http://schemas.microsoft.com/office/drawing/2014/main" id="{3F3D70C1-6C52-4032-B5CA-240062D56280}"/>
              </a:ext>
            </a:extLst>
          </p:cNvPr>
          <p:cNvCxnSpPr>
            <a:cxnSpLocks/>
          </p:cNvCxnSpPr>
          <p:nvPr/>
        </p:nvCxnSpPr>
        <p:spPr>
          <a:xfrm>
            <a:off x="3755300" y="3255072"/>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3" name="Flowchart: Data 122">
            <a:extLst>
              <a:ext uri="{FF2B5EF4-FFF2-40B4-BE49-F238E27FC236}">
                <a16:creationId xmlns:a16="http://schemas.microsoft.com/office/drawing/2014/main" id="{88E727B8-346D-4920-86DD-80B0C1B9EACE}"/>
              </a:ext>
            </a:extLst>
          </p:cNvPr>
          <p:cNvSpPr/>
          <p:nvPr/>
        </p:nvSpPr>
        <p:spPr>
          <a:xfrm>
            <a:off x="3407711"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BLS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cxnSp>
        <p:nvCxnSpPr>
          <p:cNvPr id="179" name="Straight Arrow Connector 178">
            <a:extLst>
              <a:ext uri="{FF2B5EF4-FFF2-40B4-BE49-F238E27FC236}">
                <a16:creationId xmlns:a16="http://schemas.microsoft.com/office/drawing/2014/main" id="{E732F439-179C-465D-9BC6-FCFC4C6B1F50}"/>
              </a:ext>
            </a:extLst>
          </p:cNvPr>
          <p:cNvCxnSpPr>
            <a:cxnSpLocks/>
          </p:cNvCxnSpPr>
          <p:nvPr/>
        </p:nvCxnSpPr>
        <p:spPr>
          <a:xfrm>
            <a:off x="5765673" y="3278655"/>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4" name="Flowchart: Data 133">
            <a:extLst>
              <a:ext uri="{FF2B5EF4-FFF2-40B4-BE49-F238E27FC236}">
                <a16:creationId xmlns:a16="http://schemas.microsoft.com/office/drawing/2014/main" id="{482BC9B2-9D7C-4DD0-85A4-DD8F7614A534}"/>
              </a:ext>
            </a:extLst>
          </p:cNvPr>
          <p:cNvSpPr/>
          <p:nvPr/>
        </p:nvSpPr>
        <p:spPr>
          <a:xfrm>
            <a:off x="5462603"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IRS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cxnSp>
        <p:nvCxnSpPr>
          <p:cNvPr id="180" name="Straight Arrow Connector 179">
            <a:extLst>
              <a:ext uri="{FF2B5EF4-FFF2-40B4-BE49-F238E27FC236}">
                <a16:creationId xmlns:a16="http://schemas.microsoft.com/office/drawing/2014/main" id="{1FA0B4D9-E249-4250-A06C-63C474C41CB6}"/>
              </a:ext>
            </a:extLst>
          </p:cNvPr>
          <p:cNvCxnSpPr>
            <a:cxnSpLocks/>
          </p:cNvCxnSpPr>
          <p:nvPr/>
        </p:nvCxnSpPr>
        <p:spPr>
          <a:xfrm>
            <a:off x="6420690" y="3271903"/>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6" name="Flowchart: Data 145">
            <a:extLst>
              <a:ext uri="{FF2B5EF4-FFF2-40B4-BE49-F238E27FC236}">
                <a16:creationId xmlns:a16="http://schemas.microsoft.com/office/drawing/2014/main" id="{AB99C710-CED1-4874-862E-9524148D9AA6}"/>
              </a:ext>
            </a:extLst>
          </p:cNvPr>
          <p:cNvSpPr/>
          <p:nvPr/>
        </p:nvSpPr>
        <p:spPr>
          <a:xfrm>
            <a:off x="6147567"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NASS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cxnSp>
        <p:nvCxnSpPr>
          <p:cNvPr id="181" name="Straight Arrow Connector 180">
            <a:extLst>
              <a:ext uri="{FF2B5EF4-FFF2-40B4-BE49-F238E27FC236}">
                <a16:creationId xmlns:a16="http://schemas.microsoft.com/office/drawing/2014/main" id="{AFDE1763-8097-4C85-93CB-4048C6D0B5A1}"/>
              </a:ext>
            </a:extLst>
          </p:cNvPr>
          <p:cNvCxnSpPr>
            <a:cxnSpLocks/>
          </p:cNvCxnSpPr>
          <p:nvPr/>
        </p:nvCxnSpPr>
        <p:spPr>
          <a:xfrm>
            <a:off x="7128042" y="3265459"/>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0" name="Flowchart: Data 159">
            <a:extLst>
              <a:ext uri="{FF2B5EF4-FFF2-40B4-BE49-F238E27FC236}">
                <a16:creationId xmlns:a16="http://schemas.microsoft.com/office/drawing/2014/main" id="{7F209FE7-3E82-4B1F-9C44-30361D1646FC}"/>
              </a:ext>
            </a:extLst>
          </p:cNvPr>
          <p:cNvSpPr/>
          <p:nvPr/>
        </p:nvSpPr>
        <p:spPr>
          <a:xfrm>
            <a:off x="6832531"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ERS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cxnSp>
        <p:nvCxnSpPr>
          <p:cNvPr id="182" name="Straight Arrow Connector 181">
            <a:extLst>
              <a:ext uri="{FF2B5EF4-FFF2-40B4-BE49-F238E27FC236}">
                <a16:creationId xmlns:a16="http://schemas.microsoft.com/office/drawing/2014/main" id="{9E2B0A4F-EBDD-4FA6-818C-8BCCF143AE28}"/>
              </a:ext>
            </a:extLst>
          </p:cNvPr>
          <p:cNvCxnSpPr>
            <a:cxnSpLocks/>
          </p:cNvCxnSpPr>
          <p:nvPr/>
        </p:nvCxnSpPr>
        <p:spPr>
          <a:xfrm>
            <a:off x="7828391" y="3278655"/>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5" name="Flowchart: Data 134">
            <a:extLst>
              <a:ext uri="{FF2B5EF4-FFF2-40B4-BE49-F238E27FC236}">
                <a16:creationId xmlns:a16="http://schemas.microsoft.com/office/drawing/2014/main" id="{CF7C9A1A-A35F-4A02-8237-E929FFEEF2A6}"/>
              </a:ext>
            </a:extLst>
          </p:cNvPr>
          <p:cNvSpPr/>
          <p:nvPr/>
        </p:nvSpPr>
        <p:spPr>
          <a:xfrm>
            <a:off x="7517495"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NCES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cxnSp>
        <p:nvCxnSpPr>
          <p:cNvPr id="172" name="Straight Arrow Connector 171">
            <a:extLst>
              <a:ext uri="{FF2B5EF4-FFF2-40B4-BE49-F238E27FC236}">
                <a16:creationId xmlns:a16="http://schemas.microsoft.com/office/drawing/2014/main" id="{BB843B0A-C089-4C65-A78E-FE8D289C7A19}"/>
              </a:ext>
            </a:extLst>
          </p:cNvPr>
          <p:cNvCxnSpPr>
            <a:cxnSpLocks/>
          </p:cNvCxnSpPr>
          <p:nvPr/>
        </p:nvCxnSpPr>
        <p:spPr>
          <a:xfrm>
            <a:off x="2366407" y="32743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6" name="Flowchart: Data 185">
            <a:extLst>
              <a:ext uri="{FF2B5EF4-FFF2-40B4-BE49-F238E27FC236}">
                <a16:creationId xmlns:a16="http://schemas.microsoft.com/office/drawing/2014/main" id="{FAE7DC85-06A9-4C8B-807A-6FCAE238DCA2}"/>
              </a:ext>
            </a:extLst>
          </p:cNvPr>
          <p:cNvSpPr/>
          <p:nvPr/>
        </p:nvSpPr>
        <p:spPr>
          <a:xfrm>
            <a:off x="2037783"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BEA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cxnSp>
        <p:nvCxnSpPr>
          <p:cNvPr id="185" name="Straight Arrow Connector 184">
            <a:extLst>
              <a:ext uri="{FF2B5EF4-FFF2-40B4-BE49-F238E27FC236}">
                <a16:creationId xmlns:a16="http://schemas.microsoft.com/office/drawing/2014/main" id="{6188C8AF-287F-4F15-A36C-1731C7F2039F}"/>
              </a:ext>
            </a:extLst>
          </p:cNvPr>
          <p:cNvCxnSpPr>
            <a:cxnSpLocks/>
          </p:cNvCxnSpPr>
          <p:nvPr/>
        </p:nvCxnSpPr>
        <p:spPr>
          <a:xfrm>
            <a:off x="9883283" y="3265459"/>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8" name="Flowchart: Data 147">
            <a:extLst>
              <a:ext uri="{FF2B5EF4-FFF2-40B4-BE49-F238E27FC236}">
                <a16:creationId xmlns:a16="http://schemas.microsoft.com/office/drawing/2014/main" id="{86B90618-D881-45C1-899D-78362879B114}"/>
              </a:ext>
            </a:extLst>
          </p:cNvPr>
          <p:cNvSpPr/>
          <p:nvPr/>
        </p:nvSpPr>
        <p:spPr>
          <a:xfrm>
            <a:off x="9572387"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SSA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cxnSp>
        <p:nvCxnSpPr>
          <p:cNvPr id="177" name="Straight Arrow Connector 176">
            <a:extLst>
              <a:ext uri="{FF2B5EF4-FFF2-40B4-BE49-F238E27FC236}">
                <a16:creationId xmlns:a16="http://schemas.microsoft.com/office/drawing/2014/main" id="{B8E23216-576D-4692-9B4F-3FAF9AD1C2B0}"/>
              </a:ext>
            </a:extLst>
          </p:cNvPr>
          <p:cNvCxnSpPr>
            <a:cxnSpLocks/>
          </p:cNvCxnSpPr>
          <p:nvPr/>
        </p:nvCxnSpPr>
        <p:spPr>
          <a:xfrm>
            <a:off x="4403571" y="3278655"/>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6" name="Flowchart: Data 215">
            <a:extLst>
              <a:ext uri="{FF2B5EF4-FFF2-40B4-BE49-F238E27FC236}">
                <a16:creationId xmlns:a16="http://schemas.microsoft.com/office/drawing/2014/main" id="{751E57BA-35D9-4C2E-A439-A56E7F34DB3C}"/>
              </a:ext>
            </a:extLst>
          </p:cNvPr>
          <p:cNvSpPr/>
          <p:nvPr/>
        </p:nvSpPr>
        <p:spPr>
          <a:xfrm>
            <a:off x="4092675"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NCSES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pic>
        <p:nvPicPr>
          <p:cNvPr id="124" name="Graphic 123">
            <a:extLst>
              <a:ext uri="{FF2B5EF4-FFF2-40B4-BE49-F238E27FC236}">
                <a16:creationId xmlns:a16="http://schemas.microsoft.com/office/drawing/2014/main" id="{3B444744-F336-41C4-8C2D-6AE9D2D502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766874" y="3954164"/>
            <a:ext cx="594360" cy="594360"/>
          </a:xfrm>
          <a:prstGeom prst="rect">
            <a:avLst/>
          </a:prstGeom>
        </p:spPr>
      </p:pic>
      <p:pic>
        <p:nvPicPr>
          <p:cNvPr id="125" name="Graphic 124">
            <a:extLst>
              <a:ext uri="{FF2B5EF4-FFF2-40B4-BE49-F238E27FC236}">
                <a16:creationId xmlns:a16="http://schemas.microsoft.com/office/drawing/2014/main" id="{77E9E364-6AA0-4C3C-9B4D-39F4AB3C95C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61221" y="3954164"/>
            <a:ext cx="594360" cy="594360"/>
          </a:xfrm>
          <a:prstGeom prst="rect">
            <a:avLst/>
          </a:prstGeom>
        </p:spPr>
      </p:pic>
      <p:pic>
        <p:nvPicPr>
          <p:cNvPr id="137" name="Graphic 136" descr="Home outline">
            <a:extLst>
              <a:ext uri="{FF2B5EF4-FFF2-40B4-BE49-F238E27FC236}">
                <a16:creationId xmlns:a16="http://schemas.microsoft.com/office/drawing/2014/main" id="{7B519527-D2D4-4EA8-80A9-0AEA6154D1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1662" y="3954164"/>
            <a:ext cx="594360" cy="594360"/>
          </a:xfrm>
          <a:prstGeom prst="rect">
            <a:avLst/>
          </a:prstGeom>
        </p:spPr>
      </p:pic>
      <p:pic>
        <p:nvPicPr>
          <p:cNvPr id="142" name="Graphic 141" descr="Home outline">
            <a:extLst>
              <a:ext uri="{FF2B5EF4-FFF2-40B4-BE49-F238E27FC236}">
                <a16:creationId xmlns:a16="http://schemas.microsoft.com/office/drawing/2014/main" id="{6915C5CE-1487-41A3-A3E1-0303A18687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57994" y="3954164"/>
            <a:ext cx="594360" cy="594360"/>
          </a:xfrm>
          <a:prstGeom prst="rect">
            <a:avLst/>
          </a:prstGeom>
        </p:spPr>
      </p:pic>
      <p:pic>
        <p:nvPicPr>
          <p:cNvPr id="144" name="Graphic 143" descr="Home outline">
            <a:extLst>
              <a:ext uri="{FF2B5EF4-FFF2-40B4-BE49-F238E27FC236}">
                <a16:creationId xmlns:a16="http://schemas.microsoft.com/office/drawing/2014/main" id="{BB2465D8-D504-4ABD-92C2-F64A8CB847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4286" y="3954164"/>
            <a:ext cx="594360" cy="594360"/>
          </a:xfrm>
          <a:prstGeom prst="rect">
            <a:avLst/>
          </a:prstGeom>
        </p:spPr>
      </p:pic>
      <p:pic>
        <p:nvPicPr>
          <p:cNvPr id="165" name="Graphic 164" descr="Home outline">
            <a:extLst>
              <a:ext uri="{FF2B5EF4-FFF2-40B4-BE49-F238E27FC236}">
                <a16:creationId xmlns:a16="http://schemas.microsoft.com/office/drawing/2014/main" id="{A6AE0A3C-492A-4862-A46D-165052E77D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46965" y="3954164"/>
            <a:ext cx="594360" cy="594360"/>
          </a:xfrm>
          <a:prstGeom prst="rect">
            <a:avLst/>
          </a:prstGeom>
        </p:spPr>
      </p:pic>
      <p:pic>
        <p:nvPicPr>
          <p:cNvPr id="168" name="Graphic 167">
            <a:extLst>
              <a:ext uri="{FF2B5EF4-FFF2-40B4-BE49-F238E27FC236}">
                <a16:creationId xmlns:a16="http://schemas.microsoft.com/office/drawing/2014/main" id="{D7E1C0F9-8D8F-4A6E-A7F9-B184546118D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067460" y="3954164"/>
            <a:ext cx="594360" cy="594360"/>
          </a:xfrm>
          <a:prstGeom prst="rect">
            <a:avLst/>
          </a:prstGeom>
        </p:spPr>
      </p:pic>
      <p:pic>
        <p:nvPicPr>
          <p:cNvPr id="211" name="Graphic 210">
            <a:extLst>
              <a:ext uri="{FF2B5EF4-FFF2-40B4-BE49-F238E27FC236}">
                <a16:creationId xmlns:a16="http://schemas.microsoft.com/office/drawing/2014/main" id="{9C3449F4-3E2B-4077-A7B8-54853EFC13A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48990" y="3954164"/>
            <a:ext cx="588037" cy="588037"/>
          </a:xfrm>
          <a:prstGeom prst="rect">
            <a:avLst/>
          </a:prstGeom>
        </p:spPr>
      </p:pic>
      <p:pic>
        <p:nvPicPr>
          <p:cNvPr id="212" name="Graphic 211">
            <a:extLst>
              <a:ext uri="{FF2B5EF4-FFF2-40B4-BE49-F238E27FC236}">
                <a16:creationId xmlns:a16="http://schemas.microsoft.com/office/drawing/2014/main" id="{D9E6FD2E-E39B-4E0C-94EA-59DDE800014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18589" y="3954164"/>
            <a:ext cx="588037" cy="588037"/>
          </a:xfrm>
          <a:prstGeom prst="rect">
            <a:avLst/>
          </a:prstGeom>
        </p:spPr>
      </p:pic>
      <p:pic>
        <p:nvPicPr>
          <p:cNvPr id="219" name="Graphic 218">
            <a:extLst>
              <a:ext uri="{FF2B5EF4-FFF2-40B4-BE49-F238E27FC236}">
                <a16:creationId xmlns:a16="http://schemas.microsoft.com/office/drawing/2014/main" id="{3BC32C94-F11B-47F3-BDE0-18111DF60A1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244003" y="3954164"/>
            <a:ext cx="588037" cy="594360"/>
          </a:xfrm>
          <a:prstGeom prst="rect">
            <a:avLst/>
          </a:prstGeom>
        </p:spPr>
      </p:pic>
      <p:cxnSp>
        <p:nvCxnSpPr>
          <p:cNvPr id="183" name="Straight Arrow Connector 182">
            <a:extLst>
              <a:ext uri="{FF2B5EF4-FFF2-40B4-BE49-F238E27FC236}">
                <a16:creationId xmlns:a16="http://schemas.microsoft.com/office/drawing/2014/main" id="{B1A5CAD6-CF20-42C1-9899-2FD94595DD72}"/>
              </a:ext>
            </a:extLst>
          </p:cNvPr>
          <p:cNvCxnSpPr>
            <a:cxnSpLocks/>
          </p:cNvCxnSpPr>
          <p:nvPr/>
        </p:nvCxnSpPr>
        <p:spPr>
          <a:xfrm>
            <a:off x="8513355" y="3275647"/>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1" name="Flowchart: Data 220">
            <a:extLst>
              <a:ext uri="{FF2B5EF4-FFF2-40B4-BE49-F238E27FC236}">
                <a16:creationId xmlns:a16="http://schemas.microsoft.com/office/drawing/2014/main" id="{67B6DB8A-BC5E-4AD1-AA4D-749FC222C607}"/>
              </a:ext>
            </a:extLst>
          </p:cNvPr>
          <p:cNvSpPr/>
          <p:nvPr/>
        </p:nvSpPr>
        <p:spPr>
          <a:xfrm>
            <a:off x="8202459"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BTS</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sp>
        <p:nvSpPr>
          <p:cNvPr id="103" name="TextBox 102">
            <a:extLst>
              <a:ext uri="{FF2B5EF4-FFF2-40B4-BE49-F238E27FC236}">
                <a16:creationId xmlns:a16="http://schemas.microsoft.com/office/drawing/2014/main" id="{7BA0CAB8-003D-4D40-99EF-6F02CF684C74}"/>
              </a:ext>
            </a:extLst>
          </p:cNvPr>
          <p:cNvSpPr txBox="1"/>
          <p:nvPr/>
        </p:nvSpPr>
        <p:spPr>
          <a:xfrm>
            <a:off x="10219970" y="5934726"/>
            <a:ext cx="1853878" cy="24622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*Future data access system TBD</a:t>
            </a:r>
          </a:p>
        </p:txBody>
      </p:sp>
      <p:sp>
        <p:nvSpPr>
          <p:cNvPr id="192" name="TextBox 191">
            <a:extLst>
              <a:ext uri="{FF2B5EF4-FFF2-40B4-BE49-F238E27FC236}">
                <a16:creationId xmlns:a16="http://schemas.microsoft.com/office/drawing/2014/main" id="{170EFCAB-A1DF-4C1C-980A-9A4DB6433636}"/>
              </a:ext>
            </a:extLst>
          </p:cNvPr>
          <p:cNvSpPr txBox="1"/>
          <p:nvPr/>
        </p:nvSpPr>
        <p:spPr>
          <a:xfrm>
            <a:off x="6150382" y="4622001"/>
            <a:ext cx="629531"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USDA Enclave</a:t>
            </a:r>
          </a:p>
        </p:txBody>
      </p:sp>
      <p:sp>
        <p:nvSpPr>
          <p:cNvPr id="217" name="TextBox 216">
            <a:extLst>
              <a:ext uri="{FF2B5EF4-FFF2-40B4-BE49-F238E27FC236}">
                <a16:creationId xmlns:a16="http://schemas.microsoft.com/office/drawing/2014/main" id="{A2B3FAD6-6D82-471D-B12F-3D4B28799D7C}"/>
              </a:ext>
            </a:extLst>
          </p:cNvPr>
          <p:cNvSpPr txBox="1"/>
          <p:nvPr/>
        </p:nvSpPr>
        <p:spPr>
          <a:xfrm>
            <a:off x="8202562" y="4525676"/>
            <a:ext cx="629478"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BTS Onsite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8" name="TextBox 217">
            <a:extLst>
              <a:ext uri="{FF2B5EF4-FFF2-40B4-BE49-F238E27FC236}">
                <a16:creationId xmlns:a16="http://schemas.microsoft.com/office/drawing/2014/main" id="{9F46795F-A4D3-405E-BB68-C435C00E7B31}"/>
              </a:ext>
            </a:extLst>
          </p:cNvPr>
          <p:cNvSpPr txBox="1"/>
          <p:nvPr/>
        </p:nvSpPr>
        <p:spPr>
          <a:xfrm>
            <a:off x="8892190" y="4542201"/>
            <a:ext cx="629478"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FRB Onsite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732E0D3C-A81F-4F17-B528-DF063852CA8A}"/>
              </a:ext>
            </a:extLst>
          </p:cNvPr>
          <p:cNvSpPr txBox="1"/>
          <p:nvPr/>
        </p:nvSpPr>
        <p:spPr>
          <a:xfrm>
            <a:off x="6827198" y="4608953"/>
            <a:ext cx="629531"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USDA Enclave</a:t>
            </a:r>
          </a:p>
        </p:txBody>
      </p:sp>
      <p:sp>
        <p:nvSpPr>
          <p:cNvPr id="111" name="TextBox 110">
            <a:extLst>
              <a:ext uri="{FF2B5EF4-FFF2-40B4-BE49-F238E27FC236}">
                <a16:creationId xmlns:a16="http://schemas.microsoft.com/office/drawing/2014/main" id="{149A1D29-FE88-45E9-87C4-C7921E9A298A}"/>
              </a:ext>
            </a:extLst>
          </p:cNvPr>
          <p:cNvSpPr txBox="1"/>
          <p:nvPr/>
        </p:nvSpPr>
        <p:spPr>
          <a:xfrm>
            <a:off x="2846638" y="5095669"/>
            <a:ext cx="820403"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BJS NACJD;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TextBox 111">
            <a:extLst>
              <a:ext uri="{FF2B5EF4-FFF2-40B4-BE49-F238E27FC236}">
                <a16:creationId xmlns:a16="http://schemas.microsoft.com/office/drawing/2014/main" id="{855D50E1-FA6E-4F1F-B8E2-202EF78BE346}"/>
              </a:ext>
            </a:extLst>
          </p:cNvPr>
          <p:cNvSpPr txBox="1"/>
          <p:nvPr/>
        </p:nvSpPr>
        <p:spPr>
          <a:xfrm>
            <a:off x="1908377" y="5075101"/>
            <a:ext cx="916059"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BEA Network;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TextBox 112">
            <a:extLst>
              <a:ext uri="{FF2B5EF4-FFF2-40B4-BE49-F238E27FC236}">
                <a16:creationId xmlns:a16="http://schemas.microsoft.com/office/drawing/2014/main" id="{1B993E5F-F246-4101-A7BD-235A5A8A6984}"/>
              </a:ext>
            </a:extLst>
          </p:cNvPr>
          <p:cNvSpPr txBox="1"/>
          <p:nvPr/>
        </p:nvSpPr>
        <p:spPr>
          <a:xfrm>
            <a:off x="4815587" y="5105990"/>
            <a:ext cx="689820"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NCHS RDC;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TextBox 113">
            <a:extLst>
              <a:ext uri="{FF2B5EF4-FFF2-40B4-BE49-F238E27FC236}">
                <a16:creationId xmlns:a16="http://schemas.microsoft.com/office/drawing/2014/main" id="{1BE9EAAE-5EE1-431A-A4C6-5ABE3C6A03B2}"/>
              </a:ext>
            </a:extLst>
          </p:cNvPr>
          <p:cNvSpPr txBox="1"/>
          <p:nvPr/>
        </p:nvSpPr>
        <p:spPr>
          <a:xfrm>
            <a:off x="4213318" y="5076026"/>
            <a:ext cx="629478"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NCSES Enclave;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7" name="Graphic 116">
            <a:extLst>
              <a:ext uri="{FF2B5EF4-FFF2-40B4-BE49-F238E27FC236}">
                <a16:creationId xmlns:a16="http://schemas.microsoft.com/office/drawing/2014/main" id="{174913DB-B849-49EF-8C13-7B303995706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61221" y="4455274"/>
            <a:ext cx="594360" cy="594360"/>
          </a:xfrm>
          <a:prstGeom prst="rect">
            <a:avLst/>
          </a:prstGeom>
        </p:spPr>
      </p:pic>
      <p:pic>
        <p:nvPicPr>
          <p:cNvPr id="131" name="Graphic 130" descr="Home outline">
            <a:extLst>
              <a:ext uri="{FF2B5EF4-FFF2-40B4-BE49-F238E27FC236}">
                <a16:creationId xmlns:a16="http://schemas.microsoft.com/office/drawing/2014/main" id="{DDA887D0-0FD2-476D-A43A-FB396C3643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6103" y="3954164"/>
            <a:ext cx="594360" cy="594360"/>
          </a:xfrm>
          <a:prstGeom prst="rect">
            <a:avLst/>
          </a:prstGeom>
        </p:spPr>
      </p:pic>
      <p:sp>
        <p:nvSpPr>
          <p:cNvPr id="105" name="TextBox 104">
            <a:extLst>
              <a:ext uri="{FF2B5EF4-FFF2-40B4-BE49-F238E27FC236}">
                <a16:creationId xmlns:a16="http://schemas.microsoft.com/office/drawing/2014/main" id="{2B63BDD2-95EB-4B82-AC15-81229DFCB81E}"/>
              </a:ext>
            </a:extLst>
          </p:cNvPr>
          <p:cNvSpPr txBox="1"/>
          <p:nvPr/>
        </p:nvSpPr>
        <p:spPr>
          <a:xfrm>
            <a:off x="9585204" y="5074712"/>
            <a:ext cx="7601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Requester secure site;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SSA Onsite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1" name="Graphic 120" descr="Home outline">
            <a:extLst>
              <a:ext uri="{FF2B5EF4-FFF2-40B4-BE49-F238E27FC236}">
                <a16:creationId xmlns:a16="http://schemas.microsoft.com/office/drawing/2014/main" id="{12CCB943-D99F-4FF7-92D3-81ABE74B4A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6103" y="4455274"/>
            <a:ext cx="594360" cy="594360"/>
          </a:xfrm>
          <a:prstGeom prst="rect">
            <a:avLst/>
          </a:prstGeom>
        </p:spPr>
      </p:pic>
      <p:pic>
        <p:nvPicPr>
          <p:cNvPr id="122" name="Graphic 121" descr="Home outline">
            <a:extLst>
              <a:ext uri="{FF2B5EF4-FFF2-40B4-BE49-F238E27FC236}">
                <a16:creationId xmlns:a16="http://schemas.microsoft.com/office/drawing/2014/main" id="{4D057B9E-02C8-4CC6-8CC4-FB4AAD532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2876" y="4455274"/>
            <a:ext cx="594360" cy="594360"/>
          </a:xfrm>
          <a:prstGeom prst="rect">
            <a:avLst/>
          </a:prstGeom>
        </p:spPr>
      </p:pic>
      <p:pic>
        <p:nvPicPr>
          <p:cNvPr id="128" name="Graphic 127" descr="Home outline">
            <a:extLst>
              <a:ext uri="{FF2B5EF4-FFF2-40B4-BE49-F238E27FC236}">
                <a16:creationId xmlns:a16="http://schemas.microsoft.com/office/drawing/2014/main" id="{71494295-7409-4BAC-A376-715BF5A22C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3188" y="4455274"/>
            <a:ext cx="594360" cy="594360"/>
          </a:xfrm>
          <a:prstGeom prst="rect">
            <a:avLst/>
          </a:prstGeom>
        </p:spPr>
      </p:pic>
      <p:pic>
        <p:nvPicPr>
          <p:cNvPr id="130" name="Graphic 129">
            <a:extLst>
              <a:ext uri="{FF2B5EF4-FFF2-40B4-BE49-F238E27FC236}">
                <a16:creationId xmlns:a16="http://schemas.microsoft.com/office/drawing/2014/main" id="{50DB33ED-5AAB-4990-A0F9-E3B50084772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067460" y="4455274"/>
            <a:ext cx="594360" cy="594360"/>
          </a:xfrm>
          <a:prstGeom prst="rect">
            <a:avLst/>
          </a:prstGeom>
        </p:spPr>
      </p:pic>
      <p:pic>
        <p:nvPicPr>
          <p:cNvPr id="132" name="Graphic 131">
            <a:extLst>
              <a:ext uri="{FF2B5EF4-FFF2-40B4-BE49-F238E27FC236}">
                <a16:creationId xmlns:a16="http://schemas.microsoft.com/office/drawing/2014/main" id="{EA141936-88A2-4D33-9FAF-A323D1D8F3F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71571" y="4455274"/>
            <a:ext cx="588037" cy="588037"/>
          </a:xfrm>
          <a:prstGeom prst="rect">
            <a:avLst/>
          </a:prstGeom>
        </p:spPr>
      </p:pic>
      <p:pic>
        <p:nvPicPr>
          <p:cNvPr id="133" name="Graphic 132">
            <a:extLst>
              <a:ext uri="{FF2B5EF4-FFF2-40B4-BE49-F238E27FC236}">
                <a16:creationId xmlns:a16="http://schemas.microsoft.com/office/drawing/2014/main" id="{8BBC8953-D8EE-4445-B236-7F773870D9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18588" y="4455274"/>
            <a:ext cx="588037" cy="588037"/>
          </a:xfrm>
          <a:prstGeom prst="rect">
            <a:avLst/>
          </a:prstGeom>
        </p:spPr>
      </p:pic>
      <p:pic>
        <p:nvPicPr>
          <p:cNvPr id="139" name="Graphic 138">
            <a:extLst>
              <a:ext uri="{FF2B5EF4-FFF2-40B4-BE49-F238E27FC236}">
                <a16:creationId xmlns:a16="http://schemas.microsoft.com/office/drawing/2014/main" id="{9612178F-A4B8-44C6-A30E-C9599E13AA6E}"/>
              </a:ext>
            </a:extLst>
          </p:cNvPr>
          <p:cNvPicPr>
            <a:picLocks noChangeAspect="1"/>
          </p:cNvPicPr>
          <p:nvPr/>
        </p:nvPicPr>
        <p:blipFill>
          <a:blip r:embed="rId7">
            <a:extLst>
              <a:ext uri="{96DAC541-7B7A-43D3-8B79-37D633B846F1}">
                <asvg:svgBlip xmlns:asvg="http://schemas.microsoft.com/office/drawing/2016/SVG/main" r:embed="rId9"/>
              </a:ext>
            </a:extLst>
          </a:blip>
          <a:srcRect/>
          <a:stretch/>
        </p:blipFill>
        <p:spPr>
          <a:xfrm>
            <a:off x="8933631" y="3954164"/>
            <a:ext cx="588037" cy="594360"/>
          </a:xfrm>
          <a:prstGeom prst="rect">
            <a:avLst/>
          </a:prstGeom>
        </p:spPr>
      </p:pic>
      <p:pic>
        <p:nvPicPr>
          <p:cNvPr id="140" name="Graphic 139">
            <a:extLst>
              <a:ext uri="{FF2B5EF4-FFF2-40B4-BE49-F238E27FC236}">
                <a16:creationId xmlns:a16="http://schemas.microsoft.com/office/drawing/2014/main" id="{7D085650-901F-46F0-9F60-6FE81C4747A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61221" y="4988903"/>
            <a:ext cx="594360" cy="594360"/>
          </a:xfrm>
          <a:prstGeom prst="rect">
            <a:avLst/>
          </a:prstGeom>
        </p:spPr>
      </p:pic>
      <p:pic>
        <p:nvPicPr>
          <p:cNvPr id="141" name="Graphic 140">
            <a:extLst>
              <a:ext uri="{FF2B5EF4-FFF2-40B4-BE49-F238E27FC236}">
                <a16:creationId xmlns:a16="http://schemas.microsoft.com/office/drawing/2014/main" id="{49C3D760-F410-4A30-BAD6-A0AAEB79CCA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766874" y="4455274"/>
            <a:ext cx="594360" cy="594360"/>
          </a:xfrm>
          <a:prstGeom prst="rect">
            <a:avLst/>
          </a:prstGeom>
        </p:spPr>
      </p:pic>
      <p:sp>
        <p:nvSpPr>
          <p:cNvPr id="149" name="Flowchart: Data 148">
            <a:extLst>
              <a:ext uri="{FF2B5EF4-FFF2-40B4-BE49-F238E27FC236}">
                <a16:creationId xmlns:a16="http://schemas.microsoft.com/office/drawing/2014/main" id="{7D039800-3255-4980-9472-5AC155252D53}"/>
              </a:ext>
            </a:extLst>
          </p:cNvPr>
          <p:cNvSpPr/>
          <p:nvPr/>
        </p:nvSpPr>
        <p:spPr>
          <a:xfrm>
            <a:off x="11123619" y="2806005"/>
            <a:ext cx="859536"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Census</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0" name="Straight Arrow Connector 149">
            <a:extLst>
              <a:ext uri="{FF2B5EF4-FFF2-40B4-BE49-F238E27FC236}">
                <a16:creationId xmlns:a16="http://schemas.microsoft.com/office/drawing/2014/main" id="{DA2F54C2-B2C6-4CF4-ACCA-97DBC3D0B9EC}"/>
              </a:ext>
            </a:extLst>
          </p:cNvPr>
          <p:cNvCxnSpPr>
            <a:cxnSpLocks/>
          </p:cNvCxnSpPr>
          <p:nvPr/>
        </p:nvCxnSpPr>
        <p:spPr>
          <a:xfrm>
            <a:off x="10645915" y="3288996"/>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2" name="Flowchart: Data 221">
            <a:extLst>
              <a:ext uri="{FF2B5EF4-FFF2-40B4-BE49-F238E27FC236}">
                <a16:creationId xmlns:a16="http://schemas.microsoft.com/office/drawing/2014/main" id="{EE89CBBE-B14B-4105-8864-E195C0F6B589}"/>
              </a:ext>
            </a:extLst>
          </p:cNvPr>
          <p:cNvSpPr/>
          <p:nvPr/>
        </p:nvSpPr>
        <p:spPr>
          <a:xfrm>
            <a:off x="8887423"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FRB</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cxnSp>
        <p:nvCxnSpPr>
          <p:cNvPr id="151" name="Straight Arrow Connector 150">
            <a:extLst>
              <a:ext uri="{FF2B5EF4-FFF2-40B4-BE49-F238E27FC236}">
                <a16:creationId xmlns:a16="http://schemas.microsoft.com/office/drawing/2014/main" id="{AD920479-ED10-49E3-BF92-BF183C58D047}"/>
              </a:ext>
            </a:extLst>
          </p:cNvPr>
          <p:cNvCxnSpPr>
            <a:cxnSpLocks/>
          </p:cNvCxnSpPr>
          <p:nvPr/>
        </p:nvCxnSpPr>
        <p:spPr>
          <a:xfrm>
            <a:off x="9198319" y="3265459"/>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69868BBF-19B4-4102-AE54-F2142F0DCD88}"/>
              </a:ext>
            </a:extLst>
          </p:cNvPr>
          <p:cNvCxnSpPr>
            <a:cxnSpLocks/>
          </p:cNvCxnSpPr>
          <p:nvPr/>
        </p:nvCxnSpPr>
        <p:spPr>
          <a:xfrm>
            <a:off x="5043103" y="3288996"/>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2" name="Flowchart: Data 161">
            <a:extLst>
              <a:ext uri="{FF2B5EF4-FFF2-40B4-BE49-F238E27FC236}">
                <a16:creationId xmlns:a16="http://schemas.microsoft.com/office/drawing/2014/main" id="{A3056CDB-0ECC-4100-A8EF-4F6CAA86B879}"/>
              </a:ext>
            </a:extLst>
          </p:cNvPr>
          <p:cNvSpPr/>
          <p:nvPr/>
        </p:nvSpPr>
        <p:spPr>
          <a:xfrm>
            <a:off x="4777639"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NCHS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Data</a:t>
            </a:r>
          </a:p>
        </p:txBody>
      </p:sp>
      <p:sp>
        <p:nvSpPr>
          <p:cNvPr id="161" name="Flowchart: Data 160">
            <a:extLst>
              <a:ext uri="{FF2B5EF4-FFF2-40B4-BE49-F238E27FC236}">
                <a16:creationId xmlns:a16="http://schemas.microsoft.com/office/drawing/2014/main" id="{064DC422-3C56-4A58-A850-777ABCD8DDE5}"/>
              </a:ext>
            </a:extLst>
          </p:cNvPr>
          <p:cNvSpPr/>
          <p:nvPr/>
        </p:nvSpPr>
        <p:spPr>
          <a:xfrm>
            <a:off x="1352819" y="2806005"/>
            <a:ext cx="621792"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EIA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sp>
        <p:nvSpPr>
          <p:cNvPr id="106" name="Flowchart: Data 105">
            <a:extLst>
              <a:ext uri="{FF2B5EF4-FFF2-40B4-BE49-F238E27FC236}">
                <a16:creationId xmlns:a16="http://schemas.microsoft.com/office/drawing/2014/main" id="{6FA6FA36-29DE-408F-BC4F-88E94C1969BD}"/>
              </a:ext>
            </a:extLst>
          </p:cNvPr>
          <p:cNvSpPr/>
          <p:nvPr/>
        </p:nvSpPr>
        <p:spPr>
          <a:xfrm>
            <a:off x="10246062" y="2806005"/>
            <a:ext cx="859536" cy="412955"/>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SAMHSA</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a:t>
            </a:r>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5" name="Straight Arrow Connector 114">
            <a:extLst>
              <a:ext uri="{FF2B5EF4-FFF2-40B4-BE49-F238E27FC236}">
                <a16:creationId xmlns:a16="http://schemas.microsoft.com/office/drawing/2014/main" id="{178CBA8F-1E4B-4038-89A5-F2FC51F07D2B}"/>
              </a:ext>
            </a:extLst>
          </p:cNvPr>
          <p:cNvCxnSpPr>
            <a:cxnSpLocks/>
          </p:cNvCxnSpPr>
          <p:nvPr/>
        </p:nvCxnSpPr>
        <p:spPr>
          <a:xfrm>
            <a:off x="11497367" y="3319934"/>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16" name="Graphic 115">
            <a:extLst>
              <a:ext uri="{FF2B5EF4-FFF2-40B4-BE49-F238E27FC236}">
                <a16:creationId xmlns:a16="http://schemas.microsoft.com/office/drawing/2014/main" id="{A431397D-3844-4AED-9E76-E24EEC8D41E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45313" y="3954164"/>
            <a:ext cx="594360" cy="594360"/>
          </a:xfrm>
          <a:prstGeom prst="rect">
            <a:avLst/>
          </a:prstGeom>
        </p:spPr>
      </p:pic>
      <p:pic>
        <p:nvPicPr>
          <p:cNvPr id="126" name="Graphic 125">
            <a:extLst>
              <a:ext uri="{FF2B5EF4-FFF2-40B4-BE49-F238E27FC236}">
                <a16:creationId xmlns:a16="http://schemas.microsoft.com/office/drawing/2014/main" id="{D1EBE1DE-0C78-4FF8-B2D5-7A27252B1E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45313" y="4455274"/>
            <a:ext cx="594360" cy="594360"/>
          </a:xfrm>
          <a:prstGeom prst="rect">
            <a:avLst/>
          </a:prstGeom>
        </p:spPr>
      </p:pic>
      <p:sp>
        <p:nvSpPr>
          <p:cNvPr id="127" name="TextBox 126">
            <a:extLst>
              <a:ext uri="{FF2B5EF4-FFF2-40B4-BE49-F238E27FC236}">
                <a16:creationId xmlns:a16="http://schemas.microsoft.com/office/drawing/2014/main" id="{6DF1F6F3-6174-4919-9BB7-D3E88B787C88}"/>
              </a:ext>
            </a:extLst>
          </p:cNvPr>
          <p:cNvSpPr txBox="1"/>
          <p:nvPr/>
        </p:nvSpPr>
        <p:spPr>
          <a:xfrm>
            <a:off x="10411419" y="5105990"/>
            <a:ext cx="778097"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NCHS RDC;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FSRDCs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9" name="Graphic 128" descr="Architecture outline">
            <a:extLst>
              <a:ext uri="{FF2B5EF4-FFF2-40B4-BE49-F238E27FC236}">
                <a16:creationId xmlns:a16="http://schemas.microsoft.com/office/drawing/2014/main" id="{EEED7B3C-AC08-4000-97B2-CBB1A5B29DE6}"/>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a:stretch/>
        </p:blipFill>
        <p:spPr>
          <a:xfrm>
            <a:off x="1371509" y="3971905"/>
            <a:ext cx="594360" cy="594360"/>
          </a:xfrm>
          <a:prstGeom prst="rect">
            <a:avLst/>
          </a:prstGeom>
        </p:spPr>
      </p:pic>
      <p:sp>
        <p:nvSpPr>
          <p:cNvPr id="136" name="TextBox 135">
            <a:extLst>
              <a:ext uri="{FF2B5EF4-FFF2-40B4-BE49-F238E27FC236}">
                <a16:creationId xmlns:a16="http://schemas.microsoft.com/office/drawing/2014/main" id="{6E7CE104-8C46-4605-B48B-8038B63D4F3E}"/>
              </a:ext>
            </a:extLst>
          </p:cNvPr>
          <p:cNvSpPr txBox="1"/>
          <p:nvPr/>
        </p:nvSpPr>
        <p:spPr>
          <a:xfrm>
            <a:off x="1296347" y="4608123"/>
            <a:ext cx="629478" cy="5539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EIA Data Access System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8" name="Graphic 137" descr="Door Open outline">
            <a:extLst>
              <a:ext uri="{FF2B5EF4-FFF2-40B4-BE49-F238E27FC236}">
                <a16:creationId xmlns:a16="http://schemas.microsoft.com/office/drawing/2014/main" id="{31D2567E-D8D8-4077-A2D8-EAB158B1F664}"/>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026252" y="985259"/>
            <a:ext cx="1391867" cy="1391867"/>
          </a:xfrm>
          <a:prstGeom prst="rect">
            <a:avLst/>
          </a:prstGeom>
        </p:spPr>
      </p:pic>
      <p:sp>
        <p:nvSpPr>
          <p:cNvPr id="143" name="Left Brace 142">
            <a:extLst>
              <a:ext uri="{FF2B5EF4-FFF2-40B4-BE49-F238E27FC236}">
                <a16:creationId xmlns:a16="http://schemas.microsoft.com/office/drawing/2014/main" id="{9D4B3118-76BC-4ED2-A63A-10BD7FDE4B9C}"/>
              </a:ext>
            </a:extLst>
          </p:cNvPr>
          <p:cNvSpPr/>
          <p:nvPr/>
        </p:nvSpPr>
        <p:spPr>
          <a:xfrm rot="5400000">
            <a:off x="6498221" y="-2367572"/>
            <a:ext cx="387228" cy="9859421"/>
          </a:xfrm>
          <a:prstGeom prst="leftBrace">
            <a:avLst>
              <a:gd name="adj1" fmla="val 42015"/>
              <a:gd name="adj2" fmla="val 49423"/>
            </a:avLst>
          </a:prstGeom>
          <a:ln w="19050">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2" name="Straight Arrow Connector 81">
            <a:extLst>
              <a:ext uri="{FF2B5EF4-FFF2-40B4-BE49-F238E27FC236}">
                <a16:creationId xmlns:a16="http://schemas.microsoft.com/office/drawing/2014/main" id="{E80B5797-7783-48D9-AEDC-7C318FF98AC5}"/>
              </a:ext>
            </a:extLst>
          </p:cNvPr>
          <p:cNvCxnSpPr>
            <a:cxnSpLocks/>
          </p:cNvCxnSpPr>
          <p:nvPr/>
        </p:nvCxnSpPr>
        <p:spPr>
          <a:xfrm>
            <a:off x="1604407" y="3274358"/>
            <a:ext cx="0" cy="693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09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ontent Placeholder 2">
            <a:extLst>
              <a:ext uri="{FF2B5EF4-FFF2-40B4-BE49-F238E27FC236}">
                <a16:creationId xmlns:a16="http://schemas.microsoft.com/office/drawing/2014/main" id="{5A5162C7-1FBD-44A2-9F3E-467B65138D6A}"/>
              </a:ext>
            </a:extLst>
          </p:cNvPr>
          <p:cNvGraphicFramePr>
            <a:graphicFrameLocks/>
          </p:cNvGraphicFramePr>
          <p:nvPr/>
        </p:nvGraphicFramePr>
        <p:xfrm>
          <a:off x="838199" y="1329169"/>
          <a:ext cx="10562863" cy="4435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a:extLst>
              <a:ext uri="{FF2B5EF4-FFF2-40B4-BE49-F238E27FC236}">
                <a16:creationId xmlns:a16="http://schemas.microsoft.com/office/drawing/2014/main" id="{425C51BF-CF64-44E7-86CE-D7E65CFE2559}"/>
              </a:ext>
            </a:extLst>
          </p:cNvPr>
          <p:cNvSpPr>
            <a:spLocks noGrp="1"/>
          </p:cNvSpPr>
          <p:nvPr>
            <p:ph type="title"/>
          </p:nvPr>
        </p:nvSpPr>
        <p:spPr>
          <a:xfrm>
            <a:off x="838200" y="119591"/>
            <a:ext cx="10515600" cy="857335"/>
          </a:xfrm>
        </p:spPr>
        <p:txBody>
          <a:bodyPr>
            <a:noAutofit/>
          </a:bodyPr>
          <a:lstStyle/>
          <a:p>
            <a:r>
              <a:rPr lang="en-US" sz="3600" dirty="0">
                <a:latin typeface="+mj-lt"/>
                <a:ea typeface="Titillium Web ExtraLight"/>
                <a:cs typeface="Titillium Web ExtraLight"/>
              </a:rPr>
              <a:t>SAP Components as Required by the Evidence Act </a:t>
            </a:r>
            <a:endParaRPr lang="en-US" sz="3600" dirty="0">
              <a:solidFill>
                <a:schemeClr val="bg1"/>
              </a:solidFill>
            </a:endParaRPr>
          </a:p>
        </p:txBody>
      </p:sp>
      <p:sp>
        <p:nvSpPr>
          <p:cNvPr id="13" name="Google Shape;9;p32">
            <a:extLst>
              <a:ext uri="{FF2B5EF4-FFF2-40B4-BE49-F238E27FC236}">
                <a16:creationId xmlns:a16="http://schemas.microsoft.com/office/drawing/2014/main" id="{CD066544-CF69-434F-AFAC-805F1CB75145}"/>
              </a:ext>
            </a:extLst>
          </p:cNvPr>
          <p:cNvSpPr txBox="1">
            <a:spLocks noGrp="1"/>
          </p:cNvSpPr>
          <p:nvPr>
            <p:ph type="sldNum" sz="quarter" idx="4"/>
          </p:nvPr>
        </p:nvSpPr>
        <p:spPr>
          <a:prstGeom prst="rect">
            <a:avLst/>
          </a:prstGeom>
          <a:noFill/>
          <a:ln>
            <a:noFill/>
          </a:ln>
        </p:spPr>
        <p:txBody>
          <a:bodyPr spcFirstLastPara="1" vert="horz" wrap="square" lIns="121900" tIns="121900" rIns="121900" bIns="121900" rtlCol="0" anchor="ctr" anchorCtr="0">
            <a:noAutofit/>
          </a:bodyPr>
          <a:lstStyle>
            <a:lvl1pPr marL="0" marR="0" lvl="0" indent="0" algn="ct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mn-lt"/>
                <a:ea typeface="Titillium Web"/>
                <a:cs typeface="Titillium Web"/>
                <a:sym typeface="Titillium Web"/>
              </a:defRPr>
            </a:lvl1pPr>
            <a:lvl2pPr marL="0" marR="0" lvl="1" indent="0" algn="ct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Titillium Web"/>
                <a:ea typeface="Titillium Web"/>
                <a:cs typeface="Titillium Web"/>
                <a:sym typeface="Titillium Web"/>
              </a:defRPr>
            </a:lvl2pPr>
            <a:lvl3pPr marL="0" marR="0" lvl="2" indent="0" algn="ct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Titillium Web"/>
                <a:ea typeface="Titillium Web"/>
                <a:cs typeface="Titillium Web"/>
                <a:sym typeface="Titillium Web"/>
              </a:defRPr>
            </a:lvl3pPr>
            <a:lvl4pPr marL="0" marR="0" lvl="3" indent="0" algn="ct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Titillium Web"/>
                <a:ea typeface="Titillium Web"/>
                <a:cs typeface="Titillium Web"/>
                <a:sym typeface="Titillium Web"/>
              </a:defRPr>
            </a:lvl4pPr>
            <a:lvl5pPr marL="0" marR="0" lvl="4" indent="0" algn="ct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Titillium Web"/>
                <a:ea typeface="Titillium Web"/>
                <a:cs typeface="Titillium Web"/>
                <a:sym typeface="Titillium Web"/>
              </a:defRPr>
            </a:lvl5pPr>
            <a:lvl6pPr marL="0" marR="0" lvl="5" indent="0" algn="ct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Titillium Web"/>
                <a:ea typeface="Titillium Web"/>
                <a:cs typeface="Titillium Web"/>
                <a:sym typeface="Titillium Web"/>
              </a:defRPr>
            </a:lvl6pPr>
            <a:lvl7pPr marL="0" marR="0" lvl="6" indent="0" algn="ct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Titillium Web"/>
                <a:ea typeface="Titillium Web"/>
                <a:cs typeface="Titillium Web"/>
                <a:sym typeface="Titillium Web"/>
              </a:defRPr>
            </a:lvl7pPr>
            <a:lvl8pPr marL="0" marR="0" lvl="7" indent="0" algn="ct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Titillium Web"/>
                <a:ea typeface="Titillium Web"/>
                <a:cs typeface="Titillium Web"/>
                <a:sym typeface="Titillium Web"/>
              </a:defRPr>
            </a:lvl8pPr>
            <a:lvl9pPr marL="0" marR="0" lvl="8" indent="0" algn="ct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Titillium Web"/>
                <a:ea typeface="Titillium Web"/>
                <a:cs typeface="Titillium Web"/>
                <a:sym typeface="Titillium Web"/>
              </a:defRPr>
            </a:lvl9pPr>
          </a:lstStyle>
          <a:p>
            <a:pPr marL="0" marR="0" lvl="0" indent="0" algn="ctr" defTabSz="4572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867" b="0" i="0" u="none" strike="noStrike" kern="1200" cap="none" spc="0" normalizeH="0" baseline="0" noProof="0" smtClean="0">
                <a:ln>
                  <a:noFill/>
                </a:ln>
                <a:solidFill>
                  <a:srgbClr val="FFFFFF"/>
                </a:solidFill>
                <a:effectLst/>
                <a:uLnTx/>
                <a:uFillTx/>
                <a:latin typeface="Calibri" panose="020F0502020204030204"/>
                <a:sym typeface="Titillium Web"/>
              </a:rPr>
              <a:pPr marL="0" marR="0" lvl="0" indent="0" algn="ctr" defTabSz="4572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lang="en" sz="1867" b="0" i="0" u="none" strike="noStrike" kern="1200" cap="none" spc="0" normalizeH="0" baseline="0" noProof="0" dirty="0">
              <a:ln>
                <a:noFill/>
              </a:ln>
              <a:solidFill>
                <a:srgbClr val="FFFFFF"/>
              </a:solidFill>
              <a:effectLst/>
              <a:uLnTx/>
              <a:uFillTx/>
              <a:latin typeface="Calibri" panose="020F0502020204030204"/>
              <a:sym typeface="Titillium Web"/>
            </a:endParaRPr>
          </a:p>
        </p:txBody>
      </p:sp>
    </p:spTree>
    <p:extLst>
      <p:ext uri="{BB962C8B-B14F-4D97-AF65-F5344CB8AC3E}">
        <p14:creationId xmlns:p14="http://schemas.microsoft.com/office/powerpoint/2010/main" val="239664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B3A47-6EC1-463E-9D7A-4A26CA42664E}"/>
              </a:ext>
            </a:extLst>
          </p:cNvPr>
          <p:cNvSpPr>
            <a:spLocks noGrp="1"/>
          </p:cNvSpPr>
          <p:nvPr>
            <p:ph type="title"/>
          </p:nvPr>
        </p:nvSpPr>
        <p:spPr/>
        <p:txBody>
          <a:bodyPr>
            <a:noAutofit/>
          </a:bodyPr>
          <a:lstStyle/>
          <a:p>
            <a:r>
              <a:rPr lang="en-US" sz="4000" b="1" dirty="0">
                <a:solidFill>
                  <a:srgbClr val="003399"/>
                </a:solidFill>
              </a:rPr>
              <a:t>FSRDC Agency Partners, 2022</a:t>
            </a:r>
            <a:endParaRPr lang="en-US" sz="4000" dirty="0"/>
          </a:p>
        </p:txBody>
      </p:sp>
      <p:sp>
        <p:nvSpPr>
          <p:cNvPr id="3" name="Slide Number Placeholder 2">
            <a:extLst>
              <a:ext uri="{FF2B5EF4-FFF2-40B4-BE49-F238E27FC236}">
                <a16:creationId xmlns:a16="http://schemas.microsoft.com/office/drawing/2014/main" id="{02E377C9-C0EC-4B86-BC08-C6B061CEE28B}"/>
              </a:ext>
            </a:extLst>
          </p:cNvPr>
          <p:cNvSpPr>
            <a:spLocks noGrp="1"/>
          </p:cNvSpPr>
          <p:nvPr>
            <p:ph type="sldNum" sz="quarter" idx="12"/>
          </p:nvPr>
        </p:nvSpPr>
        <p:spPr/>
        <p:txBody>
          <a:bodyPr/>
          <a:lstStyle/>
          <a:p>
            <a:fld id="{CFB28DAA-D79D-47DC-8842-0752DC540695}" type="slidenum">
              <a:rPr lang="en-US" smtClean="0"/>
              <a:t>13</a:t>
            </a:fld>
            <a:endParaRPr lang="en-US"/>
          </a:p>
        </p:txBody>
      </p:sp>
      <p:pic>
        <p:nvPicPr>
          <p:cNvPr id="5" name="Picture 4" descr="A blue and white logo&#10;&#10;Description automatically generated with low confidence">
            <a:extLst>
              <a:ext uri="{FF2B5EF4-FFF2-40B4-BE49-F238E27FC236}">
                <a16:creationId xmlns:a16="http://schemas.microsoft.com/office/drawing/2014/main" id="{1E4F771F-7405-47BE-BADF-B2E133C49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3992" y="3054472"/>
            <a:ext cx="2469887" cy="969047"/>
          </a:xfrm>
          <a:prstGeom prst="rect">
            <a:avLst/>
          </a:prstGeom>
        </p:spPr>
      </p:pic>
      <p:pic>
        <p:nvPicPr>
          <p:cNvPr id="6" name="Picture 5">
            <a:extLst>
              <a:ext uri="{FF2B5EF4-FFF2-40B4-BE49-F238E27FC236}">
                <a16:creationId xmlns:a16="http://schemas.microsoft.com/office/drawing/2014/main" id="{04478D56-33B1-43CF-86DD-D052BA7EEE65}"/>
              </a:ext>
            </a:extLst>
          </p:cNvPr>
          <p:cNvPicPr>
            <a:picLocks noChangeAspect="1"/>
          </p:cNvPicPr>
          <p:nvPr/>
        </p:nvPicPr>
        <p:blipFill>
          <a:blip r:embed="rId3"/>
          <a:stretch>
            <a:fillRect/>
          </a:stretch>
        </p:blipFill>
        <p:spPr>
          <a:xfrm>
            <a:off x="1475910" y="4316080"/>
            <a:ext cx="2146050" cy="1554619"/>
          </a:xfrm>
          <a:prstGeom prst="rect">
            <a:avLst/>
          </a:prstGeom>
        </p:spPr>
      </p:pic>
      <p:pic>
        <p:nvPicPr>
          <p:cNvPr id="7" name="Picture 6" descr="Text&#10;&#10;Description automatically generated">
            <a:extLst>
              <a:ext uri="{FF2B5EF4-FFF2-40B4-BE49-F238E27FC236}">
                <a16:creationId xmlns:a16="http://schemas.microsoft.com/office/drawing/2014/main" id="{CA6851B9-FAA4-4B68-B795-953564FC4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6996" y="1690688"/>
            <a:ext cx="2973765" cy="1029380"/>
          </a:xfrm>
          <a:prstGeom prst="rect">
            <a:avLst/>
          </a:prstGeom>
        </p:spPr>
      </p:pic>
      <p:pic>
        <p:nvPicPr>
          <p:cNvPr id="8" name="Picture 7" descr="Logo, company name&#10;&#10;Description automatically generated">
            <a:extLst>
              <a:ext uri="{FF2B5EF4-FFF2-40B4-BE49-F238E27FC236}">
                <a16:creationId xmlns:a16="http://schemas.microsoft.com/office/drawing/2014/main" id="{409141F5-2D1F-4422-A62C-80099B4206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9937" y="2594185"/>
            <a:ext cx="2190750" cy="1809750"/>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9E55FD02-2A55-433A-B509-A8DA30E35E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4066" y="2684739"/>
            <a:ext cx="3359735" cy="1554620"/>
          </a:xfrm>
          <a:prstGeom prst="rect">
            <a:avLst/>
          </a:prstGeom>
        </p:spPr>
      </p:pic>
      <p:pic>
        <p:nvPicPr>
          <p:cNvPr id="10" name="Picture 9" descr="Logo, company name&#10;&#10;Description automatically generated">
            <a:extLst>
              <a:ext uri="{FF2B5EF4-FFF2-40B4-BE49-F238E27FC236}">
                <a16:creationId xmlns:a16="http://schemas.microsoft.com/office/drawing/2014/main" id="{799DA712-4DA7-4C2E-8671-77C99BCCAC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8118" y="4720434"/>
            <a:ext cx="2333524" cy="1145493"/>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E97D2F71-9AB0-4CFF-A471-C155D0216B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96266" y="4932645"/>
            <a:ext cx="2755331" cy="933282"/>
          </a:xfrm>
          <a:prstGeom prst="rect">
            <a:avLst/>
          </a:prstGeom>
        </p:spPr>
      </p:pic>
      <p:pic>
        <p:nvPicPr>
          <p:cNvPr id="1026" name="Picture 2">
            <a:extLst>
              <a:ext uri="{FF2B5EF4-FFF2-40B4-BE49-F238E27FC236}">
                <a16:creationId xmlns:a16="http://schemas.microsoft.com/office/drawing/2014/main" id="{34A80D24-B192-4662-95EF-7F28DB3F730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51801" y="1395075"/>
            <a:ext cx="2469887" cy="176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27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1325563"/>
          </a:xfrm>
        </p:spPr>
        <p:txBody>
          <a:bodyPr/>
          <a:lstStyle/>
          <a:p>
            <a:r>
              <a:rPr lang="en-US" sz="4000" dirty="0"/>
              <a:t>Restricted Data Available from Additional Agencies</a:t>
            </a:r>
            <a:r>
              <a:rPr lang="en-US" dirty="0"/>
              <a:t>	</a:t>
            </a:r>
          </a:p>
        </p:txBody>
      </p:sp>
      <p:sp>
        <p:nvSpPr>
          <p:cNvPr id="3" name="Content Placeholder 2"/>
          <p:cNvSpPr>
            <a:spLocks noGrp="1"/>
          </p:cNvSpPr>
          <p:nvPr>
            <p:ph idx="1"/>
          </p:nvPr>
        </p:nvSpPr>
        <p:spPr>
          <a:xfrm>
            <a:off x="838200" y="1383232"/>
            <a:ext cx="10515600" cy="4467160"/>
          </a:xfrm>
        </p:spPr>
        <p:txBody>
          <a:bodyPr>
            <a:normAutofit/>
          </a:bodyPr>
          <a:lstStyle/>
          <a:p>
            <a:pPr marL="0" indent="0">
              <a:buNone/>
            </a:pPr>
            <a:endParaRPr lang="en-US" dirty="0"/>
          </a:p>
          <a:p>
            <a:r>
              <a:rPr lang="en-US" dirty="0"/>
              <a:t>Bureau of Justice Statistics</a:t>
            </a:r>
          </a:p>
          <a:p>
            <a:r>
              <a:rPr lang="en-US" dirty="0"/>
              <a:t>National Center for Education Statistics (NCES)</a:t>
            </a:r>
          </a:p>
          <a:p>
            <a:r>
              <a:rPr lang="en-US" dirty="0"/>
              <a:t>National Agricultural Statistics Service (NASS)</a:t>
            </a:r>
          </a:p>
          <a:p>
            <a:r>
              <a:rPr lang="en-US" dirty="0"/>
              <a:t>Energy Information Administration </a:t>
            </a:r>
          </a:p>
          <a:p>
            <a:r>
              <a:rPr lang="en-US" dirty="0"/>
              <a:t>Bureau of Transportation Statistics </a:t>
            </a:r>
          </a:p>
          <a:p>
            <a:r>
              <a:rPr lang="en-US" dirty="0"/>
              <a:t>Office of Research, Evaluation and Statistics (Social Security Administration)</a:t>
            </a:r>
          </a:p>
          <a:p>
            <a:endParaRPr lang="en-US" dirty="0"/>
          </a:p>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14</a:t>
            </a:fld>
            <a:endParaRPr lang="en-US"/>
          </a:p>
        </p:txBody>
      </p:sp>
    </p:spTree>
    <p:extLst>
      <p:ext uri="{BB962C8B-B14F-4D97-AF65-F5344CB8AC3E}">
        <p14:creationId xmlns:p14="http://schemas.microsoft.com/office/powerpoint/2010/main" val="59075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D0D9ED-F958-41F0-BBF6-124FC77DE5FB}"/>
              </a:ext>
            </a:extLst>
          </p:cNvPr>
          <p:cNvSpPr>
            <a:spLocks noGrp="1"/>
          </p:cNvSpPr>
          <p:nvPr>
            <p:ph type="title"/>
          </p:nvPr>
        </p:nvSpPr>
        <p:spPr/>
        <p:txBody>
          <a:bodyPr/>
          <a:lstStyle/>
          <a:p>
            <a:r>
              <a:rPr lang="en-US"/>
              <a:t>Economic Datasets</a:t>
            </a:r>
          </a:p>
        </p:txBody>
      </p:sp>
      <p:sp>
        <p:nvSpPr>
          <p:cNvPr id="5" name="Text Placeholder 4">
            <a:extLst>
              <a:ext uri="{FF2B5EF4-FFF2-40B4-BE49-F238E27FC236}">
                <a16:creationId xmlns:a16="http://schemas.microsoft.com/office/drawing/2014/main" id="{D35FEC2B-20C1-48C5-A3E0-DF765590677C}"/>
              </a:ext>
            </a:extLst>
          </p:cNvPr>
          <p:cNvSpPr>
            <a:spLocks noGrp="1"/>
          </p:cNvSpPr>
          <p:nvPr>
            <p:ph type="body" idx="1"/>
          </p:nvPr>
        </p:nvSpPr>
        <p:spPr>
          <a:xfrm>
            <a:off x="838200" y="1253331"/>
            <a:ext cx="6912006" cy="4351338"/>
          </a:xfrm>
        </p:spPr>
        <p:txBody>
          <a:bodyPr/>
          <a:lstStyle/>
          <a:p>
            <a:pPr marL="114300" indent="0">
              <a:buNone/>
            </a:pPr>
            <a:r>
              <a:rPr lang="en-US" b="1" dirty="0"/>
              <a:t>Details of Available Economic Data </a:t>
            </a:r>
          </a:p>
          <a:p>
            <a:pPr lvl="1"/>
            <a:r>
              <a:rPr lang="en-US" dirty="0"/>
              <a:t>Includes surveys for various industries, as well as administrative data from Census and other agencies (e.g., IRS) </a:t>
            </a:r>
          </a:p>
          <a:p>
            <a:pPr lvl="2"/>
            <a:r>
              <a:rPr lang="en-US" dirty="0"/>
              <a:t>Data vary on whether the firm or establishment is surveyed</a:t>
            </a:r>
          </a:p>
          <a:p>
            <a:pPr lvl="1"/>
            <a:r>
              <a:rPr lang="en-US" dirty="0"/>
              <a:t>Detailed measures of revenue, management practices, technological advancements, and other establishment-/firm-level dynamics </a:t>
            </a:r>
          </a:p>
          <a:p>
            <a:pPr lvl="1"/>
            <a:r>
              <a:rPr lang="en-US" dirty="0"/>
              <a:t>Ability to link across surveys using unique establishment and firm-level identifiers</a:t>
            </a:r>
          </a:p>
          <a:p>
            <a:pPr marL="114300" indent="0">
              <a:buNone/>
            </a:pPr>
            <a:endParaRPr lang="en-US" dirty="0"/>
          </a:p>
          <a:p>
            <a:pPr marL="114300" indent="0">
              <a:buNone/>
            </a:pPr>
            <a:endParaRPr lang="en-US" dirty="0"/>
          </a:p>
          <a:p>
            <a:pPr marL="114300" indent="0">
              <a:buNone/>
            </a:pPr>
            <a:endParaRPr lang="en-US" dirty="0"/>
          </a:p>
        </p:txBody>
      </p:sp>
      <p:sp>
        <p:nvSpPr>
          <p:cNvPr id="3" name="Slide Number Placeholder 2">
            <a:extLst>
              <a:ext uri="{FF2B5EF4-FFF2-40B4-BE49-F238E27FC236}">
                <a16:creationId xmlns:a16="http://schemas.microsoft.com/office/drawing/2014/main" id="{DD5FB988-822A-44CF-94E3-748D49084F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graphicFrame>
        <p:nvGraphicFramePr>
          <p:cNvPr id="6" name="Google Shape;179;p24">
            <a:extLst>
              <a:ext uri="{FF2B5EF4-FFF2-40B4-BE49-F238E27FC236}">
                <a16:creationId xmlns:a16="http://schemas.microsoft.com/office/drawing/2014/main" id="{59D03EEA-6F56-404F-8568-93450A35F6E0}"/>
              </a:ext>
            </a:extLst>
          </p:cNvPr>
          <p:cNvGraphicFramePr/>
          <p:nvPr/>
        </p:nvGraphicFramePr>
        <p:xfrm>
          <a:off x="8023867" y="285806"/>
          <a:ext cx="4114800" cy="3261460"/>
        </p:xfrm>
        <a:graphic>
          <a:graphicData uri="http://schemas.openxmlformats.org/drawingml/2006/table">
            <a:tbl>
              <a:tblPr firstRow="1" bandRow="1">
                <a:noFill/>
              </a:tblPr>
              <a:tblGrid>
                <a:gridCol w="4114800">
                  <a:extLst>
                    <a:ext uri="{9D8B030D-6E8A-4147-A177-3AD203B41FA5}">
                      <a16:colId xmlns:a16="http://schemas.microsoft.com/office/drawing/2014/main" val="20000"/>
                    </a:ext>
                  </a:extLst>
                </a:gridCol>
              </a:tblGrid>
              <a:tr h="299103">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t>Data Set</a:t>
                      </a:r>
                      <a:endParaRPr sz="1100" u="none" strike="noStrike" cap="none"/>
                    </a:p>
                  </a:txBody>
                  <a:tcPr marL="91450" marR="91450" marT="45725" marB="45725"/>
                </a:tc>
                <a:extLst>
                  <a:ext uri="{0D108BD9-81ED-4DB2-BD59-A6C34878D82A}">
                    <a16:rowId xmlns:a16="http://schemas.microsoft.com/office/drawing/2014/main" val="10000"/>
                  </a:ext>
                </a:extLst>
              </a:tr>
              <a:tr h="299103">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t>Census of Auxiliaries (AUX)</a:t>
                      </a:r>
                      <a:endParaRPr sz="1400" u="none" strike="noStrike" cap="none"/>
                    </a:p>
                  </a:txBody>
                  <a:tcPr marL="91450" marR="91450" marT="45725" marB="45725"/>
                </a:tc>
                <a:extLst>
                  <a:ext uri="{0D108BD9-81ED-4DB2-BD59-A6C34878D82A}">
                    <a16:rowId xmlns:a16="http://schemas.microsoft.com/office/drawing/2014/main" val="10001"/>
                  </a:ext>
                </a:extLst>
              </a:tr>
              <a:tr h="299103">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t>Census of Construction Industries (CCN)</a:t>
                      </a:r>
                      <a:endParaRPr sz="1100" u="none" strike="noStrike" cap="none"/>
                    </a:p>
                  </a:txBody>
                  <a:tcPr marL="91450" marR="91450" marT="45725" marB="45725"/>
                </a:tc>
                <a:extLst>
                  <a:ext uri="{0D108BD9-81ED-4DB2-BD59-A6C34878D82A}">
                    <a16:rowId xmlns:a16="http://schemas.microsoft.com/office/drawing/2014/main" val="10002"/>
                  </a:ext>
                </a:extLst>
              </a:tr>
              <a:tr h="299103">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t>Census of Finance, Insurance, Real Estate (CFI)</a:t>
                      </a:r>
                      <a:endParaRPr sz="1100" u="none" strike="noStrike" cap="none"/>
                    </a:p>
                  </a:txBody>
                  <a:tcPr marL="91450" marR="91450" marT="45725" marB="45725"/>
                </a:tc>
                <a:extLst>
                  <a:ext uri="{0D108BD9-81ED-4DB2-BD59-A6C34878D82A}">
                    <a16:rowId xmlns:a16="http://schemas.microsoft.com/office/drawing/2014/main" val="10003"/>
                  </a:ext>
                </a:extLst>
              </a:tr>
              <a:tr h="299103">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t>Census of Manufacturers (CMF)</a:t>
                      </a:r>
                      <a:endParaRPr sz="1400" u="none" strike="noStrike" cap="none"/>
                    </a:p>
                  </a:txBody>
                  <a:tcPr marL="91450" marR="91450" marT="45725" marB="45725"/>
                </a:tc>
                <a:extLst>
                  <a:ext uri="{0D108BD9-81ED-4DB2-BD59-A6C34878D82A}">
                    <a16:rowId xmlns:a16="http://schemas.microsoft.com/office/drawing/2014/main" val="10004"/>
                  </a:ext>
                </a:extLst>
              </a:tr>
              <a:tr h="299103">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t>Census of Mining (CMI)</a:t>
                      </a:r>
                      <a:endParaRPr sz="1100" u="none" strike="noStrike" cap="none"/>
                    </a:p>
                  </a:txBody>
                  <a:tcPr marL="91450" marR="91450" marT="45725" marB="45725"/>
                </a:tc>
                <a:extLst>
                  <a:ext uri="{0D108BD9-81ED-4DB2-BD59-A6C34878D82A}">
                    <a16:rowId xmlns:a16="http://schemas.microsoft.com/office/drawing/2014/main" val="10005"/>
                  </a:ext>
                </a:extLst>
              </a:tr>
              <a:tr h="299103">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t>Census of Retail Trade (CRT)</a:t>
                      </a:r>
                      <a:endParaRPr sz="1400" u="none" strike="noStrike" cap="none"/>
                    </a:p>
                  </a:txBody>
                  <a:tcPr marL="91450" marR="91450" marT="45725" marB="45725"/>
                </a:tc>
                <a:extLst>
                  <a:ext uri="{0D108BD9-81ED-4DB2-BD59-A6C34878D82A}">
                    <a16:rowId xmlns:a16="http://schemas.microsoft.com/office/drawing/2014/main" val="10006"/>
                  </a:ext>
                </a:extLst>
              </a:tr>
              <a:tr h="299103">
                <a:tc>
                  <a:txBody>
                    <a:bodyPr/>
                    <a:lstStyle/>
                    <a:p>
                      <a:pPr marL="0" marR="0" lvl="0" indent="0" algn="l" rtl="0">
                        <a:lnSpc>
                          <a:spcPct val="100000"/>
                        </a:lnSpc>
                        <a:spcBef>
                          <a:spcPts val="0"/>
                        </a:spcBef>
                        <a:spcAft>
                          <a:spcPts val="0"/>
                        </a:spcAft>
                        <a:buClr>
                          <a:schemeClr val="dk1"/>
                        </a:buClr>
                        <a:buSzPts val="1800"/>
                        <a:buFont typeface="Calibri"/>
                        <a:buNone/>
                      </a:pPr>
                      <a:r>
                        <a:rPr lang="en-US" sz="1400" u="none" strike="noStrike" cap="none"/>
                        <a:t>Census of Services (CSR)</a:t>
                      </a:r>
                      <a:endParaRPr sz="1400" u="none" strike="noStrike" cap="none"/>
                    </a:p>
                  </a:txBody>
                  <a:tcPr marL="91450" marR="91450" marT="45725" marB="45725"/>
                </a:tc>
                <a:extLst>
                  <a:ext uri="{0D108BD9-81ED-4DB2-BD59-A6C34878D82A}">
                    <a16:rowId xmlns:a16="http://schemas.microsoft.com/office/drawing/2014/main" val="10007"/>
                  </a:ext>
                </a:extLst>
              </a:tr>
              <a:tr h="508469">
                <a:tc>
                  <a:txBody>
                    <a:bodyPr/>
                    <a:lstStyle/>
                    <a:p>
                      <a:pPr marL="0" marR="0" lvl="0" indent="0" algn="l" rtl="0">
                        <a:lnSpc>
                          <a:spcPct val="100000"/>
                        </a:lnSpc>
                        <a:spcBef>
                          <a:spcPts val="0"/>
                        </a:spcBef>
                        <a:spcAft>
                          <a:spcPts val="0"/>
                        </a:spcAft>
                        <a:buClr>
                          <a:schemeClr val="dk1"/>
                        </a:buClr>
                        <a:buSzPts val="1800"/>
                        <a:buFont typeface="Calibri"/>
                        <a:buNone/>
                      </a:pPr>
                      <a:r>
                        <a:rPr lang="en-US" sz="1400" u="none" strike="noStrike" cap="none"/>
                        <a:t>Census of Transportation, Communications, Utilities (CUT)</a:t>
                      </a:r>
                      <a:endParaRPr sz="1100" u="none" strike="noStrike" cap="none"/>
                    </a:p>
                  </a:txBody>
                  <a:tcPr marL="91450" marR="91450" marT="45725" marB="45725"/>
                </a:tc>
                <a:extLst>
                  <a:ext uri="{0D108BD9-81ED-4DB2-BD59-A6C34878D82A}">
                    <a16:rowId xmlns:a16="http://schemas.microsoft.com/office/drawing/2014/main" val="10008"/>
                  </a:ext>
                </a:extLst>
              </a:tr>
              <a:tr h="299103">
                <a:tc>
                  <a:txBody>
                    <a:bodyPr/>
                    <a:lstStyle/>
                    <a:p>
                      <a:pPr marL="0" marR="0" lvl="0" indent="0" algn="l" rtl="0">
                        <a:lnSpc>
                          <a:spcPct val="100000"/>
                        </a:lnSpc>
                        <a:spcBef>
                          <a:spcPts val="0"/>
                        </a:spcBef>
                        <a:spcAft>
                          <a:spcPts val="0"/>
                        </a:spcAft>
                        <a:buClr>
                          <a:schemeClr val="dk1"/>
                        </a:buClr>
                        <a:buSzPts val="1800"/>
                        <a:buFont typeface="Calibri"/>
                        <a:buNone/>
                      </a:pPr>
                      <a:r>
                        <a:rPr lang="en-US" sz="1400" u="none" strike="noStrike" cap="none"/>
                        <a:t>Census of Wholesale Trade (CWH)</a:t>
                      </a:r>
                      <a:endParaRPr sz="1100" u="none" strike="noStrike" cap="none"/>
                    </a:p>
                  </a:txBody>
                  <a:tcPr marL="91450" marR="91450" marT="45725" marB="45725"/>
                </a:tc>
                <a:extLst>
                  <a:ext uri="{0D108BD9-81ED-4DB2-BD59-A6C34878D82A}">
                    <a16:rowId xmlns:a16="http://schemas.microsoft.com/office/drawing/2014/main" val="10009"/>
                  </a:ext>
                </a:extLst>
              </a:tr>
            </a:tbl>
          </a:graphicData>
        </a:graphic>
      </p:graphicFrame>
      <p:sp>
        <p:nvSpPr>
          <p:cNvPr id="7" name="Google Shape;180;p24">
            <a:extLst>
              <a:ext uri="{FF2B5EF4-FFF2-40B4-BE49-F238E27FC236}">
                <a16:creationId xmlns:a16="http://schemas.microsoft.com/office/drawing/2014/main" id="{0A26D3CE-57BC-485E-996D-B882A49A0183}"/>
              </a:ext>
            </a:extLst>
          </p:cNvPr>
          <p:cNvSpPr txBox="1"/>
          <p:nvPr/>
        </p:nvSpPr>
        <p:spPr>
          <a:xfrm>
            <a:off x="8284009" y="-98075"/>
            <a:ext cx="3594515" cy="530884"/>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000"/>
              <a:buFont typeface="Arial"/>
              <a:buNone/>
            </a:pPr>
            <a:r>
              <a:rPr lang="en-US" sz="2500" b="1" i="0" u="none" strike="noStrike" cap="none">
                <a:solidFill>
                  <a:schemeClr val="dk1"/>
                </a:solidFill>
                <a:latin typeface="Calibri"/>
                <a:ea typeface="Calibri"/>
                <a:cs typeface="Calibri"/>
                <a:sym typeface="Calibri"/>
              </a:rPr>
              <a:t>Economic Censuses</a:t>
            </a:r>
            <a:endParaRPr sz="2500" b="1" i="0" u="none" strike="noStrike" cap="none">
              <a:solidFill>
                <a:srgbClr val="000000"/>
              </a:solidFill>
              <a:latin typeface="Calibri"/>
              <a:ea typeface="Calibri"/>
              <a:cs typeface="Calibri"/>
              <a:sym typeface="Calibri"/>
            </a:endParaRPr>
          </a:p>
        </p:txBody>
      </p:sp>
      <p:sp>
        <p:nvSpPr>
          <p:cNvPr id="8" name="Google Shape;181;p24">
            <a:extLst>
              <a:ext uri="{FF2B5EF4-FFF2-40B4-BE49-F238E27FC236}">
                <a16:creationId xmlns:a16="http://schemas.microsoft.com/office/drawing/2014/main" id="{CB24ED9D-D49C-4028-8D0B-C550B77FCB83}"/>
              </a:ext>
            </a:extLst>
          </p:cNvPr>
          <p:cNvSpPr txBox="1"/>
          <p:nvPr/>
        </p:nvSpPr>
        <p:spPr>
          <a:xfrm>
            <a:off x="7982916" y="3588755"/>
            <a:ext cx="4196700" cy="530884"/>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000"/>
              <a:buFont typeface="Arial"/>
              <a:buNone/>
            </a:pPr>
            <a:r>
              <a:rPr lang="en-US" sz="2500" b="1" i="0" u="none" strike="noStrike" cap="none" dirty="0">
                <a:solidFill>
                  <a:schemeClr val="dk1"/>
                </a:solidFill>
                <a:latin typeface="Calibri"/>
                <a:ea typeface="Calibri"/>
                <a:cs typeface="Calibri"/>
                <a:sym typeface="Calibri"/>
              </a:rPr>
              <a:t>Business Register Data</a:t>
            </a:r>
            <a:endParaRPr sz="2500" b="1" i="0" u="none" strike="noStrike" cap="none" dirty="0">
              <a:solidFill>
                <a:srgbClr val="000000"/>
              </a:solidFill>
              <a:latin typeface="Calibri"/>
              <a:ea typeface="Calibri"/>
              <a:cs typeface="Calibri"/>
              <a:sym typeface="Calibri"/>
            </a:endParaRPr>
          </a:p>
        </p:txBody>
      </p:sp>
      <p:graphicFrame>
        <p:nvGraphicFramePr>
          <p:cNvPr id="9" name="Google Shape;182;p24">
            <a:extLst>
              <a:ext uri="{FF2B5EF4-FFF2-40B4-BE49-F238E27FC236}">
                <a16:creationId xmlns:a16="http://schemas.microsoft.com/office/drawing/2014/main" id="{FFD28F2A-9D87-4016-8CA5-9234503ECBA1}"/>
              </a:ext>
            </a:extLst>
          </p:cNvPr>
          <p:cNvGraphicFramePr/>
          <p:nvPr/>
        </p:nvGraphicFramePr>
        <p:xfrm>
          <a:off x="8023867" y="4125806"/>
          <a:ext cx="4114800" cy="2560390"/>
        </p:xfrm>
        <a:graphic>
          <a:graphicData uri="http://schemas.openxmlformats.org/drawingml/2006/table">
            <a:tbl>
              <a:tblPr firstRow="1" bandRow="1">
                <a:noFill/>
              </a:tblPr>
              <a:tblGrid>
                <a:gridCol w="4114800">
                  <a:extLst>
                    <a:ext uri="{9D8B030D-6E8A-4147-A177-3AD203B41FA5}">
                      <a16:colId xmlns:a16="http://schemas.microsoft.com/office/drawing/2014/main" val="20000"/>
                    </a:ext>
                  </a:extLst>
                </a:gridCol>
              </a:tblGrid>
              <a:tr h="29117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t>Data Set</a:t>
                      </a:r>
                      <a:endParaRPr sz="1400" u="none" strike="noStrike" cap="none"/>
                    </a:p>
                  </a:txBody>
                  <a:tcPr marL="91450" marR="91450" marT="45725" marB="45725"/>
                </a:tc>
                <a:extLst>
                  <a:ext uri="{0D108BD9-81ED-4DB2-BD59-A6C34878D82A}">
                    <a16:rowId xmlns:a16="http://schemas.microsoft.com/office/drawing/2014/main" val="10000"/>
                  </a:ext>
                </a:extLst>
              </a:tr>
              <a:tr h="29117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err="1"/>
                        <a:t>Compustat</a:t>
                      </a:r>
                      <a:r>
                        <a:rPr lang="en-US" sz="1400" u="none" strike="noStrike" cap="none"/>
                        <a:t>-SSEL  Bridge (CSB)</a:t>
                      </a:r>
                      <a:endParaRPr sz="1400" u="none" strike="noStrike" cap="none"/>
                    </a:p>
                  </a:txBody>
                  <a:tcPr marL="91450" marR="91450" marT="45725" marB="45725"/>
                </a:tc>
                <a:extLst>
                  <a:ext uri="{0D108BD9-81ED-4DB2-BD59-A6C34878D82A}">
                    <a16:rowId xmlns:a16="http://schemas.microsoft.com/office/drawing/2014/main" val="10001"/>
                  </a:ext>
                </a:extLst>
              </a:tr>
              <a:tr h="29117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t>Form 5500 Bridge File </a:t>
                      </a:r>
                      <a:endParaRPr sz="1400" u="none" strike="noStrike" cap="none"/>
                    </a:p>
                  </a:txBody>
                  <a:tcPr marL="91450" marR="91450" marT="45725" marB="45725"/>
                </a:tc>
                <a:extLst>
                  <a:ext uri="{0D108BD9-81ED-4DB2-BD59-A6C34878D82A}">
                    <a16:rowId xmlns:a16="http://schemas.microsoft.com/office/drawing/2014/main" val="10002"/>
                  </a:ext>
                </a:extLst>
              </a:tr>
              <a:tr h="29117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t>Integrated Longitudinal Business Database (ILBD)</a:t>
                      </a:r>
                      <a:endParaRPr sz="1400" u="none" strike="noStrike" cap="none"/>
                    </a:p>
                  </a:txBody>
                  <a:tcPr marL="91450" marR="91450" marT="45725" marB="45725"/>
                </a:tc>
                <a:extLst>
                  <a:ext uri="{0D108BD9-81ED-4DB2-BD59-A6C34878D82A}">
                    <a16:rowId xmlns:a16="http://schemas.microsoft.com/office/drawing/2014/main" val="10003"/>
                  </a:ext>
                </a:extLst>
              </a:tr>
              <a:tr h="29117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t>Longitudinal Business Database (LBD) </a:t>
                      </a:r>
                      <a:endParaRPr sz="1400" u="none" strike="noStrike" cap="none"/>
                    </a:p>
                  </a:txBody>
                  <a:tcPr marL="91450" marR="91450" marT="45725" marB="45725"/>
                </a:tc>
                <a:extLst>
                  <a:ext uri="{0D108BD9-81ED-4DB2-BD59-A6C34878D82A}">
                    <a16:rowId xmlns:a16="http://schemas.microsoft.com/office/drawing/2014/main" val="10004"/>
                  </a:ext>
                </a:extLst>
              </a:tr>
              <a:tr h="29117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t>Ownership Change Database (OCD)</a:t>
                      </a:r>
                      <a:endParaRPr sz="1400" u="none" strike="noStrike" cap="none"/>
                    </a:p>
                  </a:txBody>
                  <a:tcPr marL="91450" marR="91450" marT="45725" marB="45725"/>
                </a:tc>
                <a:extLst>
                  <a:ext uri="{0D108BD9-81ED-4DB2-BD59-A6C34878D82A}">
                    <a16:rowId xmlns:a16="http://schemas.microsoft.com/office/drawing/2014/main" val="10005"/>
                  </a:ext>
                </a:extLst>
              </a:tr>
              <a:tr h="356103">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dirty="0"/>
                        <a:t>Standard Statistical Establishment List / Business Register/County Business Patterns and Business Register (CBPBR) </a:t>
                      </a:r>
                      <a:endParaRPr sz="14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9975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Survey Datasets</a:t>
            </a:r>
          </a:p>
        </p:txBody>
      </p:sp>
      <p:sp>
        <p:nvSpPr>
          <p:cNvPr id="3" name="Content Placeholder 2"/>
          <p:cNvSpPr>
            <a:spLocks noGrp="1"/>
          </p:cNvSpPr>
          <p:nvPr>
            <p:ph idx="1"/>
          </p:nvPr>
        </p:nvSpPr>
        <p:spPr>
          <a:xfrm>
            <a:off x="1295400" y="1600201"/>
            <a:ext cx="10287000" cy="4525963"/>
          </a:xfrm>
        </p:spPr>
        <p:txBody>
          <a:bodyPr>
            <a:normAutofit/>
          </a:bodyPr>
          <a:lstStyle/>
          <a:p>
            <a:r>
              <a:rPr lang="en-US" dirty="0"/>
              <a:t>Decennial Surveys 1940-2010</a:t>
            </a:r>
          </a:p>
          <a:p>
            <a:r>
              <a:rPr lang="en-US" dirty="0"/>
              <a:t>American Community Survey (annual microdata, 1996-2015)</a:t>
            </a:r>
          </a:p>
          <a:p>
            <a:r>
              <a:rPr lang="en-US" dirty="0"/>
              <a:t>Current Population Survey (selected supplements)</a:t>
            </a:r>
          </a:p>
          <a:p>
            <a:r>
              <a:rPr lang="en-US" dirty="0"/>
              <a:t>Survey of Income and Program Participation</a:t>
            </a:r>
          </a:p>
          <a:p>
            <a:r>
              <a:rPr lang="en-US" dirty="0"/>
              <a:t>National Longitudinal Study of Mortality</a:t>
            </a:r>
          </a:p>
          <a:p>
            <a:r>
              <a:rPr lang="en-US" dirty="0"/>
              <a:t>American Housing Survey/ Rental Housing Finance Survey (HUD)</a:t>
            </a:r>
          </a:p>
        </p:txBody>
      </p:sp>
      <p:sp>
        <p:nvSpPr>
          <p:cNvPr id="4" name="Slide Number Placeholder 3"/>
          <p:cNvSpPr>
            <a:spLocks noGrp="1"/>
          </p:cNvSpPr>
          <p:nvPr>
            <p:ph type="sldNum" sz="quarter" idx="12"/>
          </p:nvPr>
        </p:nvSpPr>
        <p:spPr/>
        <p:txBody>
          <a:bodyPr/>
          <a:lstStyle/>
          <a:p>
            <a:fld id="{24BFE6D4-27A9-4AE4-9EAE-AF75F97B179B}" type="slidenum">
              <a:rPr lang="en-US" smtClean="0"/>
              <a:t>16</a:t>
            </a:fld>
            <a:endParaRPr lang="en-US" dirty="0"/>
          </a:p>
        </p:txBody>
      </p:sp>
    </p:spTree>
    <p:extLst>
      <p:ext uri="{BB962C8B-B14F-4D97-AF65-F5344CB8AC3E}">
        <p14:creationId xmlns:p14="http://schemas.microsoft.com/office/powerpoint/2010/main" val="2770669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27D0-4C23-49BD-ABF5-704C8121E9E9}"/>
              </a:ext>
            </a:extLst>
          </p:cNvPr>
          <p:cNvSpPr>
            <a:spLocks noGrp="1"/>
          </p:cNvSpPr>
          <p:nvPr>
            <p:ph type="title"/>
          </p:nvPr>
        </p:nvSpPr>
        <p:spPr/>
        <p:txBody>
          <a:bodyPr/>
          <a:lstStyle/>
          <a:p>
            <a:r>
              <a:rPr lang="en-US"/>
              <a:t>Data on Fertility and Children</a:t>
            </a:r>
          </a:p>
        </p:txBody>
      </p:sp>
      <p:sp>
        <p:nvSpPr>
          <p:cNvPr id="3" name="Text Placeholder 2">
            <a:extLst>
              <a:ext uri="{FF2B5EF4-FFF2-40B4-BE49-F238E27FC236}">
                <a16:creationId xmlns:a16="http://schemas.microsoft.com/office/drawing/2014/main" id="{86E08827-A2AE-4D2C-B133-639ECB23AEF7}"/>
              </a:ext>
            </a:extLst>
          </p:cNvPr>
          <p:cNvSpPr>
            <a:spLocks noGrp="1"/>
          </p:cNvSpPr>
          <p:nvPr>
            <p:ph type="body" idx="1"/>
          </p:nvPr>
        </p:nvSpPr>
        <p:spPr>
          <a:xfrm>
            <a:off x="900344" y="1447531"/>
            <a:ext cx="4799120" cy="4351338"/>
          </a:xfrm>
        </p:spPr>
        <p:txBody>
          <a:bodyPr/>
          <a:lstStyle/>
          <a:p>
            <a:pPr marL="114300" indent="0">
              <a:buNone/>
            </a:pPr>
            <a:r>
              <a:rPr lang="en-US" b="1" dirty="0"/>
              <a:t>Census Household Composition Key (CHCK) </a:t>
            </a:r>
          </a:p>
          <a:p>
            <a:pPr lvl="1"/>
            <a:r>
              <a:rPr lang="en-US" dirty="0"/>
              <a:t>Child-level file that links the child (born from 1997-onward) to their (birth/adoptive) parents</a:t>
            </a:r>
          </a:p>
          <a:p>
            <a:pPr marL="114300" indent="0">
              <a:buNone/>
            </a:pPr>
            <a:r>
              <a:rPr lang="en-US" b="1" dirty="0"/>
              <a:t>National Survey of Children’s Health (2016-2020)</a:t>
            </a:r>
          </a:p>
          <a:p>
            <a:pPr lvl="1"/>
            <a:r>
              <a:rPr lang="en-US" dirty="0"/>
              <a:t>Information on the (physical and mental) health and well-being of children </a:t>
            </a:r>
          </a:p>
        </p:txBody>
      </p:sp>
      <p:sp>
        <p:nvSpPr>
          <p:cNvPr id="4" name="Slide Number Placeholder 3">
            <a:extLst>
              <a:ext uri="{FF2B5EF4-FFF2-40B4-BE49-F238E27FC236}">
                <a16:creationId xmlns:a16="http://schemas.microsoft.com/office/drawing/2014/main" id="{423323A2-E701-4762-A434-CA4FF2F255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5" name="Picture 4">
            <a:extLst>
              <a:ext uri="{FF2B5EF4-FFF2-40B4-BE49-F238E27FC236}">
                <a16:creationId xmlns:a16="http://schemas.microsoft.com/office/drawing/2014/main" id="{CE05660B-C696-45C0-991A-0C8BAE828C1D}"/>
              </a:ext>
            </a:extLst>
          </p:cNvPr>
          <p:cNvPicPr/>
          <p:nvPr/>
        </p:nvPicPr>
        <p:blipFill rotWithShape="1">
          <a:blip r:embed="rId3">
            <a:extLst>
              <a:ext uri="{28A0092B-C50C-407E-A947-70E740481C1C}">
                <a14:useLocalDpi xmlns:a14="http://schemas.microsoft.com/office/drawing/2010/main" val="0"/>
              </a:ext>
            </a:extLst>
          </a:blip>
          <a:srcRect r="6075"/>
          <a:stretch/>
        </p:blipFill>
        <p:spPr bwMode="auto">
          <a:xfrm>
            <a:off x="6096000" y="1526960"/>
            <a:ext cx="6001305" cy="4028751"/>
          </a:xfrm>
          <a:prstGeom prst="rect">
            <a:avLst/>
          </a:prstGeom>
          <a:noFill/>
          <a:ln>
            <a:noFill/>
          </a:ln>
        </p:spPr>
      </p:pic>
      <p:sp>
        <p:nvSpPr>
          <p:cNvPr id="6" name="TextBox 5">
            <a:extLst>
              <a:ext uri="{FF2B5EF4-FFF2-40B4-BE49-F238E27FC236}">
                <a16:creationId xmlns:a16="http://schemas.microsoft.com/office/drawing/2014/main" id="{6450438A-5B95-441B-875B-1099230BD13B}"/>
              </a:ext>
            </a:extLst>
          </p:cNvPr>
          <p:cNvSpPr txBox="1"/>
          <p:nvPr/>
        </p:nvSpPr>
        <p:spPr>
          <a:xfrm>
            <a:off x="1717963" y="6519447"/>
            <a:ext cx="8756074" cy="338554"/>
          </a:xfrm>
          <a:prstGeom prst="rect">
            <a:avLst/>
          </a:prstGeom>
          <a:noFill/>
        </p:spPr>
        <p:txBody>
          <a:bodyPr wrap="square" rtlCol="0">
            <a:spAutoFit/>
          </a:bodyPr>
          <a:lstStyle/>
          <a:p>
            <a:r>
              <a:rPr lang="en-US" sz="800"/>
              <a:t>Image retrieved from </a:t>
            </a:r>
            <a:r>
              <a:rPr lang="en-US" sz="800" err="1"/>
              <a:t>Genadek</a:t>
            </a:r>
            <a:r>
              <a:rPr lang="en-US" sz="800"/>
              <a:t>, Katie R., Joshua Sanders, and Amanda Jean Stevenson. 2021. “Measuring U.S. Fertility using Administrative Data from the Census Bureau.” </a:t>
            </a:r>
            <a:r>
              <a:rPr lang="en-US" sz="800" i="1"/>
              <a:t>Associated Directorate for Economic Programs, U.S. Census Bureau, Working Paper 2021-02.</a:t>
            </a:r>
          </a:p>
        </p:txBody>
      </p:sp>
    </p:spTree>
    <p:extLst>
      <p:ext uri="{BB962C8B-B14F-4D97-AF65-F5344CB8AC3E}">
        <p14:creationId xmlns:p14="http://schemas.microsoft.com/office/powerpoint/2010/main" val="3813172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C691-1617-49BE-AB26-F57A2D63047B}"/>
              </a:ext>
            </a:extLst>
          </p:cNvPr>
          <p:cNvSpPr>
            <a:spLocks noGrp="1"/>
          </p:cNvSpPr>
          <p:nvPr>
            <p:ph type="title"/>
          </p:nvPr>
        </p:nvSpPr>
        <p:spPr/>
        <p:txBody>
          <a:bodyPr/>
          <a:lstStyle/>
          <a:p>
            <a:r>
              <a:rPr lang="en-US"/>
              <a:t>Educational Data </a:t>
            </a:r>
          </a:p>
        </p:txBody>
      </p:sp>
      <p:sp>
        <p:nvSpPr>
          <p:cNvPr id="3" name="Text Placeholder 2">
            <a:extLst>
              <a:ext uri="{FF2B5EF4-FFF2-40B4-BE49-F238E27FC236}">
                <a16:creationId xmlns:a16="http://schemas.microsoft.com/office/drawing/2014/main" id="{71303428-E4E4-4328-AAC1-0D800A0580FF}"/>
              </a:ext>
            </a:extLst>
          </p:cNvPr>
          <p:cNvSpPr>
            <a:spLocks noGrp="1"/>
          </p:cNvSpPr>
          <p:nvPr>
            <p:ph type="body" idx="1"/>
          </p:nvPr>
        </p:nvSpPr>
        <p:spPr/>
        <p:txBody>
          <a:bodyPr/>
          <a:lstStyle/>
          <a:p>
            <a:pPr marL="114300" indent="0">
              <a:buNone/>
            </a:pPr>
            <a:r>
              <a:rPr lang="en-US" b="1" dirty="0"/>
              <a:t>National Survey of College Graduates </a:t>
            </a:r>
          </a:p>
          <a:p>
            <a:pPr lvl="1"/>
            <a:r>
              <a:rPr lang="en-US" dirty="0"/>
              <a:t>Includes detailed data on individuals with a B.A. or more, including institution of receipt </a:t>
            </a:r>
          </a:p>
          <a:p>
            <a:pPr marL="114300" indent="0">
              <a:buNone/>
            </a:pPr>
            <a:r>
              <a:rPr lang="en-US" b="1" dirty="0"/>
              <a:t>Survey of Earned Doctorates/Survey of Doctoral Recipients</a:t>
            </a:r>
          </a:p>
          <a:p>
            <a:pPr lvl="1"/>
            <a:r>
              <a:rPr lang="en-US" dirty="0"/>
              <a:t>Demographic, education, and career history information of doctoral recipients </a:t>
            </a:r>
          </a:p>
          <a:p>
            <a:pPr marL="114300" indent="0">
              <a:buNone/>
            </a:pPr>
            <a:r>
              <a:rPr lang="en-US" b="1" dirty="0"/>
              <a:t>UMETRICS University Research Data </a:t>
            </a:r>
          </a:p>
          <a:p>
            <a:pPr lvl="1"/>
            <a:r>
              <a:rPr lang="en-US" dirty="0"/>
              <a:t>Data on university employee and vendors paid by (non)federal research grants (~31 universities) </a:t>
            </a:r>
          </a:p>
          <a:p>
            <a:pPr lvl="1"/>
            <a:r>
              <a:rPr lang="en-US" dirty="0"/>
              <a:t>Contains individual data, business names, and output-related data (e.g., publications, patents) </a:t>
            </a:r>
          </a:p>
        </p:txBody>
      </p:sp>
      <p:sp>
        <p:nvSpPr>
          <p:cNvPr id="4" name="Slide Number Placeholder 3">
            <a:extLst>
              <a:ext uri="{FF2B5EF4-FFF2-40B4-BE49-F238E27FC236}">
                <a16:creationId xmlns:a16="http://schemas.microsoft.com/office/drawing/2014/main" id="{A9370DF2-C71E-440D-AE92-408A9BAC50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1676610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E661-6D55-499B-8259-12E4A33575E0}"/>
              </a:ext>
            </a:extLst>
          </p:cNvPr>
          <p:cNvSpPr>
            <a:spLocks noGrp="1"/>
          </p:cNvSpPr>
          <p:nvPr>
            <p:ph type="title"/>
          </p:nvPr>
        </p:nvSpPr>
        <p:spPr/>
        <p:txBody>
          <a:bodyPr/>
          <a:lstStyle/>
          <a:p>
            <a:r>
              <a:rPr lang="en-US"/>
              <a:t>Criminological Data</a:t>
            </a:r>
          </a:p>
        </p:txBody>
      </p:sp>
      <p:sp>
        <p:nvSpPr>
          <p:cNvPr id="4" name="Text Placeholder 3">
            <a:extLst>
              <a:ext uri="{FF2B5EF4-FFF2-40B4-BE49-F238E27FC236}">
                <a16:creationId xmlns:a16="http://schemas.microsoft.com/office/drawing/2014/main" id="{6F37E63D-BB55-4DF1-8314-EC88BD39D9D4}"/>
              </a:ext>
            </a:extLst>
          </p:cNvPr>
          <p:cNvSpPr>
            <a:spLocks noGrp="1"/>
          </p:cNvSpPr>
          <p:nvPr>
            <p:ph type="body" idx="1"/>
          </p:nvPr>
        </p:nvSpPr>
        <p:spPr>
          <a:xfrm>
            <a:off x="838201" y="1825625"/>
            <a:ext cx="7142018" cy="4351338"/>
          </a:xfrm>
        </p:spPr>
        <p:txBody>
          <a:bodyPr/>
          <a:lstStyle/>
          <a:p>
            <a:pPr marL="114300" indent="0">
              <a:buNone/>
            </a:pPr>
            <a:r>
              <a:rPr lang="en-US" sz="2200" b="1" dirty="0"/>
              <a:t>National Crime Victimization Survey </a:t>
            </a:r>
          </a:p>
          <a:p>
            <a:pPr lvl="1"/>
            <a:r>
              <a:rPr lang="en-US" sz="1900" dirty="0"/>
              <a:t>Includes detailed geography (down to block group)</a:t>
            </a:r>
          </a:p>
          <a:p>
            <a:pPr lvl="1"/>
            <a:r>
              <a:rPr lang="en-US" sz="1900" dirty="0"/>
              <a:t>Supplemental datasets available (e.g., Police-Public Contact)</a:t>
            </a:r>
          </a:p>
          <a:p>
            <a:pPr marL="114300" indent="0">
              <a:buNone/>
            </a:pPr>
            <a:r>
              <a:rPr lang="en-US" sz="2200" b="1" dirty="0"/>
              <a:t>Criminal Justice Administrative Records System (CJARS) </a:t>
            </a:r>
          </a:p>
          <a:p>
            <a:pPr lvl="1"/>
            <a:r>
              <a:rPr lang="en-US" sz="1900" dirty="0"/>
              <a:t>Administrative data of people who have had contact with the carceral system (ranging from arrest to incarceration/parole) </a:t>
            </a:r>
          </a:p>
          <a:p>
            <a:pPr lvl="1"/>
            <a:r>
              <a:rPr lang="en-US" sz="1900" dirty="0"/>
              <a:t>Able to be linked to other Census datasets</a:t>
            </a:r>
          </a:p>
          <a:p>
            <a:pPr lvl="1"/>
            <a:r>
              <a:rPr lang="en-US" sz="1900" dirty="0"/>
              <a:t>Data availability varies substantially at the state-level  </a:t>
            </a:r>
          </a:p>
          <a:p>
            <a:pPr marL="114300" indent="0">
              <a:buNone/>
            </a:pPr>
            <a:r>
              <a:rPr lang="en-US" sz="2200" b="1" dirty="0"/>
              <a:t>Federal Justice Statistics Program (FJSP)</a:t>
            </a:r>
          </a:p>
          <a:p>
            <a:pPr lvl="1"/>
            <a:r>
              <a:rPr lang="en-US" sz="1900" dirty="0"/>
              <a:t>Data on workload, activities, and outcomes with federal criminal cases </a:t>
            </a:r>
          </a:p>
        </p:txBody>
      </p:sp>
      <p:pic>
        <p:nvPicPr>
          <p:cNvPr id="1026" name="Picture 2" descr="Image">
            <a:extLst>
              <a:ext uri="{FF2B5EF4-FFF2-40B4-BE49-F238E27FC236}">
                <a16:creationId xmlns:a16="http://schemas.microsoft.com/office/drawing/2014/main" id="{2CB61906-6614-4975-A592-7EDFC1C7F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365" y="339725"/>
            <a:ext cx="4097669" cy="35861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0852CE-8338-4ABC-A5B5-B63DE6E6344C}"/>
              </a:ext>
            </a:extLst>
          </p:cNvPr>
          <p:cNvPicPr>
            <a:picLocks noChangeAspect="1"/>
          </p:cNvPicPr>
          <p:nvPr/>
        </p:nvPicPr>
        <p:blipFill>
          <a:blip r:embed="rId4"/>
          <a:stretch>
            <a:fillRect/>
          </a:stretch>
        </p:blipFill>
        <p:spPr>
          <a:xfrm>
            <a:off x="7579706" y="4304145"/>
            <a:ext cx="4104149" cy="2417330"/>
          </a:xfrm>
          <a:prstGeom prst="rect">
            <a:avLst/>
          </a:prstGeom>
        </p:spPr>
      </p:pic>
      <p:sp>
        <p:nvSpPr>
          <p:cNvPr id="3" name="Slide Number Placeholder 2">
            <a:extLst>
              <a:ext uri="{FF2B5EF4-FFF2-40B4-BE49-F238E27FC236}">
                <a16:creationId xmlns:a16="http://schemas.microsoft.com/office/drawing/2014/main" id="{998DCA18-EA64-415B-995A-3B7BFAD1D9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5" name="TextBox 4">
            <a:extLst>
              <a:ext uri="{FF2B5EF4-FFF2-40B4-BE49-F238E27FC236}">
                <a16:creationId xmlns:a16="http://schemas.microsoft.com/office/drawing/2014/main" id="{92DE35F9-B0FD-4E4A-A447-389EC62B879F}"/>
              </a:ext>
            </a:extLst>
          </p:cNvPr>
          <p:cNvSpPr txBox="1"/>
          <p:nvPr/>
        </p:nvSpPr>
        <p:spPr>
          <a:xfrm>
            <a:off x="1838035" y="6488668"/>
            <a:ext cx="7142017" cy="369332"/>
          </a:xfrm>
          <a:prstGeom prst="rect">
            <a:avLst/>
          </a:prstGeom>
          <a:noFill/>
        </p:spPr>
        <p:txBody>
          <a:bodyPr wrap="square" rtlCol="0">
            <a:spAutoFit/>
          </a:bodyPr>
          <a:lstStyle/>
          <a:p>
            <a:r>
              <a:rPr lang="en-US" sz="900"/>
              <a:t>Map retrieved from Finlay, Keith and Michael Mueller-Smith. 2022. “Criminal Justice Administrative Records System (CJARS).” </a:t>
            </a:r>
            <a:r>
              <a:rPr lang="en-US" sz="900" i="1"/>
              <a:t>Retrieved from https://cjars.isr.umich.edu/data-documentation-download/</a:t>
            </a:r>
            <a:endParaRPr lang="en-US" sz="900"/>
          </a:p>
        </p:txBody>
      </p:sp>
    </p:spTree>
    <p:extLst>
      <p:ext uri="{BB962C8B-B14F-4D97-AF65-F5344CB8AC3E}">
        <p14:creationId xmlns:p14="http://schemas.microsoft.com/office/powerpoint/2010/main" val="413495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5DD6D-CD3F-4945-ACDD-FDB0C2CFC36A}"/>
              </a:ext>
            </a:extLst>
          </p:cNvPr>
          <p:cNvSpPr>
            <a:spLocks noGrp="1"/>
          </p:cNvSpPr>
          <p:nvPr>
            <p:ph type="title"/>
          </p:nvPr>
        </p:nvSpPr>
        <p:spPr>
          <a:xfrm>
            <a:off x="838200" y="322773"/>
            <a:ext cx="10515600" cy="1119293"/>
          </a:xfrm>
        </p:spPr>
        <p:txBody>
          <a:bodyPr>
            <a:normAutofit fontScale="90000"/>
          </a:bodyPr>
          <a:lstStyle/>
          <a:p>
            <a:pPr algn="ctr"/>
            <a:r>
              <a:rPr lang="en-US" sz="4000" b="1" dirty="0">
                <a:solidFill>
                  <a:srgbClr val="0070C0"/>
                </a:solidFill>
              </a:rPr>
              <a:t>Agenda Item #1: National FSRDC Program Changes</a:t>
            </a:r>
            <a:br>
              <a:rPr lang="en-US" sz="4000" b="1" dirty="0">
                <a:solidFill>
                  <a:schemeClr val="accent5">
                    <a:lumMod val="75000"/>
                  </a:schemeClr>
                </a:solidFill>
              </a:rPr>
            </a:br>
            <a:br>
              <a:rPr lang="en-US" sz="4000" b="1" dirty="0">
                <a:solidFill>
                  <a:schemeClr val="accent5">
                    <a:lumMod val="75000"/>
                  </a:schemeClr>
                </a:solidFill>
              </a:rPr>
            </a:br>
            <a:r>
              <a:rPr lang="en-US" sz="4000" b="1" dirty="0">
                <a:solidFill>
                  <a:schemeClr val="accent5">
                    <a:lumMod val="75000"/>
                  </a:schemeClr>
                </a:solidFill>
              </a:rPr>
              <a:t>FSRDC Projects, 2012-2022</a:t>
            </a:r>
          </a:p>
        </p:txBody>
      </p:sp>
      <p:pic>
        <p:nvPicPr>
          <p:cNvPr id="9" name="Content Placeholder 8">
            <a:extLst>
              <a:ext uri="{FF2B5EF4-FFF2-40B4-BE49-F238E27FC236}">
                <a16:creationId xmlns:a16="http://schemas.microsoft.com/office/drawing/2014/main" id="{1006D861-320A-4718-8FE1-D447E9E95912}"/>
              </a:ext>
            </a:extLst>
          </p:cNvPr>
          <p:cNvPicPr>
            <a:picLocks noGrp="1" noChangeAspect="1"/>
          </p:cNvPicPr>
          <p:nvPr>
            <p:ph idx="1"/>
          </p:nvPr>
        </p:nvPicPr>
        <p:blipFill>
          <a:blip r:embed="rId3"/>
          <a:stretch>
            <a:fillRect/>
          </a:stretch>
        </p:blipFill>
        <p:spPr>
          <a:xfrm>
            <a:off x="2827665" y="1865188"/>
            <a:ext cx="6775372" cy="4110392"/>
          </a:xfrm>
          <a:prstGeom prst="rect">
            <a:avLst/>
          </a:prstGeom>
        </p:spPr>
      </p:pic>
      <p:sp>
        <p:nvSpPr>
          <p:cNvPr id="2" name="Slide Number Placeholder 1">
            <a:extLst>
              <a:ext uri="{FF2B5EF4-FFF2-40B4-BE49-F238E27FC236}">
                <a16:creationId xmlns:a16="http://schemas.microsoft.com/office/drawing/2014/main" id="{198CDDCD-02BA-4DCD-B408-4C790B883788}"/>
              </a:ext>
            </a:extLst>
          </p:cNvPr>
          <p:cNvSpPr>
            <a:spLocks noGrp="1"/>
          </p:cNvSpPr>
          <p:nvPr>
            <p:ph type="sldNum" sz="quarter" idx="12"/>
          </p:nvPr>
        </p:nvSpPr>
        <p:spPr/>
        <p:txBody>
          <a:bodyPr/>
          <a:lstStyle/>
          <a:p>
            <a:fld id="{CFB28DAA-D79D-47DC-8842-0752DC540695}" type="slidenum">
              <a:rPr lang="en-US" smtClean="0"/>
              <a:t>2</a:t>
            </a:fld>
            <a:endParaRPr lang="en-US"/>
          </a:p>
        </p:txBody>
      </p:sp>
      <p:sp>
        <p:nvSpPr>
          <p:cNvPr id="7" name="TextBox 6">
            <a:extLst>
              <a:ext uri="{FF2B5EF4-FFF2-40B4-BE49-F238E27FC236}">
                <a16:creationId xmlns:a16="http://schemas.microsoft.com/office/drawing/2014/main" id="{B0B3558A-81AD-4BAB-9DF1-714F6F93053B}"/>
              </a:ext>
            </a:extLst>
          </p:cNvPr>
          <p:cNvSpPr txBox="1"/>
          <p:nvPr/>
        </p:nvSpPr>
        <p:spPr>
          <a:xfrm>
            <a:off x="4006518" y="1865188"/>
            <a:ext cx="4178963" cy="369332"/>
          </a:xfrm>
          <a:prstGeom prst="rect">
            <a:avLst/>
          </a:prstGeom>
          <a:noFill/>
        </p:spPr>
        <p:txBody>
          <a:bodyPr wrap="square" rtlCol="0">
            <a:spAutoFit/>
          </a:bodyPr>
          <a:lstStyle/>
          <a:p>
            <a:r>
              <a:rPr lang="en-US" b="1" dirty="0"/>
              <a:t>Compound Annual Growth Rate = 13.8%</a:t>
            </a:r>
          </a:p>
        </p:txBody>
      </p:sp>
    </p:spTree>
    <p:extLst>
      <p:ext uri="{BB962C8B-B14F-4D97-AF65-F5344CB8AC3E}">
        <p14:creationId xmlns:p14="http://schemas.microsoft.com/office/powerpoint/2010/main" val="542958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 the Power of the PIK</a:t>
            </a:r>
          </a:p>
        </p:txBody>
      </p:sp>
      <p:sp>
        <p:nvSpPr>
          <p:cNvPr id="3" name="Content Placeholder 2"/>
          <p:cNvSpPr>
            <a:spLocks noGrp="1"/>
          </p:cNvSpPr>
          <p:nvPr>
            <p:ph idx="1"/>
          </p:nvPr>
        </p:nvSpPr>
        <p:spPr>
          <a:xfrm>
            <a:off x="1143000" y="1600202"/>
            <a:ext cx="10439400" cy="4298794"/>
          </a:xfrm>
        </p:spPr>
        <p:txBody>
          <a:bodyPr>
            <a:normAutofit/>
          </a:bodyPr>
          <a:lstStyle/>
          <a:p>
            <a:r>
              <a:rPr lang="en-US" dirty="0"/>
              <a:t>PIK – a unique Census identifier assigned to individuals using name, birthdate, address information, and social security number.</a:t>
            </a:r>
          </a:p>
          <a:p>
            <a:r>
              <a:rPr lang="en-US" dirty="0"/>
              <a:t>Many restricted Census demographic datasets are PIKed</a:t>
            </a:r>
          </a:p>
          <a:p>
            <a:r>
              <a:rPr lang="en-US" dirty="0"/>
              <a:t>PIK crosswalks permit linking restricted demographic datasets together:</a:t>
            </a:r>
          </a:p>
          <a:p>
            <a:pPr lvl="1"/>
            <a:r>
              <a:rPr lang="en-US" dirty="0"/>
              <a:t>1940 Decennial Census to 2000 Decennial Census</a:t>
            </a:r>
          </a:p>
          <a:p>
            <a:pPr lvl="1"/>
            <a:r>
              <a:rPr lang="en-US" dirty="0"/>
              <a:t>2000 Decennial Census to 2010, 2020 Decennial Census</a:t>
            </a:r>
          </a:p>
          <a:p>
            <a:pPr lvl="1"/>
            <a:r>
              <a:rPr lang="en-US" dirty="0"/>
              <a:t>American Community Survey to Decennial Census</a:t>
            </a:r>
          </a:p>
        </p:txBody>
      </p:sp>
      <p:sp>
        <p:nvSpPr>
          <p:cNvPr id="4" name="Slide Number Placeholder 3"/>
          <p:cNvSpPr>
            <a:spLocks noGrp="1"/>
          </p:cNvSpPr>
          <p:nvPr>
            <p:ph type="sldNum" sz="quarter" idx="12"/>
          </p:nvPr>
        </p:nvSpPr>
        <p:spPr/>
        <p:txBody>
          <a:bodyPr/>
          <a:lstStyle/>
          <a:p>
            <a:fld id="{03AE04C5-3085-4F64-BC65-54FE2DBF6EB1}" type="slidenum">
              <a:rPr lang="en-US" smtClean="0"/>
              <a:pPr/>
              <a:t>20</a:t>
            </a:fld>
            <a:endParaRPr lang="en-US" dirty="0"/>
          </a:p>
        </p:txBody>
      </p:sp>
    </p:spTree>
    <p:extLst>
      <p:ext uri="{BB962C8B-B14F-4D97-AF65-F5344CB8AC3E}">
        <p14:creationId xmlns:p14="http://schemas.microsoft.com/office/powerpoint/2010/main" val="97312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to the Master Address File (MAF)</a:t>
            </a:r>
          </a:p>
        </p:txBody>
      </p:sp>
      <p:sp>
        <p:nvSpPr>
          <p:cNvPr id="3" name="Content Placeholder 2"/>
          <p:cNvSpPr>
            <a:spLocks noGrp="1"/>
          </p:cNvSpPr>
          <p:nvPr>
            <p:ph idx="1"/>
          </p:nvPr>
        </p:nvSpPr>
        <p:spPr/>
        <p:txBody>
          <a:bodyPr/>
          <a:lstStyle/>
          <a:p>
            <a:r>
              <a:rPr lang="en-US" dirty="0"/>
              <a:t>Master Address File (MAF)</a:t>
            </a:r>
          </a:p>
          <a:p>
            <a:pPr lvl="1"/>
            <a:r>
              <a:rPr lang="en-US" dirty="0"/>
              <a:t>Created for 2000 Census</a:t>
            </a:r>
          </a:p>
          <a:p>
            <a:pPr lvl="1"/>
            <a:r>
              <a:rPr lang="en-US" dirty="0"/>
              <a:t>Complete list of addresses with lat/long and geography variables </a:t>
            </a:r>
          </a:p>
          <a:p>
            <a:r>
              <a:rPr lang="en-US" dirty="0"/>
              <a:t>MAF Extract</a:t>
            </a:r>
          </a:p>
          <a:p>
            <a:pPr lvl="1"/>
            <a:r>
              <a:rPr lang="en-US" dirty="0"/>
              <a:t>Yearly snapshot of MAF can be used for research</a:t>
            </a:r>
          </a:p>
          <a:p>
            <a:r>
              <a:rPr lang="en-US" dirty="0"/>
              <a:t>MAF Auxiliary Reference File (ARF)</a:t>
            </a:r>
          </a:p>
          <a:p>
            <a:pPr lvl="1"/>
            <a:r>
              <a:rPr lang="en-US" dirty="0"/>
              <a:t>Links address ID (MAFID) to individuals’ PIKs so can track annual residence beginning in 2000</a:t>
            </a:r>
          </a:p>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21</a:t>
            </a:fld>
            <a:endParaRPr lang="en-US" dirty="0"/>
          </a:p>
        </p:txBody>
      </p:sp>
    </p:spTree>
    <p:extLst>
      <p:ext uri="{BB962C8B-B14F-4D97-AF65-F5344CB8AC3E}">
        <p14:creationId xmlns:p14="http://schemas.microsoft.com/office/powerpoint/2010/main" val="2643433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SSA-Survey Linked Data</a:t>
            </a:r>
          </a:p>
        </p:txBody>
      </p:sp>
      <p:sp>
        <p:nvSpPr>
          <p:cNvPr id="3" name="Content Placeholder 2"/>
          <p:cNvSpPr>
            <a:spLocks noGrp="1"/>
          </p:cNvSpPr>
          <p:nvPr>
            <p:ph idx="1"/>
          </p:nvPr>
        </p:nvSpPr>
        <p:spPr/>
        <p:txBody>
          <a:bodyPr/>
          <a:lstStyle/>
          <a:p>
            <a:r>
              <a:rPr lang="en-US" b="1" dirty="0"/>
              <a:t>Master Beneficiary Record:</a:t>
            </a:r>
            <a:r>
              <a:rPr lang="en-US" dirty="0"/>
              <a:t> Entitlement and payment data for retirement and disability</a:t>
            </a:r>
          </a:p>
          <a:p>
            <a:r>
              <a:rPr lang="en-US" b="1" dirty="0"/>
              <a:t>Master Earnings File:</a:t>
            </a:r>
            <a:r>
              <a:rPr lang="en-US" dirty="0"/>
              <a:t> Individual earnings records since 1951</a:t>
            </a:r>
          </a:p>
          <a:p>
            <a:r>
              <a:rPr lang="en-US" b="1" dirty="0"/>
              <a:t>Payment History Update System: </a:t>
            </a:r>
            <a:r>
              <a:rPr lang="en-US" dirty="0"/>
              <a:t>Monthly payment records</a:t>
            </a:r>
          </a:p>
          <a:p>
            <a:r>
              <a:rPr lang="en-US" b="1" dirty="0"/>
              <a:t>Summary Earnings Record:</a:t>
            </a:r>
            <a:r>
              <a:rPr lang="en-US" dirty="0"/>
              <a:t> Lifetime earnings. Total earnings from 1937-1950, annual earnings from 1951-present</a:t>
            </a:r>
          </a:p>
          <a:p>
            <a:r>
              <a:rPr lang="en-US" b="1" dirty="0"/>
              <a:t>Supplemental Security Record:</a:t>
            </a:r>
            <a:r>
              <a:rPr lang="en-US" dirty="0"/>
              <a:t> Data for SSI program</a:t>
            </a:r>
            <a:endParaRPr lang="en-US" b="1" dirty="0"/>
          </a:p>
        </p:txBody>
      </p:sp>
      <p:sp>
        <p:nvSpPr>
          <p:cNvPr id="4" name="Slide Number Placeholder 3"/>
          <p:cNvSpPr>
            <a:spLocks noGrp="1"/>
          </p:cNvSpPr>
          <p:nvPr>
            <p:ph type="sldNum" sz="quarter" idx="12"/>
          </p:nvPr>
        </p:nvSpPr>
        <p:spPr/>
        <p:txBody>
          <a:bodyPr/>
          <a:lstStyle/>
          <a:p>
            <a:fld id="{24BFE6D4-27A9-4AE4-9EAE-AF75F97B179B}" type="slidenum">
              <a:rPr lang="en-US" smtClean="0"/>
              <a:t>22</a:t>
            </a:fld>
            <a:endParaRPr lang="en-US"/>
          </a:p>
        </p:txBody>
      </p:sp>
    </p:spTree>
    <p:extLst>
      <p:ext uri="{BB962C8B-B14F-4D97-AF65-F5344CB8AC3E}">
        <p14:creationId xmlns:p14="http://schemas.microsoft.com/office/powerpoint/2010/main" val="1454627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620" y="214496"/>
            <a:ext cx="10515600" cy="1325563"/>
          </a:xfrm>
        </p:spPr>
        <p:txBody>
          <a:bodyPr>
            <a:normAutofit/>
          </a:bodyPr>
          <a:lstStyle/>
          <a:p>
            <a:pPr algn="ctr"/>
            <a:r>
              <a:rPr lang="en-US" sz="5400" b="1" dirty="0" err="1">
                <a:solidFill>
                  <a:schemeClr val="bg1"/>
                </a:solidFill>
              </a:rPr>
              <a:t>Ce</a:t>
            </a:r>
            <a:r>
              <a:rPr lang="en-US" sz="5400" b="1" dirty="0" err="1">
                <a:solidFill>
                  <a:srgbClr val="D4B779"/>
                </a:solidFill>
              </a:rPr>
              <a:t>Longitudinal</a:t>
            </a:r>
            <a:r>
              <a:rPr lang="en-US" sz="5400" b="1" dirty="0">
                <a:solidFill>
                  <a:srgbClr val="D4B779"/>
                </a:solidFill>
              </a:rPr>
              <a:t> Linkage Infrastructure</a:t>
            </a:r>
          </a:p>
        </p:txBody>
      </p:sp>
      <p:sp>
        <p:nvSpPr>
          <p:cNvPr id="3" name="TextBox 2"/>
          <p:cNvSpPr txBox="1"/>
          <p:nvPr/>
        </p:nvSpPr>
        <p:spPr>
          <a:xfrm>
            <a:off x="1981201" y="1894564"/>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Census</a:t>
            </a:r>
          </a:p>
        </p:txBody>
      </p:sp>
      <p:sp>
        <p:nvSpPr>
          <p:cNvPr id="4" name="TextBox 3"/>
          <p:cNvSpPr txBox="1"/>
          <p:nvPr/>
        </p:nvSpPr>
        <p:spPr>
          <a:xfrm>
            <a:off x="4352958" y="1896688"/>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Census</a:t>
            </a:r>
          </a:p>
        </p:txBody>
      </p:sp>
      <p:sp>
        <p:nvSpPr>
          <p:cNvPr id="5" name="TextBox 4"/>
          <p:cNvSpPr txBox="1"/>
          <p:nvPr/>
        </p:nvSpPr>
        <p:spPr>
          <a:xfrm>
            <a:off x="9080133" y="1860200"/>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2005-2020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ACS</a:t>
            </a:r>
          </a:p>
        </p:txBody>
      </p:sp>
      <p:sp>
        <p:nvSpPr>
          <p:cNvPr id="6" name="TextBox 5"/>
          <p:cNvSpPr txBox="1"/>
          <p:nvPr/>
        </p:nvSpPr>
        <p:spPr>
          <a:xfrm>
            <a:off x="6716289" y="1876587"/>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Census</a:t>
            </a:r>
          </a:p>
        </p:txBody>
      </p:sp>
      <p:cxnSp>
        <p:nvCxnSpPr>
          <p:cNvPr id="7" name="Straight Arrow Connector 6"/>
          <p:cNvCxnSpPr>
            <a:stCxn id="3" idx="3"/>
            <a:endCxn id="4" idx="1"/>
          </p:cNvCxnSpPr>
          <p:nvPr/>
        </p:nvCxnSpPr>
        <p:spPr>
          <a:xfrm>
            <a:off x="3297463" y="2217729"/>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69569" y="2219853"/>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019322" y="2179572"/>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77355" y="1259412"/>
            <a:ext cx="35262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Decennial </a:t>
            </a:r>
            <a:r>
              <a:rPr kumimoji="0" lang="en-US" sz="1800" b="1" i="0" u="none" strike="noStrike" kern="1200" cap="none" spc="0" normalizeH="0" baseline="0" noProof="0" dirty="0">
                <a:ln>
                  <a:noFill/>
                </a:ln>
                <a:effectLst/>
                <a:uLnTx/>
                <a:uFillTx/>
                <a:latin typeface="Calibri" panose="020F0502020204030204"/>
                <a:ea typeface="+mn-ea"/>
                <a:cs typeface="+mn-cs"/>
              </a:rPr>
              <a:t>Census and ACS datasets</a:t>
            </a:r>
          </a:p>
        </p:txBody>
      </p:sp>
      <p:cxnSp>
        <p:nvCxnSpPr>
          <p:cNvPr id="11" name="Straight Arrow Connector 10"/>
          <p:cNvCxnSpPr/>
          <p:nvPr/>
        </p:nvCxnSpPr>
        <p:spPr>
          <a:xfrm>
            <a:off x="3756079" y="384109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2700000">
            <a:off x="2392652" y="3145294"/>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8100000">
            <a:off x="8689958" y="3097647"/>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2783" y="3098709"/>
            <a:ext cx="28230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Household </a:t>
            </a:r>
            <a:r>
              <a:rPr lang="en-US" b="1" dirty="0">
                <a:latin typeface="Calibri" panose="020F0502020204030204"/>
              </a:rPr>
              <a:t>S</a:t>
            </a:r>
            <a:r>
              <a:rPr kumimoji="0" lang="en-US" sz="1800" b="1" i="0" u="none" strike="noStrike" kern="1200" cap="none" spc="0" normalizeH="0" baseline="0" noProof="0" dirty="0" err="1">
                <a:ln>
                  <a:noFill/>
                </a:ln>
                <a:effectLst/>
                <a:uLnTx/>
                <a:uFillTx/>
                <a:latin typeface="Calibri" panose="020F0502020204030204"/>
                <a:ea typeface="+mn-ea"/>
                <a:cs typeface="+mn-cs"/>
              </a:rPr>
              <a:t>urveys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datasets</a:t>
            </a:r>
          </a:p>
        </p:txBody>
      </p:sp>
      <p:sp>
        <p:nvSpPr>
          <p:cNvPr id="15" name="TextBox 14"/>
          <p:cNvSpPr txBox="1"/>
          <p:nvPr/>
        </p:nvSpPr>
        <p:spPr>
          <a:xfrm>
            <a:off x="2419150" y="3642427"/>
            <a:ext cx="1316263" cy="369332"/>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CPS</a:t>
            </a:r>
          </a:p>
        </p:txBody>
      </p:sp>
      <p:sp>
        <p:nvSpPr>
          <p:cNvPr id="16" name="TextBox 15"/>
          <p:cNvSpPr txBox="1"/>
          <p:nvPr/>
        </p:nvSpPr>
        <p:spPr>
          <a:xfrm>
            <a:off x="4413641" y="3642427"/>
            <a:ext cx="1316263" cy="369332"/>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SIPP</a:t>
            </a:r>
          </a:p>
        </p:txBody>
      </p:sp>
      <p:sp>
        <p:nvSpPr>
          <p:cNvPr id="17" name="TextBox 16"/>
          <p:cNvSpPr txBox="1"/>
          <p:nvPr/>
        </p:nvSpPr>
        <p:spPr>
          <a:xfrm>
            <a:off x="6385459" y="3654400"/>
            <a:ext cx="1316263" cy="369332"/>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AHS</a:t>
            </a:r>
          </a:p>
        </p:txBody>
      </p:sp>
      <p:sp>
        <p:nvSpPr>
          <p:cNvPr id="18" name="TextBox 17"/>
          <p:cNvSpPr txBox="1"/>
          <p:nvPr/>
        </p:nvSpPr>
        <p:spPr>
          <a:xfrm>
            <a:off x="8356177" y="3642427"/>
            <a:ext cx="1316263" cy="369332"/>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NCVS</a:t>
            </a:r>
          </a:p>
        </p:txBody>
      </p:sp>
      <p:cxnSp>
        <p:nvCxnSpPr>
          <p:cNvPr id="19" name="Straight Arrow Connector 18"/>
          <p:cNvCxnSpPr/>
          <p:nvPr/>
        </p:nvCxnSpPr>
        <p:spPr>
          <a:xfrm>
            <a:off x="5736405" y="3859167"/>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698046" y="3857043"/>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2700000">
            <a:off x="3297463" y="4455105"/>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8100000">
            <a:off x="7645398" y="4525756"/>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7837" y="4848167"/>
            <a:ext cx="2154745" cy="923330"/>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SSA Death and Earnings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Records</a:t>
            </a:r>
          </a:p>
        </p:txBody>
      </p:sp>
      <p:sp>
        <p:nvSpPr>
          <p:cNvPr id="24" name="TextBox 23"/>
          <p:cNvSpPr txBox="1"/>
          <p:nvPr/>
        </p:nvSpPr>
        <p:spPr>
          <a:xfrm>
            <a:off x="7449726" y="5010013"/>
            <a:ext cx="1743182"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External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Data Sources</a:t>
            </a:r>
          </a:p>
        </p:txBody>
      </p:sp>
      <p:cxnSp>
        <p:nvCxnSpPr>
          <p:cNvPr id="25" name="Straight Arrow Connector 24"/>
          <p:cNvCxnSpPr/>
          <p:nvPr/>
        </p:nvCxnSpPr>
        <p:spPr>
          <a:xfrm>
            <a:off x="4892736" y="532231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D29E2E4-92A4-42E2-B9C6-5726547470D2}"/>
              </a:ext>
            </a:extLst>
          </p:cNvPr>
          <p:cNvCxnSpPr>
            <a:cxnSpLocks/>
          </p:cNvCxnSpPr>
          <p:nvPr/>
        </p:nvCxnSpPr>
        <p:spPr>
          <a:xfrm flipH="1">
            <a:off x="4487270" y="4004360"/>
            <a:ext cx="1" cy="81833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46D662C9-BB69-4135-A0D4-25715DEA0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1" name="TextBox 30">
            <a:extLst>
              <a:ext uri="{FF2B5EF4-FFF2-40B4-BE49-F238E27FC236}">
                <a16:creationId xmlns:a16="http://schemas.microsoft.com/office/drawing/2014/main" id="{AEF3A81C-4738-43AD-8670-9961BC1A7336}"/>
              </a:ext>
            </a:extLst>
          </p:cNvPr>
          <p:cNvSpPr txBox="1"/>
          <p:nvPr/>
        </p:nvSpPr>
        <p:spPr>
          <a:xfrm>
            <a:off x="5535289" y="4986666"/>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Address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Records</a:t>
            </a:r>
          </a:p>
        </p:txBody>
      </p:sp>
      <p:cxnSp>
        <p:nvCxnSpPr>
          <p:cNvPr id="32" name="Straight Arrow Connector 31">
            <a:extLst>
              <a:ext uri="{FF2B5EF4-FFF2-40B4-BE49-F238E27FC236}">
                <a16:creationId xmlns:a16="http://schemas.microsoft.com/office/drawing/2014/main" id="{6D280C1F-F902-4CCF-8D25-9E43A558FB96}"/>
              </a:ext>
            </a:extLst>
          </p:cNvPr>
          <p:cNvCxnSpPr/>
          <p:nvPr/>
        </p:nvCxnSpPr>
        <p:spPr>
          <a:xfrm>
            <a:off x="6841706" y="531073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A74A22-C38D-407E-90DB-A25DBD1FA7EC}"/>
              </a:ext>
            </a:extLst>
          </p:cNvPr>
          <p:cNvSpPr txBox="1"/>
          <p:nvPr/>
        </p:nvSpPr>
        <p:spPr>
          <a:xfrm>
            <a:off x="4797602" y="4373150"/>
            <a:ext cx="43953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mn-cs"/>
              </a:rPr>
              <a:t>Administrative Sources</a:t>
            </a:r>
            <a:r>
              <a:rPr lang="en-US" dirty="0" err="1">
                <a:solidFill>
                  <a:prstClr val="white"/>
                </a:solidFill>
                <a:latin typeface="Calibri" panose="020F0502020204030204"/>
              </a:rPr>
              <a:t>Cou</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nd</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other datasets</a:t>
            </a:r>
          </a:p>
        </p:txBody>
      </p:sp>
    </p:spTree>
    <p:extLst>
      <p:ext uri="{BB962C8B-B14F-4D97-AF65-F5344CB8AC3E}">
        <p14:creationId xmlns:p14="http://schemas.microsoft.com/office/powerpoint/2010/main" val="3312800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Linked Data - LEHD</a:t>
            </a:r>
          </a:p>
        </p:txBody>
      </p:sp>
      <p:sp>
        <p:nvSpPr>
          <p:cNvPr id="3" name="Content Placeholder 2"/>
          <p:cNvSpPr>
            <a:spLocks noGrp="1"/>
          </p:cNvSpPr>
          <p:nvPr>
            <p:ph idx="1"/>
          </p:nvPr>
        </p:nvSpPr>
        <p:spPr>
          <a:xfrm>
            <a:off x="1295400" y="1600201"/>
            <a:ext cx="10287000" cy="4525963"/>
          </a:xfrm>
        </p:spPr>
        <p:txBody>
          <a:bodyPr>
            <a:normAutofit/>
          </a:bodyPr>
          <a:lstStyle/>
          <a:p>
            <a:r>
              <a:rPr lang="en-US" sz="2400" dirty="0"/>
              <a:t>Links individuals to place of employment</a:t>
            </a:r>
          </a:p>
          <a:p>
            <a:r>
              <a:rPr lang="en-US" sz="2400" dirty="0"/>
              <a:t>Based on unemployment insurance administrative records</a:t>
            </a:r>
          </a:p>
          <a:p>
            <a:r>
              <a:rPr lang="en-US" sz="2400" dirty="0"/>
              <a:t>Contains quarterly earnings for every company employee</a:t>
            </a:r>
          </a:p>
          <a:p>
            <a:r>
              <a:rPr lang="en-US" sz="2400" dirty="0"/>
              <a:t>“Tracks” a person based on their place of employment</a:t>
            </a:r>
          </a:p>
          <a:p>
            <a:r>
              <a:rPr lang="en-US" sz="2400" dirty="0"/>
              <a:t>Contains some demographic information on individuals</a:t>
            </a:r>
          </a:p>
          <a:p>
            <a:r>
              <a:rPr lang="en-US" sz="2400" dirty="0"/>
              <a:t>Can link LEHD to other Census business data via firm identifier</a:t>
            </a:r>
          </a:p>
          <a:p>
            <a:r>
              <a:rPr lang="en-US" sz="2400" dirty="0"/>
              <a:t>Can link LEHD to other Census household data via individual identifier</a:t>
            </a:r>
          </a:p>
          <a:p>
            <a:r>
              <a:rPr lang="en-US" sz="2400" dirty="0"/>
              <a:t>Data availability varies by state</a:t>
            </a:r>
          </a:p>
          <a:p>
            <a:pPr marL="0" indent="0">
              <a:buNone/>
            </a:pPr>
            <a:endParaRPr lang="en-US" sz="2400" dirty="0"/>
          </a:p>
          <a:p>
            <a:endParaRPr lang="en-US" sz="2400" dirty="0"/>
          </a:p>
        </p:txBody>
      </p:sp>
      <p:sp>
        <p:nvSpPr>
          <p:cNvPr id="4" name="Slide Number Placeholder 3"/>
          <p:cNvSpPr>
            <a:spLocks noGrp="1"/>
          </p:cNvSpPr>
          <p:nvPr>
            <p:ph type="sldNum" sz="quarter" idx="12"/>
          </p:nvPr>
        </p:nvSpPr>
        <p:spPr/>
        <p:txBody>
          <a:bodyPr/>
          <a:lstStyle/>
          <a:p>
            <a:fld id="{24BFE6D4-27A9-4AE4-9EAE-AF75F97B179B}" type="slidenum">
              <a:rPr lang="en-US" smtClean="0"/>
              <a:t>24</a:t>
            </a:fld>
            <a:endParaRPr lang="en-US" dirty="0"/>
          </a:p>
        </p:txBody>
      </p:sp>
    </p:spTree>
    <p:extLst>
      <p:ext uri="{BB962C8B-B14F-4D97-AF65-F5344CB8AC3E}">
        <p14:creationId xmlns:p14="http://schemas.microsoft.com/office/powerpoint/2010/main" val="161113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C691-1617-49BE-AB26-F57A2D63047B}"/>
              </a:ext>
            </a:extLst>
          </p:cNvPr>
          <p:cNvSpPr>
            <a:spLocks noGrp="1"/>
          </p:cNvSpPr>
          <p:nvPr>
            <p:ph type="title"/>
          </p:nvPr>
        </p:nvSpPr>
        <p:spPr/>
        <p:txBody>
          <a:bodyPr/>
          <a:lstStyle/>
          <a:p>
            <a:r>
              <a:rPr lang="en-US" dirty="0"/>
              <a:t>Linked Health Data on Vets</a:t>
            </a:r>
          </a:p>
        </p:txBody>
      </p:sp>
      <p:sp>
        <p:nvSpPr>
          <p:cNvPr id="3" name="Text Placeholder 2">
            <a:extLst>
              <a:ext uri="{FF2B5EF4-FFF2-40B4-BE49-F238E27FC236}">
                <a16:creationId xmlns:a16="http://schemas.microsoft.com/office/drawing/2014/main" id="{71303428-E4E4-4328-AAC1-0D800A0580FF}"/>
              </a:ext>
            </a:extLst>
          </p:cNvPr>
          <p:cNvSpPr>
            <a:spLocks noGrp="1"/>
          </p:cNvSpPr>
          <p:nvPr>
            <p:ph type="body" idx="1"/>
          </p:nvPr>
        </p:nvSpPr>
        <p:spPr/>
        <p:txBody>
          <a:bodyPr>
            <a:normAutofit fontScale="92500" lnSpcReduction="20000"/>
          </a:bodyPr>
          <a:lstStyle/>
          <a:p>
            <a:pPr marL="114300" indent="0">
              <a:buNone/>
            </a:pPr>
            <a:r>
              <a:rPr lang="en-US" dirty="0"/>
              <a:t>Data Linkage Program at NCHS</a:t>
            </a:r>
          </a:p>
          <a:p>
            <a:pPr marL="114300" indent="0">
              <a:buNone/>
            </a:pPr>
            <a:endParaRPr lang="en-US" dirty="0"/>
          </a:p>
          <a:p>
            <a:pPr marL="114300" indent="0">
              <a:buNone/>
            </a:pPr>
            <a:r>
              <a:rPr lang="en-US" dirty="0"/>
              <a:t>Dept of Veterans Affairs administrative data </a:t>
            </a:r>
          </a:p>
          <a:p>
            <a:pPr marL="114300" indent="0">
              <a:buNone/>
            </a:pPr>
            <a:r>
              <a:rPr lang="en-US" dirty="0"/>
              <a:t>	military service history </a:t>
            </a:r>
          </a:p>
          <a:p>
            <a:pPr marL="114300" indent="0">
              <a:buNone/>
            </a:pPr>
            <a:r>
              <a:rPr lang="en-US" dirty="0"/>
              <a:t>	VA benefit program utilization</a:t>
            </a:r>
          </a:p>
          <a:p>
            <a:pPr marL="114300" indent="0">
              <a:buNone/>
            </a:pPr>
            <a:r>
              <a:rPr lang="en-US" dirty="0"/>
              <a:t>Linked with </a:t>
            </a:r>
          </a:p>
          <a:p>
            <a:pPr marL="114300" indent="0">
              <a:buNone/>
            </a:pPr>
            <a:endParaRPr lang="en-US" dirty="0"/>
          </a:p>
          <a:p>
            <a:pPr marL="114300" indent="0">
              <a:buNone/>
            </a:pPr>
            <a:r>
              <a:rPr lang="en-US" dirty="0"/>
              <a:t>2005-2018 National Health Interview Surveys (NHIS) data </a:t>
            </a:r>
          </a:p>
          <a:p>
            <a:pPr marL="114300" indent="0">
              <a:buNone/>
            </a:pPr>
            <a:endParaRPr lang="en-US" dirty="0"/>
          </a:p>
          <a:p>
            <a:pPr marL="114300" indent="0">
              <a:buNone/>
            </a:pPr>
            <a:r>
              <a:rPr lang="en-US" dirty="0"/>
              <a:t>Linked data maximizes scientific value of both data sets by enabling access to a wide range of health–related topics for Veterans</a:t>
            </a:r>
          </a:p>
          <a:p>
            <a:pPr marL="114300" indent="0">
              <a:buNone/>
            </a:pPr>
            <a:endParaRPr lang="en-US" b="1" dirty="0"/>
          </a:p>
        </p:txBody>
      </p:sp>
      <p:sp>
        <p:nvSpPr>
          <p:cNvPr id="4" name="Slide Number Placeholder 3">
            <a:extLst>
              <a:ext uri="{FF2B5EF4-FFF2-40B4-BE49-F238E27FC236}">
                <a16:creationId xmlns:a16="http://schemas.microsoft.com/office/drawing/2014/main" id="{A9370DF2-C71E-440D-AE92-408A9BAC50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2920101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b="1" dirty="0">
                <a:solidFill>
                  <a:schemeClr val="accent5">
                    <a:lumMod val="75000"/>
                  </a:schemeClr>
                </a:solidFill>
              </a:rPr>
              <a:t>Agenda Item #2: RMRDC Growth and Expansion</a:t>
            </a:r>
            <a:br>
              <a:rPr lang="en-US" sz="4000" b="1" dirty="0">
                <a:solidFill>
                  <a:schemeClr val="accent5">
                    <a:lumMod val="75000"/>
                  </a:schemeClr>
                </a:solidFill>
              </a:rPr>
            </a:br>
            <a:r>
              <a:rPr lang="en-US" sz="4000" b="1" dirty="0">
                <a:solidFill>
                  <a:schemeClr val="accent5">
                    <a:lumMod val="75000"/>
                  </a:schemeClr>
                </a:solidFill>
              </a:rPr>
              <a:t>Active Projects by Agency by FSRDC</a:t>
            </a:r>
          </a:p>
        </p:txBody>
      </p:sp>
      <p:graphicFrame>
        <p:nvGraphicFramePr>
          <p:cNvPr id="6" name="Content Placeholder 5">
            <a:extLst>
              <a:ext uri="{FF2B5EF4-FFF2-40B4-BE49-F238E27FC236}">
                <a16:creationId xmlns:a16="http://schemas.microsoft.com/office/drawing/2014/main" id="{A32AEDC6-E12E-48AC-BDF0-80C8494E9CBC}"/>
              </a:ext>
            </a:extLst>
          </p:cNvPr>
          <p:cNvGraphicFramePr>
            <a:graphicFrameLocks noGrp="1"/>
          </p:cNvGraphicFramePr>
          <p:nvPr>
            <p:ph idx="1"/>
          </p:nvPr>
        </p:nvGraphicFramePr>
        <p:xfrm>
          <a:off x="616945" y="1825625"/>
          <a:ext cx="11016867" cy="432178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434C4091-DA54-4416-9718-1A4013753ABE}"/>
              </a:ext>
            </a:extLst>
          </p:cNvPr>
          <p:cNvSpPr>
            <a:spLocks noGrp="1"/>
          </p:cNvSpPr>
          <p:nvPr>
            <p:ph type="sldNum" sz="quarter" idx="12"/>
          </p:nvPr>
        </p:nvSpPr>
        <p:spPr/>
        <p:txBody>
          <a:bodyPr/>
          <a:lstStyle/>
          <a:p>
            <a:fld id="{CFB28DAA-D79D-47DC-8842-0752DC540695}" type="slidenum">
              <a:rPr lang="en-US" smtClean="0"/>
              <a:t>26</a:t>
            </a:fld>
            <a:endParaRPr lang="en-US"/>
          </a:p>
        </p:txBody>
      </p:sp>
    </p:spTree>
    <p:extLst>
      <p:ext uri="{BB962C8B-B14F-4D97-AF65-F5344CB8AC3E}">
        <p14:creationId xmlns:p14="http://schemas.microsoft.com/office/powerpoint/2010/main" val="27918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2E11-FB3A-4841-A3C8-6BDA9279AF8F}"/>
              </a:ext>
            </a:extLst>
          </p:cNvPr>
          <p:cNvSpPr>
            <a:spLocks noGrp="1"/>
          </p:cNvSpPr>
          <p:nvPr>
            <p:ph type="title"/>
          </p:nvPr>
        </p:nvSpPr>
        <p:spPr/>
        <p:txBody>
          <a:bodyPr>
            <a:normAutofit/>
          </a:bodyPr>
          <a:lstStyle/>
          <a:p>
            <a:r>
              <a:rPr lang="en-US" sz="4000" b="1" dirty="0">
                <a:solidFill>
                  <a:schemeClr val="accent5">
                    <a:lumMod val="75000"/>
                  </a:schemeClr>
                </a:solidFill>
              </a:rPr>
              <a:t>All Collaborations</a:t>
            </a:r>
          </a:p>
        </p:txBody>
      </p:sp>
      <p:pic>
        <p:nvPicPr>
          <p:cNvPr id="8" name="Content Placeholder 7">
            <a:extLst>
              <a:ext uri="{FF2B5EF4-FFF2-40B4-BE49-F238E27FC236}">
                <a16:creationId xmlns:a16="http://schemas.microsoft.com/office/drawing/2014/main" id="{F4F5941E-9804-4D48-B6B3-D32FD1F113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4789" y="155409"/>
            <a:ext cx="6496845" cy="6496845"/>
          </a:xfrm>
        </p:spPr>
      </p:pic>
      <p:sp>
        <p:nvSpPr>
          <p:cNvPr id="4" name="Text Placeholder 3">
            <a:extLst>
              <a:ext uri="{FF2B5EF4-FFF2-40B4-BE49-F238E27FC236}">
                <a16:creationId xmlns:a16="http://schemas.microsoft.com/office/drawing/2014/main" id="{D6D2F87C-C6AE-4647-B31A-79546618BEE8}"/>
              </a:ext>
            </a:extLst>
          </p:cNvPr>
          <p:cNvSpPr>
            <a:spLocks noGrp="1"/>
          </p:cNvSpPr>
          <p:nvPr>
            <p:ph type="body" sz="half" idx="2"/>
          </p:nvPr>
        </p:nvSpPr>
        <p:spPr>
          <a:xfrm>
            <a:off x="839788" y="2203372"/>
            <a:ext cx="3932237" cy="3665615"/>
          </a:xfrm>
        </p:spPr>
        <p:txBody>
          <a:bodyPr/>
          <a:lstStyle/>
          <a:p>
            <a:r>
              <a:rPr lang="en-US" dirty="0"/>
              <a:t>All points of collaboration included.</a:t>
            </a:r>
          </a:p>
          <a:p>
            <a:r>
              <a:rPr lang="en-US" dirty="0"/>
              <a:t>External projects only.</a:t>
            </a:r>
          </a:p>
          <a:p>
            <a:r>
              <a:rPr lang="en-US" dirty="0"/>
              <a:t>Node size and shade indicate number of projects.</a:t>
            </a:r>
          </a:p>
          <a:p>
            <a:r>
              <a:rPr lang="en-US" dirty="0"/>
              <a:t>Line thickness indicates number of collaborations.</a:t>
            </a:r>
          </a:p>
        </p:txBody>
      </p:sp>
      <p:sp>
        <p:nvSpPr>
          <p:cNvPr id="3" name="Slide Number Placeholder 2">
            <a:extLst>
              <a:ext uri="{FF2B5EF4-FFF2-40B4-BE49-F238E27FC236}">
                <a16:creationId xmlns:a16="http://schemas.microsoft.com/office/drawing/2014/main" id="{35BED788-043D-4DC2-A67B-A997008BAD2E}"/>
              </a:ext>
            </a:extLst>
          </p:cNvPr>
          <p:cNvSpPr>
            <a:spLocks noGrp="1"/>
          </p:cNvSpPr>
          <p:nvPr>
            <p:ph type="sldNum" sz="quarter" idx="12"/>
          </p:nvPr>
        </p:nvSpPr>
        <p:spPr/>
        <p:txBody>
          <a:bodyPr/>
          <a:lstStyle/>
          <a:p>
            <a:fld id="{CFB28DAA-D79D-47DC-8842-0752DC540695}" type="slidenum">
              <a:rPr lang="en-US" smtClean="0"/>
              <a:t>27</a:t>
            </a:fld>
            <a:endParaRPr lang="en-US"/>
          </a:p>
        </p:txBody>
      </p:sp>
    </p:spTree>
    <p:extLst>
      <p:ext uri="{BB962C8B-B14F-4D97-AF65-F5344CB8AC3E}">
        <p14:creationId xmlns:p14="http://schemas.microsoft.com/office/powerpoint/2010/main" val="3986063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2E11-FB3A-4841-A3C8-6BDA9279AF8F}"/>
              </a:ext>
            </a:extLst>
          </p:cNvPr>
          <p:cNvSpPr>
            <a:spLocks noGrp="1"/>
          </p:cNvSpPr>
          <p:nvPr>
            <p:ph type="title"/>
          </p:nvPr>
        </p:nvSpPr>
        <p:spPr>
          <a:xfrm>
            <a:off x="839789" y="754655"/>
            <a:ext cx="3932236" cy="1600200"/>
          </a:xfrm>
        </p:spPr>
        <p:txBody>
          <a:bodyPr>
            <a:normAutofit fontScale="90000"/>
          </a:bodyPr>
          <a:lstStyle/>
          <a:p>
            <a:r>
              <a:rPr lang="en-US" sz="4000" b="1" dirty="0">
                <a:solidFill>
                  <a:schemeClr val="accent5">
                    <a:lumMod val="75000"/>
                  </a:schemeClr>
                </a:solidFill>
              </a:rPr>
              <a:t>Demographic and Economic Data Collaborations</a:t>
            </a:r>
          </a:p>
        </p:txBody>
      </p:sp>
      <p:pic>
        <p:nvPicPr>
          <p:cNvPr id="8" name="Content Placeholder 7">
            <a:extLst>
              <a:ext uri="{FF2B5EF4-FFF2-40B4-BE49-F238E27FC236}">
                <a16:creationId xmlns:a16="http://schemas.microsoft.com/office/drawing/2014/main" id="{F4F5941E-9804-4D48-B6B3-D32FD1F113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4789" y="180577"/>
            <a:ext cx="6496845" cy="6496845"/>
          </a:xfrm>
        </p:spPr>
      </p:pic>
      <p:sp>
        <p:nvSpPr>
          <p:cNvPr id="4" name="Text Placeholder 3">
            <a:extLst>
              <a:ext uri="{FF2B5EF4-FFF2-40B4-BE49-F238E27FC236}">
                <a16:creationId xmlns:a16="http://schemas.microsoft.com/office/drawing/2014/main" id="{D6D2F87C-C6AE-4647-B31A-79546618BEE8}"/>
              </a:ext>
            </a:extLst>
          </p:cNvPr>
          <p:cNvSpPr>
            <a:spLocks noGrp="1"/>
          </p:cNvSpPr>
          <p:nvPr>
            <p:ph type="body" sz="half" idx="2"/>
          </p:nvPr>
        </p:nvSpPr>
        <p:spPr>
          <a:xfrm>
            <a:off x="839788" y="2500828"/>
            <a:ext cx="3932237" cy="3368159"/>
          </a:xfrm>
        </p:spPr>
        <p:txBody>
          <a:bodyPr/>
          <a:lstStyle/>
          <a:p>
            <a:r>
              <a:rPr lang="en-US" dirty="0"/>
              <a:t>Demographic and Economic project points of collaboration included.</a:t>
            </a:r>
          </a:p>
          <a:p>
            <a:r>
              <a:rPr lang="en-US" dirty="0"/>
              <a:t>External projects only.</a:t>
            </a:r>
          </a:p>
          <a:p>
            <a:r>
              <a:rPr lang="en-US" dirty="0"/>
              <a:t>Node size and shade indicate number of qualifying projects.</a:t>
            </a:r>
          </a:p>
          <a:p>
            <a:r>
              <a:rPr lang="en-US" dirty="0"/>
              <a:t>Line thickness indicates number of collaborations.</a:t>
            </a:r>
          </a:p>
        </p:txBody>
      </p:sp>
      <p:sp>
        <p:nvSpPr>
          <p:cNvPr id="3" name="Slide Number Placeholder 2">
            <a:extLst>
              <a:ext uri="{FF2B5EF4-FFF2-40B4-BE49-F238E27FC236}">
                <a16:creationId xmlns:a16="http://schemas.microsoft.com/office/drawing/2014/main" id="{E67F09D3-DC19-4E35-84CB-1E006D0FD6F2}"/>
              </a:ext>
            </a:extLst>
          </p:cNvPr>
          <p:cNvSpPr>
            <a:spLocks noGrp="1"/>
          </p:cNvSpPr>
          <p:nvPr>
            <p:ph type="sldNum" sz="quarter" idx="12"/>
          </p:nvPr>
        </p:nvSpPr>
        <p:spPr/>
        <p:txBody>
          <a:bodyPr/>
          <a:lstStyle/>
          <a:p>
            <a:fld id="{CFB28DAA-D79D-47DC-8842-0752DC540695}" type="slidenum">
              <a:rPr lang="en-US" smtClean="0"/>
              <a:t>28</a:t>
            </a:fld>
            <a:endParaRPr lang="en-US"/>
          </a:p>
        </p:txBody>
      </p:sp>
    </p:spTree>
    <p:extLst>
      <p:ext uri="{BB962C8B-B14F-4D97-AF65-F5344CB8AC3E}">
        <p14:creationId xmlns:p14="http://schemas.microsoft.com/office/powerpoint/2010/main" val="273226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2E11-FB3A-4841-A3C8-6BDA9279AF8F}"/>
              </a:ext>
            </a:extLst>
          </p:cNvPr>
          <p:cNvSpPr>
            <a:spLocks noGrp="1"/>
          </p:cNvSpPr>
          <p:nvPr>
            <p:ph type="title"/>
          </p:nvPr>
        </p:nvSpPr>
        <p:spPr/>
        <p:txBody>
          <a:bodyPr>
            <a:normAutofit/>
          </a:bodyPr>
          <a:lstStyle/>
          <a:p>
            <a:r>
              <a:rPr lang="en-US" sz="4000" b="1" dirty="0">
                <a:solidFill>
                  <a:schemeClr val="accent5">
                    <a:lumMod val="75000"/>
                  </a:schemeClr>
                </a:solidFill>
              </a:rPr>
              <a:t>Health Project Collaborations</a:t>
            </a:r>
          </a:p>
        </p:txBody>
      </p:sp>
      <p:pic>
        <p:nvPicPr>
          <p:cNvPr id="8" name="Content Placeholder 7">
            <a:extLst>
              <a:ext uri="{FF2B5EF4-FFF2-40B4-BE49-F238E27FC236}">
                <a16:creationId xmlns:a16="http://schemas.microsoft.com/office/drawing/2014/main" id="{F4F5941E-9804-4D48-B6B3-D32FD1F113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4789" y="155409"/>
            <a:ext cx="6496845" cy="6496845"/>
          </a:xfrm>
        </p:spPr>
      </p:pic>
      <p:sp>
        <p:nvSpPr>
          <p:cNvPr id="4" name="Text Placeholder 3">
            <a:extLst>
              <a:ext uri="{FF2B5EF4-FFF2-40B4-BE49-F238E27FC236}">
                <a16:creationId xmlns:a16="http://schemas.microsoft.com/office/drawing/2014/main" id="{D6D2F87C-C6AE-4647-B31A-79546618BEE8}"/>
              </a:ext>
            </a:extLst>
          </p:cNvPr>
          <p:cNvSpPr>
            <a:spLocks noGrp="1"/>
          </p:cNvSpPr>
          <p:nvPr>
            <p:ph type="body" sz="half" idx="2"/>
          </p:nvPr>
        </p:nvSpPr>
        <p:spPr>
          <a:xfrm>
            <a:off x="839788" y="2159306"/>
            <a:ext cx="3932237" cy="3709682"/>
          </a:xfrm>
        </p:spPr>
        <p:txBody>
          <a:bodyPr/>
          <a:lstStyle/>
          <a:p>
            <a:r>
              <a:rPr lang="en-US" dirty="0"/>
              <a:t>NCHS, AHRQ, SAMHSA project points of collaboration included.</a:t>
            </a:r>
          </a:p>
          <a:p>
            <a:r>
              <a:rPr lang="en-US" dirty="0"/>
              <a:t>External projects only.</a:t>
            </a:r>
          </a:p>
          <a:p>
            <a:r>
              <a:rPr lang="en-US" dirty="0"/>
              <a:t>Node size and shade indicate number of qualifying projects.</a:t>
            </a:r>
          </a:p>
          <a:p>
            <a:r>
              <a:rPr lang="en-US" dirty="0"/>
              <a:t>Line thickness indicates number of collaborations.</a:t>
            </a:r>
          </a:p>
        </p:txBody>
      </p:sp>
      <p:sp>
        <p:nvSpPr>
          <p:cNvPr id="3" name="Slide Number Placeholder 2">
            <a:extLst>
              <a:ext uri="{FF2B5EF4-FFF2-40B4-BE49-F238E27FC236}">
                <a16:creationId xmlns:a16="http://schemas.microsoft.com/office/drawing/2014/main" id="{79BF2C1E-2764-4B04-9CC4-5DDBD3760DC1}"/>
              </a:ext>
            </a:extLst>
          </p:cNvPr>
          <p:cNvSpPr>
            <a:spLocks noGrp="1"/>
          </p:cNvSpPr>
          <p:nvPr>
            <p:ph type="sldNum" sz="quarter" idx="12"/>
          </p:nvPr>
        </p:nvSpPr>
        <p:spPr/>
        <p:txBody>
          <a:bodyPr/>
          <a:lstStyle/>
          <a:p>
            <a:fld id="{CFB28DAA-D79D-47DC-8842-0752DC540695}" type="slidenum">
              <a:rPr lang="en-US" smtClean="0"/>
              <a:t>29</a:t>
            </a:fld>
            <a:endParaRPr lang="en-US"/>
          </a:p>
        </p:txBody>
      </p:sp>
    </p:spTree>
    <p:extLst>
      <p:ext uri="{BB962C8B-B14F-4D97-AF65-F5344CB8AC3E}">
        <p14:creationId xmlns:p14="http://schemas.microsoft.com/office/powerpoint/2010/main" val="2504715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E71B2565-C85E-FB4D-8046-D505A47873D9}"/>
              </a:ext>
            </a:extLst>
          </p:cNvPr>
          <p:cNvSpPr txBox="1">
            <a:spLocks/>
          </p:cNvSpPr>
          <p:nvPr/>
        </p:nvSpPr>
        <p:spPr>
          <a:xfrm>
            <a:off x="389616" y="461098"/>
            <a:ext cx="2365267" cy="59358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rPr>
              <a:t>RMRDC is part of a </a:t>
            </a:r>
            <a:r>
              <a:rPr lang="en-US" sz="2800" b="1" dirty="0">
                <a:solidFill>
                  <a:srgbClr val="D4B779"/>
                </a:solidFill>
              </a:rPr>
              <a:t>National Network of 33 FSRDCs</a:t>
            </a:r>
            <a:endParaRPr lang="en-US" sz="4000" dirty="0">
              <a:solidFill>
                <a:schemeClr val="bg1"/>
              </a:solidFill>
            </a:endParaRPr>
          </a:p>
        </p:txBody>
      </p:sp>
      <p:pic>
        <p:nvPicPr>
          <p:cNvPr id="4" name="Picture 3" descr="Map&#10;&#10;Description automatically generated">
            <a:extLst>
              <a:ext uri="{FF2B5EF4-FFF2-40B4-BE49-F238E27FC236}">
                <a16:creationId xmlns:a16="http://schemas.microsoft.com/office/drawing/2014/main" id="{1484864B-91BD-443E-BBAF-D3C95D47B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4995" y="120586"/>
            <a:ext cx="8729331" cy="6616828"/>
          </a:xfrm>
          <a:prstGeom prst="rect">
            <a:avLst/>
          </a:prstGeom>
        </p:spPr>
      </p:pic>
      <p:pic>
        <p:nvPicPr>
          <p:cNvPr id="5" name="Picture 4">
            <a:extLst>
              <a:ext uri="{FF2B5EF4-FFF2-40B4-BE49-F238E27FC236}">
                <a16:creationId xmlns:a16="http://schemas.microsoft.com/office/drawing/2014/main" id="{DFDF843F-FD5A-401D-A3DF-1F8506F1D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4098379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2E11-FB3A-4841-A3C8-6BDA9279AF8F}"/>
              </a:ext>
            </a:extLst>
          </p:cNvPr>
          <p:cNvSpPr>
            <a:spLocks noGrp="1"/>
          </p:cNvSpPr>
          <p:nvPr>
            <p:ph type="title"/>
          </p:nvPr>
        </p:nvSpPr>
        <p:spPr>
          <a:xfrm>
            <a:off x="839788" y="457200"/>
            <a:ext cx="10829203" cy="1298864"/>
          </a:xfrm>
        </p:spPr>
        <p:txBody>
          <a:bodyPr>
            <a:normAutofit fontScale="90000"/>
          </a:bodyPr>
          <a:lstStyle/>
          <a:p>
            <a:r>
              <a:rPr lang="en-US" sz="4000" b="1" dirty="0">
                <a:solidFill>
                  <a:schemeClr val="accent5">
                    <a:lumMod val="75000"/>
                  </a:schemeClr>
                </a:solidFill>
              </a:rPr>
              <a:t>Agenda Item #3: New and Innovative RMRDC Projects</a:t>
            </a:r>
            <a:br>
              <a:rPr lang="en-US" sz="4000" b="1" dirty="0">
                <a:solidFill>
                  <a:schemeClr val="accent5">
                    <a:lumMod val="75000"/>
                  </a:schemeClr>
                </a:solidFill>
              </a:rPr>
            </a:br>
            <a:r>
              <a:rPr lang="en-US" sz="4000" b="1" dirty="0">
                <a:solidFill>
                  <a:schemeClr val="accent5">
                    <a:lumMod val="75000"/>
                  </a:schemeClr>
                </a:solidFill>
              </a:rPr>
              <a:t>Phil Pendergast</a:t>
            </a:r>
          </a:p>
        </p:txBody>
      </p:sp>
      <p:sp>
        <p:nvSpPr>
          <p:cNvPr id="3" name="Slide Number Placeholder 2">
            <a:extLst>
              <a:ext uri="{FF2B5EF4-FFF2-40B4-BE49-F238E27FC236}">
                <a16:creationId xmlns:a16="http://schemas.microsoft.com/office/drawing/2014/main" id="{79BF2C1E-2764-4B04-9CC4-5DDBD3760DC1}"/>
              </a:ext>
            </a:extLst>
          </p:cNvPr>
          <p:cNvSpPr>
            <a:spLocks noGrp="1"/>
          </p:cNvSpPr>
          <p:nvPr>
            <p:ph type="sldNum" sz="quarter" idx="12"/>
          </p:nvPr>
        </p:nvSpPr>
        <p:spPr/>
        <p:txBody>
          <a:bodyPr/>
          <a:lstStyle/>
          <a:p>
            <a:fld id="{CFB28DAA-D79D-47DC-8842-0752DC540695}" type="slidenum">
              <a:rPr lang="en-US" smtClean="0"/>
              <a:t>30</a:t>
            </a:fld>
            <a:endParaRPr lang="en-US"/>
          </a:p>
        </p:txBody>
      </p:sp>
    </p:spTree>
    <p:extLst>
      <p:ext uri="{BB962C8B-B14F-4D97-AF65-F5344CB8AC3E}">
        <p14:creationId xmlns:p14="http://schemas.microsoft.com/office/powerpoint/2010/main" val="686350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AD5CC5-744A-417E-A5F1-7667653E0C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2" name="Title 1">
            <a:extLst>
              <a:ext uri="{FF2B5EF4-FFF2-40B4-BE49-F238E27FC236}">
                <a16:creationId xmlns:a16="http://schemas.microsoft.com/office/drawing/2014/main" id="{AE913DFC-E2CC-4882-A8E9-CDF11B29EDBA}"/>
              </a:ext>
            </a:extLst>
          </p:cNvPr>
          <p:cNvSpPr>
            <a:spLocks noGrp="1"/>
          </p:cNvSpPr>
          <p:nvPr>
            <p:ph type="title"/>
          </p:nvPr>
        </p:nvSpPr>
        <p:spPr/>
        <p:txBody>
          <a:bodyPr/>
          <a:lstStyle/>
          <a:p>
            <a:r>
              <a:rPr lang="en-US" b="1" dirty="0">
                <a:solidFill>
                  <a:srgbClr val="CFB87C"/>
                </a:solidFill>
              </a:rPr>
              <a:t>FSRDC Program Evaluation</a:t>
            </a:r>
          </a:p>
        </p:txBody>
      </p:sp>
      <p:sp>
        <p:nvSpPr>
          <p:cNvPr id="3" name="Content Placeholder 2">
            <a:extLst>
              <a:ext uri="{FF2B5EF4-FFF2-40B4-BE49-F238E27FC236}">
                <a16:creationId xmlns:a16="http://schemas.microsoft.com/office/drawing/2014/main" id="{80E483F8-3ED6-4B55-9CE5-D7239F2055FC}"/>
              </a:ext>
            </a:extLst>
          </p:cNvPr>
          <p:cNvSpPr>
            <a:spLocks noGrp="1"/>
          </p:cNvSpPr>
          <p:nvPr>
            <p:ph idx="1"/>
          </p:nvPr>
        </p:nvSpPr>
        <p:spPr>
          <a:xfrm>
            <a:off x="838199" y="1825625"/>
            <a:ext cx="10842171" cy="4351338"/>
          </a:xfrm>
        </p:spPr>
        <p:txBody>
          <a:bodyPr/>
          <a:lstStyle/>
          <a:p>
            <a:r>
              <a:rPr lang="en-US" dirty="0">
                <a:solidFill>
                  <a:schemeClr val="bg1"/>
                </a:solidFill>
              </a:rPr>
              <a:t>Internal project investigating </a:t>
            </a:r>
            <a:r>
              <a:rPr lang="en-US" dirty="0">
                <a:solidFill>
                  <a:srgbClr val="CFB87C"/>
                </a:solidFill>
              </a:rPr>
              <a:t>impact of RDCs </a:t>
            </a:r>
            <a:r>
              <a:rPr lang="en-US" dirty="0">
                <a:solidFill>
                  <a:schemeClr val="bg1"/>
                </a:solidFill>
              </a:rPr>
              <a:t>on PhD student outcomes</a:t>
            </a:r>
          </a:p>
          <a:p>
            <a:pPr lvl="1"/>
            <a:r>
              <a:rPr lang="en-US" dirty="0">
                <a:solidFill>
                  <a:schemeClr val="bg1"/>
                </a:solidFill>
              </a:rPr>
              <a:t>Post-graduation employment and income trajectories</a:t>
            </a:r>
          </a:p>
          <a:p>
            <a:pPr lvl="1"/>
            <a:r>
              <a:rPr lang="en-US" dirty="0">
                <a:solidFill>
                  <a:schemeClr val="bg1"/>
                </a:solidFill>
              </a:rPr>
              <a:t>Job tenure and placement</a:t>
            </a:r>
          </a:p>
          <a:p>
            <a:pPr lvl="1"/>
            <a:r>
              <a:rPr lang="en-US" dirty="0">
                <a:solidFill>
                  <a:schemeClr val="bg1"/>
                </a:solidFill>
              </a:rPr>
              <a:t>Grant funding and publications (limited)</a:t>
            </a:r>
          </a:p>
          <a:p>
            <a:pPr>
              <a:buClr>
                <a:schemeClr val="bg1"/>
              </a:buClr>
            </a:pPr>
            <a:r>
              <a:rPr lang="en-US" dirty="0">
                <a:solidFill>
                  <a:srgbClr val="CFB87C"/>
                </a:solidFill>
              </a:rPr>
              <a:t>Intent-to-treat</a:t>
            </a:r>
            <a:r>
              <a:rPr lang="en-US" dirty="0">
                <a:solidFill>
                  <a:schemeClr val="bg1"/>
                </a:solidFill>
              </a:rPr>
              <a:t> impacts</a:t>
            </a:r>
          </a:p>
          <a:p>
            <a:pPr lvl="1">
              <a:buClr>
                <a:schemeClr val="bg1"/>
              </a:buClr>
            </a:pPr>
            <a:r>
              <a:rPr lang="en-US" dirty="0">
                <a:solidFill>
                  <a:schemeClr val="bg1"/>
                </a:solidFill>
              </a:rPr>
              <a:t>Students at universities with RDC access compared to those without</a:t>
            </a:r>
          </a:p>
          <a:p>
            <a:pPr lvl="1">
              <a:buClr>
                <a:schemeClr val="bg1"/>
              </a:buClr>
            </a:pPr>
            <a:r>
              <a:rPr lang="en-US" dirty="0">
                <a:solidFill>
                  <a:schemeClr val="bg1"/>
                </a:solidFill>
              </a:rPr>
              <a:t>Match schools on observables and motivation</a:t>
            </a:r>
          </a:p>
          <a:p>
            <a:pPr lvl="1">
              <a:buClr>
                <a:schemeClr val="bg1"/>
              </a:buClr>
            </a:pPr>
            <a:r>
              <a:rPr lang="en-US" dirty="0">
                <a:solidFill>
                  <a:schemeClr val="bg1"/>
                </a:solidFill>
              </a:rPr>
              <a:t>Placebo group of students at RDC institutions in unrelated fields</a:t>
            </a:r>
          </a:p>
          <a:p>
            <a:r>
              <a:rPr lang="en-US" dirty="0">
                <a:solidFill>
                  <a:schemeClr val="bg1"/>
                </a:solidFill>
              </a:rPr>
              <a:t>Help </a:t>
            </a:r>
            <a:r>
              <a:rPr lang="en-US" dirty="0">
                <a:solidFill>
                  <a:srgbClr val="CFB87C"/>
                </a:solidFill>
              </a:rPr>
              <a:t>quantify FSRDC system benefits</a:t>
            </a:r>
            <a:r>
              <a:rPr lang="en-US" dirty="0">
                <a:solidFill>
                  <a:schemeClr val="bg1"/>
                </a:solidFill>
              </a:rPr>
              <a:t>!</a:t>
            </a:r>
          </a:p>
          <a:p>
            <a:endParaRPr lang="en-US" dirty="0">
              <a:solidFill>
                <a:schemeClr val="bg1"/>
              </a:solidFill>
            </a:endParaRPr>
          </a:p>
          <a:p>
            <a:pPr lvl="1"/>
            <a:endParaRPr lang="en-US" dirty="0">
              <a:solidFill>
                <a:schemeClr val="bg1"/>
              </a:solidFill>
            </a:endParaRPr>
          </a:p>
        </p:txBody>
      </p:sp>
      <p:sp>
        <p:nvSpPr>
          <p:cNvPr id="4" name="TextBox 3">
            <a:extLst>
              <a:ext uri="{FF2B5EF4-FFF2-40B4-BE49-F238E27FC236}">
                <a16:creationId xmlns:a16="http://schemas.microsoft.com/office/drawing/2014/main" id="{71E7C8A0-EBB0-44A3-AC3B-871F9C4874A4}"/>
              </a:ext>
            </a:extLst>
          </p:cNvPr>
          <p:cNvSpPr txBox="1"/>
          <p:nvPr/>
        </p:nvSpPr>
        <p:spPr>
          <a:xfrm>
            <a:off x="4805875" y="1321356"/>
            <a:ext cx="73861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Phil Pendergast &amp; Bryce Hannibal (</a:t>
            </a:r>
            <a:r>
              <a:rPr kumimoji="0" lang="en-US" sz="1800" b="0" i="1" u="none" strike="noStrike" kern="1200" cap="none" spc="0" normalizeH="0" baseline="0" noProof="0" dirty="0">
                <a:ln>
                  <a:noFill/>
                </a:ln>
                <a:solidFill>
                  <a:srgbClr val="CFB87C"/>
                </a:solidFill>
                <a:effectLst/>
                <a:uLnTx/>
                <a:uFillTx/>
                <a:latin typeface="Calibri" panose="020F0502020204030204"/>
                <a:ea typeface="+mn-ea"/>
                <a:cs typeface="+mn-cs"/>
              </a:rPr>
              <a:t>Rocky Mountain and Wasatch Front RDCs</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5" name="TextBox 4">
            <a:extLst>
              <a:ext uri="{FF2B5EF4-FFF2-40B4-BE49-F238E27FC236}">
                <a16:creationId xmlns:a16="http://schemas.microsoft.com/office/drawing/2014/main" id="{FAC02724-FA22-4FEB-8C63-6929D50165CC}"/>
              </a:ext>
            </a:extLst>
          </p:cNvPr>
          <p:cNvSpPr txBox="1"/>
          <p:nvPr/>
        </p:nvSpPr>
        <p:spPr>
          <a:xfrm>
            <a:off x="1146568" y="6488668"/>
            <a:ext cx="98988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Survey of Doctoral Recipients &amp; Earned Doctorates	LEHD	      OPM LEHD	        UMETRICS</a:t>
            </a:r>
          </a:p>
        </p:txBody>
      </p:sp>
      <p:sp>
        <p:nvSpPr>
          <p:cNvPr id="6" name="Oval 5">
            <a:extLst>
              <a:ext uri="{FF2B5EF4-FFF2-40B4-BE49-F238E27FC236}">
                <a16:creationId xmlns:a16="http://schemas.microsoft.com/office/drawing/2014/main" id="{22C32B8C-F4D4-45FB-8733-B775C65BDB1E}"/>
              </a:ext>
            </a:extLst>
          </p:cNvPr>
          <p:cNvSpPr/>
          <p:nvPr/>
        </p:nvSpPr>
        <p:spPr>
          <a:xfrm>
            <a:off x="1053556" y="6606659"/>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99F757C0-550C-4F32-971E-800CC7A46D44}"/>
              </a:ext>
            </a:extLst>
          </p:cNvPr>
          <p:cNvSpPr/>
          <p:nvPr/>
        </p:nvSpPr>
        <p:spPr>
          <a:xfrm>
            <a:off x="6277719" y="6606659"/>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84CE716-5775-4909-B52D-0A34B0FDCD06}"/>
              </a:ext>
            </a:extLst>
          </p:cNvPr>
          <p:cNvSpPr/>
          <p:nvPr/>
        </p:nvSpPr>
        <p:spPr>
          <a:xfrm>
            <a:off x="7506658" y="6615126"/>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42A8229D-779B-4140-8B42-3697FD560418}"/>
              </a:ext>
            </a:extLst>
          </p:cNvPr>
          <p:cNvSpPr/>
          <p:nvPr/>
        </p:nvSpPr>
        <p:spPr>
          <a:xfrm>
            <a:off x="9362896" y="6606659"/>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038F2B5-379F-4ACE-B249-AF92D320A9F7}"/>
              </a:ext>
            </a:extLst>
          </p:cNvPr>
          <p:cNvSpPr/>
          <p:nvPr/>
        </p:nvSpPr>
        <p:spPr>
          <a:xfrm>
            <a:off x="10947036" y="6606658"/>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102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B93C70-B99D-4177-888E-2B92171FA81A}"/>
              </a:ext>
            </a:extLst>
          </p:cNvPr>
          <p:cNvPicPr>
            <a:picLocks noChangeAspect="1"/>
          </p:cNvPicPr>
          <p:nvPr/>
        </p:nvPicPr>
        <p:blipFill>
          <a:blip r:embed="rId2"/>
          <a:stretch>
            <a:fillRect/>
          </a:stretch>
        </p:blipFill>
        <p:spPr>
          <a:xfrm>
            <a:off x="-1" y="5848901"/>
            <a:ext cx="12192000" cy="1036320"/>
          </a:xfrm>
          <a:prstGeom prst="rect">
            <a:avLst/>
          </a:prstGeom>
        </p:spPr>
      </p:pic>
      <p:sp>
        <p:nvSpPr>
          <p:cNvPr id="2" name="Title 1">
            <a:extLst>
              <a:ext uri="{FF2B5EF4-FFF2-40B4-BE49-F238E27FC236}">
                <a16:creationId xmlns:a16="http://schemas.microsoft.com/office/drawing/2014/main" id="{AE913DFC-E2CC-4882-A8E9-CDF11B29EDBA}"/>
              </a:ext>
            </a:extLst>
          </p:cNvPr>
          <p:cNvSpPr>
            <a:spLocks noGrp="1"/>
          </p:cNvSpPr>
          <p:nvPr>
            <p:ph type="title"/>
          </p:nvPr>
        </p:nvSpPr>
        <p:spPr>
          <a:xfrm>
            <a:off x="838200" y="365125"/>
            <a:ext cx="10842170" cy="1325563"/>
          </a:xfrm>
        </p:spPr>
        <p:txBody>
          <a:bodyPr>
            <a:normAutofit fontScale="90000"/>
          </a:bodyPr>
          <a:lstStyle/>
          <a:p>
            <a:r>
              <a:rPr lang="en-US" sz="4400" b="1" dirty="0">
                <a:solidFill>
                  <a:srgbClr val="CFB87C"/>
                </a:solidFill>
                <a:effectLst/>
                <a:latin typeface="Calibri Light" panose="020F0302020204030204" pitchFamily="34" charset="0"/>
                <a:ea typeface="Times New Roman" panose="02020603050405020304" pitchFamily="18" charset="0"/>
                <a:cs typeface="Calibri Light" panose="020F0302020204030204" pitchFamily="34" charset="0"/>
              </a:rPr>
              <a:t>Population-Level Assessment of Early </a:t>
            </a:r>
            <a:r>
              <a:rPr lang="en-US" b="1" dirty="0">
                <a:solidFill>
                  <a:srgbClr val="CFB87C"/>
                </a:solidFill>
                <a:latin typeface="Calibri Light" panose="020F0302020204030204" pitchFamily="34" charset="0"/>
                <a:ea typeface="Times New Roman" panose="02020603050405020304" pitchFamily="18" charset="0"/>
                <a:cs typeface="Calibri Light" panose="020F0302020204030204" pitchFamily="34" charset="0"/>
              </a:rPr>
              <a:t>C</a:t>
            </a:r>
            <a:r>
              <a:rPr lang="en-US" sz="4400" b="1" dirty="0">
                <a:solidFill>
                  <a:srgbClr val="CFB87C"/>
                </a:solidFill>
                <a:effectLst/>
                <a:latin typeface="Calibri Light" panose="020F0302020204030204" pitchFamily="34" charset="0"/>
                <a:ea typeface="Times New Roman" panose="02020603050405020304" pitchFamily="18" charset="0"/>
                <a:cs typeface="Calibri Light" panose="020F0302020204030204" pitchFamily="34" charset="0"/>
              </a:rPr>
              <a:t>hildhood </a:t>
            </a:r>
            <a:r>
              <a:rPr lang="en-US" b="1" dirty="0">
                <a:solidFill>
                  <a:srgbClr val="CFB87C"/>
                </a:solidFill>
                <a:latin typeface="Calibri Light" panose="020F0302020204030204" pitchFamily="34" charset="0"/>
                <a:ea typeface="Times New Roman" panose="02020603050405020304" pitchFamily="18" charset="0"/>
                <a:cs typeface="Calibri Light" panose="020F0302020204030204" pitchFamily="34" charset="0"/>
              </a:rPr>
              <a:t>V</a:t>
            </a:r>
            <a:r>
              <a:rPr lang="en-US" sz="4400" b="1" dirty="0">
                <a:solidFill>
                  <a:srgbClr val="CFB87C"/>
                </a:solidFill>
                <a:effectLst/>
                <a:latin typeface="Calibri Light" panose="020F0302020204030204" pitchFamily="34" charset="0"/>
                <a:ea typeface="Times New Roman" panose="02020603050405020304" pitchFamily="18" charset="0"/>
                <a:cs typeface="Calibri Light" panose="020F0302020204030204" pitchFamily="34" charset="0"/>
              </a:rPr>
              <a:t>accination </a:t>
            </a:r>
            <a:r>
              <a:rPr lang="en-US" b="1" dirty="0">
                <a:solidFill>
                  <a:srgbClr val="CFB87C"/>
                </a:solidFill>
                <a:latin typeface="Calibri Light" panose="020F0302020204030204" pitchFamily="34" charset="0"/>
                <a:ea typeface="Times New Roman" panose="02020603050405020304" pitchFamily="18" charset="0"/>
                <a:cs typeface="Calibri Light" panose="020F0302020204030204" pitchFamily="34" charset="0"/>
              </a:rPr>
              <a:t>T</a:t>
            </a:r>
            <a:r>
              <a:rPr lang="en-US" sz="4400" b="1" dirty="0">
                <a:solidFill>
                  <a:srgbClr val="CFB87C"/>
                </a:solidFill>
                <a:effectLst/>
                <a:latin typeface="Calibri Light" panose="020F0302020204030204" pitchFamily="34" charset="0"/>
                <a:ea typeface="Times New Roman" panose="02020603050405020304" pitchFamily="18" charset="0"/>
                <a:cs typeface="Calibri Light" panose="020F0302020204030204" pitchFamily="34" charset="0"/>
              </a:rPr>
              <a:t>imeliness, Parental </a:t>
            </a:r>
            <a:r>
              <a:rPr lang="en-US" b="1" dirty="0">
                <a:solidFill>
                  <a:srgbClr val="CFB87C"/>
                </a:solidFill>
                <a:latin typeface="Calibri Light" panose="020F0302020204030204" pitchFamily="34" charset="0"/>
                <a:ea typeface="Times New Roman" panose="02020603050405020304" pitchFamily="18" charset="0"/>
                <a:cs typeface="Calibri Light" panose="020F0302020204030204" pitchFamily="34" charset="0"/>
              </a:rPr>
              <a:t>V</a:t>
            </a:r>
            <a:r>
              <a:rPr lang="en-US" sz="4400" b="1" dirty="0">
                <a:solidFill>
                  <a:srgbClr val="CFB87C"/>
                </a:solidFill>
                <a:effectLst/>
                <a:latin typeface="Calibri Light" panose="020F0302020204030204" pitchFamily="34" charset="0"/>
                <a:ea typeface="Times New Roman" panose="02020603050405020304" pitchFamily="18" charset="0"/>
                <a:cs typeface="Calibri Light" panose="020F0302020204030204" pitchFamily="34" charset="0"/>
              </a:rPr>
              <a:t>accine </a:t>
            </a:r>
            <a:r>
              <a:rPr lang="en-US" b="1" dirty="0">
                <a:solidFill>
                  <a:srgbClr val="CFB87C"/>
                </a:solidFill>
                <a:latin typeface="Calibri Light" panose="020F0302020204030204" pitchFamily="34" charset="0"/>
                <a:ea typeface="Times New Roman" panose="02020603050405020304" pitchFamily="18" charset="0"/>
                <a:cs typeface="Calibri Light" panose="020F0302020204030204" pitchFamily="34" charset="0"/>
              </a:rPr>
              <a:t>H</a:t>
            </a:r>
            <a:r>
              <a:rPr lang="en-US" sz="4400" b="1" dirty="0">
                <a:solidFill>
                  <a:srgbClr val="CFB87C"/>
                </a:solidFill>
                <a:effectLst/>
                <a:latin typeface="Calibri Light" panose="020F0302020204030204" pitchFamily="34" charset="0"/>
                <a:ea typeface="Times New Roman" panose="02020603050405020304" pitchFamily="18" charset="0"/>
                <a:cs typeface="Calibri Light" panose="020F0302020204030204" pitchFamily="34" charset="0"/>
              </a:rPr>
              <a:t>esitancy, and Immunization </a:t>
            </a:r>
            <a:r>
              <a:rPr lang="en-US" b="1" dirty="0">
                <a:solidFill>
                  <a:srgbClr val="CFB87C"/>
                </a:solidFill>
                <a:latin typeface="Calibri Light" panose="020F0302020204030204" pitchFamily="34" charset="0"/>
                <a:ea typeface="Times New Roman" panose="02020603050405020304" pitchFamily="18" charset="0"/>
                <a:cs typeface="Calibri Light" panose="020F0302020204030204" pitchFamily="34" charset="0"/>
              </a:rPr>
              <a:t>S</a:t>
            </a:r>
            <a:r>
              <a:rPr lang="en-US" sz="4400" b="1" dirty="0">
                <a:solidFill>
                  <a:srgbClr val="CFB87C"/>
                </a:solidFill>
                <a:effectLst/>
                <a:latin typeface="Calibri Light" panose="020F0302020204030204" pitchFamily="34" charset="0"/>
                <a:ea typeface="Times New Roman" panose="02020603050405020304" pitchFamily="18" charset="0"/>
                <a:cs typeface="Calibri Light" panose="020F0302020204030204" pitchFamily="34" charset="0"/>
              </a:rPr>
              <a:t>chedule </a:t>
            </a:r>
            <a:r>
              <a:rPr lang="en-US" b="1" dirty="0">
                <a:solidFill>
                  <a:srgbClr val="CFB87C"/>
                </a:solidFill>
                <a:latin typeface="Calibri Light" panose="020F0302020204030204" pitchFamily="34" charset="0"/>
                <a:ea typeface="Times New Roman" panose="02020603050405020304" pitchFamily="18" charset="0"/>
                <a:cs typeface="Calibri Light" panose="020F0302020204030204" pitchFamily="34" charset="0"/>
              </a:rPr>
              <a:t>A</a:t>
            </a:r>
            <a:r>
              <a:rPr lang="en-US" sz="4400" b="1" dirty="0">
                <a:solidFill>
                  <a:srgbClr val="CFB87C"/>
                </a:solidFill>
                <a:effectLst/>
                <a:latin typeface="Calibri Light" panose="020F0302020204030204" pitchFamily="34" charset="0"/>
                <a:ea typeface="Times New Roman" panose="02020603050405020304" pitchFamily="18" charset="0"/>
                <a:cs typeface="Calibri Light" panose="020F0302020204030204" pitchFamily="34" charset="0"/>
              </a:rPr>
              <a:t>dherence</a:t>
            </a:r>
            <a:endParaRPr lang="en-US" b="1" dirty="0">
              <a:solidFill>
                <a:srgbClr val="CFB87C"/>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80E483F8-3ED6-4B55-9CE5-D7239F2055FC}"/>
              </a:ext>
            </a:extLst>
          </p:cNvPr>
          <p:cNvSpPr>
            <a:spLocks noGrp="1"/>
          </p:cNvSpPr>
          <p:nvPr>
            <p:ph idx="1"/>
          </p:nvPr>
        </p:nvSpPr>
        <p:spPr>
          <a:xfrm>
            <a:off x="787753" y="2144107"/>
            <a:ext cx="10842171" cy="4351338"/>
          </a:xfrm>
        </p:spPr>
        <p:txBody>
          <a:bodyPr/>
          <a:lstStyle/>
          <a:p>
            <a:r>
              <a:rPr lang="en-US" dirty="0">
                <a:solidFill>
                  <a:schemeClr val="bg1"/>
                </a:solidFill>
              </a:rPr>
              <a:t>Collaboration between </a:t>
            </a:r>
            <a:r>
              <a:rPr lang="en-US" dirty="0">
                <a:solidFill>
                  <a:srgbClr val="CFB87C"/>
                </a:solidFill>
              </a:rPr>
              <a:t>former CU Anschutz grad student </a:t>
            </a:r>
            <a:r>
              <a:rPr lang="en-US" dirty="0">
                <a:solidFill>
                  <a:schemeClr val="bg1"/>
                </a:solidFill>
              </a:rPr>
              <a:t>and advisor</a:t>
            </a:r>
          </a:p>
          <a:p>
            <a:r>
              <a:rPr lang="en-US" dirty="0">
                <a:solidFill>
                  <a:schemeClr val="bg1"/>
                </a:solidFill>
              </a:rPr>
              <a:t>Examine childhood vaccination trends by varying </a:t>
            </a:r>
            <a:r>
              <a:rPr lang="en-US" dirty="0">
                <a:solidFill>
                  <a:srgbClr val="CFB87C"/>
                </a:solidFill>
              </a:rPr>
              <a:t>urban/rural definitions</a:t>
            </a:r>
          </a:p>
          <a:p>
            <a:pPr lvl="1"/>
            <a:r>
              <a:rPr lang="en-US" dirty="0">
                <a:solidFill>
                  <a:schemeClr val="bg1"/>
                </a:solidFill>
              </a:rPr>
              <a:t>Census vs. NCHS vs. other measures (e.g. Index of Relative Rurality)</a:t>
            </a:r>
          </a:p>
          <a:p>
            <a:pPr lvl="1"/>
            <a:r>
              <a:rPr lang="en-US" dirty="0">
                <a:solidFill>
                  <a:schemeClr val="bg1"/>
                </a:solidFill>
              </a:rPr>
              <a:t>Zip code and county-level definitions</a:t>
            </a:r>
          </a:p>
          <a:p>
            <a:r>
              <a:rPr lang="en-US" dirty="0">
                <a:solidFill>
                  <a:schemeClr val="bg1"/>
                </a:solidFill>
              </a:rPr>
              <a:t>Test for differences by </a:t>
            </a:r>
            <a:r>
              <a:rPr lang="en-US" dirty="0">
                <a:solidFill>
                  <a:srgbClr val="CFB87C"/>
                </a:solidFill>
              </a:rPr>
              <a:t>geographic and socioeconomic context</a:t>
            </a:r>
          </a:p>
          <a:p>
            <a:r>
              <a:rPr lang="en-US" dirty="0">
                <a:solidFill>
                  <a:schemeClr val="bg1"/>
                </a:solidFill>
              </a:rPr>
              <a:t>Validate vaccination trends against parental concerns data</a:t>
            </a:r>
          </a:p>
          <a:p>
            <a:r>
              <a:rPr lang="en-US" dirty="0">
                <a:solidFill>
                  <a:schemeClr val="bg1"/>
                </a:solidFill>
              </a:rPr>
              <a:t>Uncover whether and where trends are due to: </a:t>
            </a:r>
          </a:p>
          <a:p>
            <a:pPr lvl="1"/>
            <a:r>
              <a:rPr lang="en-US" dirty="0">
                <a:solidFill>
                  <a:srgbClr val="CFB87C"/>
                </a:solidFill>
              </a:rPr>
              <a:t>Vaccine hesitancy </a:t>
            </a:r>
            <a:r>
              <a:rPr lang="en-US" dirty="0">
                <a:solidFill>
                  <a:schemeClr val="bg1"/>
                </a:solidFill>
              </a:rPr>
              <a:t>vs. </a:t>
            </a:r>
            <a:r>
              <a:rPr lang="en-US" dirty="0">
                <a:solidFill>
                  <a:srgbClr val="CFB87C"/>
                </a:solidFill>
              </a:rPr>
              <a:t>healthcare access barriers</a:t>
            </a:r>
          </a:p>
        </p:txBody>
      </p:sp>
      <p:sp>
        <p:nvSpPr>
          <p:cNvPr id="4" name="TextBox 3">
            <a:extLst>
              <a:ext uri="{FF2B5EF4-FFF2-40B4-BE49-F238E27FC236}">
                <a16:creationId xmlns:a16="http://schemas.microsoft.com/office/drawing/2014/main" id="{71E7C8A0-EBB0-44A3-AC3B-871F9C4874A4}"/>
              </a:ext>
            </a:extLst>
          </p:cNvPr>
          <p:cNvSpPr txBox="1"/>
          <p:nvPr/>
        </p:nvSpPr>
        <p:spPr>
          <a:xfrm>
            <a:off x="4449368" y="1783279"/>
            <a:ext cx="77426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Sophia Newcomer (</a:t>
            </a:r>
            <a:r>
              <a:rPr kumimoji="0" lang="en-US" sz="1800" b="0" i="1" u="none" strike="noStrike" kern="1200" cap="none" spc="0" normalizeH="0" baseline="0" noProof="0" dirty="0">
                <a:ln>
                  <a:noFill/>
                </a:ln>
                <a:solidFill>
                  <a:srgbClr val="CFB87C"/>
                </a:solidFill>
                <a:effectLst/>
                <a:uLnTx/>
                <a:uFillTx/>
                <a:latin typeface="Calibri" panose="020F0502020204030204"/>
                <a:ea typeface="+mn-ea"/>
                <a:cs typeface="+mn-cs"/>
              </a:rPr>
              <a:t>University of Montana</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 &amp; Matthew Daley (</a:t>
            </a:r>
            <a:r>
              <a:rPr kumimoji="0" lang="en-US" sz="1800" b="0" i="1" u="none" strike="noStrike" kern="1200" cap="none" spc="0" normalizeH="0" baseline="0" noProof="0" dirty="0">
                <a:ln>
                  <a:noFill/>
                </a:ln>
                <a:solidFill>
                  <a:srgbClr val="CFB87C"/>
                </a:solidFill>
                <a:effectLst/>
                <a:uLnTx/>
                <a:uFillTx/>
                <a:latin typeface="Calibri" panose="020F0502020204030204"/>
                <a:ea typeface="+mn-ea"/>
                <a:cs typeface="+mn-cs"/>
              </a:rPr>
              <a:t>CU Anschutz</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 et al.</a:t>
            </a:r>
          </a:p>
        </p:txBody>
      </p:sp>
      <p:sp>
        <p:nvSpPr>
          <p:cNvPr id="5" name="TextBox 4">
            <a:extLst>
              <a:ext uri="{FF2B5EF4-FFF2-40B4-BE49-F238E27FC236}">
                <a16:creationId xmlns:a16="http://schemas.microsoft.com/office/drawing/2014/main" id="{FAC02724-FA22-4FEB-8C63-6929D50165CC}"/>
              </a:ext>
            </a:extLst>
          </p:cNvPr>
          <p:cNvSpPr txBox="1"/>
          <p:nvPr/>
        </p:nvSpPr>
        <p:spPr>
          <a:xfrm>
            <a:off x="4265921" y="6469470"/>
            <a:ext cx="37544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National Immunization Survey – Child </a:t>
            </a:r>
          </a:p>
        </p:txBody>
      </p:sp>
      <p:sp>
        <p:nvSpPr>
          <p:cNvPr id="6" name="Oval 5">
            <a:extLst>
              <a:ext uri="{FF2B5EF4-FFF2-40B4-BE49-F238E27FC236}">
                <a16:creationId xmlns:a16="http://schemas.microsoft.com/office/drawing/2014/main" id="{22C32B8C-F4D4-45FB-8733-B775C65BDB1E}"/>
              </a:ext>
            </a:extLst>
          </p:cNvPr>
          <p:cNvSpPr/>
          <p:nvPr/>
        </p:nvSpPr>
        <p:spPr>
          <a:xfrm>
            <a:off x="4116717" y="6599626"/>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42A8229D-779B-4140-8B42-3697FD560418}"/>
              </a:ext>
            </a:extLst>
          </p:cNvPr>
          <p:cNvSpPr/>
          <p:nvPr/>
        </p:nvSpPr>
        <p:spPr>
          <a:xfrm>
            <a:off x="7937079" y="6608092"/>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907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3DFC-E2CC-4882-A8E9-CDF11B29EDBA}"/>
              </a:ext>
            </a:extLst>
          </p:cNvPr>
          <p:cNvSpPr>
            <a:spLocks noGrp="1"/>
          </p:cNvSpPr>
          <p:nvPr>
            <p:ph type="title"/>
          </p:nvPr>
        </p:nvSpPr>
        <p:spPr>
          <a:xfrm>
            <a:off x="654403" y="35481"/>
            <a:ext cx="11239500" cy="1325563"/>
          </a:xfrm>
        </p:spPr>
        <p:txBody>
          <a:bodyPr>
            <a:normAutofit fontScale="90000"/>
          </a:bodyPr>
          <a:lstStyle/>
          <a:p>
            <a:r>
              <a:rPr lang="en-US" b="1" dirty="0">
                <a:solidFill>
                  <a:srgbClr val="CFB87C"/>
                </a:solidFill>
              </a:rPr>
              <a:t>	</a:t>
            </a:r>
            <a:br>
              <a:rPr lang="en-US" b="1" dirty="0">
                <a:solidFill>
                  <a:srgbClr val="CFB87C"/>
                </a:solidFill>
              </a:rPr>
            </a:br>
            <a:r>
              <a:rPr lang="en-US" b="1" dirty="0">
                <a:solidFill>
                  <a:srgbClr val="CFB87C"/>
                </a:solidFill>
              </a:rPr>
              <a:t>Effects of Subcontracting and other Contractor Characteristics on Injuries in the Construction Industry</a:t>
            </a:r>
          </a:p>
        </p:txBody>
      </p:sp>
      <p:sp>
        <p:nvSpPr>
          <p:cNvPr id="3" name="Content Placeholder 2">
            <a:extLst>
              <a:ext uri="{FF2B5EF4-FFF2-40B4-BE49-F238E27FC236}">
                <a16:creationId xmlns:a16="http://schemas.microsoft.com/office/drawing/2014/main" id="{80E483F8-3ED6-4B55-9CE5-D7239F2055FC}"/>
              </a:ext>
            </a:extLst>
          </p:cNvPr>
          <p:cNvSpPr>
            <a:spLocks noGrp="1"/>
          </p:cNvSpPr>
          <p:nvPr>
            <p:ph idx="1"/>
          </p:nvPr>
        </p:nvSpPr>
        <p:spPr>
          <a:xfrm>
            <a:off x="838199" y="1825625"/>
            <a:ext cx="10842171" cy="4351338"/>
          </a:xfrm>
        </p:spPr>
        <p:txBody>
          <a:bodyPr/>
          <a:lstStyle/>
          <a:p>
            <a:r>
              <a:rPr lang="en-US" dirty="0">
                <a:solidFill>
                  <a:schemeClr val="bg1"/>
                </a:solidFill>
              </a:rPr>
              <a:t>First joint </a:t>
            </a:r>
            <a:r>
              <a:rPr lang="en-US" dirty="0">
                <a:solidFill>
                  <a:srgbClr val="CFB87C"/>
                </a:solidFill>
              </a:rPr>
              <a:t>BLS and Census </a:t>
            </a:r>
            <a:r>
              <a:rPr lang="en-US" dirty="0">
                <a:solidFill>
                  <a:schemeClr val="bg1"/>
                </a:solidFill>
              </a:rPr>
              <a:t>restricted data project in FSRDC system</a:t>
            </a:r>
          </a:p>
          <a:p>
            <a:r>
              <a:rPr lang="en-US" dirty="0">
                <a:solidFill>
                  <a:schemeClr val="bg1"/>
                </a:solidFill>
              </a:rPr>
              <a:t>Assess differences in severity and frequency of contractor injuries by job and worker characteristics</a:t>
            </a:r>
          </a:p>
          <a:p>
            <a:r>
              <a:rPr lang="en-US" dirty="0">
                <a:solidFill>
                  <a:schemeClr val="bg1"/>
                </a:solidFill>
              </a:rPr>
              <a:t>Proposals and disclosure must be approved by </a:t>
            </a:r>
            <a:r>
              <a:rPr lang="en-US" dirty="0">
                <a:solidFill>
                  <a:srgbClr val="CFB87C"/>
                </a:solidFill>
              </a:rPr>
              <a:t>both agencies</a:t>
            </a:r>
          </a:p>
          <a:p>
            <a:r>
              <a:rPr lang="en-US" dirty="0">
                <a:solidFill>
                  <a:schemeClr val="bg1"/>
                </a:solidFill>
              </a:rPr>
              <a:t>Works on BLS clock (yearly access and fees)</a:t>
            </a:r>
          </a:p>
          <a:p>
            <a:r>
              <a:rPr lang="en-US" dirty="0">
                <a:solidFill>
                  <a:schemeClr val="bg1"/>
                </a:solidFill>
              </a:rPr>
              <a:t>Complicated but possible!</a:t>
            </a:r>
          </a:p>
          <a:p>
            <a:endParaRPr lang="en-US" dirty="0">
              <a:solidFill>
                <a:schemeClr val="bg1"/>
              </a:solidFill>
            </a:endParaRPr>
          </a:p>
          <a:p>
            <a:endParaRPr lang="en-US" dirty="0">
              <a:solidFill>
                <a:schemeClr val="bg1"/>
              </a:solidFill>
            </a:endParaRPr>
          </a:p>
          <a:p>
            <a:pPr lvl="1"/>
            <a:endParaRPr lang="en-US" dirty="0">
              <a:solidFill>
                <a:schemeClr val="bg1"/>
              </a:solidFill>
            </a:endParaRPr>
          </a:p>
        </p:txBody>
      </p:sp>
      <p:sp>
        <p:nvSpPr>
          <p:cNvPr id="4" name="TextBox 3">
            <a:extLst>
              <a:ext uri="{FF2B5EF4-FFF2-40B4-BE49-F238E27FC236}">
                <a16:creationId xmlns:a16="http://schemas.microsoft.com/office/drawing/2014/main" id="{71E7C8A0-EBB0-44A3-AC3B-871F9C4874A4}"/>
              </a:ext>
            </a:extLst>
          </p:cNvPr>
          <p:cNvSpPr txBox="1"/>
          <p:nvPr/>
        </p:nvSpPr>
        <p:spPr>
          <a:xfrm>
            <a:off x="5966511" y="1426647"/>
            <a:ext cx="59273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Kevin Duncan (</a:t>
            </a:r>
            <a:r>
              <a:rPr kumimoji="0" lang="en-US" sz="1800" b="0" i="1" u="none" strike="noStrike" kern="1200" cap="none" spc="0" normalizeH="0" baseline="0" noProof="0" dirty="0">
                <a:ln>
                  <a:noFill/>
                </a:ln>
                <a:solidFill>
                  <a:srgbClr val="CFB87C"/>
                </a:solidFill>
                <a:effectLst/>
                <a:uLnTx/>
                <a:uFillTx/>
                <a:latin typeface="Calibri" panose="020F0502020204030204"/>
                <a:ea typeface="+mn-ea"/>
                <a:cs typeface="+mn-cs"/>
              </a:rPr>
              <a:t>CSU Pueblo</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 &amp; Peter Phillips (</a:t>
            </a:r>
            <a:r>
              <a:rPr kumimoji="0" lang="en-US" sz="1800" b="0" i="1" u="none" strike="noStrike" kern="1200" cap="none" spc="0" normalizeH="0" baseline="0" noProof="0" dirty="0">
                <a:ln>
                  <a:noFill/>
                </a:ln>
                <a:solidFill>
                  <a:srgbClr val="CFB87C"/>
                </a:solidFill>
                <a:effectLst/>
                <a:uLnTx/>
                <a:uFillTx/>
                <a:latin typeface="Calibri" panose="020F0502020204030204"/>
                <a:ea typeface="+mn-ea"/>
                <a:cs typeface="+mn-cs"/>
              </a:rPr>
              <a:t>U of Utah</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 et al.</a:t>
            </a:r>
          </a:p>
        </p:txBody>
      </p:sp>
      <p:pic>
        <p:nvPicPr>
          <p:cNvPr id="9" name="Picture 8">
            <a:extLst>
              <a:ext uri="{FF2B5EF4-FFF2-40B4-BE49-F238E27FC236}">
                <a16:creationId xmlns:a16="http://schemas.microsoft.com/office/drawing/2014/main" id="{574619B9-DD2F-476F-8E39-064CAE5225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5" name="TextBox 4">
            <a:extLst>
              <a:ext uri="{FF2B5EF4-FFF2-40B4-BE49-F238E27FC236}">
                <a16:creationId xmlns:a16="http://schemas.microsoft.com/office/drawing/2014/main" id="{FAC02724-FA22-4FEB-8C63-6929D50165CC}"/>
              </a:ext>
            </a:extLst>
          </p:cNvPr>
          <p:cNvSpPr txBox="1"/>
          <p:nvPr/>
        </p:nvSpPr>
        <p:spPr>
          <a:xfrm>
            <a:off x="1246523" y="6456878"/>
            <a:ext cx="88678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BLS Survey of Occupational Injuries and Illnesses		Census of Construction Industries</a:t>
            </a:r>
          </a:p>
        </p:txBody>
      </p:sp>
      <p:sp>
        <p:nvSpPr>
          <p:cNvPr id="6" name="Oval 5">
            <a:extLst>
              <a:ext uri="{FF2B5EF4-FFF2-40B4-BE49-F238E27FC236}">
                <a16:creationId xmlns:a16="http://schemas.microsoft.com/office/drawing/2014/main" id="{22C32B8C-F4D4-45FB-8733-B775C65BDB1E}"/>
              </a:ext>
            </a:extLst>
          </p:cNvPr>
          <p:cNvSpPr/>
          <p:nvPr/>
        </p:nvSpPr>
        <p:spPr>
          <a:xfrm>
            <a:off x="1090455" y="6570997"/>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99F757C0-550C-4F32-971E-800CC7A46D44}"/>
              </a:ext>
            </a:extLst>
          </p:cNvPr>
          <p:cNvSpPr/>
          <p:nvPr/>
        </p:nvSpPr>
        <p:spPr>
          <a:xfrm>
            <a:off x="6298852" y="6570997"/>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038F2B5-379F-4ACE-B249-AF92D320A9F7}"/>
              </a:ext>
            </a:extLst>
          </p:cNvPr>
          <p:cNvSpPr/>
          <p:nvPr/>
        </p:nvSpPr>
        <p:spPr>
          <a:xfrm>
            <a:off x="9988216" y="6570997"/>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643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53E04B-6543-4AE6-9005-747545837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2" name="Title 1">
            <a:extLst>
              <a:ext uri="{FF2B5EF4-FFF2-40B4-BE49-F238E27FC236}">
                <a16:creationId xmlns:a16="http://schemas.microsoft.com/office/drawing/2014/main" id="{AE913DFC-E2CC-4882-A8E9-CDF11B29EDBA}"/>
              </a:ext>
            </a:extLst>
          </p:cNvPr>
          <p:cNvSpPr>
            <a:spLocks noGrp="1"/>
          </p:cNvSpPr>
          <p:nvPr>
            <p:ph type="title"/>
          </p:nvPr>
        </p:nvSpPr>
        <p:spPr>
          <a:xfrm>
            <a:off x="654403" y="549834"/>
            <a:ext cx="11239500" cy="1325563"/>
          </a:xfrm>
        </p:spPr>
        <p:txBody>
          <a:bodyPr>
            <a:normAutofit fontScale="90000"/>
          </a:bodyPr>
          <a:lstStyle/>
          <a:p>
            <a:r>
              <a:rPr lang="en-US" b="0" i="0" dirty="0">
                <a:solidFill>
                  <a:srgbClr val="CFB87C"/>
                </a:solidFill>
                <a:effectLst/>
                <a:latin typeface="Arial" panose="020B0604020202020204" pitchFamily="34" charset="0"/>
              </a:rPr>
              <a:t>Sub-state Analysis of the National Survey of Children's Health (NSCH) Colorado Oversample for State and Local Public Health Planning &amp; Assessment</a:t>
            </a:r>
            <a:endParaRPr lang="en-US" b="1" dirty="0">
              <a:solidFill>
                <a:srgbClr val="CFB87C"/>
              </a:solidFill>
            </a:endParaRPr>
          </a:p>
        </p:txBody>
      </p:sp>
      <p:sp>
        <p:nvSpPr>
          <p:cNvPr id="3" name="Content Placeholder 2">
            <a:extLst>
              <a:ext uri="{FF2B5EF4-FFF2-40B4-BE49-F238E27FC236}">
                <a16:creationId xmlns:a16="http://schemas.microsoft.com/office/drawing/2014/main" id="{80E483F8-3ED6-4B55-9CE5-D7239F2055FC}"/>
              </a:ext>
            </a:extLst>
          </p:cNvPr>
          <p:cNvSpPr>
            <a:spLocks noGrp="1"/>
          </p:cNvSpPr>
          <p:nvPr>
            <p:ph idx="1"/>
          </p:nvPr>
        </p:nvSpPr>
        <p:spPr>
          <a:xfrm>
            <a:off x="853067" y="2336244"/>
            <a:ext cx="10842171" cy="4351338"/>
          </a:xfrm>
        </p:spPr>
        <p:txBody>
          <a:bodyPr/>
          <a:lstStyle/>
          <a:p>
            <a:r>
              <a:rPr lang="en-US" dirty="0">
                <a:solidFill>
                  <a:schemeClr val="bg1"/>
                </a:solidFill>
              </a:rPr>
              <a:t>First project in partnership with </a:t>
            </a:r>
            <a:r>
              <a:rPr lang="en-US" dirty="0">
                <a:solidFill>
                  <a:srgbClr val="CFB87C"/>
                </a:solidFill>
              </a:rPr>
              <a:t>State government </a:t>
            </a:r>
            <a:r>
              <a:rPr lang="en-US" dirty="0">
                <a:solidFill>
                  <a:schemeClr val="bg1"/>
                </a:solidFill>
              </a:rPr>
              <a:t>for public health</a:t>
            </a:r>
          </a:p>
          <a:p>
            <a:r>
              <a:rPr lang="en-US" dirty="0">
                <a:solidFill>
                  <a:schemeClr val="bg1"/>
                </a:solidFill>
              </a:rPr>
              <a:t>Use NSCH data to assess prevalence of </a:t>
            </a:r>
            <a:r>
              <a:rPr lang="en-US" dirty="0">
                <a:solidFill>
                  <a:srgbClr val="CFB87C"/>
                </a:solidFill>
              </a:rPr>
              <a:t>childhood health issues </a:t>
            </a:r>
            <a:r>
              <a:rPr lang="en-US" dirty="0">
                <a:solidFill>
                  <a:schemeClr val="bg1"/>
                </a:solidFill>
              </a:rPr>
              <a:t>in CO</a:t>
            </a:r>
          </a:p>
          <a:p>
            <a:pPr lvl="1"/>
            <a:r>
              <a:rPr lang="en-US" dirty="0">
                <a:solidFill>
                  <a:schemeClr val="bg1"/>
                </a:solidFill>
              </a:rPr>
              <a:t>Physical, mental and behavioral health</a:t>
            </a:r>
          </a:p>
          <a:p>
            <a:pPr lvl="1"/>
            <a:r>
              <a:rPr lang="en-US" dirty="0">
                <a:solidFill>
                  <a:schemeClr val="bg1"/>
                </a:solidFill>
              </a:rPr>
              <a:t>Illness and disability</a:t>
            </a:r>
          </a:p>
          <a:p>
            <a:pPr lvl="1"/>
            <a:r>
              <a:rPr lang="en-US" dirty="0">
                <a:solidFill>
                  <a:schemeClr val="bg1"/>
                </a:solidFill>
              </a:rPr>
              <a:t>Differences across public health service regions</a:t>
            </a:r>
          </a:p>
          <a:p>
            <a:r>
              <a:rPr lang="en-US" dirty="0">
                <a:solidFill>
                  <a:schemeClr val="bg1"/>
                </a:solidFill>
              </a:rPr>
              <a:t>Examine access to and availability of care providers </a:t>
            </a:r>
            <a:r>
              <a:rPr lang="en-US" dirty="0">
                <a:solidFill>
                  <a:srgbClr val="CFB87C"/>
                </a:solidFill>
              </a:rPr>
              <a:t>across regions</a:t>
            </a:r>
          </a:p>
          <a:p>
            <a:r>
              <a:rPr lang="en-US" dirty="0">
                <a:solidFill>
                  <a:schemeClr val="bg1"/>
                </a:solidFill>
              </a:rPr>
              <a:t>Evaluate </a:t>
            </a:r>
            <a:r>
              <a:rPr lang="en-US" dirty="0">
                <a:solidFill>
                  <a:srgbClr val="CFB87C"/>
                </a:solidFill>
              </a:rPr>
              <a:t>health interventions </a:t>
            </a:r>
            <a:r>
              <a:rPr lang="en-US" dirty="0">
                <a:solidFill>
                  <a:schemeClr val="bg1"/>
                </a:solidFill>
              </a:rPr>
              <a:t>and related outcomes</a:t>
            </a:r>
          </a:p>
          <a:p>
            <a:pPr lvl="1"/>
            <a:r>
              <a:rPr lang="en-US" dirty="0">
                <a:solidFill>
                  <a:schemeClr val="bg1"/>
                </a:solidFill>
              </a:rPr>
              <a:t>Developmental screening and referral effectiveness</a:t>
            </a:r>
          </a:p>
          <a:p>
            <a:endParaRPr lang="en-US" dirty="0">
              <a:solidFill>
                <a:schemeClr val="bg1"/>
              </a:solidFill>
            </a:endParaRPr>
          </a:p>
          <a:p>
            <a:endParaRPr lang="en-US" dirty="0">
              <a:solidFill>
                <a:schemeClr val="bg1"/>
              </a:solidFill>
            </a:endParaRPr>
          </a:p>
          <a:p>
            <a:pPr lvl="1"/>
            <a:endParaRPr lang="en-US" dirty="0">
              <a:solidFill>
                <a:schemeClr val="bg1"/>
              </a:solidFill>
            </a:endParaRPr>
          </a:p>
        </p:txBody>
      </p:sp>
      <p:sp>
        <p:nvSpPr>
          <p:cNvPr id="4" name="TextBox 3">
            <a:extLst>
              <a:ext uri="{FF2B5EF4-FFF2-40B4-BE49-F238E27FC236}">
                <a16:creationId xmlns:a16="http://schemas.microsoft.com/office/drawing/2014/main" id="{71E7C8A0-EBB0-44A3-AC3B-871F9C4874A4}"/>
              </a:ext>
            </a:extLst>
          </p:cNvPr>
          <p:cNvSpPr txBox="1"/>
          <p:nvPr/>
        </p:nvSpPr>
        <p:spPr>
          <a:xfrm>
            <a:off x="7380974" y="1875397"/>
            <a:ext cx="46322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Rickey Tolliver, Ashley </a:t>
            </a:r>
            <a:r>
              <a:rPr kumimoji="0" lang="en-US" sz="1800" b="0" i="1" u="none" strike="noStrike" kern="1200" cap="none" spc="0" normalizeH="0" baseline="0" noProof="0" dirty="0" err="1">
                <a:ln>
                  <a:noFill/>
                </a:ln>
                <a:solidFill>
                  <a:prstClr val="white"/>
                </a:solidFill>
                <a:effectLst/>
                <a:uLnTx/>
                <a:uFillTx/>
                <a:latin typeface="Calibri" panose="020F0502020204030204"/>
                <a:ea typeface="+mn-ea"/>
                <a:cs typeface="+mn-cs"/>
              </a:rPr>
              <a:t>Juhl</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 &amp; Erika </a:t>
            </a:r>
            <a:r>
              <a:rPr kumimoji="0" lang="en-US" sz="1800" b="0" i="1" u="none" strike="noStrike" kern="1200" cap="none" spc="0" normalizeH="0" baseline="0" noProof="0" dirty="0" err="1">
                <a:ln>
                  <a:noFill/>
                </a:ln>
                <a:solidFill>
                  <a:prstClr val="white"/>
                </a:solidFill>
                <a:effectLst/>
                <a:uLnTx/>
                <a:uFillTx/>
                <a:latin typeface="Calibri" panose="020F0502020204030204"/>
                <a:ea typeface="+mn-ea"/>
                <a:cs typeface="+mn-cs"/>
              </a:rPr>
              <a:t>Iisa</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CFB87C"/>
                </a:solidFill>
                <a:effectLst/>
                <a:uLnTx/>
                <a:uFillTx/>
                <a:latin typeface="Calibri" panose="020F0502020204030204"/>
                <a:ea typeface="+mn-ea"/>
                <a:cs typeface="+mn-cs"/>
              </a:rPr>
              <a:t>CDPHE</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5" name="TextBox 4">
            <a:extLst>
              <a:ext uri="{FF2B5EF4-FFF2-40B4-BE49-F238E27FC236}">
                <a16:creationId xmlns:a16="http://schemas.microsoft.com/office/drawing/2014/main" id="{FAC02724-FA22-4FEB-8C63-6929D50165CC}"/>
              </a:ext>
            </a:extLst>
          </p:cNvPr>
          <p:cNvSpPr txBox="1"/>
          <p:nvPr/>
        </p:nvSpPr>
        <p:spPr>
          <a:xfrm>
            <a:off x="4452342" y="6446720"/>
            <a:ext cx="38779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National Survey of Children’s Health	</a:t>
            </a:r>
          </a:p>
        </p:txBody>
      </p:sp>
      <p:sp>
        <p:nvSpPr>
          <p:cNvPr id="6" name="Oval 5">
            <a:extLst>
              <a:ext uri="{FF2B5EF4-FFF2-40B4-BE49-F238E27FC236}">
                <a16:creationId xmlns:a16="http://schemas.microsoft.com/office/drawing/2014/main" id="{22C32B8C-F4D4-45FB-8733-B775C65BDB1E}"/>
              </a:ext>
            </a:extLst>
          </p:cNvPr>
          <p:cNvSpPr/>
          <p:nvPr/>
        </p:nvSpPr>
        <p:spPr>
          <a:xfrm>
            <a:off x="4353245" y="6586146"/>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038F2B5-379F-4ACE-B249-AF92D320A9F7}"/>
              </a:ext>
            </a:extLst>
          </p:cNvPr>
          <p:cNvSpPr/>
          <p:nvPr/>
        </p:nvSpPr>
        <p:spPr>
          <a:xfrm>
            <a:off x="7932499" y="6586146"/>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674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3DFC-E2CC-4882-A8E9-CDF11B29EDBA}"/>
              </a:ext>
            </a:extLst>
          </p:cNvPr>
          <p:cNvSpPr>
            <a:spLocks noGrp="1"/>
          </p:cNvSpPr>
          <p:nvPr>
            <p:ph type="title"/>
          </p:nvPr>
        </p:nvSpPr>
        <p:spPr>
          <a:xfrm>
            <a:off x="654403" y="549834"/>
            <a:ext cx="11239500" cy="1325563"/>
          </a:xfrm>
        </p:spPr>
        <p:txBody>
          <a:bodyPr>
            <a:noAutofit/>
          </a:bodyPr>
          <a:lstStyle/>
          <a:p>
            <a:r>
              <a:rPr lang="en-US" b="1" dirty="0">
                <a:solidFill>
                  <a:srgbClr val="CFB87C"/>
                </a:solidFill>
                <a:effectLst/>
                <a:ea typeface="Calibri" panose="020F0502020204030204" pitchFamily="34" charset="0"/>
              </a:rPr>
              <a:t>Develop Novel </a:t>
            </a:r>
            <a:r>
              <a:rPr lang="en-US" b="1" dirty="0">
                <a:solidFill>
                  <a:srgbClr val="CFB87C"/>
                </a:solidFill>
                <a:ea typeface="Calibri" panose="020F0502020204030204" pitchFamily="34" charset="0"/>
              </a:rPr>
              <a:t>M</a:t>
            </a:r>
            <a:r>
              <a:rPr lang="en-US" b="1" dirty="0">
                <a:solidFill>
                  <a:srgbClr val="CFB87C"/>
                </a:solidFill>
                <a:effectLst/>
                <a:ea typeface="Calibri" panose="020F0502020204030204" pitchFamily="34" charset="0"/>
              </a:rPr>
              <a:t>ethods to Identify and Characterize </a:t>
            </a:r>
            <a:r>
              <a:rPr lang="en-US" b="1" dirty="0">
                <a:solidFill>
                  <a:srgbClr val="CFB87C"/>
                </a:solidFill>
                <a:ea typeface="Calibri" panose="020F0502020204030204" pitchFamily="34" charset="0"/>
              </a:rPr>
              <a:t>F</a:t>
            </a:r>
            <a:r>
              <a:rPr lang="en-US" b="1" dirty="0">
                <a:solidFill>
                  <a:srgbClr val="CFB87C"/>
                </a:solidFill>
                <a:effectLst/>
                <a:ea typeface="Calibri" panose="020F0502020204030204" pitchFamily="34" charset="0"/>
              </a:rPr>
              <a:t>amily </a:t>
            </a:r>
            <a:r>
              <a:rPr lang="en-US" b="1" dirty="0">
                <a:solidFill>
                  <a:srgbClr val="CFB87C"/>
                </a:solidFill>
                <a:ea typeface="Calibri" panose="020F0502020204030204" pitchFamily="34" charset="0"/>
              </a:rPr>
              <a:t>R</a:t>
            </a:r>
            <a:r>
              <a:rPr lang="en-US" b="1" dirty="0">
                <a:solidFill>
                  <a:srgbClr val="CFB87C"/>
                </a:solidFill>
                <a:effectLst/>
                <a:ea typeface="Calibri" panose="020F0502020204030204" pitchFamily="34" charset="0"/>
              </a:rPr>
              <a:t>elationships from Electronic </a:t>
            </a:r>
            <a:r>
              <a:rPr lang="en-US" b="1" dirty="0">
                <a:solidFill>
                  <a:srgbClr val="CFB87C"/>
                </a:solidFill>
                <a:ea typeface="Calibri" panose="020F0502020204030204" pitchFamily="34" charset="0"/>
              </a:rPr>
              <a:t>H</a:t>
            </a:r>
            <a:r>
              <a:rPr lang="en-US" b="1" dirty="0">
                <a:solidFill>
                  <a:srgbClr val="CFB87C"/>
                </a:solidFill>
                <a:effectLst/>
                <a:ea typeface="Calibri" panose="020F0502020204030204" pitchFamily="34" charset="0"/>
              </a:rPr>
              <a:t>ealth </a:t>
            </a:r>
            <a:r>
              <a:rPr lang="en-US" b="1" dirty="0">
                <a:solidFill>
                  <a:srgbClr val="CFB87C"/>
                </a:solidFill>
                <a:ea typeface="Calibri" panose="020F0502020204030204" pitchFamily="34" charset="0"/>
              </a:rPr>
              <a:t>R</a:t>
            </a:r>
            <a:r>
              <a:rPr lang="en-US" b="1" dirty="0">
                <a:solidFill>
                  <a:srgbClr val="CFB87C"/>
                </a:solidFill>
                <a:effectLst/>
                <a:ea typeface="Calibri" panose="020F0502020204030204" pitchFamily="34" charset="0"/>
              </a:rPr>
              <a:t>ecord </a:t>
            </a:r>
            <a:r>
              <a:rPr lang="en-US" b="1" dirty="0">
                <a:solidFill>
                  <a:srgbClr val="CFB87C"/>
                </a:solidFill>
                <a:ea typeface="Calibri" panose="020F0502020204030204" pitchFamily="34" charset="0"/>
              </a:rPr>
              <a:t>D</a:t>
            </a:r>
            <a:r>
              <a:rPr lang="en-US" b="1" dirty="0">
                <a:solidFill>
                  <a:srgbClr val="CFB87C"/>
                </a:solidFill>
                <a:effectLst/>
                <a:ea typeface="Calibri" panose="020F0502020204030204" pitchFamily="34" charset="0"/>
              </a:rPr>
              <a:t>ata</a:t>
            </a:r>
            <a:endParaRPr lang="en-US" b="1" dirty="0">
              <a:solidFill>
                <a:srgbClr val="CFB87C"/>
              </a:solidFill>
            </a:endParaRPr>
          </a:p>
        </p:txBody>
      </p:sp>
      <p:sp>
        <p:nvSpPr>
          <p:cNvPr id="3" name="Content Placeholder 2">
            <a:extLst>
              <a:ext uri="{FF2B5EF4-FFF2-40B4-BE49-F238E27FC236}">
                <a16:creationId xmlns:a16="http://schemas.microsoft.com/office/drawing/2014/main" id="{80E483F8-3ED6-4B55-9CE5-D7239F2055FC}"/>
              </a:ext>
            </a:extLst>
          </p:cNvPr>
          <p:cNvSpPr>
            <a:spLocks noGrp="1"/>
          </p:cNvSpPr>
          <p:nvPr>
            <p:ph idx="1"/>
          </p:nvPr>
        </p:nvSpPr>
        <p:spPr>
          <a:xfrm>
            <a:off x="475706" y="1988884"/>
            <a:ext cx="11239500" cy="4351338"/>
          </a:xfrm>
        </p:spPr>
        <p:txBody>
          <a:bodyPr>
            <a:normAutofit/>
          </a:bodyPr>
          <a:lstStyle/>
          <a:p>
            <a:r>
              <a:rPr lang="en-US" dirty="0">
                <a:solidFill>
                  <a:schemeClr val="bg1"/>
                </a:solidFill>
              </a:rPr>
              <a:t>Awarded funding by </a:t>
            </a:r>
            <a:r>
              <a:rPr lang="en-US" dirty="0">
                <a:solidFill>
                  <a:srgbClr val="CFB87C"/>
                </a:solidFill>
              </a:rPr>
              <a:t>Patient-Centered Outcomes Research Institute </a:t>
            </a:r>
            <a:r>
              <a:rPr lang="en-US" dirty="0">
                <a:solidFill>
                  <a:schemeClr val="bg1"/>
                </a:solidFill>
              </a:rPr>
              <a:t>to help improve methods for conducting patient-centered outcomes research</a:t>
            </a:r>
          </a:p>
          <a:p>
            <a:pPr lvl="1"/>
            <a:r>
              <a:rPr lang="en-US" dirty="0">
                <a:solidFill>
                  <a:schemeClr val="bg1"/>
                </a:solidFill>
              </a:rPr>
              <a:t>Help better identify </a:t>
            </a:r>
            <a:r>
              <a:rPr lang="en-US" dirty="0">
                <a:solidFill>
                  <a:srgbClr val="CFB87C"/>
                </a:solidFill>
              </a:rPr>
              <a:t>complex family structures </a:t>
            </a:r>
            <a:r>
              <a:rPr lang="en-US" dirty="0">
                <a:solidFill>
                  <a:schemeClr val="bg1"/>
                </a:solidFill>
              </a:rPr>
              <a:t>in patient data to improve care coordination</a:t>
            </a:r>
          </a:p>
          <a:p>
            <a:r>
              <a:rPr lang="en-US" dirty="0">
                <a:solidFill>
                  <a:schemeClr val="bg1"/>
                </a:solidFill>
              </a:rPr>
              <a:t>Restricted ACS, Decennial and CPS data will be linked to </a:t>
            </a:r>
            <a:r>
              <a:rPr lang="en-US" dirty="0">
                <a:solidFill>
                  <a:srgbClr val="CFB87C"/>
                </a:solidFill>
              </a:rPr>
              <a:t>patient data </a:t>
            </a:r>
            <a:r>
              <a:rPr lang="en-US" dirty="0">
                <a:solidFill>
                  <a:schemeClr val="bg1"/>
                </a:solidFill>
              </a:rPr>
              <a:t>from Children’s Hospital Colorado and </a:t>
            </a:r>
            <a:r>
              <a:rPr lang="en-US" dirty="0" err="1">
                <a:solidFill>
                  <a:schemeClr val="bg1"/>
                </a:solidFill>
              </a:rPr>
              <a:t>UCHealth</a:t>
            </a:r>
            <a:r>
              <a:rPr lang="en-US" dirty="0">
                <a:solidFill>
                  <a:schemeClr val="bg1"/>
                </a:solidFill>
              </a:rPr>
              <a:t> to:</a:t>
            </a:r>
          </a:p>
          <a:p>
            <a:pPr lvl="1"/>
            <a:r>
              <a:rPr lang="en-US" dirty="0">
                <a:solidFill>
                  <a:schemeClr val="bg1"/>
                </a:solidFill>
              </a:rPr>
              <a:t>Evaluate performance of novel family linkage methods identifying:</a:t>
            </a:r>
          </a:p>
          <a:p>
            <a:pPr lvl="2"/>
            <a:r>
              <a:rPr lang="en-US" dirty="0">
                <a:solidFill>
                  <a:schemeClr val="bg1"/>
                </a:solidFill>
              </a:rPr>
              <a:t>Mother-child &amp; father-child</a:t>
            </a:r>
          </a:p>
          <a:p>
            <a:pPr lvl="2"/>
            <a:r>
              <a:rPr lang="en-US" dirty="0">
                <a:solidFill>
                  <a:schemeClr val="bg1"/>
                </a:solidFill>
              </a:rPr>
              <a:t>Twin and non-twin siblings</a:t>
            </a:r>
          </a:p>
          <a:p>
            <a:pPr lvl="2"/>
            <a:r>
              <a:rPr lang="en-US" dirty="0">
                <a:solidFill>
                  <a:schemeClr val="bg1"/>
                </a:solidFill>
              </a:rPr>
              <a:t>Spousal relationships</a:t>
            </a:r>
          </a:p>
          <a:p>
            <a:pPr lvl="2"/>
            <a:r>
              <a:rPr lang="en-US" dirty="0">
                <a:solidFill>
                  <a:schemeClr val="bg1"/>
                </a:solidFill>
              </a:rPr>
              <a:t>Other household members</a:t>
            </a:r>
          </a:p>
          <a:p>
            <a:endParaRPr lang="en-US" dirty="0">
              <a:solidFill>
                <a:schemeClr val="bg1"/>
              </a:solidFill>
            </a:endParaRPr>
          </a:p>
          <a:p>
            <a:pPr lvl="2"/>
            <a:endParaRPr lang="en-US" dirty="0">
              <a:solidFill>
                <a:schemeClr val="bg1"/>
              </a:solidFill>
            </a:endParaRPr>
          </a:p>
          <a:p>
            <a:endParaRPr lang="en-US" dirty="0">
              <a:solidFill>
                <a:schemeClr val="bg1"/>
              </a:solidFill>
            </a:endParaRPr>
          </a:p>
          <a:p>
            <a:pPr lvl="1"/>
            <a:endParaRPr lang="en-US" dirty="0">
              <a:solidFill>
                <a:schemeClr val="bg1"/>
              </a:solidFill>
            </a:endParaRPr>
          </a:p>
        </p:txBody>
      </p:sp>
      <p:sp>
        <p:nvSpPr>
          <p:cNvPr id="4" name="TextBox 3">
            <a:extLst>
              <a:ext uri="{FF2B5EF4-FFF2-40B4-BE49-F238E27FC236}">
                <a16:creationId xmlns:a16="http://schemas.microsoft.com/office/drawing/2014/main" id="{71E7C8A0-EBB0-44A3-AC3B-871F9C4874A4}"/>
              </a:ext>
            </a:extLst>
          </p:cNvPr>
          <p:cNvSpPr txBox="1"/>
          <p:nvPr/>
        </p:nvSpPr>
        <p:spPr>
          <a:xfrm>
            <a:off x="7380974" y="1655676"/>
            <a:ext cx="38745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white"/>
                </a:solidFill>
                <a:effectLst/>
                <a:uLnTx/>
                <a:uFillTx/>
                <a:latin typeface="Calibri" panose="020F0502020204030204"/>
                <a:ea typeface="+mn-ea"/>
                <a:cs typeface="+mn-cs"/>
              </a:rPr>
              <a:t>Toan</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 Ong &amp; Lisa Schilling (</a:t>
            </a:r>
            <a:r>
              <a:rPr kumimoji="0" lang="en-US" sz="1800" b="0" i="1" u="none" strike="noStrike" kern="1200" cap="none" spc="0" normalizeH="0" baseline="0" noProof="0" dirty="0">
                <a:ln>
                  <a:noFill/>
                </a:ln>
                <a:solidFill>
                  <a:srgbClr val="CFB87C"/>
                </a:solidFill>
                <a:effectLst/>
                <a:uLnTx/>
                <a:uFillTx/>
                <a:latin typeface="Calibri" panose="020F0502020204030204"/>
                <a:ea typeface="+mn-ea"/>
                <a:cs typeface="+mn-cs"/>
              </a:rPr>
              <a:t>CU Anschutz</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11" name="Picture 10">
            <a:extLst>
              <a:ext uri="{FF2B5EF4-FFF2-40B4-BE49-F238E27FC236}">
                <a16:creationId xmlns:a16="http://schemas.microsoft.com/office/drawing/2014/main" id="{010A3C1E-2FCC-4CB3-9A94-03B655590F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5" name="TextBox 4">
            <a:extLst>
              <a:ext uri="{FF2B5EF4-FFF2-40B4-BE49-F238E27FC236}">
                <a16:creationId xmlns:a16="http://schemas.microsoft.com/office/drawing/2014/main" id="{FAC02724-FA22-4FEB-8C63-6929D50165CC}"/>
              </a:ext>
            </a:extLst>
          </p:cNvPr>
          <p:cNvSpPr txBox="1"/>
          <p:nvPr/>
        </p:nvSpPr>
        <p:spPr>
          <a:xfrm>
            <a:off x="1372328" y="6488668"/>
            <a:ext cx="94179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American Community Survey		Current Population Survey	              Decennial Census	</a:t>
            </a:r>
          </a:p>
        </p:txBody>
      </p:sp>
      <p:sp>
        <p:nvSpPr>
          <p:cNvPr id="6" name="Oval 5">
            <a:extLst>
              <a:ext uri="{FF2B5EF4-FFF2-40B4-BE49-F238E27FC236}">
                <a16:creationId xmlns:a16="http://schemas.microsoft.com/office/drawing/2014/main" id="{22C32B8C-F4D4-45FB-8733-B775C65BDB1E}"/>
              </a:ext>
            </a:extLst>
          </p:cNvPr>
          <p:cNvSpPr/>
          <p:nvPr/>
        </p:nvSpPr>
        <p:spPr>
          <a:xfrm>
            <a:off x="1235322" y="6607901"/>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038F2B5-379F-4ACE-B249-AF92D320A9F7}"/>
              </a:ext>
            </a:extLst>
          </p:cNvPr>
          <p:cNvSpPr/>
          <p:nvPr/>
        </p:nvSpPr>
        <p:spPr>
          <a:xfrm>
            <a:off x="8039035" y="6607901"/>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8B263E2-AD2C-4BE1-BEDF-FEC85CE3F435}"/>
              </a:ext>
            </a:extLst>
          </p:cNvPr>
          <p:cNvSpPr/>
          <p:nvPr/>
        </p:nvSpPr>
        <p:spPr>
          <a:xfrm>
            <a:off x="4585719" y="6607901"/>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350D9955-85A1-49EF-B56D-577FC01287C5}"/>
              </a:ext>
            </a:extLst>
          </p:cNvPr>
          <p:cNvSpPr/>
          <p:nvPr/>
        </p:nvSpPr>
        <p:spPr>
          <a:xfrm>
            <a:off x="10348851" y="6607900"/>
            <a:ext cx="130629" cy="121557"/>
          </a:xfrm>
          <a:prstGeom prst="ellipse">
            <a:avLst/>
          </a:prstGeom>
          <a:solidFill>
            <a:srgbClr val="CF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855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2E11-FB3A-4841-A3C8-6BDA9279AF8F}"/>
              </a:ext>
            </a:extLst>
          </p:cNvPr>
          <p:cNvSpPr>
            <a:spLocks noGrp="1"/>
          </p:cNvSpPr>
          <p:nvPr>
            <p:ph type="title"/>
          </p:nvPr>
        </p:nvSpPr>
        <p:spPr>
          <a:xfrm>
            <a:off x="839788" y="457200"/>
            <a:ext cx="10829203" cy="1298864"/>
          </a:xfrm>
        </p:spPr>
        <p:txBody>
          <a:bodyPr>
            <a:normAutofit/>
          </a:bodyPr>
          <a:lstStyle/>
          <a:p>
            <a:r>
              <a:rPr lang="en-US" sz="4000" b="1" dirty="0">
                <a:solidFill>
                  <a:schemeClr val="accent5">
                    <a:lumMod val="75000"/>
                  </a:schemeClr>
                </a:solidFill>
              </a:rPr>
              <a:t>Agenda Item #4: RMRDC Financial Summary</a:t>
            </a:r>
          </a:p>
        </p:txBody>
      </p:sp>
      <p:sp>
        <p:nvSpPr>
          <p:cNvPr id="3" name="Slide Number Placeholder 2">
            <a:extLst>
              <a:ext uri="{FF2B5EF4-FFF2-40B4-BE49-F238E27FC236}">
                <a16:creationId xmlns:a16="http://schemas.microsoft.com/office/drawing/2014/main" id="{79BF2C1E-2764-4B04-9CC4-5DDBD3760DC1}"/>
              </a:ext>
            </a:extLst>
          </p:cNvPr>
          <p:cNvSpPr>
            <a:spLocks noGrp="1"/>
          </p:cNvSpPr>
          <p:nvPr>
            <p:ph type="sldNum" sz="quarter" idx="12"/>
          </p:nvPr>
        </p:nvSpPr>
        <p:spPr/>
        <p:txBody>
          <a:bodyPr/>
          <a:lstStyle/>
          <a:p>
            <a:fld id="{CFB28DAA-D79D-47DC-8842-0752DC540695}" type="slidenum">
              <a:rPr lang="en-US" smtClean="0"/>
              <a:t>36</a:t>
            </a:fld>
            <a:endParaRPr lang="en-US"/>
          </a:p>
        </p:txBody>
      </p:sp>
    </p:spTree>
    <p:extLst>
      <p:ext uri="{BB962C8B-B14F-4D97-AF65-F5344CB8AC3E}">
        <p14:creationId xmlns:p14="http://schemas.microsoft.com/office/powerpoint/2010/main" val="2576600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D57338C6-528B-1F40-B8E3-3F4EFF3F8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53" y="2010259"/>
            <a:ext cx="3159249" cy="1540134"/>
          </a:xfrm>
          <a:prstGeom prst="rect">
            <a:avLst/>
          </a:prstGeom>
        </p:spPr>
      </p:pic>
      <p:pic>
        <p:nvPicPr>
          <p:cNvPr id="16" name="Picture 15">
            <a:extLst>
              <a:ext uri="{FF2B5EF4-FFF2-40B4-BE49-F238E27FC236}">
                <a16:creationId xmlns:a16="http://schemas.microsoft.com/office/drawing/2014/main" id="{5644EDA5-1268-5B4C-8B01-2D322D1A4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626" y="1528198"/>
            <a:ext cx="3159249" cy="1026755"/>
          </a:xfrm>
          <a:prstGeom prst="rect">
            <a:avLst/>
          </a:prstGeom>
        </p:spPr>
      </p:pic>
      <p:pic>
        <p:nvPicPr>
          <p:cNvPr id="17" name="Picture 16">
            <a:extLst>
              <a:ext uri="{FF2B5EF4-FFF2-40B4-BE49-F238E27FC236}">
                <a16:creationId xmlns:a16="http://schemas.microsoft.com/office/drawing/2014/main" id="{AA679E94-D083-1C44-A6B1-094EBFF15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268" y="1693685"/>
            <a:ext cx="2928186" cy="805251"/>
          </a:xfrm>
          <a:prstGeom prst="rect">
            <a:avLst/>
          </a:prstGeom>
        </p:spPr>
      </p:pic>
      <p:pic>
        <p:nvPicPr>
          <p:cNvPr id="18" name="Picture 17">
            <a:extLst>
              <a:ext uri="{FF2B5EF4-FFF2-40B4-BE49-F238E27FC236}">
                <a16:creationId xmlns:a16="http://schemas.microsoft.com/office/drawing/2014/main" id="{3F80478D-C955-2F4C-8ED3-7A83EF178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3793" y="2809917"/>
            <a:ext cx="2458719" cy="969547"/>
          </a:xfrm>
          <a:prstGeom prst="rect">
            <a:avLst/>
          </a:prstGeom>
        </p:spPr>
      </p:pic>
      <p:pic>
        <p:nvPicPr>
          <p:cNvPr id="19" name="Picture 18">
            <a:extLst>
              <a:ext uri="{FF2B5EF4-FFF2-40B4-BE49-F238E27FC236}">
                <a16:creationId xmlns:a16="http://schemas.microsoft.com/office/drawing/2014/main" id="{5F6923A8-A3E6-7348-80BE-7DEB7A1AA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1516" y="4091907"/>
            <a:ext cx="3175682" cy="952705"/>
          </a:xfrm>
          <a:prstGeom prst="rect">
            <a:avLst/>
          </a:prstGeom>
        </p:spPr>
      </p:pic>
      <p:pic>
        <p:nvPicPr>
          <p:cNvPr id="20" name="Picture 19">
            <a:extLst>
              <a:ext uri="{FF2B5EF4-FFF2-40B4-BE49-F238E27FC236}">
                <a16:creationId xmlns:a16="http://schemas.microsoft.com/office/drawing/2014/main" id="{0C43DFD1-9E85-614C-8A76-C3789428FB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463" y="5308013"/>
            <a:ext cx="3472356" cy="935475"/>
          </a:xfrm>
          <a:prstGeom prst="rect">
            <a:avLst/>
          </a:prstGeom>
        </p:spPr>
      </p:pic>
      <p:pic>
        <p:nvPicPr>
          <p:cNvPr id="21" name="Picture 20">
            <a:extLst>
              <a:ext uri="{FF2B5EF4-FFF2-40B4-BE49-F238E27FC236}">
                <a16:creationId xmlns:a16="http://schemas.microsoft.com/office/drawing/2014/main" id="{D0E0F685-D781-3348-B22E-967F980DDC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6537" y="3983194"/>
            <a:ext cx="2085975" cy="1939094"/>
          </a:xfrm>
          <a:prstGeom prst="rect">
            <a:avLst/>
          </a:prstGeom>
        </p:spPr>
      </p:pic>
      <p:pic>
        <p:nvPicPr>
          <p:cNvPr id="23" name="Picture 22" descr="Logo&#10;&#10;Description automatically generated">
            <a:extLst>
              <a:ext uri="{FF2B5EF4-FFF2-40B4-BE49-F238E27FC236}">
                <a16:creationId xmlns:a16="http://schemas.microsoft.com/office/drawing/2014/main" id="{79A21FAF-E628-2B44-92D9-F1F813A381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44420" y="4035357"/>
            <a:ext cx="2133600" cy="2143125"/>
          </a:xfrm>
          <a:prstGeom prst="rect">
            <a:avLst/>
          </a:prstGeom>
        </p:spPr>
      </p:pic>
      <p:pic>
        <p:nvPicPr>
          <p:cNvPr id="13" name="Picture 12">
            <a:extLst>
              <a:ext uri="{FF2B5EF4-FFF2-40B4-BE49-F238E27FC236}">
                <a16:creationId xmlns:a16="http://schemas.microsoft.com/office/drawing/2014/main" id="{CBB5FBD3-05E6-4C48-B7C5-ACDDB7DCFD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22" name="Title 1">
            <a:extLst>
              <a:ext uri="{FF2B5EF4-FFF2-40B4-BE49-F238E27FC236}">
                <a16:creationId xmlns:a16="http://schemas.microsoft.com/office/drawing/2014/main" id="{54EFB116-BB97-423C-9C74-A2D1850C40A8}"/>
              </a:ext>
            </a:extLst>
          </p:cNvPr>
          <p:cNvSpPr>
            <a:spLocks noGrp="1"/>
          </p:cNvSpPr>
          <p:nvPr>
            <p:ph type="title"/>
          </p:nvPr>
        </p:nvSpPr>
        <p:spPr>
          <a:xfrm>
            <a:off x="838200" y="365125"/>
            <a:ext cx="10515600" cy="1325563"/>
          </a:xfrm>
        </p:spPr>
        <p:txBody>
          <a:bodyPr>
            <a:noAutofit/>
          </a:bodyPr>
          <a:lstStyle/>
          <a:p>
            <a:r>
              <a:rPr lang="en-US" sz="4900" b="1" dirty="0">
                <a:solidFill>
                  <a:schemeClr val="bg1"/>
                </a:solidFill>
              </a:rPr>
              <a:t>RMRDC </a:t>
            </a:r>
            <a:r>
              <a:rPr lang="en-US" sz="4900" b="1" dirty="0">
                <a:solidFill>
                  <a:srgbClr val="D4B779"/>
                </a:solidFill>
              </a:rPr>
              <a:t>Membership Network</a:t>
            </a:r>
            <a:br>
              <a:rPr lang="en-US" sz="4900" b="1" dirty="0">
                <a:solidFill>
                  <a:srgbClr val="D4B779"/>
                </a:solidFill>
              </a:rPr>
            </a:br>
            <a:r>
              <a:rPr lang="en-US" sz="2000" b="1" dirty="0">
                <a:solidFill>
                  <a:srgbClr val="D4B779"/>
                </a:solidFill>
              </a:rPr>
              <a:t>*</a:t>
            </a:r>
            <a:r>
              <a:rPr lang="en-US" sz="2000" b="1" dirty="0">
                <a:solidFill>
                  <a:schemeClr val="bg1"/>
                </a:solidFill>
              </a:rPr>
              <a:t>All faculty, staff and graduate students associated with member universities have </a:t>
            </a:r>
            <a:r>
              <a:rPr lang="en-US" sz="2000" b="1" dirty="0">
                <a:solidFill>
                  <a:srgbClr val="D4B779"/>
                </a:solidFill>
              </a:rPr>
              <a:t>free access </a:t>
            </a:r>
            <a:r>
              <a:rPr lang="en-US" sz="2000" b="1" dirty="0">
                <a:solidFill>
                  <a:schemeClr val="bg1"/>
                </a:solidFill>
              </a:rPr>
              <a:t>to the lab and its services</a:t>
            </a:r>
            <a:endParaRPr lang="en-US" sz="4400" b="1" dirty="0">
              <a:solidFill>
                <a:schemeClr val="bg1"/>
              </a:solidFill>
            </a:endParaRPr>
          </a:p>
        </p:txBody>
      </p:sp>
      <p:pic>
        <p:nvPicPr>
          <p:cNvPr id="24" name="Picture 23">
            <a:extLst>
              <a:ext uri="{FF2B5EF4-FFF2-40B4-BE49-F238E27FC236}">
                <a16:creationId xmlns:a16="http://schemas.microsoft.com/office/drawing/2014/main" id="{914A4AF7-3DD0-427C-B7B2-582D0FBEBDBF}"/>
              </a:ext>
            </a:extLst>
          </p:cNvPr>
          <p:cNvPicPr>
            <a:picLocks noChangeAspect="1"/>
          </p:cNvPicPr>
          <p:nvPr/>
        </p:nvPicPr>
        <p:blipFill>
          <a:blip r:embed="rId11"/>
          <a:stretch>
            <a:fillRect/>
          </a:stretch>
        </p:blipFill>
        <p:spPr>
          <a:xfrm>
            <a:off x="4250028" y="2912218"/>
            <a:ext cx="4396245" cy="696332"/>
          </a:xfrm>
          <a:prstGeom prst="rect">
            <a:avLst/>
          </a:prstGeom>
        </p:spPr>
      </p:pic>
    </p:spTree>
    <p:extLst>
      <p:ext uri="{BB962C8B-B14F-4D97-AF65-F5344CB8AC3E}">
        <p14:creationId xmlns:p14="http://schemas.microsoft.com/office/powerpoint/2010/main" val="4217336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1D43D-5059-4A6B-A765-BAC08BA69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graphicFrame>
        <p:nvGraphicFramePr>
          <p:cNvPr id="6" name="Content Placeholder 5">
            <a:extLst>
              <a:ext uri="{FF2B5EF4-FFF2-40B4-BE49-F238E27FC236}">
                <a16:creationId xmlns:a16="http://schemas.microsoft.com/office/drawing/2014/main" id="{3BFD707E-446E-A93E-1244-8BFFAD50C8DF}"/>
              </a:ext>
            </a:extLst>
          </p:cNvPr>
          <p:cNvGraphicFramePr>
            <a:graphicFrameLocks noGrp="1"/>
          </p:cNvGraphicFramePr>
          <p:nvPr>
            <p:ph idx="1"/>
            <p:extLst>
              <p:ext uri="{D42A27DB-BD31-4B8C-83A1-F6EECF244321}">
                <p14:modId xmlns:p14="http://schemas.microsoft.com/office/powerpoint/2010/main" val="2285098828"/>
              </p:ext>
            </p:extLst>
          </p:nvPr>
        </p:nvGraphicFramePr>
        <p:xfrm>
          <a:off x="1742466" y="0"/>
          <a:ext cx="9814278" cy="6461727"/>
        </p:xfrm>
        <a:graphic>
          <a:graphicData uri="http://schemas.openxmlformats.org/drawingml/2006/table">
            <a:tbl>
              <a:tblPr>
                <a:tableStyleId>{5C22544A-7EE6-4342-B048-85BDC9FD1C3A}</a:tableStyleId>
              </a:tblPr>
              <a:tblGrid>
                <a:gridCol w="3338646">
                  <a:extLst>
                    <a:ext uri="{9D8B030D-6E8A-4147-A177-3AD203B41FA5}">
                      <a16:colId xmlns:a16="http://schemas.microsoft.com/office/drawing/2014/main" val="2338660402"/>
                    </a:ext>
                  </a:extLst>
                </a:gridCol>
                <a:gridCol w="929892">
                  <a:extLst>
                    <a:ext uri="{9D8B030D-6E8A-4147-A177-3AD203B41FA5}">
                      <a16:colId xmlns:a16="http://schemas.microsoft.com/office/drawing/2014/main" val="4235009520"/>
                    </a:ext>
                  </a:extLst>
                </a:gridCol>
                <a:gridCol w="929892">
                  <a:extLst>
                    <a:ext uri="{9D8B030D-6E8A-4147-A177-3AD203B41FA5}">
                      <a16:colId xmlns:a16="http://schemas.microsoft.com/office/drawing/2014/main" val="2254948227"/>
                    </a:ext>
                  </a:extLst>
                </a:gridCol>
                <a:gridCol w="896280">
                  <a:extLst>
                    <a:ext uri="{9D8B030D-6E8A-4147-A177-3AD203B41FA5}">
                      <a16:colId xmlns:a16="http://schemas.microsoft.com/office/drawing/2014/main" val="1988712660"/>
                    </a:ext>
                  </a:extLst>
                </a:gridCol>
                <a:gridCol w="929892">
                  <a:extLst>
                    <a:ext uri="{9D8B030D-6E8A-4147-A177-3AD203B41FA5}">
                      <a16:colId xmlns:a16="http://schemas.microsoft.com/office/drawing/2014/main" val="2716898757"/>
                    </a:ext>
                  </a:extLst>
                </a:gridCol>
                <a:gridCol w="929892">
                  <a:extLst>
                    <a:ext uri="{9D8B030D-6E8A-4147-A177-3AD203B41FA5}">
                      <a16:colId xmlns:a16="http://schemas.microsoft.com/office/drawing/2014/main" val="2555182210"/>
                    </a:ext>
                  </a:extLst>
                </a:gridCol>
                <a:gridCol w="929892">
                  <a:extLst>
                    <a:ext uri="{9D8B030D-6E8A-4147-A177-3AD203B41FA5}">
                      <a16:colId xmlns:a16="http://schemas.microsoft.com/office/drawing/2014/main" val="1059291025"/>
                    </a:ext>
                  </a:extLst>
                </a:gridCol>
                <a:gridCol w="929892">
                  <a:extLst>
                    <a:ext uri="{9D8B030D-6E8A-4147-A177-3AD203B41FA5}">
                      <a16:colId xmlns:a16="http://schemas.microsoft.com/office/drawing/2014/main" val="1249570615"/>
                    </a:ext>
                  </a:extLst>
                </a:gridCol>
              </a:tblGrid>
              <a:tr h="363373">
                <a:tc>
                  <a:txBody>
                    <a:bodyPr/>
                    <a:lstStyle/>
                    <a:p>
                      <a:pPr algn="l" fontAlgn="ctr"/>
                      <a:r>
                        <a:rPr lang="en-US" sz="1400" u="none" strike="noStrike" dirty="0">
                          <a:effectLst/>
                          <a:latin typeface="+mn-lt"/>
                        </a:rPr>
                        <a:t> </a:t>
                      </a:r>
                      <a:endParaRPr lang="en-US" sz="1400" b="0" i="0" u="none" strike="noStrike" dirty="0">
                        <a:solidFill>
                          <a:srgbClr val="000000"/>
                        </a:solidFill>
                        <a:effectLst/>
                        <a:latin typeface="+mn-lt"/>
                      </a:endParaRPr>
                    </a:p>
                  </a:txBody>
                  <a:tcPr marL="9509" marR="9509" marT="9509" marB="0" anchor="ctr"/>
                </a:tc>
                <a:tc>
                  <a:txBody>
                    <a:bodyPr/>
                    <a:lstStyle/>
                    <a:p>
                      <a:pPr algn="ctr" fontAlgn="b"/>
                      <a:r>
                        <a:rPr lang="en-US" sz="1400" u="none" strike="noStrike">
                          <a:effectLst/>
                          <a:latin typeface="+mn-lt"/>
                        </a:rPr>
                        <a:t>Actual</a:t>
                      </a:r>
                      <a:endParaRPr lang="en-US" sz="1400" b="1" i="0" u="none" strike="noStrike">
                        <a:solidFill>
                          <a:srgbClr val="000000"/>
                        </a:solidFill>
                        <a:effectLst/>
                        <a:latin typeface="+mn-lt"/>
                      </a:endParaRPr>
                    </a:p>
                  </a:txBody>
                  <a:tcPr marL="9509" marR="9509" marT="9509" marB="0" anchor="b"/>
                </a:tc>
                <a:tc>
                  <a:txBody>
                    <a:bodyPr/>
                    <a:lstStyle/>
                    <a:p>
                      <a:pPr algn="ctr" fontAlgn="b"/>
                      <a:r>
                        <a:rPr lang="en-US" sz="1400" u="none" strike="noStrike">
                          <a:effectLst/>
                          <a:latin typeface="+mn-lt"/>
                        </a:rPr>
                        <a:t>Actual</a:t>
                      </a:r>
                      <a:endParaRPr lang="en-US" sz="1400" b="1" i="0" u="none" strike="noStrike">
                        <a:solidFill>
                          <a:srgbClr val="000000"/>
                        </a:solidFill>
                        <a:effectLst/>
                        <a:latin typeface="+mn-lt"/>
                      </a:endParaRPr>
                    </a:p>
                  </a:txBody>
                  <a:tcPr marL="9509" marR="9509" marT="9509" marB="0" anchor="b"/>
                </a:tc>
                <a:tc>
                  <a:txBody>
                    <a:bodyPr/>
                    <a:lstStyle/>
                    <a:p>
                      <a:pPr algn="ctr" fontAlgn="b"/>
                      <a:r>
                        <a:rPr lang="en-US" sz="1400" u="none" strike="noStrike" dirty="0">
                          <a:effectLst/>
                          <a:latin typeface="+mn-lt"/>
                        </a:rPr>
                        <a:t>Actual</a:t>
                      </a:r>
                      <a:endParaRPr lang="en-US" sz="1400" b="1" i="0" u="none" strike="noStrike" dirty="0">
                        <a:solidFill>
                          <a:srgbClr val="000000"/>
                        </a:solidFill>
                        <a:effectLst/>
                        <a:latin typeface="+mn-lt"/>
                      </a:endParaRPr>
                    </a:p>
                  </a:txBody>
                  <a:tcPr marL="9509" marR="9509" marT="9509" marB="0" anchor="b"/>
                </a:tc>
                <a:tc>
                  <a:txBody>
                    <a:bodyPr/>
                    <a:lstStyle/>
                    <a:p>
                      <a:pPr algn="ctr" fontAlgn="b"/>
                      <a:r>
                        <a:rPr lang="en-US" sz="1400" u="none" strike="noStrike">
                          <a:effectLst/>
                          <a:latin typeface="+mn-lt"/>
                        </a:rPr>
                        <a:t>Projected</a:t>
                      </a:r>
                      <a:endParaRPr lang="en-US" sz="1400" b="1" i="0" u="none" strike="noStrike">
                        <a:solidFill>
                          <a:srgbClr val="000000"/>
                        </a:solidFill>
                        <a:effectLst/>
                        <a:latin typeface="+mn-lt"/>
                      </a:endParaRPr>
                    </a:p>
                  </a:txBody>
                  <a:tcPr marL="9509" marR="9509" marT="9509" marB="0" anchor="b"/>
                </a:tc>
                <a:tc>
                  <a:txBody>
                    <a:bodyPr/>
                    <a:lstStyle/>
                    <a:p>
                      <a:pPr algn="ctr" fontAlgn="b"/>
                      <a:r>
                        <a:rPr lang="en-US" sz="1400" u="none" strike="noStrike">
                          <a:effectLst/>
                          <a:latin typeface="+mn-lt"/>
                        </a:rPr>
                        <a:t>Projected</a:t>
                      </a:r>
                      <a:endParaRPr lang="en-US" sz="1400" b="1" i="0" u="none" strike="noStrike">
                        <a:solidFill>
                          <a:srgbClr val="000000"/>
                        </a:solidFill>
                        <a:effectLst/>
                        <a:latin typeface="+mn-lt"/>
                      </a:endParaRPr>
                    </a:p>
                  </a:txBody>
                  <a:tcPr marL="9509" marR="9509" marT="9509" marB="0" anchor="b"/>
                </a:tc>
                <a:tc>
                  <a:txBody>
                    <a:bodyPr/>
                    <a:lstStyle/>
                    <a:p>
                      <a:pPr algn="ctr" fontAlgn="b"/>
                      <a:r>
                        <a:rPr lang="en-US" sz="1400" u="none" strike="noStrike">
                          <a:effectLst/>
                          <a:latin typeface="+mn-lt"/>
                        </a:rPr>
                        <a:t>Projected</a:t>
                      </a:r>
                      <a:endParaRPr lang="en-US" sz="1400" b="1" i="0" u="none" strike="noStrike">
                        <a:solidFill>
                          <a:srgbClr val="000000"/>
                        </a:solidFill>
                        <a:effectLst/>
                        <a:latin typeface="+mn-lt"/>
                      </a:endParaRPr>
                    </a:p>
                  </a:txBody>
                  <a:tcPr marL="9509" marR="9509" marT="9509" marB="0" anchor="b"/>
                </a:tc>
                <a:tc>
                  <a:txBody>
                    <a:bodyPr/>
                    <a:lstStyle/>
                    <a:p>
                      <a:pPr algn="ctr" fontAlgn="b"/>
                      <a:r>
                        <a:rPr lang="en-US" sz="1400" u="none" strike="noStrike">
                          <a:effectLst/>
                          <a:latin typeface="+mn-lt"/>
                        </a:rPr>
                        <a:t>Projected</a:t>
                      </a:r>
                      <a:endParaRPr lang="en-US" sz="1400" b="1"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2739141238"/>
                  </a:ext>
                </a:extLst>
              </a:tr>
              <a:tr h="253690">
                <a:tc>
                  <a:txBody>
                    <a:bodyPr/>
                    <a:lstStyle/>
                    <a:p>
                      <a:pPr algn="l" fontAlgn="ctr"/>
                      <a:r>
                        <a:rPr lang="en-US" sz="1400" u="none" strike="noStrike" dirty="0">
                          <a:effectLst/>
                          <a:latin typeface="+mn-lt"/>
                        </a:rPr>
                        <a:t>Revenue Sources:</a:t>
                      </a:r>
                      <a:endParaRPr lang="en-US" sz="1400" b="1" i="0" u="none" strike="noStrike" dirty="0">
                        <a:solidFill>
                          <a:srgbClr val="000000"/>
                        </a:solidFill>
                        <a:effectLst/>
                        <a:latin typeface="+mn-lt"/>
                      </a:endParaRPr>
                    </a:p>
                  </a:txBody>
                  <a:tcPr marL="9509" marR="9509" marT="9509" marB="0" anchor="ctr"/>
                </a:tc>
                <a:tc>
                  <a:txBody>
                    <a:bodyPr/>
                    <a:lstStyle/>
                    <a:p>
                      <a:pPr algn="ctr" fontAlgn="b"/>
                      <a:r>
                        <a:rPr lang="en-US" sz="1400" u="none" strike="noStrike">
                          <a:effectLst/>
                          <a:latin typeface="+mn-lt"/>
                        </a:rPr>
                        <a:t>FY19-20</a:t>
                      </a:r>
                      <a:endParaRPr lang="en-US" sz="1400" b="1" i="0" u="none" strike="noStrike">
                        <a:solidFill>
                          <a:srgbClr val="000000"/>
                        </a:solidFill>
                        <a:effectLst/>
                        <a:latin typeface="+mn-lt"/>
                      </a:endParaRPr>
                    </a:p>
                  </a:txBody>
                  <a:tcPr marL="9509" marR="9509" marT="9509" marB="0" anchor="b"/>
                </a:tc>
                <a:tc>
                  <a:txBody>
                    <a:bodyPr/>
                    <a:lstStyle/>
                    <a:p>
                      <a:pPr algn="ctr" fontAlgn="b"/>
                      <a:r>
                        <a:rPr lang="en-US" sz="1400" u="none" strike="noStrike">
                          <a:effectLst/>
                          <a:latin typeface="+mn-lt"/>
                        </a:rPr>
                        <a:t>FY20-21</a:t>
                      </a:r>
                      <a:endParaRPr lang="en-US" sz="1400" b="1" i="0" u="none" strike="noStrike">
                        <a:solidFill>
                          <a:srgbClr val="000000"/>
                        </a:solidFill>
                        <a:effectLst/>
                        <a:latin typeface="+mn-lt"/>
                      </a:endParaRPr>
                    </a:p>
                  </a:txBody>
                  <a:tcPr marL="9509" marR="9509" marT="9509" marB="0" anchor="b"/>
                </a:tc>
                <a:tc>
                  <a:txBody>
                    <a:bodyPr/>
                    <a:lstStyle/>
                    <a:p>
                      <a:pPr algn="ctr" fontAlgn="b"/>
                      <a:r>
                        <a:rPr lang="en-US" sz="1400" u="none" strike="noStrike">
                          <a:effectLst/>
                          <a:latin typeface="+mn-lt"/>
                        </a:rPr>
                        <a:t>FY21-22</a:t>
                      </a:r>
                      <a:endParaRPr lang="en-US" sz="1400" b="1" i="0" u="none" strike="noStrike">
                        <a:solidFill>
                          <a:srgbClr val="000000"/>
                        </a:solidFill>
                        <a:effectLst/>
                        <a:latin typeface="+mn-lt"/>
                      </a:endParaRPr>
                    </a:p>
                  </a:txBody>
                  <a:tcPr marL="9509" marR="9509" marT="9509" marB="0" anchor="b"/>
                </a:tc>
                <a:tc>
                  <a:txBody>
                    <a:bodyPr/>
                    <a:lstStyle/>
                    <a:p>
                      <a:pPr algn="ctr" fontAlgn="b"/>
                      <a:r>
                        <a:rPr lang="en-US" sz="1400" u="none" strike="noStrike">
                          <a:effectLst/>
                          <a:latin typeface="+mn-lt"/>
                        </a:rPr>
                        <a:t>FY22-23</a:t>
                      </a:r>
                      <a:endParaRPr lang="en-US" sz="1400" b="1" i="0" u="none" strike="noStrike">
                        <a:solidFill>
                          <a:srgbClr val="000000"/>
                        </a:solidFill>
                        <a:effectLst/>
                        <a:latin typeface="+mn-lt"/>
                      </a:endParaRPr>
                    </a:p>
                  </a:txBody>
                  <a:tcPr marL="9509" marR="9509" marT="9509" marB="0" anchor="b"/>
                </a:tc>
                <a:tc>
                  <a:txBody>
                    <a:bodyPr/>
                    <a:lstStyle/>
                    <a:p>
                      <a:pPr algn="ctr" fontAlgn="b"/>
                      <a:r>
                        <a:rPr lang="en-US" sz="1400" u="none" strike="noStrike">
                          <a:effectLst/>
                          <a:latin typeface="+mn-lt"/>
                        </a:rPr>
                        <a:t>FY23-24</a:t>
                      </a:r>
                      <a:endParaRPr lang="en-US" sz="1400" b="1" i="0" u="none" strike="noStrike">
                        <a:solidFill>
                          <a:srgbClr val="000000"/>
                        </a:solidFill>
                        <a:effectLst/>
                        <a:latin typeface="+mn-lt"/>
                      </a:endParaRPr>
                    </a:p>
                  </a:txBody>
                  <a:tcPr marL="9509" marR="9509" marT="9509" marB="0" anchor="b"/>
                </a:tc>
                <a:tc>
                  <a:txBody>
                    <a:bodyPr/>
                    <a:lstStyle/>
                    <a:p>
                      <a:pPr algn="ctr" fontAlgn="b"/>
                      <a:r>
                        <a:rPr lang="en-US" sz="1400" u="none" strike="noStrike">
                          <a:effectLst/>
                          <a:latin typeface="+mn-lt"/>
                        </a:rPr>
                        <a:t>FY24-25</a:t>
                      </a:r>
                      <a:endParaRPr lang="en-US" sz="1400" b="1" i="0" u="none" strike="noStrike">
                        <a:solidFill>
                          <a:srgbClr val="000000"/>
                        </a:solidFill>
                        <a:effectLst/>
                        <a:latin typeface="+mn-lt"/>
                      </a:endParaRPr>
                    </a:p>
                  </a:txBody>
                  <a:tcPr marL="9509" marR="9509" marT="9509" marB="0" anchor="b"/>
                </a:tc>
                <a:tc>
                  <a:txBody>
                    <a:bodyPr/>
                    <a:lstStyle/>
                    <a:p>
                      <a:pPr algn="ctr" fontAlgn="b"/>
                      <a:r>
                        <a:rPr lang="en-US" sz="1400" u="none" strike="noStrike">
                          <a:effectLst/>
                          <a:latin typeface="+mn-lt"/>
                        </a:rPr>
                        <a:t>FY25-26</a:t>
                      </a:r>
                      <a:endParaRPr lang="en-US" sz="1400" b="1"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3870498879"/>
                  </a:ext>
                </a:extLst>
              </a:tr>
              <a:tr h="253690">
                <a:tc>
                  <a:txBody>
                    <a:bodyPr/>
                    <a:lstStyle/>
                    <a:p>
                      <a:pPr algn="l" fontAlgn="ctr"/>
                      <a:r>
                        <a:rPr lang="en-US" sz="1400" u="none" strike="noStrike" dirty="0">
                          <a:effectLst/>
                          <a:latin typeface="+mn-lt"/>
                        </a:rPr>
                        <a:t>NSF Direct</a:t>
                      </a:r>
                      <a:endParaRPr lang="en-US" sz="1400" b="0" i="0" u="none" strike="noStrike" dirty="0">
                        <a:solidFill>
                          <a:srgbClr val="000000"/>
                        </a:solidFill>
                        <a:effectLst/>
                        <a:latin typeface="+mn-lt"/>
                      </a:endParaRPr>
                    </a:p>
                  </a:txBody>
                  <a:tcPr marL="9509" marR="9509" marT="9509" marB="0" anchor="ctr"/>
                </a:tc>
                <a:tc>
                  <a:txBody>
                    <a:bodyPr/>
                    <a:lstStyle/>
                    <a:p>
                      <a:pPr algn="r" fontAlgn="b"/>
                      <a:r>
                        <a:rPr lang="en-US" sz="1400" u="none" strike="noStrike" dirty="0">
                          <a:effectLst/>
                          <a:latin typeface="+mn-lt"/>
                        </a:rPr>
                        <a:t>$45,833</a:t>
                      </a:r>
                      <a:endParaRPr lang="en-US" sz="1400" b="0" i="0" u="none" strike="noStrike" dirty="0">
                        <a:solidFill>
                          <a:srgbClr val="000000"/>
                        </a:solidFill>
                        <a:effectLst/>
                        <a:latin typeface="+mn-lt"/>
                      </a:endParaRPr>
                    </a:p>
                  </a:txBody>
                  <a:tcPr marL="9509" marR="9509" marT="9509" marB="0" anchor="b"/>
                </a:tc>
                <a:tc>
                  <a:txBody>
                    <a:bodyPr/>
                    <a:lstStyle/>
                    <a:p>
                      <a:pPr algn="l" fontAlgn="b"/>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 </a:t>
                      </a:r>
                      <a:endParaRPr lang="en-US" sz="1400" b="0" i="0" u="none" strike="noStrike">
                        <a:solidFill>
                          <a:srgbClr val="000000"/>
                        </a:solidFill>
                        <a:effectLst/>
                        <a:latin typeface="+mn-lt"/>
                      </a:endParaRPr>
                    </a:p>
                  </a:txBody>
                  <a:tcPr marL="9509" marR="1141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 </a:t>
                      </a:r>
                      <a:endParaRPr lang="en-US" sz="1400" b="0" i="0" u="none" strike="noStrike">
                        <a:solidFill>
                          <a:srgbClr val="000000"/>
                        </a:solidFill>
                        <a:effectLst/>
                        <a:latin typeface="+mn-lt"/>
                      </a:endParaRPr>
                    </a:p>
                  </a:txBody>
                  <a:tcPr marL="9509" marR="114109" marT="9509" marB="0" anchor="b"/>
                </a:tc>
                <a:tc>
                  <a:txBody>
                    <a:bodyPr/>
                    <a:lstStyle/>
                    <a:p>
                      <a:pPr algn="r" fontAlgn="b"/>
                      <a:r>
                        <a:rPr lang="en-US" sz="1400" u="none" strike="noStrike">
                          <a:effectLst/>
                          <a:latin typeface="+mn-lt"/>
                        </a:rPr>
                        <a:t> </a:t>
                      </a:r>
                      <a:endParaRPr lang="en-US" sz="1400" b="0" i="0" u="none" strike="noStrike">
                        <a:solidFill>
                          <a:srgbClr val="000000"/>
                        </a:solidFill>
                        <a:effectLst/>
                        <a:latin typeface="+mn-lt"/>
                      </a:endParaRPr>
                    </a:p>
                  </a:txBody>
                  <a:tcPr marL="9509" marR="114109" marT="9509" marB="0" anchor="b"/>
                </a:tc>
                <a:extLst>
                  <a:ext uri="{0D108BD9-81ED-4DB2-BD59-A6C34878D82A}">
                    <a16:rowId xmlns:a16="http://schemas.microsoft.com/office/drawing/2014/main" val="760136327"/>
                  </a:ext>
                </a:extLst>
              </a:tr>
              <a:tr h="253690">
                <a:tc>
                  <a:txBody>
                    <a:bodyPr/>
                    <a:lstStyle/>
                    <a:p>
                      <a:pPr algn="l" fontAlgn="ctr"/>
                      <a:r>
                        <a:rPr lang="en-US" sz="1400" u="none" strike="noStrike">
                          <a:effectLst/>
                          <a:latin typeface="+mn-lt"/>
                        </a:rPr>
                        <a:t>CU Boulder - OVCR</a:t>
                      </a:r>
                      <a:endParaRPr lang="en-US" sz="1400" b="0" i="0" u="none" strike="noStrike">
                        <a:solidFill>
                          <a:srgbClr val="000000"/>
                        </a:solidFill>
                        <a:effectLst/>
                        <a:latin typeface="+mn-lt"/>
                      </a:endParaRPr>
                    </a:p>
                  </a:txBody>
                  <a:tcPr marL="9509" marR="9509" marT="9509" marB="0" anchor="ctr"/>
                </a:tc>
                <a:tc>
                  <a:txBody>
                    <a:bodyPr/>
                    <a:lstStyle/>
                    <a:p>
                      <a:pPr algn="r" fontAlgn="b"/>
                      <a:r>
                        <a:rPr lang="en-US" sz="1400" u="none" strike="noStrike" dirty="0">
                          <a:effectLst/>
                          <a:latin typeface="+mn-lt"/>
                        </a:rPr>
                        <a:t>$100,000 </a:t>
                      </a:r>
                      <a:endParaRPr lang="en-US" sz="1400" b="0" i="0" u="none" strike="noStrike" dirty="0">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$100,000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$40,000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$40,000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$40,000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$40,000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3231086192"/>
                  </a:ext>
                </a:extLst>
              </a:tr>
              <a:tr h="253690">
                <a:tc>
                  <a:txBody>
                    <a:bodyPr/>
                    <a:lstStyle/>
                    <a:p>
                      <a:pPr algn="l" fontAlgn="ctr"/>
                      <a:r>
                        <a:rPr lang="en-US" sz="1400" u="none" strike="noStrike">
                          <a:effectLst/>
                          <a:latin typeface="+mn-lt"/>
                        </a:rPr>
                        <a:t>CU Boulder - Provost</a:t>
                      </a:r>
                      <a:endParaRPr lang="en-US" sz="1400" b="0" i="0" u="none" strike="noStrike">
                        <a:solidFill>
                          <a:srgbClr val="000000"/>
                        </a:solidFill>
                        <a:effectLst/>
                        <a:latin typeface="+mn-lt"/>
                      </a:endParaRPr>
                    </a:p>
                  </a:txBody>
                  <a:tcPr marL="9509" marR="9509" marT="9509" marB="0" anchor="ctr"/>
                </a:tc>
                <a:tc>
                  <a:txBody>
                    <a:bodyPr/>
                    <a:lstStyle/>
                    <a:p>
                      <a:pPr algn="r" fontAlgn="b"/>
                      <a:r>
                        <a:rPr lang="en-US" sz="1400" u="none" strike="noStrike">
                          <a:effectLst/>
                          <a:latin typeface="+mn-lt"/>
                        </a:rPr>
                        <a:t>$50,000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dirty="0">
                          <a:effectLst/>
                          <a:latin typeface="+mn-lt"/>
                        </a:rPr>
                        <a:t>$50,000</a:t>
                      </a:r>
                      <a:endParaRPr lang="en-US" sz="1400" b="0" i="0" u="none" strike="noStrike" dirty="0">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$0</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$35,000</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$35,000</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$35,000</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$35,000</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4243534423"/>
                  </a:ext>
                </a:extLst>
              </a:tr>
              <a:tr h="253690">
                <a:tc>
                  <a:txBody>
                    <a:bodyPr/>
                    <a:lstStyle/>
                    <a:p>
                      <a:pPr algn="l" fontAlgn="ctr"/>
                      <a:r>
                        <a:rPr lang="en-US" sz="1400" u="none" strike="noStrike">
                          <a:effectLst/>
                          <a:latin typeface="+mn-lt"/>
                        </a:rPr>
                        <a:t>CU Boulder - Funded Projects</a:t>
                      </a:r>
                      <a:endParaRPr lang="en-US" sz="1400" b="0" i="0" u="none" strike="noStrike">
                        <a:solidFill>
                          <a:srgbClr val="000000"/>
                        </a:solidFill>
                        <a:effectLst/>
                        <a:latin typeface="+mn-lt"/>
                      </a:endParaRPr>
                    </a:p>
                  </a:txBody>
                  <a:tcPr marL="9509" marR="9509" marT="9509" marB="0" anchor="ctr"/>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$12,000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$6,000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3676879075"/>
                  </a:ext>
                </a:extLst>
              </a:tr>
              <a:tr h="253690">
                <a:tc>
                  <a:txBody>
                    <a:bodyPr/>
                    <a:lstStyle/>
                    <a:p>
                      <a:pPr algn="l" fontAlgn="ctr"/>
                      <a:r>
                        <a:rPr lang="en-US" sz="1400" u="none" strike="noStrike">
                          <a:effectLst/>
                          <a:latin typeface="+mn-lt"/>
                        </a:rPr>
                        <a:t>CU Boulder - Economics Dept</a:t>
                      </a:r>
                      <a:endParaRPr lang="en-US" sz="1400" b="0" i="0" u="none" strike="noStrike">
                        <a:solidFill>
                          <a:srgbClr val="000000"/>
                        </a:solidFill>
                        <a:effectLst/>
                        <a:latin typeface="+mn-lt"/>
                      </a:endParaRPr>
                    </a:p>
                  </a:txBody>
                  <a:tcPr marL="9509" marR="9509" marT="9509" marB="0" anchor="ctr"/>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$5,000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dirty="0">
                          <a:effectLst/>
                          <a:latin typeface="+mn-lt"/>
                        </a:rPr>
                        <a:t>$5,000 </a:t>
                      </a:r>
                      <a:endParaRPr lang="en-US" sz="1400" b="0" i="0" u="none" strike="noStrike" dirty="0">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$5,000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124041756"/>
                  </a:ext>
                </a:extLst>
              </a:tr>
              <a:tr h="253690">
                <a:tc>
                  <a:txBody>
                    <a:bodyPr/>
                    <a:lstStyle/>
                    <a:p>
                      <a:pPr algn="l" fontAlgn="ctr"/>
                      <a:r>
                        <a:rPr lang="en-US" sz="1400" u="none" strike="noStrike">
                          <a:effectLst/>
                          <a:latin typeface="+mn-lt"/>
                        </a:rPr>
                        <a:t>CU Boulder - Leeds School of Business</a:t>
                      </a:r>
                      <a:endParaRPr lang="en-US" sz="1400" b="0" i="0" u="none" strike="noStrike">
                        <a:solidFill>
                          <a:srgbClr val="000000"/>
                        </a:solidFill>
                        <a:effectLst/>
                        <a:latin typeface="+mn-lt"/>
                      </a:endParaRPr>
                    </a:p>
                  </a:txBody>
                  <a:tcPr marL="9509" marR="9509" marT="9509" marB="0" anchor="ctr"/>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3323841423"/>
                  </a:ext>
                </a:extLst>
              </a:tr>
              <a:tr h="253690">
                <a:tc>
                  <a:txBody>
                    <a:bodyPr/>
                    <a:lstStyle/>
                    <a:p>
                      <a:pPr algn="l" fontAlgn="ctr"/>
                      <a:r>
                        <a:rPr lang="en-US" sz="1400" u="none" strike="noStrike">
                          <a:effectLst/>
                          <a:latin typeface="+mn-lt"/>
                        </a:rPr>
                        <a:t>CU Boulder - CARTSS and Grad School</a:t>
                      </a:r>
                      <a:endParaRPr lang="en-US" sz="1400" b="0" i="0" u="none" strike="noStrike">
                        <a:solidFill>
                          <a:srgbClr val="000000"/>
                        </a:solidFill>
                        <a:effectLst/>
                        <a:latin typeface="+mn-lt"/>
                      </a:endParaRPr>
                    </a:p>
                  </a:txBody>
                  <a:tcPr marL="9509" marR="9509" marT="9509" marB="0" anchor="ctr"/>
                </a:tc>
                <a:tc>
                  <a:txBody>
                    <a:bodyPr/>
                    <a:lstStyle/>
                    <a:p>
                      <a:pPr algn="r" fontAlgn="b"/>
                      <a:r>
                        <a:rPr lang="en-US" sz="1400" u="none" strike="noStrike">
                          <a:effectLst/>
                          <a:latin typeface="+mn-lt"/>
                        </a:rPr>
                        <a:t>$935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$2,500</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3648255245"/>
                  </a:ext>
                </a:extLst>
              </a:tr>
              <a:tr h="253690">
                <a:tc>
                  <a:txBody>
                    <a:bodyPr/>
                    <a:lstStyle/>
                    <a:p>
                      <a:pPr algn="l" fontAlgn="ctr"/>
                      <a:r>
                        <a:rPr lang="en-US" sz="1400" u="none" strike="noStrike">
                          <a:effectLst/>
                          <a:latin typeface="+mn-lt"/>
                        </a:rPr>
                        <a:t>CU Denver - Main</a:t>
                      </a:r>
                      <a:endParaRPr lang="en-US" sz="1400" b="0" i="0" u="none" strike="noStrike">
                        <a:solidFill>
                          <a:srgbClr val="000000"/>
                        </a:solidFill>
                        <a:effectLst/>
                        <a:latin typeface="+mn-lt"/>
                      </a:endParaRPr>
                    </a:p>
                  </a:txBody>
                  <a:tcPr marL="9509" marR="9509" marT="9509" marB="0" anchor="ctr"/>
                </a:tc>
                <a:tc>
                  <a:txBody>
                    <a:bodyPr/>
                    <a:lstStyle/>
                    <a:p>
                      <a:pPr algn="r" fontAlgn="b"/>
                      <a:r>
                        <a:rPr lang="en-US" sz="1400" u="none" strike="noStrike">
                          <a:effectLst/>
                          <a:latin typeface="+mn-lt"/>
                        </a:rPr>
                        <a:t>$20,000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$20,000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$20,000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dirty="0">
                          <a:solidFill>
                            <a:srgbClr val="0070C0"/>
                          </a:solidFill>
                          <a:effectLst/>
                          <a:latin typeface="+mn-lt"/>
                        </a:rPr>
                        <a:t> </a:t>
                      </a:r>
                      <a:endParaRPr lang="en-US" sz="1400" b="0" i="0" u="none" strike="noStrike" dirty="0">
                        <a:solidFill>
                          <a:srgbClr val="0070C0"/>
                        </a:solidFill>
                        <a:effectLst/>
                        <a:latin typeface="+mn-lt"/>
                      </a:endParaRPr>
                    </a:p>
                  </a:txBody>
                  <a:tcPr marL="9509" marR="9509" marT="9509" marB="0" anchor="b"/>
                </a:tc>
                <a:tc>
                  <a:txBody>
                    <a:bodyPr/>
                    <a:lstStyle/>
                    <a:p>
                      <a:pPr algn="l" fontAlgn="b"/>
                      <a:r>
                        <a:rPr lang="en-US" sz="1400" u="none" strike="noStrike" dirty="0">
                          <a:solidFill>
                            <a:srgbClr val="0070C0"/>
                          </a:solidFill>
                          <a:effectLst/>
                          <a:latin typeface="+mn-lt"/>
                        </a:rPr>
                        <a:t> </a:t>
                      </a:r>
                      <a:endParaRPr lang="en-US" sz="1400" b="0" i="0" u="none" strike="noStrike" dirty="0">
                        <a:solidFill>
                          <a:srgbClr val="0070C0"/>
                        </a:solidFill>
                        <a:effectLst/>
                        <a:latin typeface="+mn-lt"/>
                      </a:endParaRPr>
                    </a:p>
                  </a:txBody>
                  <a:tcPr marL="9509" marR="9509" marT="9509" marB="0" anchor="b"/>
                </a:tc>
                <a:tc>
                  <a:txBody>
                    <a:bodyPr/>
                    <a:lstStyle/>
                    <a:p>
                      <a:pPr algn="l" fontAlgn="b"/>
                      <a:r>
                        <a:rPr lang="en-US" sz="1400" u="none" strike="noStrike" dirty="0">
                          <a:solidFill>
                            <a:srgbClr val="0070C0"/>
                          </a:solidFill>
                          <a:effectLst/>
                          <a:latin typeface="+mn-lt"/>
                        </a:rPr>
                        <a:t> </a:t>
                      </a:r>
                      <a:endParaRPr lang="en-US" sz="1400" b="0" i="0" u="none" strike="noStrike" dirty="0">
                        <a:solidFill>
                          <a:srgbClr val="0070C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2299360403"/>
                  </a:ext>
                </a:extLst>
              </a:tr>
              <a:tr h="253690">
                <a:tc>
                  <a:txBody>
                    <a:bodyPr/>
                    <a:lstStyle/>
                    <a:p>
                      <a:pPr algn="l" fontAlgn="ctr"/>
                      <a:r>
                        <a:rPr lang="en-US" sz="1400" u="none" strike="noStrike">
                          <a:effectLst/>
                          <a:latin typeface="+mn-lt"/>
                        </a:rPr>
                        <a:t>CU Denver - Funded Projects</a:t>
                      </a:r>
                      <a:endParaRPr lang="en-US" sz="1400" b="0" i="0" u="none" strike="noStrike">
                        <a:solidFill>
                          <a:srgbClr val="000000"/>
                        </a:solidFill>
                        <a:effectLst/>
                        <a:latin typeface="+mn-lt"/>
                      </a:endParaRPr>
                    </a:p>
                  </a:txBody>
                  <a:tcPr marL="9509" marR="9509" marT="9509" marB="0" anchor="ctr"/>
                </a:tc>
                <a:tc>
                  <a:txBody>
                    <a:bodyPr/>
                    <a:lstStyle/>
                    <a:p>
                      <a:pPr algn="r" fontAlgn="b"/>
                      <a:r>
                        <a:rPr lang="en-US" sz="1400" u="none" strike="noStrike">
                          <a:effectLst/>
                          <a:latin typeface="+mn-lt"/>
                        </a:rPr>
                        <a:t>$8,000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2185315412"/>
                  </a:ext>
                </a:extLst>
              </a:tr>
              <a:tr h="253690">
                <a:tc>
                  <a:txBody>
                    <a:bodyPr/>
                    <a:lstStyle/>
                    <a:p>
                      <a:pPr algn="l" fontAlgn="ctr"/>
                      <a:r>
                        <a:rPr lang="en-US" sz="1400" u="none" strike="noStrike">
                          <a:effectLst/>
                          <a:latin typeface="+mn-lt"/>
                        </a:rPr>
                        <a:t>CU Denver - Anschutz</a:t>
                      </a:r>
                      <a:endParaRPr lang="en-US" sz="1400" b="0" i="0" u="none" strike="noStrike">
                        <a:solidFill>
                          <a:srgbClr val="000000"/>
                        </a:solidFill>
                        <a:effectLst/>
                        <a:latin typeface="+mn-lt"/>
                      </a:endParaRPr>
                    </a:p>
                  </a:txBody>
                  <a:tcPr marL="9509" marR="9509" marT="9509" marB="0" anchor="ctr"/>
                </a:tc>
                <a:tc>
                  <a:txBody>
                    <a:bodyPr/>
                    <a:lstStyle/>
                    <a:p>
                      <a:pPr algn="r" fontAlgn="b"/>
                      <a:r>
                        <a:rPr lang="en-US" sz="1400" u="none" strike="noStrike">
                          <a:effectLst/>
                          <a:latin typeface="+mn-lt"/>
                        </a:rPr>
                        <a:t>$15,000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$10,000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$10,000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$10,000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606801180"/>
                  </a:ext>
                </a:extLst>
              </a:tr>
              <a:tr h="253690">
                <a:tc>
                  <a:txBody>
                    <a:bodyPr/>
                    <a:lstStyle/>
                    <a:p>
                      <a:pPr algn="l" fontAlgn="ctr"/>
                      <a:r>
                        <a:rPr lang="en-US" sz="1400" u="none" strike="noStrike">
                          <a:effectLst/>
                          <a:latin typeface="+mn-lt"/>
                        </a:rPr>
                        <a:t>CSU (7.85% charge, 8.19% in FY23)</a:t>
                      </a:r>
                      <a:endParaRPr lang="en-US" sz="1400" b="0" i="0" u="none" strike="noStrike">
                        <a:solidFill>
                          <a:srgbClr val="000000"/>
                        </a:solidFill>
                        <a:effectLst/>
                        <a:latin typeface="+mn-lt"/>
                      </a:endParaRPr>
                    </a:p>
                  </a:txBody>
                  <a:tcPr marL="9509" marR="9509" marT="9509" marB="0" anchor="ctr"/>
                </a:tc>
                <a:tc>
                  <a:txBody>
                    <a:bodyPr/>
                    <a:lstStyle/>
                    <a:p>
                      <a:pPr algn="r" fontAlgn="b"/>
                      <a:r>
                        <a:rPr lang="en-US" sz="1400" u="none" strike="noStrike">
                          <a:effectLst/>
                          <a:latin typeface="+mn-lt"/>
                        </a:rPr>
                        <a:t>$18,430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$18,430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$18,362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dirty="0">
                          <a:effectLst/>
                          <a:latin typeface="+mn-lt"/>
                        </a:rPr>
                        <a:t>$18,362 </a:t>
                      </a:r>
                      <a:endParaRPr lang="en-US" sz="1400" b="0" i="0" u="none" strike="noStrike" dirty="0">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1835177732"/>
                  </a:ext>
                </a:extLst>
              </a:tr>
              <a:tr h="253690">
                <a:tc>
                  <a:txBody>
                    <a:bodyPr/>
                    <a:lstStyle/>
                    <a:p>
                      <a:pPr algn="l" fontAlgn="ctr"/>
                      <a:r>
                        <a:rPr lang="en-US" sz="1400" u="none" strike="noStrike">
                          <a:effectLst/>
                          <a:latin typeface="+mn-lt"/>
                        </a:rPr>
                        <a:t>U Wyoming (7.85% charge,8.19% in FY23)</a:t>
                      </a:r>
                      <a:endParaRPr lang="en-US" sz="1400" b="0" i="0" u="none" strike="noStrike">
                        <a:solidFill>
                          <a:srgbClr val="000000"/>
                        </a:solidFill>
                        <a:effectLst/>
                        <a:latin typeface="+mn-lt"/>
                      </a:endParaRPr>
                    </a:p>
                  </a:txBody>
                  <a:tcPr marL="9509" marR="9509" marT="9509" marB="0" anchor="ctr"/>
                </a:tc>
                <a:tc>
                  <a:txBody>
                    <a:bodyPr/>
                    <a:lstStyle/>
                    <a:p>
                      <a:pPr algn="r" fontAlgn="b"/>
                      <a:r>
                        <a:rPr lang="en-US" sz="1400" u="none" strike="noStrike">
                          <a:effectLst/>
                          <a:latin typeface="+mn-lt"/>
                        </a:rPr>
                        <a:t>$18,430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$18,430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$18,430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$18,362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9509" marR="9509" marT="9509" marB="0" anchor="b"/>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9509" marR="9509" marT="9509" marB="0" anchor="b"/>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9509" marR="9509" marT="9509" marB="0" anchor="b"/>
                </a:tc>
                <a:extLst>
                  <a:ext uri="{0D108BD9-81ED-4DB2-BD59-A6C34878D82A}">
                    <a16:rowId xmlns:a16="http://schemas.microsoft.com/office/drawing/2014/main" val="684287753"/>
                  </a:ext>
                </a:extLst>
              </a:tr>
              <a:tr h="253690">
                <a:tc>
                  <a:txBody>
                    <a:bodyPr/>
                    <a:lstStyle/>
                    <a:p>
                      <a:pPr algn="l" fontAlgn="ctr"/>
                      <a:r>
                        <a:rPr lang="en-US" sz="1400" u="none" strike="noStrike">
                          <a:effectLst/>
                          <a:latin typeface="+mn-lt"/>
                        </a:rPr>
                        <a:t>University of Denver (7.85% charge,8.19% in FY23)</a:t>
                      </a:r>
                      <a:endParaRPr lang="en-US" sz="1400" b="0" i="0" u="none" strike="noStrike">
                        <a:solidFill>
                          <a:srgbClr val="000000"/>
                        </a:solidFill>
                        <a:effectLst/>
                        <a:latin typeface="+mn-lt"/>
                      </a:endParaRPr>
                    </a:p>
                  </a:txBody>
                  <a:tcPr marL="9509" marR="9509" marT="9509" marB="0" anchor="ctr"/>
                </a:tc>
                <a:tc>
                  <a:txBody>
                    <a:bodyPr/>
                    <a:lstStyle/>
                    <a:p>
                      <a:pPr algn="r" fontAlgn="b"/>
                      <a:r>
                        <a:rPr lang="en-US" sz="1400" u="none" strike="noStrike">
                          <a:effectLst/>
                          <a:latin typeface="+mn-lt"/>
                        </a:rPr>
                        <a:t>$13,823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$9,215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$9,181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dirty="0">
                          <a:effectLst/>
                          <a:latin typeface="+mn-lt"/>
                        </a:rPr>
                        <a:t>$9,215 </a:t>
                      </a:r>
                      <a:endParaRPr lang="en-US" sz="1400" b="0" i="0" u="none" strike="noStrike" dirty="0">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2850630327"/>
                  </a:ext>
                </a:extLst>
              </a:tr>
              <a:tr h="253690">
                <a:tc>
                  <a:txBody>
                    <a:bodyPr/>
                    <a:lstStyle/>
                    <a:p>
                      <a:pPr algn="l" fontAlgn="ctr"/>
                      <a:r>
                        <a:rPr lang="en-US" sz="1400" u="none" strike="noStrike">
                          <a:effectLst/>
                          <a:latin typeface="+mn-lt"/>
                        </a:rPr>
                        <a:t>Colo. School of Mines (7.85% charge,8.19% in FY23)</a:t>
                      </a:r>
                      <a:endParaRPr lang="en-US" sz="1400" b="0" i="0" u="none" strike="noStrike">
                        <a:solidFill>
                          <a:srgbClr val="000000"/>
                        </a:solidFill>
                        <a:effectLst/>
                        <a:latin typeface="+mn-lt"/>
                      </a:endParaRPr>
                    </a:p>
                  </a:txBody>
                  <a:tcPr marL="9509" marR="9509" marT="9509" marB="0" anchor="ctr"/>
                </a:tc>
                <a:tc>
                  <a:txBody>
                    <a:bodyPr/>
                    <a:lstStyle/>
                    <a:p>
                      <a:pPr algn="r" fontAlgn="b"/>
                      <a:r>
                        <a:rPr lang="en-US" sz="1400" u="none" strike="noStrike">
                          <a:effectLst/>
                          <a:latin typeface="+mn-lt"/>
                        </a:rPr>
                        <a:t>$9,215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$9,215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$9,215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$4,591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$9,181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399932219"/>
                  </a:ext>
                </a:extLst>
              </a:tr>
              <a:tr h="476937">
                <a:tc>
                  <a:txBody>
                    <a:bodyPr/>
                    <a:lstStyle/>
                    <a:p>
                      <a:pPr algn="l" fontAlgn="ctr"/>
                      <a:r>
                        <a:rPr lang="en-US" sz="1400" u="none" strike="noStrike">
                          <a:effectLst/>
                          <a:latin typeface="+mn-lt"/>
                        </a:rPr>
                        <a:t>Rocky Mountain Poison and Drug Safety (7.85% charge)</a:t>
                      </a:r>
                      <a:endParaRPr lang="en-US" sz="1400" b="0" i="0" u="none" strike="noStrike">
                        <a:solidFill>
                          <a:srgbClr val="000000"/>
                        </a:solidFill>
                        <a:effectLst/>
                        <a:latin typeface="+mn-lt"/>
                      </a:endParaRPr>
                    </a:p>
                  </a:txBody>
                  <a:tcPr marL="9509" marR="9509" marT="9509" marB="0" anchor="ctr"/>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$9,215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$9,215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$9,215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1609902254"/>
                  </a:ext>
                </a:extLst>
              </a:tr>
              <a:tr h="253690">
                <a:tc>
                  <a:txBody>
                    <a:bodyPr/>
                    <a:lstStyle/>
                    <a:p>
                      <a:pPr algn="l" fontAlgn="ctr"/>
                      <a:r>
                        <a:rPr lang="en-US" sz="1400" u="none" strike="noStrike">
                          <a:effectLst/>
                          <a:latin typeface="+mn-lt"/>
                        </a:rPr>
                        <a:t>University of Texas at El Paso(7.85% charge)</a:t>
                      </a:r>
                      <a:endParaRPr lang="en-US" sz="1400" b="0" i="0" u="none" strike="noStrike">
                        <a:solidFill>
                          <a:srgbClr val="000000"/>
                        </a:solidFill>
                        <a:effectLst/>
                        <a:latin typeface="+mn-lt"/>
                      </a:endParaRPr>
                    </a:p>
                  </a:txBody>
                  <a:tcPr marL="9509" marR="9509" marT="9509" marB="0" anchor="ctr"/>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$9,215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$9,215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dirty="0">
                          <a:effectLst/>
                          <a:latin typeface="+mn-lt"/>
                        </a:rPr>
                        <a:t>$9,215 </a:t>
                      </a:r>
                      <a:endParaRPr lang="en-US" sz="1400" b="0" i="0" u="none" strike="noStrike" dirty="0">
                        <a:solidFill>
                          <a:srgbClr val="000000"/>
                        </a:solidFill>
                        <a:effectLst/>
                        <a:latin typeface="+mn-lt"/>
                      </a:endParaRPr>
                    </a:p>
                  </a:txBody>
                  <a:tcPr marL="9509" marR="9509" marT="9509" marB="0" anchor="b"/>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523286651"/>
                  </a:ext>
                </a:extLst>
              </a:tr>
              <a:tr h="253690">
                <a:tc>
                  <a:txBody>
                    <a:bodyPr/>
                    <a:lstStyle/>
                    <a:p>
                      <a:pPr algn="l" fontAlgn="ctr"/>
                      <a:r>
                        <a:rPr lang="en-US" sz="1400" u="none" strike="noStrike">
                          <a:effectLst/>
                          <a:latin typeface="+mn-lt"/>
                        </a:rPr>
                        <a:t>External Project (7.85% charge, 8.19% in FY23)</a:t>
                      </a:r>
                      <a:endParaRPr lang="en-US" sz="1400" b="0" i="0" u="none" strike="noStrike">
                        <a:solidFill>
                          <a:srgbClr val="000000"/>
                        </a:solidFill>
                        <a:effectLst/>
                        <a:latin typeface="+mn-lt"/>
                      </a:endParaRPr>
                    </a:p>
                  </a:txBody>
                  <a:tcPr marL="9509" marR="9509" marT="9509" marB="0" anchor="ctr"/>
                </a:tc>
                <a:tc>
                  <a:txBody>
                    <a:bodyPr/>
                    <a:lstStyle/>
                    <a:p>
                      <a:pPr algn="r" fontAlgn="b"/>
                      <a:r>
                        <a:rPr lang="en-US" sz="1400" u="none" strike="noStrike">
                          <a:effectLst/>
                          <a:latin typeface="+mn-lt"/>
                        </a:rPr>
                        <a:t>$4,608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$4,591</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3416712158"/>
                  </a:ext>
                </a:extLst>
              </a:tr>
              <a:tr h="253690">
                <a:tc>
                  <a:txBody>
                    <a:bodyPr/>
                    <a:lstStyle/>
                    <a:p>
                      <a:pPr algn="l" fontAlgn="ctr"/>
                      <a:r>
                        <a:rPr lang="en-US" sz="1400" u="none" strike="noStrike">
                          <a:effectLst/>
                          <a:latin typeface="+mn-lt"/>
                        </a:rPr>
                        <a:t>Total Revenue:</a:t>
                      </a:r>
                      <a:endParaRPr lang="en-US" sz="1400" b="1" i="0" u="none" strike="noStrike">
                        <a:solidFill>
                          <a:srgbClr val="000000"/>
                        </a:solidFill>
                        <a:effectLst/>
                        <a:latin typeface="+mn-lt"/>
                      </a:endParaRPr>
                    </a:p>
                  </a:txBody>
                  <a:tcPr marL="9509" marR="9509" marT="9509" marB="0" anchor="ctr"/>
                </a:tc>
                <a:tc>
                  <a:txBody>
                    <a:bodyPr/>
                    <a:lstStyle/>
                    <a:p>
                      <a:pPr algn="r" fontAlgn="b"/>
                      <a:r>
                        <a:rPr lang="en-US" sz="1400" u="none" strike="noStrike">
                          <a:effectLst/>
                          <a:latin typeface="+mn-lt"/>
                        </a:rPr>
                        <a:t>$304,274 </a:t>
                      </a:r>
                      <a:endParaRPr lang="en-US" sz="1400" b="1"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$223,860</a:t>
                      </a:r>
                      <a:endParaRPr lang="en-US" sz="1400" b="1"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$117,220</a:t>
                      </a:r>
                      <a:endParaRPr lang="en-US" sz="1400" b="1"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0"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1114427345"/>
                  </a:ext>
                </a:extLst>
              </a:tr>
              <a:tr h="253690">
                <a:tc>
                  <a:txBody>
                    <a:bodyPr/>
                    <a:lstStyle/>
                    <a:p>
                      <a:pPr algn="l" fontAlgn="ctr"/>
                      <a:r>
                        <a:rPr lang="en-US" sz="1400" u="none" strike="noStrike">
                          <a:effectLst/>
                          <a:latin typeface="+mn-lt"/>
                        </a:rPr>
                        <a:t>Expected Revenue-Expenses</a:t>
                      </a:r>
                      <a:endParaRPr lang="en-US" sz="1400" b="0" i="0" u="none" strike="noStrike">
                        <a:solidFill>
                          <a:srgbClr val="000000"/>
                        </a:solidFill>
                        <a:effectLst/>
                        <a:latin typeface="+mn-lt"/>
                      </a:endParaRPr>
                    </a:p>
                  </a:txBody>
                  <a:tcPr marL="9509" marR="9509" marT="9509" marB="0" anchor="ctr"/>
                </a:tc>
                <a:tc>
                  <a:txBody>
                    <a:bodyPr/>
                    <a:lstStyle/>
                    <a:p>
                      <a:pPr algn="r" fontAlgn="b"/>
                      <a:r>
                        <a:rPr lang="en-US" sz="1400" u="none" strike="noStrike">
                          <a:effectLst/>
                          <a:latin typeface="+mn-lt"/>
                        </a:rPr>
                        <a:t>$65,188 </a:t>
                      </a:r>
                      <a:endParaRPr lang="en-US" sz="1400" b="1"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$21,182 </a:t>
                      </a:r>
                      <a:endParaRPr lang="en-US" sz="1400" b="1"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($128,054)</a:t>
                      </a:r>
                      <a:endParaRPr lang="en-US" sz="1400" b="1"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1" i="0" u="none" strike="noStrike">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1" i="0" u="none" strike="noStrike">
                        <a:solidFill>
                          <a:srgbClr val="000000"/>
                        </a:solidFill>
                        <a:effectLst/>
                        <a:latin typeface="+mn-lt"/>
                      </a:endParaRPr>
                    </a:p>
                  </a:txBody>
                  <a:tcPr marL="9509" marR="9509" marT="9509" marB="0" anchor="b"/>
                </a:tc>
                <a:tc>
                  <a:txBody>
                    <a:bodyPr/>
                    <a:lstStyle/>
                    <a:p>
                      <a:pPr algn="l" fontAlgn="b"/>
                      <a:r>
                        <a:rPr lang="en-US" sz="1400" u="none" strike="noStrike" dirty="0">
                          <a:effectLst/>
                          <a:latin typeface="+mn-lt"/>
                        </a:rPr>
                        <a:t> </a:t>
                      </a:r>
                      <a:endParaRPr lang="en-US" sz="1400" b="1" i="0" u="none" strike="noStrike" dirty="0">
                        <a:solidFill>
                          <a:srgbClr val="000000"/>
                        </a:solidFill>
                        <a:effectLst/>
                        <a:latin typeface="+mn-lt"/>
                      </a:endParaRPr>
                    </a:p>
                  </a:txBody>
                  <a:tcPr marL="9509" marR="9509" marT="9509" marB="0" anchor="b"/>
                </a:tc>
                <a:tc>
                  <a:txBody>
                    <a:bodyPr/>
                    <a:lstStyle/>
                    <a:p>
                      <a:pPr algn="l" fontAlgn="b"/>
                      <a:r>
                        <a:rPr lang="en-US" sz="1400" u="none" strike="noStrike">
                          <a:effectLst/>
                          <a:latin typeface="+mn-lt"/>
                        </a:rPr>
                        <a:t> </a:t>
                      </a:r>
                      <a:endParaRPr lang="en-US" sz="1400" b="1" i="0" u="none" strike="noStrike">
                        <a:solidFill>
                          <a:srgbClr val="000000"/>
                        </a:solidFill>
                        <a:effectLst/>
                        <a:latin typeface="+mn-lt"/>
                      </a:endParaRPr>
                    </a:p>
                  </a:txBody>
                  <a:tcPr marL="9509" marR="9509" marT="9509" marB="0" anchor="b"/>
                </a:tc>
                <a:extLst>
                  <a:ext uri="{0D108BD9-81ED-4DB2-BD59-A6C34878D82A}">
                    <a16:rowId xmlns:a16="http://schemas.microsoft.com/office/drawing/2014/main" val="1406546167"/>
                  </a:ext>
                </a:extLst>
              </a:tr>
              <a:tr h="253690">
                <a:tc>
                  <a:txBody>
                    <a:bodyPr/>
                    <a:lstStyle/>
                    <a:p>
                      <a:pPr algn="l" fontAlgn="ctr"/>
                      <a:r>
                        <a:rPr lang="en-US" sz="1400" u="none" strike="noStrike">
                          <a:effectLst/>
                          <a:latin typeface="+mn-lt"/>
                        </a:rPr>
                        <a:t>Carry over to next FY</a:t>
                      </a:r>
                      <a:endParaRPr lang="en-US" sz="1400" b="0" i="0" u="none" strike="noStrike">
                        <a:solidFill>
                          <a:srgbClr val="000000"/>
                        </a:solidFill>
                        <a:effectLst/>
                        <a:latin typeface="+mn-lt"/>
                      </a:endParaRPr>
                    </a:p>
                  </a:txBody>
                  <a:tcPr marL="9509" marR="9509" marT="9509" marB="0" anchor="ctr"/>
                </a:tc>
                <a:tc>
                  <a:txBody>
                    <a:bodyPr/>
                    <a:lstStyle/>
                    <a:p>
                      <a:pPr algn="r" fontAlgn="b"/>
                      <a:r>
                        <a:rPr lang="en-US" sz="1400" u="none" strike="noStrike">
                          <a:effectLst/>
                          <a:latin typeface="+mn-lt"/>
                        </a:rPr>
                        <a:t> </a:t>
                      </a:r>
                      <a:endParaRPr lang="en-US" sz="1400" b="1" i="0" u="none" strike="noStrike">
                        <a:solidFill>
                          <a:srgbClr val="000000"/>
                        </a:solidFill>
                        <a:effectLst/>
                        <a:latin typeface="+mn-lt"/>
                      </a:endParaRPr>
                    </a:p>
                  </a:txBody>
                  <a:tcPr marL="9509" marR="114109" marT="9509" marB="0" anchor="b"/>
                </a:tc>
                <a:tc>
                  <a:txBody>
                    <a:bodyPr/>
                    <a:lstStyle/>
                    <a:p>
                      <a:pPr algn="l" fontAlgn="b"/>
                      <a:r>
                        <a:rPr lang="en-US" sz="1400" u="none" strike="noStrike">
                          <a:effectLst/>
                          <a:latin typeface="+mn-lt"/>
                        </a:rPr>
                        <a:t> </a:t>
                      </a:r>
                      <a:endParaRPr lang="en-US" sz="1400" b="1"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$213,917 </a:t>
                      </a:r>
                      <a:endParaRPr lang="en-US" sz="1400" b="1" i="0" u="none" strike="noStrike">
                        <a:solidFill>
                          <a:srgbClr val="000000"/>
                        </a:solidFill>
                        <a:effectLst/>
                        <a:latin typeface="+mn-lt"/>
                      </a:endParaRPr>
                    </a:p>
                  </a:txBody>
                  <a:tcPr marL="9509" marR="9509" marT="9509" marB="0" anchor="b"/>
                </a:tc>
                <a:tc>
                  <a:txBody>
                    <a:bodyPr/>
                    <a:lstStyle/>
                    <a:p>
                      <a:pPr algn="r" fontAlgn="b"/>
                      <a:r>
                        <a:rPr lang="en-US" sz="1400" u="none" strike="noStrike">
                          <a:effectLst/>
                          <a:latin typeface="+mn-lt"/>
                        </a:rPr>
                        <a:t> </a:t>
                      </a:r>
                      <a:endParaRPr lang="en-US" sz="1400" b="1" i="0" u="none" strike="noStrike">
                        <a:solidFill>
                          <a:srgbClr val="000000"/>
                        </a:solidFill>
                        <a:effectLst/>
                        <a:latin typeface="+mn-lt"/>
                      </a:endParaRPr>
                    </a:p>
                  </a:txBody>
                  <a:tcPr marL="9509" marR="114109" marT="9509" marB="0" anchor="b"/>
                </a:tc>
                <a:tc>
                  <a:txBody>
                    <a:bodyPr/>
                    <a:lstStyle/>
                    <a:p>
                      <a:pPr algn="r" fontAlgn="b"/>
                      <a:r>
                        <a:rPr lang="en-US" sz="1400" u="none" strike="noStrike">
                          <a:effectLst/>
                          <a:latin typeface="+mn-lt"/>
                        </a:rPr>
                        <a:t> </a:t>
                      </a:r>
                      <a:endParaRPr lang="en-US" sz="1400" b="1" i="0" u="none" strike="noStrike">
                        <a:solidFill>
                          <a:srgbClr val="000000"/>
                        </a:solidFill>
                        <a:effectLst/>
                        <a:latin typeface="+mn-lt"/>
                      </a:endParaRPr>
                    </a:p>
                  </a:txBody>
                  <a:tcPr marL="9509" marR="114109" marT="9509" marB="0" anchor="b"/>
                </a:tc>
                <a:tc>
                  <a:txBody>
                    <a:bodyPr/>
                    <a:lstStyle/>
                    <a:p>
                      <a:pPr algn="l" fontAlgn="b"/>
                      <a:r>
                        <a:rPr lang="en-US" sz="1400" u="none" strike="noStrike" dirty="0">
                          <a:effectLst/>
                          <a:latin typeface="+mn-lt"/>
                        </a:rPr>
                        <a:t> </a:t>
                      </a:r>
                      <a:endParaRPr lang="en-US" sz="1400" b="1" i="0" u="none" strike="noStrike" dirty="0">
                        <a:solidFill>
                          <a:srgbClr val="000000"/>
                        </a:solidFill>
                        <a:effectLst/>
                        <a:latin typeface="+mn-lt"/>
                      </a:endParaRPr>
                    </a:p>
                  </a:txBody>
                  <a:tcPr marL="9509" marR="9509" marT="9509" marB="0" anchor="b"/>
                </a:tc>
                <a:tc>
                  <a:txBody>
                    <a:bodyPr/>
                    <a:lstStyle/>
                    <a:p>
                      <a:pPr algn="l" fontAlgn="b"/>
                      <a:r>
                        <a:rPr lang="en-US" sz="1400" u="none" strike="noStrike" dirty="0">
                          <a:effectLst/>
                          <a:latin typeface="+mn-lt"/>
                        </a:rPr>
                        <a:t> </a:t>
                      </a:r>
                      <a:endParaRPr lang="en-US" sz="1400" b="1" i="0" u="none" strike="noStrike" dirty="0">
                        <a:solidFill>
                          <a:srgbClr val="000000"/>
                        </a:solidFill>
                        <a:effectLst/>
                        <a:latin typeface="+mn-lt"/>
                      </a:endParaRPr>
                    </a:p>
                  </a:txBody>
                  <a:tcPr marL="9509" marR="9509" marT="9509" marB="0" anchor="b"/>
                </a:tc>
                <a:extLst>
                  <a:ext uri="{0D108BD9-81ED-4DB2-BD59-A6C34878D82A}">
                    <a16:rowId xmlns:a16="http://schemas.microsoft.com/office/drawing/2014/main" val="2879902287"/>
                  </a:ext>
                </a:extLst>
              </a:tr>
            </a:tbl>
          </a:graphicData>
        </a:graphic>
      </p:graphicFrame>
    </p:spTree>
    <p:extLst>
      <p:ext uri="{BB962C8B-B14F-4D97-AF65-F5344CB8AC3E}">
        <p14:creationId xmlns:p14="http://schemas.microsoft.com/office/powerpoint/2010/main" val="1004257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58D2BD-8E0B-410B-A582-6EC50DC94A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22445"/>
            <a:ext cx="12192000" cy="1035555"/>
          </a:xfrm>
          <a:prstGeom prst="rect">
            <a:avLst/>
          </a:prstGeom>
        </p:spPr>
      </p:pic>
      <p:graphicFrame>
        <p:nvGraphicFramePr>
          <p:cNvPr id="10" name="Table 9">
            <a:extLst>
              <a:ext uri="{FF2B5EF4-FFF2-40B4-BE49-F238E27FC236}">
                <a16:creationId xmlns:a16="http://schemas.microsoft.com/office/drawing/2014/main" id="{6AA7CF86-E8F1-0B79-FE6B-DEDA023BF64B}"/>
              </a:ext>
            </a:extLst>
          </p:cNvPr>
          <p:cNvGraphicFramePr>
            <a:graphicFrameLocks noGrp="1"/>
          </p:cNvGraphicFramePr>
          <p:nvPr>
            <p:extLst>
              <p:ext uri="{D42A27DB-BD31-4B8C-83A1-F6EECF244321}">
                <p14:modId xmlns:p14="http://schemas.microsoft.com/office/powerpoint/2010/main" val="845456811"/>
              </p:ext>
            </p:extLst>
          </p:nvPr>
        </p:nvGraphicFramePr>
        <p:xfrm>
          <a:off x="1592132" y="96819"/>
          <a:ext cx="9143997" cy="5970492"/>
        </p:xfrm>
        <a:graphic>
          <a:graphicData uri="http://schemas.openxmlformats.org/drawingml/2006/table">
            <a:tbl>
              <a:tblPr>
                <a:tableStyleId>{5C22544A-7EE6-4342-B048-85BDC9FD1C3A}</a:tableStyleId>
              </a:tblPr>
              <a:tblGrid>
                <a:gridCol w="3815862">
                  <a:extLst>
                    <a:ext uri="{9D8B030D-6E8A-4147-A177-3AD203B41FA5}">
                      <a16:colId xmlns:a16="http://schemas.microsoft.com/office/drawing/2014/main" val="1660459083"/>
                    </a:ext>
                  </a:extLst>
                </a:gridCol>
                <a:gridCol w="1072661">
                  <a:extLst>
                    <a:ext uri="{9D8B030D-6E8A-4147-A177-3AD203B41FA5}">
                      <a16:colId xmlns:a16="http://schemas.microsoft.com/office/drawing/2014/main" val="2417245823"/>
                    </a:ext>
                  </a:extLst>
                </a:gridCol>
                <a:gridCol w="1072661">
                  <a:extLst>
                    <a:ext uri="{9D8B030D-6E8A-4147-A177-3AD203B41FA5}">
                      <a16:colId xmlns:a16="http://schemas.microsoft.com/office/drawing/2014/main" val="2489391755"/>
                    </a:ext>
                  </a:extLst>
                </a:gridCol>
                <a:gridCol w="1037491">
                  <a:extLst>
                    <a:ext uri="{9D8B030D-6E8A-4147-A177-3AD203B41FA5}">
                      <a16:colId xmlns:a16="http://schemas.microsoft.com/office/drawing/2014/main" val="659263481"/>
                    </a:ext>
                  </a:extLst>
                </a:gridCol>
                <a:gridCol w="1072661">
                  <a:extLst>
                    <a:ext uri="{9D8B030D-6E8A-4147-A177-3AD203B41FA5}">
                      <a16:colId xmlns:a16="http://schemas.microsoft.com/office/drawing/2014/main" val="210318950"/>
                    </a:ext>
                  </a:extLst>
                </a:gridCol>
                <a:gridCol w="1072661">
                  <a:extLst>
                    <a:ext uri="{9D8B030D-6E8A-4147-A177-3AD203B41FA5}">
                      <a16:colId xmlns:a16="http://schemas.microsoft.com/office/drawing/2014/main" val="4008204786"/>
                    </a:ext>
                  </a:extLst>
                </a:gridCol>
              </a:tblGrid>
              <a:tr h="331694">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Actual</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Actual</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Actual</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Projected</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Projected</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30251475"/>
                  </a:ext>
                </a:extLst>
              </a:tr>
              <a:tr h="331694">
                <a:tc>
                  <a:txBody>
                    <a:bodyPr/>
                    <a:lstStyle/>
                    <a:p>
                      <a:pPr algn="l" fontAlgn="ctr"/>
                      <a:r>
                        <a:rPr lang="en-US" sz="1400" u="none" strike="noStrike" dirty="0">
                          <a:effectLst/>
                        </a:rPr>
                        <a:t>Expenses </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FY19-20</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FY20-21</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FY21-22</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FY22-23</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FY23-24</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58992031"/>
                  </a:ext>
                </a:extLst>
              </a:tr>
              <a:tr h="331694">
                <a:tc>
                  <a:txBody>
                    <a:bodyPr/>
                    <a:lstStyle/>
                    <a:p>
                      <a:pPr algn="l" fontAlgn="ctr"/>
                      <a:r>
                        <a:rPr lang="en-US" sz="1400" u="none" strike="noStrike">
                          <a:effectLst/>
                        </a:rPr>
                        <a:t>Disclosure Review, Research Support</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$24,000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$24,000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$24,000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$24,000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$24,000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8043121"/>
                  </a:ext>
                </a:extLst>
              </a:tr>
              <a:tr h="331694">
                <a:tc>
                  <a:txBody>
                    <a:bodyPr/>
                    <a:lstStyle/>
                    <a:p>
                      <a:pPr algn="l" fontAlgn="ctr"/>
                      <a:r>
                        <a:rPr lang="en-US" sz="1400" u="none" strike="noStrike">
                          <a:effectLst/>
                        </a:rPr>
                        <a:t>NCHS Data Fees</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$4,500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$22,350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1408202"/>
                  </a:ext>
                </a:extLst>
              </a:tr>
              <a:tr h="331694">
                <a:tc>
                  <a:txBody>
                    <a:bodyPr/>
                    <a:lstStyle/>
                    <a:p>
                      <a:pPr algn="l" fontAlgn="ctr"/>
                      <a:r>
                        <a:rPr lang="en-US" sz="1400" u="none" strike="noStrike">
                          <a:effectLst/>
                        </a:rPr>
                        <a:t>    Adjustment for credit</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($1,800)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3938697"/>
                  </a:ext>
                </a:extLst>
              </a:tr>
              <a:tr h="331694">
                <a:tc>
                  <a:txBody>
                    <a:bodyPr/>
                    <a:lstStyle/>
                    <a:p>
                      <a:pPr algn="l" fontAlgn="ctr"/>
                      <a:r>
                        <a:rPr lang="en-US" sz="1400" u="none" strike="noStrike">
                          <a:effectLst/>
                        </a:rPr>
                        <a:t>    Student SSS fees</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$7,200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$3,600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5431195"/>
                  </a:ext>
                </a:extLst>
              </a:tr>
              <a:tr h="331694">
                <a:tc>
                  <a:txBody>
                    <a:bodyPr/>
                    <a:lstStyle/>
                    <a:p>
                      <a:pPr algn="l" fontAlgn="ctr"/>
                      <a:r>
                        <a:rPr lang="en-US" sz="1400" u="none" strike="noStrike">
                          <a:effectLst/>
                        </a:rPr>
                        <a:t>Travel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$1,011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$1,000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$608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0348817"/>
                  </a:ext>
                </a:extLst>
              </a:tr>
              <a:tr h="331694">
                <a:tc>
                  <a:txBody>
                    <a:bodyPr/>
                    <a:lstStyle/>
                    <a:p>
                      <a:pPr algn="l" fontAlgn="ctr"/>
                      <a:r>
                        <a:rPr lang="en-US" sz="1400" u="none" strike="noStrike">
                          <a:effectLst/>
                        </a:rPr>
                        <a:t>Supplies/Marketing/Seminars</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$258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3310391"/>
                  </a:ext>
                </a:extLst>
              </a:tr>
              <a:tr h="331694">
                <a:tc>
                  <a:txBody>
                    <a:bodyPr/>
                    <a:lstStyle/>
                    <a:p>
                      <a:pPr algn="l" fontAlgn="ctr"/>
                      <a:r>
                        <a:rPr lang="en-US" sz="1400" u="none" strike="noStrike">
                          <a:effectLst/>
                        </a:rPr>
                        <a:t>Monitors, Computer, Printers</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$0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$1,035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8409029"/>
                  </a:ext>
                </a:extLst>
              </a:tr>
              <a:tr h="331694">
                <a:tc>
                  <a:txBody>
                    <a:bodyPr/>
                    <a:lstStyle/>
                    <a:p>
                      <a:pPr algn="l" fontAlgn="ctr"/>
                      <a:r>
                        <a:rPr lang="en-US" sz="1400" u="none" strike="noStrike">
                          <a:effectLst/>
                        </a:rPr>
                        <a:t>FedEx</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$37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$100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5373074"/>
                  </a:ext>
                </a:extLst>
              </a:tr>
              <a:tr h="331694">
                <a:tc>
                  <a:txBody>
                    <a:bodyPr/>
                    <a:lstStyle/>
                    <a:p>
                      <a:pPr algn="l" fontAlgn="ctr"/>
                      <a:r>
                        <a:rPr lang="en-US" sz="1400" u="none" strike="noStrike">
                          <a:effectLst/>
                        </a:rPr>
                        <a:t>Safe Systems</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$800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$1,000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$644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$750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$1,000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9474444"/>
                  </a:ext>
                </a:extLst>
              </a:tr>
              <a:tr h="331694">
                <a:tc>
                  <a:txBody>
                    <a:bodyPr/>
                    <a:lstStyle/>
                    <a:p>
                      <a:pPr algn="l" fontAlgn="ctr"/>
                      <a:r>
                        <a:rPr lang="en-US" sz="1400" u="none" strike="noStrike">
                          <a:effectLst/>
                        </a:rPr>
                        <a:t>Executive Director Salary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$36,633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$37,732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$38,864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$40,030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$41,231</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0366395"/>
                  </a:ext>
                </a:extLst>
              </a:tr>
              <a:tr h="331694">
                <a:tc>
                  <a:txBody>
                    <a:bodyPr/>
                    <a:lstStyle/>
                    <a:p>
                      <a:pPr algn="l" fontAlgn="ctr"/>
                      <a:r>
                        <a:rPr lang="en-US" sz="1400" u="none" strike="noStrike">
                          <a:effectLst/>
                        </a:rPr>
                        <a:t>    Adjustment for other funding</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($14,428)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($12,513)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($30,664)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($30,664)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796744"/>
                  </a:ext>
                </a:extLst>
              </a:tr>
              <a:tr h="331694">
                <a:tc>
                  <a:txBody>
                    <a:bodyPr/>
                    <a:lstStyle/>
                    <a:p>
                      <a:pPr algn="l" fontAlgn="ctr"/>
                      <a:r>
                        <a:rPr lang="en-US" sz="1400" u="none" strike="noStrike">
                          <a:effectLst/>
                        </a:rPr>
                        <a:t>Administrator Salary</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$157,927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$174,874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$180,120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$185,524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$191,090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6968891"/>
                  </a:ext>
                </a:extLst>
              </a:tr>
              <a:tr h="331694">
                <a:tc>
                  <a:txBody>
                    <a:bodyPr/>
                    <a:lstStyle/>
                    <a:p>
                      <a:pPr algn="l" fontAlgn="ctr"/>
                      <a:r>
                        <a:rPr lang="en-US" sz="1400" u="none" strike="noStrike">
                          <a:effectLst/>
                        </a:rPr>
                        <a:t>    Adjustment for other funding</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($2,488)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($60,447)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($45,030)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($46,381)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9692066"/>
                  </a:ext>
                </a:extLst>
              </a:tr>
              <a:tr h="331694">
                <a:tc>
                  <a:txBody>
                    <a:bodyPr/>
                    <a:lstStyle/>
                    <a:p>
                      <a:pPr algn="l" fontAlgn="ctr"/>
                      <a:r>
                        <a:rPr lang="en-US" sz="1400" u="none" strike="noStrike">
                          <a:effectLst/>
                        </a:rPr>
                        <a:t>Graduate Research Assistant</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$32,636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$36,932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$45,291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$35,000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$35,000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6806007"/>
                  </a:ext>
                </a:extLst>
              </a:tr>
              <a:tr h="331694">
                <a:tc>
                  <a:txBody>
                    <a:bodyPr/>
                    <a:lstStyle/>
                    <a:p>
                      <a:pPr algn="l" fontAlgn="ctr"/>
                      <a:r>
                        <a:rPr lang="en-US" sz="1400" u="none" strike="noStrike">
                          <a:effectLst/>
                        </a:rPr>
                        <a:t>Total Expenses</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$239,086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$202,678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$245,274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$222,859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$295,320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965055"/>
                  </a:ext>
                </a:extLst>
              </a:tr>
              <a:tr h="331694">
                <a:tc>
                  <a:txBody>
                    <a:bodyPr/>
                    <a:lstStyle/>
                    <a:p>
                      <a:pPr algn="l" fontAlgn="ctr"/>
                      <a:r>
                        <a:rPr lang="en-US" sz="1400" u="none" strike="noStrike">
                          <a:effectLst/>
                        </a:rPr>
                        <a:t>Total Revenue</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$304,274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$223,860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$117,220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251043"/>
                  </a:ext>
                </a:extLst>
              </a:tr>
            </a:tbl>
          </a:graphicData>
        </a:graphic>
      </p:graphicFrame>
    </p:spTree>
    <p:extLst>
      <p:ext uri="{BB962C8B-B14F-4D97-AF65-F5344CB8AC3E}">
        <p14:creationId xmlns:p14="http://schemas.microsoft.com/office/powerpoint/2010/main" val="385233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395112" y="-106295"/>
            <a:ext cx="10515600" cy="1325700"/>
          </a:xfrm>
          <a:prstGeom prst="rect">
            <a:avLst/>
          </a:prstGeom>
          <a:noFill/>
          <a:ln>
            <a:noFill/>
          </a:ln>
        </p:spPr>
        <p:txBody>
          <a:bodyPr spcFirstLastPara="1" wrap="square" lIns="91425" tIns="45700" rIns="91425" bIns="45700" anchor="ctr" anchorCtr="0">
            <a:noAutofit/>
          </a:bodyPr>
          <a:lstStyle/>
          <a:p>
            <a:r>
              <a:rPr lang="en-US" dirty="0"/>
              <a:t>The FSRDC Network</a:t>
            </a:r>
            <a:endParaRPr dirty="0"/>
          </a:p>
        </p:txBody>
      </p:sp>
      <p:sp>
        <p:nvSpPr>
          <p:cNvPr id="232" name="Google Shape;232;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graphicFrame>
        <p:nvGraphicFramePr>
          <p:cNvPr id="7" name="Table 6">
            <a:extLst>
              <a:ext uri="{FF2B5EF4-FFF2-40B4-BE49-F238E27FC236}">
                <a16:creationId xmlns:a16="http://schemas.microsoft.com/office/drawing/2014/main" id="{31EA544E-D9DE-41D9-8966-6BAB5F819291}"/>
              </a:ext>
            </a:extLst>
          </p:cNvPr>
          <p:cNvGraphicFramePr>
            <a:graphicFrameLocks noGrp="1"/>
          </p:cNvGraphicFramePr>
          <p:nvPr/>
        </p:nvGraphicFramePr>
        <p:xfrm>
          <a:off x="4944533" y="1174045"/>
          <a:ext cx="7095067" cy="5127400"/>
        </p:xfrm>
        <a:graphic>
          <a:graphicData uri="http://schemas.openxmlformats.org/drawingml/2006/table">
            <a:tbl>
              <a:tblPr>
                <a:tableStyleId>{2D5ABB26-0587-4C30-8999-92F81FD0307C}</a:tableStyleId>
              </a:tblPr>
              <a:tblGrid>
                <a:gridCol w="1850996">
                  <a:extLst>
                    <a:ext uri="{9D8B030D-6E8A-4147-A177-3AD203B41FA5}">
                      <a16:colId xmlns:a16="http://schemas.microsoft.com/office/drawing/2014/main" val="1785177825"/>
                    </a:ext>
                  </a:extLst>
                </a:gridCol>
                <a:gridCol w="2090331">
                  <a:extLst>
                    <a:ext uri="{9D8B030D-6E8A-4147-A177-3AD203B41FA5}">
                      <a16:colId xmlns:a16="http://schemas.microsoft.com/office/drawing/2014/main" val="1293671660"/>
                    </a:ext>
                  </a:extLst>
                </a:gridCol>
                <a:gridCol w="1576870">
                  <a:extLst>
                    <a:ext uri="{9D8B030D-6E8A-4147-A177-3AD203B41FA5}">
                      <a16:colId xmlns:a16="http://schemas.microsoft.com/office/drawing/2014/main" val="1129977029"/>
                    </a:ext>
                  </a:extLst>
                </a:gridCol>
                <a:gridCol w="1576870">
                  <a:extLst>
                    <a:ext uri="{9D8B030D-6E8A-4147-A177-3AD203B41FA5}">
                      <a16:colId xmlns:a16="http://schemas.microsoft.com/office/drawing/2014/main" val="3071410114"/>
                    </a:ext>
                  </a:extLst>
                </a:gridCol>
              </a:tblGrid>
              <a:tr h="111977">
                <a:tc>
                  <a:txBody>
                    <a:bodyPr/>
                    <a:lstStyle/>
                    <a:p>
                      <a:pPr algn="l" fontAlgn="ctr"/>
                      <a:r>
                        <a:rPr lang="en-US" sz="700" u="none" strike="noStrike" dirty="0">
                          <a:effectLst/>
                        </a:rPr>
                        <a:t>Auburn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Oklahoma</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Russell Sage Foundation</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Colorado Denver</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4278839141"/>
                  </a:ext>
                </a:extLst>
              </a:tr>
              <a:tr h="128817">
                <a:tc>
                  <a:txBody>
                    <a:bodyPr/>
                    <a:lstStyle/>
                    <a:p>
                      <a:pPr algn="l" fontAlgn="ctr"/>
                      <a:r>
                        <a:rPr lang="en-US" sz="700" u="none" strike="noStrike" dirty="0">
                          <a:effectLst/>
                        </a:rPr>
                        <a:t>Emory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Texas Dallas</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State University of New York at Albany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Denver</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1559222842"/>
                  </a:ext>
                </a:extLst>
              </a:tr>
              <a:tr h="128817">
                <a:tc>
                  <a:txBody>
                    <a:bodyPr/>
                    <a:lstStyle/>
                    <a:p>
                      <a:pPr algn="l" fontAlgn="ctr"/>
                      <a:r>
                        <a:rPr lang="en-US" sz="700" u="none" strike="noStrike" dirty="0">
                          <a:effectLst/>
                        </a:rPr>
                        <a:t>Federal Reserve Bank of Atlanta</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Texas Southwestern Medical Center</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Syracuse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Texas at El Paso</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1177412729"/>
                  </a:ext>
                </a:extLst>
              </a:tr>
              <a:tr h="111977">
                <a:tc>
                  <a:txBody>
                    <a:bodyPr/>
                    <a:lstStyle/>
                    <a:p>
                      <a:pPr algn="l" fontAlgn="ctr"/>
                      <a:r>
                        <a:rPr lang="en-US" sz="700" u="none" strike="noStrike" dirty="0">
                          <a:effectLst/>
                        </a:rPr>
                        <a:t>Georgia Institute of Technology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Texas at Arlington</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Rochester</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Wyoming</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3082919157"/>
                  </a:ext>
                </a:extLst>
              </a:tr>
              <a:tr h="128817">
                <a:tc>
                  <a:txBody>
                    <a:bodyPr/>
                    <a:lstStyle/>
                    <a:p>
                      <a:pPr algn="l" fontAlgn="ctr"/>
                      <a:r>
                        <a:rPr lang="en-US" sz="700" u="none" strike="noStrike" dirty="0">
                          <a:effectLst/>
                        </a:rPr>
                        <a:t>Georgia State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Board of Governors of the Federal Reserve System</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Yale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Baylor University</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2677352504"/>
                  </a:ext>
                </a:extLst>
              </a:tr>
              <a:tr h="111977">
                <a:tc>
                  <a:txBody>
                    <a:bodyPr/>
                    <a:lstStyle/>
                    <a:p>
                      <a:pPr algn="l" fontAlgn="ctr"/>
                      <a:r>
                        <a:rPr lang="en-US" sz="700" u="none" strike="noStrike" dirty="0">
                          <a:effectLst/>
                        </a:rPr>
                        <a:t>Tulane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Bureau of Economic Analysis</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Baruch College</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Rice University</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3669866771"/>
                  </a:ext>
                </a:extLst>
              </a:tr>
              <a:tr h="111977">
                <a:tc>
                  <a:txBody>
                    <a:bodyPr/>
                    <a:lstStyle/>
                    <a:p>
                      <a:pPr algn="l" fontAlgn="ctr"/>
                      <a:r>
                        <a:rPr lang="en-US" sz="700" u="none" strike="noStrike" dirty="0">
                          <a:effectLst/>
                        </a:rPr>
                        <a:t>University of Georgia</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Florida State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City University of New York</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Texas A&amp;M University</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1042077186"/>
                  </a:ext>
                </a:extLst>
              </a:tr>
              <a:tr h="111977">
                <a:tc>
                  <a:txBody>
                    <a:bodyPr/>
                    <a:lstStyle/>
                    <a:p>
                      <a:pPr algn="l" fontAlgn="ctr"/>
                      <a:r>
                        <a:rPr lang="en-US" sz="700" u="none" strike="noStrike" dirty="0">
                          <a:effectLst/>
                        </a:rPr>
                        <a:t>University of Tennessee, Knoxville</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Moffitt Cancer Center</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Columbia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Texas A&amp;M University System</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1779253280"/>
                  </a:ext>
                </a:extLst>
              </a:tr>
              <a:tr h="111977">
                <a:tc>
                  <a:txBody>
                    <a:bodyPr/>
                    <a:lstStyle/>
                    <a:p>
                      <a:pPr algn="l" fontAlgn="ctr"/>
                      <a:r>
                        <a:rPr lang="en-US" sz="700" u="none" strike="noStrike">
                          <a:effectLst/>
                        </a:rPr>
                        <a:t>Vanderbilt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Central Florida</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Cornell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Houston</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655119815"/>
                  </a:ext>
                </a:extLst>
              </a:tr>
              <a:tr h="111977">
                <a:tc>
                  <a:txBody>
                    <a:bodyPr/>
                    <a:lstStyle/>
                    <a:p>
                      <a:pPr algn="l" fontAlgn="ctr"/>
                      <a:r>
                        <a:rPr lang="en-US" sz="700" u="none" strike="noStrike">
                          <a:effectLst/>
                        </a:rPr>
                        <a:t>National Bureau of Economic Research</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Florida</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Federal Reserve Bank of New York</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Texas at Austin</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4276271553"/>
                  </a:ext>
                </a:extLst>
              </a:tr>
              <a:tr h="111977">
                <a:tc>
                  <a:txBody>
                    <a:bodyPr/>
                    <a:lstStyle/>
                    <a:p>
                      <a:pPr algn="l" fontAlgn="ctr"/>
                      <a:r>
                        <a:rPr lang="en-US" sz="700" u="none" strike="noStrike">
                          <a:effectLst/>
                        </a:rPr>
                        <a:t>Public Policy Institute of California</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American University School of Public Affairs</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MDRC</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Texas at San Antonio</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2441911321"/>
                  </a:ext>
                </a:extLst>
              </a:tr>
              <a:tr h="128817">
                <a:tc>
                  <a:txBody>
                    <a:bodyPr/>
                    <a:lstStyle/>
                    <a:p>
                      <a:pPr algn="l" fontAlgn="ctr"/>
                      <a:r>
                        <a:rPr lang="en-US" sz="700" u="none" strike="noStrike">
                          <a:effectLst/>
                        </a:rPr>
                        <a:t>Social Sciences Data Laboratory (D-Lab)</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Georgetown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National Bureau of Economic Research</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Duke University</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1006313676"/>
                  </a:ext>
                </a:extLst>
              </a:tr>
              <a:tr h="111977">
                <a:tc>
                  <a:txBody>
                    <a:bodyPr/>
                    <a:lstStyle/>
                    <a:p>
                      <a:pPr algn="l" fontAlgn="ctr"/>
                      <a:r>
                        <a:rPr lang="en-US" sz="700" u="none" strike="noStrike" dirty="0">
                          <a:effectLst/>
                        </a:rPr>
                        <a:t>University of California - Berkeley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Massive Data Institute</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New York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RTI International</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279115381"/>
                  </a:ext>
                </a:extLst>
              </a:tr>
              <a:tr h="128817">
                <a:tc>
                  <a:txBody>
                    <a:bodyPr/>
                    <a:lstStyle/>
                    <a:p>
                      <a:pPr algn="l" fontAlgn="ctr"/>
                      <a:r>
                        <a:rPr lang="en-US" sz="700" u="none" strike="noStrike">
                          <a:effectLst/>
                        </a:rPr>
                        <a:t>University of California - Davis</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McCourt School of Public Policy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Princeton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North Carolina at Chapel Hill</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4036675177"/>
                  </a:ext>
                </a:extLst>
              </a:tr>
              <a:tr h="111977">
                <a:tc>
                  <a:txBody>
                    <a:bodyPr/>
                    <a:lstStyle/>
                    <a:p>
                      <a:pPr algn="l" fontAlgn="ctr"/>
                      <a:r>
                        <a:rPr lang="en-US" sz="700" u="none" strike="noStrike">
                          <a:effectLst/>
                        </a:rPr>
                        <a:t>University of California - San Francisco</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Virginia Tech</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Russell Sage Foundation</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Federal Reserve Bank of Chicago</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1778616440"/>
                  </a:ext>
                </a:extLst>
              </a:tr>
              <a:tr h="128817">
                <a:tc>
                  <a:txBody>
                    <a:bodyPr/>
                    <a:lstStyle/>
                    <a:p>
                      <a:pPr algn="l" fontAlgn="ctr"/>
                      <a:r>
                        <a:rPr lang="en-US" sz="700" u="none" strike="noStrike" dirty="0">
                          <a:effectLst/>
                        </a:rPr>
                        <a:t>University of California, Irvine</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Federal Reserve Bank of Kansas City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State University of New York at Albany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Northwestern University</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2488128381"/>
                  </a:ext>
                </a:extLst>
              </a:tr>
              <a:tr h="111977">
                <a:tc>
                  <a:txBody>
                    <a:bodyPr/>
                    <a:lstStyle/>
                    <a:p>
                      <a:pPr algn="l" fontAlgn="ctr"/>
                      <a:r>
                        <a:rPr lang="en-US" sz="700" u="none" strike="noStrike">
                          <a:effectLst/>
                        </a:rPr>
                        <a:t>RAND Corporation</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Kauffman Foundation</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Syracuse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Chicago</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3581472339"/>
                  </a:ext>
                </a:extLst>
              </a:tr>
              <a:tr h="111977">
                <a:tc>
                  <a:txBody>
                    <a:bodyPr/>
                    <a:lstStyle/>
                    <a:p>
                      <a:pPr algn="l" fontAlgn="ctr"/>
                      <a:r>
                        <a:rPr lang="en-US" sz="700" u="none" strike="noStrike">
                          <a:effectLst/>
                        </a:rPr>
                        <a:t>University of California, Los Angeles</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Kansas</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Rochester</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Illinois</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3441754504"/>
                  </a:ext>
                </a:extLst>
              </a:tr>
              <a:tr h="219327">
                <a:tc>
                  <a:txBody>
                    <a:bodyPr/>
                    <a:lstStyle/>
                    <a:p>
                      <a:pPr algn="l" fontAlgn="ctr"/>
                      <a:r>
                        <a:rPr lang="en-US" sz="700" u="none" strike="noStrike" dirty="0">
                          <a:effectLst/>
                        </a:rPr>
                        <a:t>University of California, Stanford</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Kansas Medical Center</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Yale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Illinois at Urbana-Champaign</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1986189137"/>
                  </a:ext>
                </a:extLst>
              </a:tr>
              <a:tr h="219327">
                <a:tc>
                  <a:txBody>
                    <a:bodyPr/>
                    <a:lstStyle/>
                    <a:p>
                      <a:pPr algn="l" fontAlgn="ctr"/>
                      <a:r>
                        <a:rPr lang="en-US" sz="700" u="none" strike="noStrike">
                          <a:effectLst/>
                        </a:rPr>
                        <a:t>University of Southern California</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Missouri</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Center for Studies in Demography and Ecology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Notre Dame</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677406020"/>
                  </a:ext>
                </a:extLst>
              </a:tr>
              <a:tr h="111977">
                <a:tc>
                  <a:txBody>
                    <a:bodyPr/>
                    <a:lstStyle/>
                    <a:p>
                      <a:pPr algn="l" fontAlgn="ctr"/>
                      <a:r>
                        <a:rPr lang="en-US" sz="700" u="none" strike="noStrike" dirty="0">
                          <a:effectLst/>
                        </a:rPr>
                        <a:t>Iowa State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Missouri – Kansas City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Washington</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Baylor University</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4274556400"/>
                  </a:ext>
                </a:extLst>
              </a:tr>
              <a:tr h="111977">
                <a:tc>
                  <a:txBody>
                    <a:bodyPr/>
                    <a:lstStyle/>
                    <a:p>
                      <a:pPr algn="l" fontAlgn="ctr"/>
                      <a:r>
                        <a:rPr lang="en-US" sz="700" u="none" strike="noStrike" dirty="0">
                          <a:effectLst/>
                        </a:rPr>
                        <a:t>University of Iowa</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Indiana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Drexel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Rice University</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967366467"/>
                  </a:ext>
                </a:extLst>
              </a:tr>
              <a:tr h="128817">
                <a:tc>
                  <a:txBody>
                    <a:bodyPr/>
                    <a:lstStyle/>
                    <a:p>
                      <a:pPr algn="l" fontAlgn="ctr"/>
                      <a:r>
                        <a:rPr lang="en-US" sz="700" u="none" strike="noStrike">
                          <a:effectLst/>
                        </a:rPr>
                        <a:t>University of Nebraska Medical Center</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The Ohio State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Federal Reserve Bank of Philadelphia</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Texas A&amp;M University</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1247779894"/>
                  </a:ext>
                </a:extLst>
              </a:tr>
              <a:tr h="111977">
                <a:tc>
                  <a:txBody>
                    <a:bodyPr/>
                    <a:lstStyle/>
                    <a:p>
                      <a:pPr algn="l" fontAlgn="ctr"/>
                      <a:r>
                        <a:rPr lang="en-US" sz="700" u="none" strike="noStrike" dirty="0">
                          <a:effectLst/>
                        </a:rPr>
                        <a:t>University of Nebraska-Lincoln</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Kentucky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Pennsylvania State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Texas A&amp;M University System</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2307641553"/>
                  </a:ext>
                </a:extLst>
              </a:tr>
              <a:tr h="111977">
                <a:tc>
                  <a:txBody>
                    <a:bodyPr/>
                    <a:lstStyle/>
                    <a:p>
                      <a:pPr algn="l" fontAlgn="ctr"/>
                      <a:r>
                        <a:rPr lang="en-US" sz="700" u="none" strike="noStrike">
                          <a:effectLst/>
                        </a:rPr>
                        <a:t>University of South Dakota</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Robert H. Smith School of Business</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Delaware</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Houston</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2181201496"/>
                  </a:ext>
                </a:extLst>
              </a:tr>
              <a:tr h="111977">
                <a:tc>
                  <a:txBody>
                    <a:bodyPr/>
                    <a:lstStyle/>
                    <a:p>
                      <a:pPr algn="l" fontAlgn="ctr"/>
                      <a:r>
                        <a:rPr lang="en-US" sz="700" u="none" strike="noStrike">
                          <a:effectLst/>
                        </a:rPr>
                        <a:t>Federal Reserve Bank of Chicago</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Maryland</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Pennsylvania</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Texas at Austin</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1102929723"/>
                  </a:ext>
                </a:extLst>
              </a:tr>
              <a:tr h="111977">
                <a:tc>
                  <a:txBody>
                    <a:bodyPr/>
                    <a:lstStyle/>
                    <a:p>
                      <a:pPr algn="l" fontAlgn="ctr"/>
                      <a:r>
                        <a:rPr lang="en-US" sz="700" u="none" strike="noStrike" dirty="0">
                          <a:effectLst/>
                        </a:rPr>
                        <a:t>Northwestern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Institute for Social Research</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Pittsburgh</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Texas at San Antonio</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3922458459"/>
                  </a:ext>
                </a:extLst>
              </a:tr>
              <a:tr h="111977">
                <a:tc>
                  <a:txBody>
                    <a:bodyPr/>
                    <a:lstStyle/>
                    <a:p>
                      <a:pPr algn="l" fontAlgn="ctr"/>
                      <a:r>
                        <a:rPr lang="en-US" sz="700" u="none" strike="noStrike">
                          <a:effectLst/>
                        </a:rPr>
                        <a:t>Purdue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Michigan State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Drexel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Wisconsin - La Cross</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3985029746"/>
                  </a:ext>
                </a:extLst>
              </a:tr>
              <a:tr h="128817">
                <a:tc>
                  <a:txBody>
                    <a:bodyPr/>
                    <a:lstStyle/>
                    <a:p>
                      <a:pPr algn="l" fontAlgn="ctr"/>
                      <a:r>
                        <a:rPr lang="en-US" sz="700" u="none" strike="noStrike" dirty="0">
                          <a:effectLst/>
                        </a:rPr>
                        <a:t>University of Chicago</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Michigan</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Federal Reserve Bank of Philadelphia</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Wisconsin – Madison</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1411068648"/>
                  </a:ext>
                </a:extLst>
              </a:tr>
              <a:tr h="128817">
                <a:tc>
                  <a:txBody>
                    <a:bodyPr/>
                    <a:lstStyle/>
                    <a:p>
                      <a:pPr algn="l" fontAlgn="ctr"/>
                      <a:r>
                        <a:rPr lang="en-US" sz="700" u="none" strike="noStrike">
                          <a:effectLst/>
                        </a:rPr>
                        <a:t>University of Chicago: NORC</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Federal Reserve Bank of Minneapolis</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Pennsylvania State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Wisconsin – Milwaukee</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556563085"/>
                  </a:ext>
                </a:extLst>
              </a:tr>
              <a:tr h="128817">
                <a:tc>
                  <a:txBody>
                    <a:bodyPr/>
                    <a:lstStyle/>
                    <a:p>
                      <a:pPr algn="l" fontAlgn="ctr"/>
                      <a:r>
                        <a:rPr lang="en-US" sz="700" u="none" strike="noStrike">
                          <a:effectLst/>
                        </a:rPr>
                        <a:t>University of Illinois</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a:effectLst/>
                        </a:rPr>
                        <a:t>University of Minnesota</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Delaware</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Wisconsin – Whitewater</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2753917025"/>
                  </a:ext>
                </a:extLst>
              </a:tr>
              <a:tr h="128817">
                <a:tc>
                  <a:txBody>
                    <a:bodyPr/>
                    <a:lstStyle/>
                    <a:p>
                      <a:pPr algn="l" fontAlgn="ctr"/>
                      <a:r>
                        <a:rPr lang="en-US" sz="700" u="none" strike="noStrike" dirty="0">
                          <a:effectLst/>
                        </a:rPr>
                        <a:t>University of Illinois: Urbana-Champaign</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Missouri</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Pennsylvania</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a:effectLst/>
                        </a:rPr>
                        <a:t>Cowles Foundation at Yale University</a:t>
                      </a:r>
                      <a:endParaRPr lang="en-US" sz="700" b="0" i="0" u="none" strike="noStrike">
                        <a:solidFill>
                          <a:srgbClr val="000000"/>
                        </a:solidFill>
                        <a:effectLst/>
                        <a:latin typeface="Inherit"/>
                      </a:endParaRPr>
                    </a:p>
                  </a:txBody>
                  <a:tcPr marL="4597" marR="4597" marT="4597" marB="0" anchor="ctr"/>
                </a:tc>
                <a:extLst>
                  <a:ext uri="{0D108BD9-81ED-4DB2-BD59-A6C34878D82A}">
                    <a16:rowId xmlns:a16="http://schemas.microsoft.com/office/drawing/2014/main" val="3287581943"/>
                  </a:ext>
                </a:extLst>
              </a:tr>
              <a:tr h="111977">
                <a:tc>
                  <a:txBody>
                    <a:bodyPr/>
                    <a:lstStyle/>
                    <a:p>
                      <a:pPr algn="l" fontAlgn="ctr"/>
                      <a:r>
                        <a:rPr lang="en-US" sz="700" u="none" strike="noStrike" dirty="0">
                          <a:effectLst/>
                        </a:rPr>
                        <a:t>University of Notre Dame</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Baruch College</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Pittsburgh</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Yale Department of Economics</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420794452"/>
                  </a:ext>
                </a:extLst>
              </a:tr>
              <a:tr h="219327">
                <a:tc>
                  <a:txBody>
                    <a:bodyPr/>
                    <a:lstStyle/>
                    <a:p>
                      <a:pPr algn="l" fontAlgn="ctr"/>
                      <a:r>
                        <a:rPr lang="en-US" sz="700" u="none" strike="noStrike" dirty="0">
                          <a:effectLst/>
                        </a:rPr>
                        <a:t>Dallas-Fort Worth Hospital Council Foundation</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City University of New York</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Colorado School of Mines</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Yale Institution for Social and Policy Studies</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557804257"/>
                  </a:ext>
                </a:extLst>
              </a:tr>
              <a:tr h="111977">
                <a:tc>
                  <a:txBody>
                    <a:bodyPr/>
                    <a:lstStyle/>
                    <a:p>
                      <a:pPr algn="l" fontAlgn="ctr"/>
                      <a:r>
                        <a:rPr lang="en-US" sz="700" u="none" strike="noStrike" dirty="0">
                          <a:effectLst/>
                        </a:rPr>
                        <a:t>Federal Reserve Bank of Dallas</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Columbia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Colorado State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Yale School of Management</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3342589024"/>
                  </a:ext>
                </a:extLst>
              </a:tr>
              <a:tr h="111977">
                <a:tc>
                  <a:txBody>
                    <a:bodyPr/>
                    <a:lstStyle/>
                    <a:p>
                      <a:pPr algn="l" fontAlgn="ctr"/>
                      <a:r>
                        <a:rPr lang="en-US" sz="700" u="none" strike="noStrike" dirty="0">
                          <a:effectLst/>
                        </a:rPr>
                        <a:t>Southern Methodist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Cornell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Colorado State University – Pueblo</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Brigham Young University</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1621034910"/>
                  </a:ext>
                </a:extLst>
              </a:tr>
              <a:tr h="128817">
                <a:tc>
                  <a:txBody>
                    <a:bodyPr/>
                    <a:lstStyle/>
                    <a:p>
                      <a:pPr algn="l" fontAlgn="ctr"/>
                      <a:r>
                        <a:rPr lang="en-US" sz="700" u="none" strike="noStrike">
                          <a:effectLst/>
                        </a:rPr>
                        <a:t>Texas Christian University</a:t>
                      </a:r>
                      <a:endParaRPr lang="en-US" sz="700" b="0" i="0" u="none" strike="noStrike">
                        <a:solidFill>
                          <a:srgbClr val="000000"/>
                        </a:solidFill>
                        <a:effectLst/>
                        <a:latin typeface="Inherit"/>
                      </a:endParaRPr>
                    </a:p>
                  </a:txBody>
                  <a:tcPr marL="4597" marR="4597" marT="4597" marB="0" anchor="ctr"/>
                </a:tc>
                <a:tc>
                  <a:txBody>
                    <a:bodyPr/>
                    <a:lstStyle/>
                    <a:p>
                      <a:pPr algn="l" fontAlgn="ctr"/>
                      <a:r>
                        <a:rPr lang="en-US" sz="700" u="none" strike="noStrike" dirty="0">
                          <a:effectLst/>
                        </a:rPr>
                        <a:t>Federal Reserve Bank of New York</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Denver Health and Hospital Authority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Utah Department of Health</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2168782314"/>
                  </a:ext>
                </a:extLst>
              </a:tr>
              <a:tr h="128817">
                <a:tc>
                  <a:txBody>
                    <a:bodyPr/>
                    <a:lstStyle/>
                    <a:p>
                      <a:pPr algn="l" fontAlgn="ctr"/>
                      <a:r>
                        <a:rPr lang="en-US" sz="700" u="none" strike="noStrike" dirty="0">
                          <a:effectLst/>
                        </a:rPr>
                        <a:t>Texas Tech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National Bureau of Economic Research</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Rocky Mountain Poison and Drug Safety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Utah State University </a:t>
                      </a: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2328304688"/>
                  </a:ext>
                </a:extLst>
              </a:tr>
              <a:tr h="219327">
                <a:tc>
                  <a:txBody>
                    <a:bodyPr/>
                    <a:lstStyle/>
                    <a:p>
                      <a:pPr algn="l" fontAlgn="ctr"/>
                      <a:r>
                        <a:rPr lang="en-US" sz="700" u="none" strike="noStrike" dirty="0">
                          <a:effectLst/>
                        </a:rPr>
                        <a:t>Texas Tech University Health Sciences Center</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New York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Colorado Anschutz Medical Campus</a:t>
                      </a:r>
                      <a:endParaRPr lang="en-US" sz="700" b="0" i="0" u="none" strike="noStrike" dirty="0">
                        <a:solidFill>
                          <a:srgbClr val="000000"/>
                        </a:solidFill>
                        <a:effectLst/>
                        <a:latin typeface="Inherit"/>
                      </a:endParaRPr>
                    </a:p>
                  </a:txBody>
                  <a:tcPr marL="4597" marR="4597" marT="4597" marB="0" anchor="ctr"/>
                </a:tc>
                <a:tc>
                  <a:txBody>
                    <a:bodyPr/>
                    <a:lstStyle/>
                    <a:p>
                      <a:pPr algn="l" fontAlgn="ct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2059616816"/>
                  </a:ext>
                </a:extLst>
              </a:tr>
              <a:tr h="111977">
                <a:tc>
                  <a:txBody>
                    <a:bodyPr/>
                    <a:lstStyle/>
                    <a:p>
                      <a:pPr algn="l" fontAlgn="ctr"/>
                      <a:r>
                        <a:rPr lang="en-US" sz="700" u="none" strike="noStrike" dirty="0">
                          <a:effectLst/>
                        </a:rPr>
                        <a:t>University of North Texas</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Princeton University</a:t>
                      </a:r>
                      <a:endParaRPr lang="en-US" sz="700" b="0" i="0" u="none" strike="noStrike" dirty="0">
                        <a:solidFill>
                          <a:srgbClr val="000000"/>
                        </a:solidFill>
                        <a:effectLst/>
                        <a:latin typeface="Inherit"/>
                      </a:endParaRPr>
                    </a:p>
                  </a:txBody>
                  <a:tcPr marL="4597" marR="4597" marT="4597" marB="0" anchor="ctr"/>
                </a:tc>
                <a:tc>
                  <a:txBody>
                    <a:bodyPr/>
                    <a:lstStyle/>
                    <a:p>
                      <a:pPr algn="l" fontAlgn="ctr"/>
                      <a:r>
                        <a:rPr lang="en-US" sz="700" u="none" strike="noStrike" dirty="0">
                          <a:effectLst/>
                        </a:rPr>
                        <a:t>University of Colorado Boulder</a:t>
                      </a:r>
                      <a:endParaRPr lang="en-US" sz="700" b="0" i="0" u="none" strike="noStrike" dirty="0">
                        <a:solidFill>
                          <a:srgbClr val="000000"/>
                        </a:solidFill>
                        <a:effectLst/>
                        <a:latin typeface="Inherit"/>
                      </a:endParaRPr>
                    </a:p>
                  </a:txBody>
                  <a:tcPr marL="4597" marR="4597" marT="4597" marB="0" anchor="ctr"/>
                </a:tc>
                <a:tc>
                  <a:txBody>
                    <a:bodyPr/>
                    <a:lstStyle/>
                    <a:p>
                      <a:pPr algn="l" fontAlgn="ctr"/>
                      <a:endParaRPr lang="en-US" sz="700" b="0" i="0" u="none" strike="noStrike" dirty="0">
                        <a:solidFill>
                          <a:srgbClr val="000000"/>
                        </a:solidFill>
                        <a:effectLst/>
                        <a:latin typeface="Inherit"/>
                      </a:endParaRPr>
                    </a:p>
                  </a:txBody>
                  <a:tcPr marL="4597" marR="4597" marT="4597" marB="0" anchor="ctr"/>
                </a:tc>
                <a:extLst>
                  <a:ext uri="{0D108BD9-81ED-4DB2-BD59-A6C34878D82A}">
                    <a16:rowId xmlns:a16="http://schemas.microsoft.com/office/drawing/2014/main" val="2856224318"/>
                  </a:ext>
                </a:extLst>
              </a:tr>
            </a:tbl>
          </a:graphicData>
        </a:graphic>
      </p:graphicFrame>
      <p:sp>
        <p:nvSpPr>
          <p:cNvPr id="9" name="TextBox 8">
            <a:extLst>
              <a:ext uri="{FF2B5EF4-FFF2-40B4-BE49-F238E27FC236}">
                <a16:creationId xmlns:a16="http://schemas.microsoft.com/office/drawing/2014/main" id="{94977854-875B-4574-B56D-CD4F420FC472}"/>
              </a:ext>
            </a:extLst>
          </p:cNvPr>
          <p:cNvSpPr txBox="1"/>
          <p:nvPr/>
        </p:nvSpPr>
        <p:spPr>
          <a:xfrm>
            <a:off x="395112" y="1547134"/>
            <a:ext cx="4186096" cy="646331"/>
          </a:xfrm>
          <a:prstGeom prst="rect">
            <a:avLst/>
          </a:prstGeom>
          <a:noFill/>
        </p:spPr>
        <p:txBody>
          <a:bodyPr wrap="square" rtlCol="0">
            <a:spAutoFit/>
          </a:bodyPr>
          <a:lstStyle/>
          <a:p>
            <a:r>
              <a:rPr lang="en-US" b="1" dirty="0"/>
              <a:t>More than 150 institutions are (currently) </a:t>
            </a:r>
          </a:p>
          <a:p>
            <a:pPr algn="ctr"/>
            <a:r>
              <a:rPr lang="en-US" b="1" dirty="0"/>
              <a:t>members of a consortium!</a:t>
            </a:r>
          </a:p>
        </p:txBody>
      </p:sp>
      <p:sp>
        <p:nvSpPr>
          <p:cNvPr id="2" name="TextBox 1">
            <a:extLst>
              <a:ext uri="{FF2B5EF4-FFF2-40B4-BE49-F238E27FC236}">
                <a16:creationId xmlns:a16="http://schemas.microsoft.com/office/drawing/2014/main" id="{458AD72C-D69E-2E51-8264-DA3DB7998C46}"/>
              </a:ext>
            </a:extLst>
          </p:cNvPr>
          <p:cNvSpPr txBox="1"/>
          <p:nvPr/>
        </p:nvSpPr>
        <p:spPr>
          <a:xfrm>
            <a:off x="152400" y="2348090"/>
            <a:ext cx="44490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linkClick r:id="rId3"/>
              </a:rPr>
              <a:t>https://www.census.gov/about/adrm/fsrdc/about/partners.html</a:t>
            </a:r>
            <a:r>
              <a:rPr lang="en-US" sz="1200" dirty="0"/>
              <a:t> </a:t>
            </a:r>
          </a:p>
        </p:txBody>
      </p:sp>
    </p:spTree>
    <p:extLst>
      <p:ext uri="{BB962C8B-B14F-4D97-AF65-F5344CB8AC3E}">
        <p14:creationId xmlns:p14="http://schemas.microsoft.com/office/powerpoint/2010/main" val="2872430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2E11-FB3A-4841-A3C8-6BDA9279AF8F}"/>
              </a:ext>
            </a:extLst>
          </p:cNvPr>
          <p:cNvSpPr>
            <a:spLocks noGrp="1"/>
          </p:cNvSpPr>
          <p:nvPr>
            <p:ph type="title"/>
          </p:nvPr>
        </p:nvSpPr>
        <p:spPr>
          <a:xfrm>
            <a:off x="964478" y="2410690"/>
            <a:ext cx="10964285" cy="2784763"/>
          </a:xfrm>
        </p:spPr>
        <p:txBody>
          <a:bodyPr>
            <a:normAutofit fontScale="90000"/>
          </a:bodyPr>
          <a:lstStyle/>
          <a:p>
            <a:r>
              <a:rPr lang="en-US" sz="4000" b="1" dirty="0">
                <a:solidFill>
                  <a:schemeClr val="accent5">
                    <a:lumMod val="75000"/>
                  </a:schemeClr>
                </a:solidFill>
              </a:rPr>
              <a:t>Agenda Item #5: RMRDC Outreach Initiatives</a:t>
            </a:r>
            <a:br>
              <a:rPr lang="en-US" sz="4000" b="1" dirty="0">
                <a:solidFill>
                  <a:schemeClr val="accent5">
                    <a:lumMod val="75000"/>
                  </a:schemeClr>
                </a:solidFill>
              </a:rPr>
            </a:br>
            <a:br>
              <a:rPr lang="en-US" sz="4000" b="1" dirty="0">
                <a:solidFill>
                  <a:schemeClr val="accent5">
                    <a:lumMod val="75000"/>
                  </a:schemeClr>
                </a:solidFill>
              </a:rPr>
            </a:br>
            <a:r>
              <a:rPr lang="en-US" sz="4000" b="1" dirty="0">
                <a:solidFill>
                  <a:schemeClr val="accent5">
                    <a:lumMod val="75000"/>
                  </a:schemeClr>
                </a:solidFill>
              </a:rPr>
              <a:t>--Info Sessions</a:t>
            </a:r>
            <a:br>
              <a:rPr lang="en-US" sz="4000" b="1" dirty="0">
                <a:solidFill>
                  <a:schemeClr val="accent5">
                    <a:lumMod val="75000"/>
                  </a:schemeClr>
                </a:solidFill>
              </a:rPr>
            </a:br>
            <a:br>
              <a:rPr lang="en-US" sz="4000" b="1" dirty="0">
                <a:solidFill>
                  <a:schemeClr val="accent5">
                    <a:lumMod val="75000"/>
                  </a:schemeClr>
                </a:solidFill>
              </a:rPr>
            </a:br>
            <a:r>
              <a:rPr lang="en-US" sz="4000" b="1" dirty="0">
                <a:solidFill>
                  <a:schemeClr val="accent5">
                    <a:lumMod val="75000"/>
                  </a:schemeClr>
                </a:solidFill>
              </a:rPr>
              <a:t>--Class Presentations</a:t>
            </a:r>
            <a:br>
              <a:rPr lang="en-US" sz="4000" b="1" dirty="0">
                <a:solidFill>
                  <a:schemeClr val="accent5">
                    <a:lumMod val="75000"/>
                  </a:schemeClr>
                </a:solidFill>
              </a:rPr>
            </a:br>
            <a:br>
              <a:rPr lang="en-US" sz="4000" b="1" dirty="0">
                <a:solidFill>
                  <a:schemeClr val="accent5">
                    <a:lumMod val="75000"/>
                  </a:schemeClr>
                </a:solidFill>
              </a:rPr>
            </a:br>
            <a:r>
              <a:rPr lang="en-US" sz="4000" b="1" dirty="0">
                <a:solidFill>
                  <a:schemeClr val="accent5">
                    <a:lumMod val="75000"/>
                  </a:schemeClr>
                </a:solidFill>
              </a:rPr>
              <a:t>--Health Data Course</a:t>
            </a:r>
            <a:br>
              <a:rPr lang="en-US" sz="4000" b="1" dirty="0">
                <a:solidFill>
                  <a:schemeClr val="accent5">
                    <a:lumMod val="75000"/>
                  </a:schemeClr>
                </a:solidFill>
              </a:rPr>
            </a:br>
            <a:br>
              <a:rPr lang="en-US" sz="4000" b="1" dirty="0">
                <a:solidFill>
                  <a:schemeClr val="accent5">
                    <a:lumMod val="75000"/>
                  </a:schemeClr>
                </a:solidFill>
              </a:rPr>
            </a:br>
            <a:r>
              <a:rPr lang="en-US" sz="4000" b="1" dirty="0">
                <a:solidFill>
                  <a:schemeClr val="accent5">
                    <a:lumMod val="75000"/>
                  </a:schemeClr>
                </a:solidFill>
              </a:rPr>
              <a:t>Let’s Talk!!</a:t>
            </a:r>
          </a:p>
        </p:txBody>
      </p:sp>
      <p:sp>
        <p:nvSpPr>
          <p:cNvPr id="3" name="Slide Number Placeholder 2">
            <a:extLst>
              <a:ext uri="{FF2B5EF4-FFF2-40B4-BE49-F238E27FC236}">
                <a16:creationId xmlns:a16="http://schemas.microsoft.com/office/drawing/2014/main" id="{79BF2C1E-2764-4B04-9CC4-5DDBD3760DC1}"/>
              </a:ext>
            </a:extLst>
          </p:cNvPr>
          <p:cNvSpPr>
            <a:spLocks noGrp="1"/>
          </p:cNvSpPr>
          <p:nvPr>
            <p:ph type="sldNum" sz="quarter" idx="12"/>
          </p:nvPr>
        </p:nvSpPr>
        <p:spPr/>
        <p:txBody>
          <a:bodyPr/>
          <a:lstStyle/>
          <a:p>
            <a:fld id="{CFB28DAA-D79D-47DC-8842-0752DC540695}" type="slidenum">
              <a:rPr lang="en-US" smtClean="0"/>
              <a:t>40</a:t>
            </a:fld>
            <a:endParaRPr lang="en-US"/>
          </a:p>
        </p:txBody>
      </p:sp>
    </p:spTree>
    <p:extLst>
      <p:ext uri="{BB962C8B-B14F-4D97-AF65-F5344CB8AC3E}">
        <p14:creationId xmlns:p14="http://schemas.microsoft.com/office/powerpoint/2010/main" val="3474834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066" y="-1"/>
            <a:ext cx="11349652" cy="6369627"/>
          </a:xfrm>
        </p:spPr>
        <p:txBody>
          <a:bodyPr anchor="ctr">
            <a:normAutofit fontScale="92500" lnSpcReduction="10000"/>
          </a:bodyPr>
          <a:lstStyle/>
          <a:p>
            <a:pPr marL="0" indent="0" algn="ctr">
              <a:buNone/>
            </a:pPr>
            <a:endParaRPr lang="en-US" sz="3600" b="1" dirty="0">
              <a:solidFill>
                <a:schemeClr val="bg1"/>
              </a:solidFill>
            </a:endParaRPr>
          </a:p>
          <a:p>
            <a:pPr marL="0" indent="0" algn="ctr">
              <a:buNone/>
            </a:pPr>
            <a:r>
              <a:rPr lang="en-US" sz="3600" b="1" dirty="0">
                <a:solidFill>
                  <a:schemeClr val="bg1"/>
                </a:solidFill>
              </a:rPr>
              <a:t>Health Data Course: Spring 2022</a:t>
            </a:r>
          </a:p>
          <a:p>
            <a:pPr marL="0" indent="0" algn="ctr">
              <a:buNone/>
            </a:pPr>
            <a:r>
              <a:rPr lang="en-US" sz="2400" b="1" dirty="0">
                <a:solidFill>
                  <a:schemeClr val="bg1"/>
                </a:solidFill>
              </a:rPr>
              <a:t>UC Denver: ECON; HBSC; SOCY; GEOG</a:t>
            </a:r>
          </a:p>
          <a:p>
            <a:pPr marL="0" indent="0" algn="ctr">
              <a:buNone/>
            </a:pPr>
            <a:r>
              <a:rPr lang="en-US" sz="2400" b="1" dirty="0">
                <a:solidFill>
                  <a:schemeClr val="bg1"/>
                </a:solidFill>
              </a:rPr>
              <a:t>Anschutz: HSMP</a:t>
            </a:r>
          </a:p>
          <a:p>
            <a:pPr marL="0" indent="0" algn="ctr">
              <a:buNone/>
            </a:pPr>
            <a:r>
              <a:rPr lang="en-US" sz="3600" b="1" dirty="0">
                <a:solidFill>
                  <a:schemeClr val="bg1"/>
                </a:solidFill>
              </a:rPr>
              <a:t>“</a:t>
            </a:r>
            <a:r>
              <a:rPr lang="en-US" sz="3600" b="1" dirty="0">
                <a:solidFill>
                  <a:srgbClr val="D4B779"/>
                </a:solidFill>
              </a:rPr>
              <a:t>Federal Statistical Data for Health Research and Policy</a:t>
            </a:r>
            <a:r>
              <a:rPr lang="en-US" sz="3600" b="1" dirty="0">
                <a:solidFill>
                  <a:schemeClr val="bg1"/>
                </a:solidFill>
              </a:rPr>
              <a:t>”</a:t>
            </a:r>
            <a:br>
              <a:rPr lang="en-US" sz="3600" b="1" dirty="0">
                <a:solidFill>
                  <a:schemeClr val="bg1"/>
                </a:solidFill>
              </a:rPr>
            </a:br>
            <a:endParaRPr lang="en-US" sz="3600" b="1" dirty="0">
              <a:solidFill>
                <a:schemeClr val="bg1"/>
              </a:solidFill>
            </a:endParaRPr>
          </a:p>
          <a:p>
            <a:pPr marL="0" indent="0">
              <a:buNone/>
            </a:pPr>
            <a:r>
              <a:rPr lang="en-US" sz="2400" dirty="0">
                <a:solidFill>
                  <a:schemeClr val="bg1"/>
                </a:solidFill>
              </a:rPr>
              <a:t>1. No cost to member institutions, students take for 1 or 3 credits</a:t>
            </a:r>
          </a:p>
          <a:p>
            <a:pPr marL="0" indent="0">
              <a:buNone/>
            </a:pPr>
            <a:r>
              <a:rPr lang="en-US" sz="2400" dirty="0">
                <a:solidFill>
                  <a:schemeClr val="bg1"/>
                </a:solidFill>
              </a:rPr>
              <a:t>2. For advice on listing the course, contact Laura Argys </a:t>
            </a:r>
            <a:r>
              <a:rPr lang="it-IT" sz="2400" dirty="0">
                <a:solidFill>
                  <a:schemeClr val="bg1"/>
                </a:solidFill>
              </a:rPr>
              <a:t>(</a:t>
            </a:r>
            <a:r>
              <a:rPr lang="it-IT" sz="2400" dirty="0">
                <a:solidFill>
                  <a:schemeClr val="bg1"/>
                </a:solidFill>
                <a:hlinkClick r:id="rId3"/>
              </a:rPr>
              <a:t>Laura.Argys@ucdenver.edu</a:t>
            </a:r>
            <a:r>
              <a:rPr lang="it-IT" sz="2400" dirty="0">
                <a:solidFill>
                  <a:schemeClr val="bg1"/>
                </a:solidFill>
              </a:rPr>
              <a:t>) </a:t>
            </a:r>
            <a:endParaRPr lang="en-US" sz="2400" dirty="0">
              <a:solidFill>
                <a:schemeClr val="bg1"/>
              </a:solidFill>
            </a:endParaRPr>
          </a:p>
          <a:p>
            <a:pPr marL="0" indent="0">
              <a:buNone/>
            </a:pPr>
            <a:r>
              <a:rPr lang="en-US" sz="2400" dirty="0">
                <a:solidFill>
                  <a:schemeClr val="bg1"/>
                </a:solidFill>
              </a:rPr>
              <a:t>3. Taught remotely, Fridays 9am</a:t>
            </a:r>
          </a:p>
          <a:p>
            <a:pPr marL="0" indent="0">
              <a:buNone/>
            </a:pPr>
            <a:r>
              <a:rPr lang="en-US" sz="2400" dirty="0">
                <a:solidFill>
                  <a:schemeClr val="bg1"/>
                </a:solidFill>
              </a:rPr>
              <a:t>4. Designed for early-career graduate students</a:t>
            </a:r>
          </a:p>
          <a:p>
            <a:pPr marL="0" indent="0">
              <a:buNone/>
            </a:pPr>
            <a:r>
              <a:rPr lang="en-US" sz="2400" dirty="0">
                <a:solidFill>
                  <a:schemeClr val="bg1"/>
                </a:solidFill>
              </a:rPr>
              <a:t>5. Students develop the knowledge and skills required to effectively use a variety of federal statistical data sets for health research and policy analysis.</a:t>
            </a:r>
          </a:p>
          <a:p>
            <a:pPr marL="0" indent="0">
              <a:buNone/>
            </a:pPr>
            <a:r>
              <a:rPr lang="en-US" sz="2400" dirty="0">
                <a:solidFill>
                  <a:schemeClr val="bg1"/>
                </a:solidFill>
              </a:rPr>
              <a:t>6. The semester project is a restricted-use data proposal.</a:t>
            </a:r>
          </a:p>
          <a:p>
            <a:pPr marL="0" indent="0">
              <a:buNone/>
            </a:pPr>
            <a:r>
              <a:rPr lang="en-US" sz="2400" dirty="0">
                <a:solidFill>
                  <a:schemeClr val="bg1"/>
                </a:solidFill>
              </a:rPr>
              <a:t>7. 3-credit option: Students get “hands on” exercises using SAS to analyze public versions of the federal data sets to reproduce results in published papers.</a:t>
            </a: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48646F9A-E761-4EB3-BB3F-21FBB43514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2716894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1BFF59-A753-EB45-B061-B8D31959D647}"/>
              </a:ext>
            </a:extLst>
          </p:cNvPr>
          <p:cNvSpPr>
            <a:spLocks noGrp="1"/>
          </p:cNvSpPr>
          <p:nvPr>
            <p:ph type="title"/>
          </p:nvPr>
        </p:nvSpPr>
        <p:spPr>
          <a:xfrm>
            <a:off x="350185" y="276598"/>
            <a:ext cx="11841271" cy="1325563"/>
          </a:xfrm>
        </p:spPr>
        <p:txBody>
          <a:bodyPr>
            <a:noAutofit/>
          </a:bodyPr>
          <a:lstStyle/>
          <a:p>
            <a:r>
              <a:rPr lang="en-US" sz="2800" b="1" dirty="0">
                <a:solidFill>
                  <a:schemeClr val="bg1"/>
                </a:solidFill>
              </a:rPr>
              <a:t>Documented Advantages of RMRDC Health Data Course</a:t>
            </a:r>
          </a:p>
        </p:txBody>
      </p:sp>
      <p:sp>
        <p:nvSpPr>
          <p:cNvPr id="6" name="Content Placeholder 5">
            <a:extLst>
              <a:ext uri="{FF2B5EF4-FFF2-40B4-BE49-F238E27FC236}">
                <a16:creationId xmlns:a16="http://schemas.microsoft.com/office/drawing/2014/main" id="{5A01AB60-784B-FF42-B7B8-49AE4BE1C5BF}"/>
              </a:ext>
            </a:extLst>
          </p:cNvPr>
          <p:cNvSpPr>
            <a:spLocks noGrp="1"/>
          </p:cNvSpPr>
          <p:nvPr>
            <p:ph idx="1"/>
          </p:nvPr>
        </p:nvSpPr>
        <p:spPr>
          <a:xfrm>
            <a:off x="350729" y="1713709"/>
            <a:ext cx="10960738" cy="3885641"/>
          </a:xfrm>
        </p:spPr>
        <p:txBody>
          <a:bodyPr>
            <a:normAutofit fontScale="92500" lnSpcReduction="10000"/>
          </a:bodyPr>
          <a:lstStyle/>
          <a:p>
            <a:pPr lvl="1"/>
            <a:r>
              <a:rPr lang="en-US" dirty="0">
                <a:solidFill>
                  <a:schemeClr val="bg1"/>
                </a:solidFill>
                <a:latin typeface="Roboto" panose="02000000000000000000" pitchFamily="2" charset="0"/>
                <a:ea typeface="Roboto" panose="02000000000000000000" pitchFamily="2" charset="0"/>
              </a:rPr>
              <a:t>Journal publications—1 </a:t>
            </a:r>
          </a:p>
          <a:p>
            <a:pPr lvl="1"/>
            <a:endParaRPr lang="en-US" dirty="0">
              <a:solidFill>
                <a:schemeClr val="bg1"/>
              </a:solidFill>
              <a:latin typeface="Roboto" panose="02000000000000000000" pitchFamily="2" charset="0"/>
              <a:ea typeface="Roboto" panose="02000000000000000000" pitchFamily="2" charset="0"/>
            </a:endParaRPr>
          </a:p>
          <a:p>
            <a:pPr lvl="1"/>
            <a:r>
              <a:rPr lang="en-US" dirty="0">
                <a:solidFill>
                  <a:schemeClr val="bg1"/>
                </a:solidFill>
                <a:latin typeface="Roboto" panose="02000000000000000000" pitchFamily="2" charset="0"/>
                <a:ea typeface="Roboto" panose="02000000000000000000" pitchFamily="2" charset="0"/>
              </a:rPr>
              <a:t>Admission to prestigious PhD programs—3</a:t>
            </a:r>
          </a:p>
          <a:p>
            <a:pPr lvl="1"/>
            <a:endParaRPr lang="en-US" dirty="0">
              <a:solidFill>
                <a:schemeClr val="bg1"/>
              </a:solidFill>
              <a:latin typeface="Roboto" panose="02000000000000000000" pitchFamily="2" charset="0"/>
              <a:ea typeface="Roboto" panose="02000000000000000000" pitchFamily="2" charset="0"/>
            </a:endParaRPr>
          </a:p>
          <a:p>
            <a:pPr lvl="1"/>
            <a:r>
              <a:rPr lang="en-US" dirty="0">
                <a:solidFill>
                  <a:schemeClr val="bg1"/>
                </a:solidFill>
                <a:latin typeface="Roboto" panose="02000000000000000000" pitchFamily="2" charset="0"/>
                <a:ea typeface="Roboto" panose="02000000000000000000" pitchFamily="2" charset="0"/>
              </a:rPr>
              <a:t>RMRDC Approved Projects—2</a:t>
            </a:r>
          </a:p>
          <a:p>
            <a:pPr lvl="1"/>
            <a:endParaRPr lang="en-US" dirty="0">
              <a:solidFill>
                <a:schemeClr val="bg1"/>
              </a:solidFill>
              <a:latin typeface="Roboto" panose="02000000000000000000" pitchFamily="2" charset="0"/>
              <a:ea typeface="Roboto" panose="02000000000000000000" pitchFamily="2" charset="0"/>
            </a:endParaRPr>
          </a:p>
          <a:p>
            <a:pPr lvl="1"/>
            <a:r>
              <a:rPr lang="en-US" dirty="0">
                <a:solidFill>
                  <a:schemeClr val="bg1"/>
                </a:solidFill>
                <a:latin typeface="Roboto" panose="02000000000000000000" pitchFamily="2" charset="0"/>
                <a:ea typeface="Roboto" panose="02000000000000000000" pitchFamily="2" charset="0"/>
              </a:rPr>
              <a:t>RMRDC Projects in Development—2</a:t>
            </a:r>
          </a:p>
          <a:p>
            <a:pPr lvl="1"/>
            <a:endParaRPr lang="en-US" dirty="0">
              <a:solidFill>
                <a:schemeClr val="bg1"/>
              </a:solidFill>
              <a:latin typeface="Roboto" panose="02000000000000000000" pitchFamily="2" charset="0"/>
              <a:ea typeface="Roboto" panose="02000000000000000000" pitchFamily="2" charset="0"/>
            </a:endParaRPr>
          </a:p>
          <a:p>
            <a:pPr lvl="1"/>
            <a:r>
              <a:rPr lang="en-US" dirty="0">
                <a:solidFill>
                  <a:schemeClr val="bg1"/>
                </a:solidFill>
                <a:latin typeface="Roboto" panose="02000000000000000000" pitchFamily="2" charset="0"/>
                <a:ea typeface="Roboto" panose="02000000000000000000" pitchFamily="2" charset="0"/>
              </a:rPr>
              <a:t>Employment on Existing RMRDC Projects—2</a:t>
            </a:r>
          </a:p>
          <a:p>
            <a:pPr lvl="1"/>
            <a:endParaRPr lang="en-US" dirty="0">
              <a:solidFill>
                <a:schemeClr val="bg1"/>
              </a:solidFill>
              <a:latin typeface="Roboto" panose="02000000000000000000" pitchFamily="2" charset="0"/>
              <a:ea typeface="Roboto" panose="02000000000000000000" pitchFamily="2" charset="0"/>
            </a:endParaRPr>
          </a:p>
          <a:p>
            <a:pPr lvl="1"/>
            <a:r>
              <a:rPr lang="en-US" dirty="0">
                <a:solidFill>
                  <a:schemeClr val="bg1"/>
                </a:solidFill>
                <a:latin typeface="Roboto" panose="02000000000000000000" pitchFamily="2" charset="0"/>
                <a:ea typeface="Roboto" panose="02000000000000000000" pitchFamily="2" charset="0"/>
              </a:rPr>
              <a:t>Mentorship on grad research--all</a:t>
            </a:r>
          </a:p>
        </p:txBody>
      </p:sp>
      <p:pic>
        <p:nvPicPr>
          <p:cNvPr id="7" name="Picture 6">
            <a:extLst>
              <a:ext uri="{FF2B5EF4-FFF2-40B4-BE49-F238E27FC236}">
                <a16:creationId xmlns:a16="http://schemas.microsoft.com/office/drawing/2014/main" id="{EDCDAA1A-0B9F-43FF-908C-ED0E4A0960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433385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EC2283-43DC-4C6B-87B4-571CEA6C345F}"/>
              </a:ext>
            </a:extLst>
          </p:cNvPr>
          <p:cNvPicPr>
            <a:picLocks noChangeAspect="1"/>
          </p:cNvPicPr>
          <p:nvPr/>
        </p:nvPicPr>
        <p:blipFill>
          <a:blip r:embed="rId3"/>
          <a:stretch>
            <a:fillRect/>
          </a:stretch>
        </p:blipFill>
        <p:spPr>
          <a:xfrm>
            <a:off x="1196503" y="1597375"/>
            <a:ext cx="8867572" cy="4670764"/>
          </a:xfrm>
          <a:prstGeom prst="rect">
            <a:avLst/>
          </a:prstGeom>
          <a:solidFill>
            <a:schemeClr val="tx1"/>
          </a:solidFill>
          <a:ln w="76200">
            <a:solidFill>
              <a:srgbClr val="CFB87C"/>
            </a:solidFill>
          </a:ln>
        </p:spPr>
      </p:pic>
      <p:sp>
        <p:nvSpPr>
          <p:cNvPr id="2" name="Title 1">
            <a:extLst>
              <a:ext uri="{FF2B5EF4-FFF2-40B4-BE49-F238E27FC236}">
                <a16:creationId xmlns:a16="http://schemas.microsoft.com/office/drawing/2014/main" id="{151CC319-61BB-4F4C-829D-B5A3A85B3841}"/>
              </a:ext>
            </a:extLst>
          </p:cNvPr>
          <p:cNvSpPr>
            <a:spLocks noGrp="1"/>
          </p:cNvSpPr>
          <p:nvPr>
            <p:ph type="title"/>
          </p:nvPr>
        </p:nvSpPr>
        <p:spPr>
          <a:xfrm>
            <a:off x="509155" y="337984"/>
            <a:ext cx="10813473" cy="1259391"/>
          </a:xfrm>
        </p:spPr>
        <p:txBody>
          <a:bodyPr>
            <a:normAutofit/>
          </a:bodyPr>
          <a:lstStyle/>
          <a:p>
            <a:r>
              <a:rPr lang="en-US" b="1" dirty="0">
                <a:solidFill>
                  <a:srgbClr val="CFB87C"/>
                </a:solidFill>
              </a:rPr>
              <a:t>Agenda Item #6: SAP Portal Demonstration</a:t>
            </a:r>
          </a:p>
        </p:txBody>
      </p:sp>
      <p:sp>
        <p:nvSpPr>
          <p:cNvPr id="5" name="TextBox 4">
            <a:extLst>
              <a:ext uri="{FF2B5EF4-FFF2-40B4-BE49-F238E27FC236}">
                <a16:creationId xmlns:a16="http://schemas.microsoft.com/office/drawing/2014/main" id="{FF7BC66D-CF82-40F6-9B94-29E23539E6D8}"/>
              </a:ext>
            </a:extLst>
          </p:cNvPr>
          <p:cNvSpPr txBox="1"/>
          <p:nvPr/>
        </p:nvSpPr>
        <p:spPr>
          <a:xfrm>
            <a:off x="1225811" y="2596788"/>
            <a:ext cx="872122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solidFill>
                    <a:srgbClr val="CFB87C"/>
                  </a:solid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https://rdg-ui-rdg-uat.apps.cluster0.ocp.icpsr.umich.edu/</a:t>
            </a:r>
            <a:endParaRPr kumimoji="0" lang="en-US" sz="2800" b="0" i="0" u="none" strike="noStrike" kern="1200" cap="none" spc="0" normalizeH="0" baseline="0" noProof="0" dirty="0">
              <a:ln>
                <a:solidFill>
                  <a:srgbClr val="CFB87C"/>
                </a:solidFill>
              </a:ln>
              <a:solidFill>
                <a:prstClr val="black"/>
              </a:solidFill>
              <a:effectLst/>
              <a:uLnTx/>
              <a:uFillTx/>
              <a:latin typeface="Calibri" panose="020F0502020204030204"/>
              <a:ea typeface="+mn-ea"/>
              <a:cs typeface="+mn-cs"/>
            </a:endParaRPr>
          </a:p>
        </p:txBody>
      </p:sp>
      <p:pic>
        <p:nvPicPr>
          <p:cNvPr id="8" name="Picture 7">
            <a:hlinkClick r:id="rId4"/>
            <a:extLst>
              <a:ext uri="{FF2B5EF4-FFF2-40B4-BE49-F238E27FC236}">
                <a16:creationId xmlns:a16="http://schemas.microsoft.com/office/drawing/2014/main" id="{28CF445A-ED8B-428F-AE51-2B0F4A4FE3E1}"/>
              </a:ext>
            </a:extLst>
          </p:cNvPr>
          <p:cNvPicPr>
            <a:picLocks noChangeAspect="1"/>
          </p:cNvPicPr>
          <p:nvPr/>
        </p:nvPicPr>
        <p:blipFill rotWithShape="1">
          <a:blip r:embed="rId5"/>
          <a:srcRect l="24670" t="39755"/>
          <a:stretch/>
        </p:blipFill>
        <p:spPr>
          <a:xfrm>
            <a:off x="9377464" y="5447496"/>
            <a:ext cx="2667000" cy="1259391"/>
          </a:xfrm>
          <a:prstGeom prst="rect">
            <a:avLst/>
          </a:prstGeom>
        </p:spPr>
      </p:pic>
      <p:pic>
        <p:nvPicPr>
          <p:cNvPr id="6" name="Picture 5">
            <a:extLst>
              <a:ext uri="{FF2B5EF4-FFF2-40B4-BE49-F238E27FC236}">
                <a16:creationId xmlns:a16="http://schemas.microsoft.com/office/drawing/2014/main" id="{E37EDF03-BE86-448C-B683-5D98FE1CC0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1777422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1BFF59-A753-EB45-B061-B8D31959D647}"/>
              </a:ext>
            </a:extLst>
          </p:cNvPr>
          <p:cNvSpPr>
            <a:spLocks noGrp="1"/>
          </p:cNvSpPr>
          <p:nvPr>
            <p:ph type="title"/>
          </p:nvPr>
        </p:nvSpPr>
        <p:spPr>
          <a:xfrm>
            <a:off x="152768" y="-27715"/>
            <a:ext cx="11699310" cy="1325563"/>
          </a:xfrm>
        </p:spPr>
        <p:txBody>
          <a:bodyPr>
            <a:normAutofit/>
          </a:bodyPr>
          <a:lstStyle/>
          <a:p>
            <a:pPr algn="ctr"/>
            <a:r>
              <a:rPr lang="en-US" sz="5400" b="1" dirty="0">
                <a:solidFill>
                  <a:srgbClr val="D4B779"/>
                </a:solidFill>
                <a:effectLst/>
              </a:rPr>
              <a:t>Thank You!</a:t>
            </a:r>
          </a:p>
        </p:txBody>
      </p:sp>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7" name="Rectangle 6">
            <a:extLst>
              <a:ext uri="{FF2B5EF4-FFF2-40B4-BE49-F238E27FC236}">
                <a16:creationId xmlns:a16="http://schemas.microsoft.com/office/drawing/2014/main" id="{2DB41283-D4DC-44EB-AAD2-C4099ADF7C53}"/>
              </a:ext>
            </a:extLst>
          </p:cNvPr>
          <p:cNvSpPr/>
          <p:nvPr/>
        </p:nvSpPr>
        <p:spPr>
          <a:xfrm>
            <a:off x="1817665" y="1301859"/>
            <a:ext cx="8586061" cy="4308529"/>
          </a:xfrm>
          <a:prstGeom prst="rect">
            <a:avLst/>
          </a:prstGeom>
          <a:solidFill>
            <a:srgbClr val="D4B7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D80D4E-7004-466B-B749-FF3EC362770A}"/>
              </a:ext>
            </a:extLst>
          </p:cNvPr>
          <p:cNvPicPr>
            <a:picLocks noChangeAspect="1"/>
          </p:cNvPicPr>
          <p:nvPr/>
        </p:nvPicPr>
        <p:blipFill>
          <a:blip r:embed="rId3"/>
          <a:stretch>
            <a:fillRect/>
          </a:stretch>
        </p:blipFill>
        <p:spPr>
          <a:xfrm>
            <a:off x="2136944" y="1941105"/>
            <a:ext cx="2425484" cy="2480609"/>
          </a:xfrm>
          <a:prstGeom prst="ellipse">
            <a:avLst/>
          </a:prstGeom>
          <a:ln w="25400">
            <a:solidFill>
              <a:schemeClr val="tx1"/>
            </a:solidFill>
          </a:ln>
          <a:effectLst/>
        </p:spPr>
      </p:pic>
      <p:pic>
        <p:nvPicPr>
          <p:cNvPr id="11" name="Picture 10">
            <a:extLst>
              <a:ext uri="{FF2B5EF4-FFF2-40B4-BE49-F238E27FC236}">
                <a16:creationId xmlns:a16="http://schemas.microsoft.com/office/drawing/2014/main" id="{5737C0DB-D8AD-4A39-8F99-931C2F3C594B}"/>
              </a:ext>
            </a:extLst>
          </p:cNvPr>
          <p:cNvPicPr>
            <a:picLocks noChangeAspect="1"/>
          </p:cNvPicPr>
          <p:nvPr/>
        </p:nvPicPr>
        <p:blipFill>
          <a:blip r:embed="rId4"/>
          <a:stretch>
            <a:fillRect/>
          </a:stretch>
        </p:blipFill>
        <p:spPr>
          <a:xfrm>
            <a:off x="4919629" y="1763479"/>
            <a:ext cx="2425485" cy="2480609"/>
          </a:xfrm>
          <a:prstGeom prst="ellipse">
            <a:avLst/>
          </a:prstGeom>
          <a:ln w="25400">
            <a:solidFill>
              <a:schemeClr val="tx1"/>
            </a:solidFill>
          </a:ln>
          <a:effectLst/>
        </p:spPr>
      </p:pic>
      <p:sp>
        <p:nvSpPr>
          <p:cNvPr id="12" name="TextBox 11">
            <a:extLst>
              <a:ext uri="{FF2B5EF4-FFF2-40B4-BE49-F238E27FC236}">
                <a16:creationId xmlns:a16="http://schemas.microsoft.com/office/drawing/2014/main" id="{3C8C3C07-C547-417D-B091-9FAEDC376C6E}"/>
              </a:ext>
            </a:extLst>
          </p:cNvPr>
          <p:cNvSpPr txBox="1"/>
          <p:nvPr/>
        </p:nvSpPr>
        <p:spPr>
          <a:xfrm>
            <a:off x="4632619" y="4410130"/>
            <a:ext cx="301364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Phil Pendergast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philip.m.pendergast@census.gov</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3383DA-6F03-46BE-BDA0-DB5F099F3181}"/>
              </a:ext>
            </a:extLst>
          </p:cNvPr>
          <p:cNvSpPr txBox="1"/>
          <p:nvPr/>
        </p:nvSpPr>
        <p:spPr>
          <a:xfrm>
            <a:off x="2286952" y="4567335"/>
            <a:ext cx="22718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Jani Little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Executive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jani.little@colorado.edu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5ABBB89-EA91-4E7E-BE97-0271C8228A83}"/>
              </a:ext>
            </a:extLst>
          </p:cNvPr>
          <p:cNvPicPr>
            <a:picLocks noChangeAspect="1"/>
          </p:cNvPicPr>
          <p:nvPr/>
        </p:nvPicPr>
        <p:blipFill>
          <a:blip r:embed="rId7" cstate="print">
            <a:extLst>
              <a:ext uri="{28A0092B-C50C-407E-A947-70E740481C1C}">
                <a14:useLocalDpi xmlns:a14="http://schemas.microsoft.com/office/drawing/2010/main" val="0"/>
              </a:ext>
            </a:extLst>
          </a:blip>
          <a:srcRect t="9081" b="9081"/>
          <a:stretch/>
        </p:blipFill>
        <p:spPr>
          <a:xfrm>
            <a:off x="7735086" y="1876124"/>
            <a:ext cx="2319970" cy="2408453"/>
          </a:xfrm>
          <a:prstGeom prst="ellipse">
            <a:avLst/>
          </a:prstGeom>
          <a:ln w="25400">
            <a:solidFill>
              <a:schemeClr val="tx1"/>
            </a:solidFill>
          </a:ln>
          <a:effectLst/>
        </p:spPr>
      </p:pic>
      <p:sp>
        <p:nvSpPr>
          <p:cNvPr id="14" name="TextBox 13">
            <a:extLst>
              <a:ext uri="{FF2B5EF4-FFF2-40B4-BE49-F238E27FC236}">
                <a16:creationId xmlns:a16="http://schemas.microsoft.com/office/drawing/2014/main" id="{85073BBF-E296-4993-96E3-AC98B8BE892C}"/>
              </a:ext>
            </a:extLst>
          </p:cNvPr>
          <p:cNvSpPr txBox="1"/>
          <p:nvPr/>
        </p:nvSpPr>
        <p:spPr>
          <a:xfrm>
            <a:off x="7816919" y="4518422"/>
            <a:ext cx="2444900"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Kas McLean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Grad Research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8"/>
              </a:rPr>
              <a:t>kas.mclean@colorado.edu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44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a:extLst>
              <a:ext uri="{FF2B5EF4-FFF2-40B4-BE49-F238E27FC236}">
                <a16:creationId xmlns:a16="http://schemas.microsoft.com/office/drawing/2014/main" id="{772AF5F4-54BC-8BA5-3DC0-57B37D6C3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01" y="561636"/>
            <a:ext cx="9064978" cy="6296364"/>
          </a:xfrm>
          <a:prstGeom prst="rect">
            <a:avLst/>
          </a:prstGeom>
        </p:spPr>
      </p:pic>
      <p:sp>
        <p:nvSpPr>
          <p:cNvPr id="4" name="TextBox 3">
            <a:extLst>
              <a:ext uri="{FF2B5EF4-FFF2-40B4-BE49-F238E27FC236}">
                <a16:creationId xmlns:a16="http://schemas.microsoft.com/office/drawing/2014/main" id="{FC916632-3F2A-2E54-9BEA-07B4CBBB522A}"/>
              </a:ext>
            </a:extLst>
          </p:cNvPr>
          <p:cNvSpPr txBox="1"/>
          <p:nvPr/>
        </p:nvSpPr>
        <p:spPr>
          <a:xfrm>
            <a:off x="1286765" y="695980"/>
            <a:ext cx="6666505" cy="523220"/>
          </a:xfrm>
          <a:prstGeom prst="rect">
            <a:avLst/>
          </a:prstGeom>
          <a:noFill/>
        </p:spPr>
        <p:txBody>
          <a:bodyPr wrap="none" rtlCol="0">
            <a:spAutoFit/>
          </a:bodyPr>
          <a:lstStyle/>
          <a:p>
            <a:r>
              <a:rPr lang="en-US" sz="2800" dirty="0"/>
              <a:t>FSRDC Network Planned Expansion, 2024-26</a:t>
            </a:r>
          </a:p>
        </p:txBody>
      </p:sp>
      <p:sp>
        <p:nvSpPr>
          <p:cNvPr id="5" name="TextBox 4">
            <a:extLst>
              <a:ext uri="{FF2B5EF4-FFF2-40B4-BE49-F238E27FC236}">
                <a16:creationId xmlns:a16="http://schemas.microsoft.com/office/drawing/2014/main" id="{99C5D509-917A-F969-7795-F23A4D3B9D9E}"/>
              </a:ext>
            </a:extLst>
          </p:cNvPr>
          <p:cNvSpPr txBox="1"/>
          <p:nvPr/>
        </p:nvSpPr>
        <p:spPr>
          <a:xfrm>
            <a:off x="8621487" y="1219200"/>
            <a:ext cx="3245312" cy="3416320"/>
          </a:xfrm>
          <a:prstGeom prst="rect">
            <a:avLst/>
          </a:prstGeom>
          <a:noFill/>
        </p:spPr>
        <p:txBody>
          <a:bodyPr wrap="none" rtlCol="0">
            <a:spAutoFit/>
          </a:bodyPr>
          <a:lstStyle/>
          <a:p>
            <a:r>
              <a:rPr lang="en-US" b="1" dirty="0"/>
              <a:t>2024 Planned Builds:</a:t>
            </a:r>
          </a:p>
          <a:p>
            <a:endParaRPr lang="en-US" dirty="0"/>
          </a:p>
          <a:p>
            <a:r>
              <a:rPr lang="en-US" dirty="0"/>
              <a:t>1. Ohio State University</a:t>
            </a:r>
          </a:p>
          <a:p>
            <a:r>
              <a:rPr lang="en-US" dirty="0"/>
              <a:t>2. Indiana University</a:t>
            </a:r>
          </a:p>
          <a:p>
            <a:r>
              <a:rPr lang="en-US" dirty="0"/>
              <a:t>3. Iowa State University</a:t>
            </a:r>
          </a:p>
          <a:p>
            <a:endParaRPr lang="en-US" dirty="0"/>
          </a:p>
          <a:p>
            <a:r>
              <a:rPr lang="en-US" b="1" dirty="0"/>
              <a:t>2025-26 Planned Builds:</a:t>
            </a:r>
          </a:p>
          <a:p>
            <a:endParaRPr lang="en-US" dirty="0"/>
          </a:p>
          <a:p>
            <a:r>
              <a:rPr lang="en-US" dirty="0"/>
              <a:t>4. University of Tennessee</a:t>
            </a:r>
          </a:p>
          <a:p>
            <a:r>
              <a:rPr lang="en-US" dirty="0"/>
              <a:t>5. University of Chicago</a:t>
            </a:r>
          </a:p>
          <a:p>
            <a:r>
              <a:rPr lang="en-US" dirty="0"/>
              <a:t>6. University of Pittsburgh</a:t>
            </a:r>
          </a:p>
          <a:p>
            <a:r>
              <a:rPr lang="en-US" dirty="0"/>
              <a:t>7. St. Louis Federal Reserve Bank</a:t>
            </a:r>
          </a:p>
        </p:txBody>
      </p:sp>
    </p:spTree>
    <p:extLst>
      <p:ext uri="{BB962C8B-B14F-4D97-AF65-F5344CB8AC3E}">
        <p14:creationId xmlns:p14="http://schemas.microsoft.com/office/powerpoint/2010/main" val="420601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99B57F5E-9025-8147-AC5F-399FE6486731}"/>
              </a:ext>
            </a:extLst>
          </p:cNvPr>
          <p:cNvSpPr>
            <a:spLocks noGrp="1"/>
          </p:cNvSpPr>
          <p:nvPr>
            <p:ph type="title"/>
          </p:nvPr>
        </p:nvSpPr>
        <p:spPr>
          <a:xfrm>
            <a:off x="1074628" y="709990"/>
            <a:ext cx="10322716" cy="927988"/>
          </a:xfrm>
        </p:spPr>
        <p:txBody>
          <a:bodyPr>
            <a:normAutofit fontScale="90000"/>
          </a:bodyPr>
          <a:lstStyle/>
          <a:p>
            <a:pPr algn="ctr"/>
            <a:r>
              <a:rPr lang="en-US" sz="3600" b="1" dirty="0"/>
              <a:t>Two Initiatives Aimed at Equalizing and Diversifying Access to Restricted-Use Data (Equity-Focused Outreach)</a:t>
            </a:r>
            <a:br>
              <a:rPr lang="en-US" sz="3600" b="1" dirty="0"/>
            </a:br>
            <a:br>
              <a:rPr lang="en-US" sz="3600" b="1" dirty="0"/>
            </a:br>
            <a:endParaRPr lang="en-US" sz="3600" b="1" dirty="0"/>
          </a:p>
        </p:txBody>
      </p:sp>
      <p:pic>
        <p:nvPicPr>
          <p:cNvPr id="4" name="Picture 3">
            <a:extLst>
              <a:ext uri="{FF2B5EF4-FFF2-40B4-BE49-F238E27FC236}">
                <a16:creationId xmlns:a16="http://schemas.microsoft.com/office/drawing/2014/main" id="{67E3555C-83F6-4B3C-9BF4-2F7A47A12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22445"/>
            <a:ext cx="12192000" cy="1035555"/>
          </a:xfrm>
          <a:prstGeom prst="rect">
            <a:avLst/>
          </a:prstGeom>
        </p:spPr>
      </p:pic>
      <p:sp>
        <p:nvSpPr>
          <p:cNvPr id="3" name="TextBox 2">
            <a:extLst>
              <a:ext uri="{FF2B5EF4-FFF2-40B4-BE49-F238E27FC236}">
                <a16:creationId xmlns:a16="http://schemas.microsoft.com/office/drawing/2014/main" id="{8CBBD3FE-3ABE-DE5C-0750-D87A6D10064B}"/>
              </a:ext>
            </a:extLst>
          </p:cNvPr>
          <p:cNvSpPr txBox="1"/>
          <p:nvPr/>
        </p:nvSpPr>
        <p:spPr>
          <a:xfrm>
            <a:off x="1741715" y="1796467"/>
            <a:ext cx="10525895" cy="4739759"/>
          </a:xfrm>
          <a:prstGeom prst="rect">
            <a:avLst/>
          </a:prstGeom>
          <a:noFill/>
        </p:spPr>
        <p:txBody>
          <a:bodyPr wrap="none" rtlCol="0">
            <a:spAutoFit/>
          </a:bodyPr>
          <a:lstStyle/>
          <a:p>
            <a:pPr marL="342900" indent="-342900" algn="l">
              <a:buAutoNum type="arabicPeriod"/>
            </a:pPr>
            <a:r>
              <a:rPr lang="en-US" sz="2400" b="1" i="1" dirty="0">
                <a:effectLst/>
                <a:latin typeface="Calibri" panose="020F0502020204030204" pitchFamily="34" charset="0"/>
                <a:ea typeface="Times New Roman" panose="02020603050405020304" pitchFamily="18" charset="0"/>
                <a:cs typeface="Calibri" panose="020F0502020204030204" pitchFamily="34" charset="0"/>
              </a:rPr>
              <a:t>NSF INCLUDES </a:t>
            </a:r>
            <a:r>
              <a:rPr lang="en-US" sz="2400" b="1" dirty="0">
                <a:latin typeface="Calibri" panose="020F0502020204030204" pitchFamily="34" charset="0"/>
                <a:ea typeface="Times New Roman" panose="02020603050405020304" pitchFamily="18" charset="0"/>
                <a:cs typeface="Calibri" panose="020F0502020204030204" pitchFamily="34" charset="0"/>
              </a:rPr>
              <a:t>P</a:t>
            </a:r>
            <a:r>
              <a:rPr lang="en-US" sz="2400" b="1" dirty="0">
                <a:effectLst/>
                <a:latin typeface="Calibri" panose="020F0502020204030204" pitchFamily="34" charset="0"/>
                <a:ea typeface="Times New Roman" panose="02020603050405020304" pitchFamily="18" charset="0"/>
                <a:cs typeface="Calibri" panose="020F0502020204030204" pitchFamily="34" charset="0"/>
              </a:rPr>
              <a:t>roposal Under Development--Texas A&amp;M   (Due Oct 2023)  </a:t>
            </a:r>
          </a:p>
          <a:p>
            <a:pPr algn="l"/>
            <a:endParaRPr lang="en-US" sz="1800" dirty="0">
              <a:ea typeface="Times New Roman" panose="02020603050405020304" pitchFamily="18" charset="0"/>
              <a:cs typeface="Calibri Light" panose="020F0302020204030204" pitchFamily="34" charset="0"/>
            </a:endParaRPr>
          </a:p>
          <a:p>
            <a:pPr algn="l"/>
            <a:r>
              <a:rPr lang="en-US" dirty="0">
                <a:ea typeface="Times New Roman" panose="02020603050405020304" pitchFamily="18" charset="0"/>
                <a:cs typeface="Calibri Light" panose="020F0302020204030204" pitchFamily="34" charset="0"/>
              </a:rPr>
              <a:t>--</a:t>
            </a:r>
            <a:r>
              <a:rPr lang="en-US" sz="1800" dirty="0">
                <a:ea typeface="Times New Roman" panose="02020603050405020304" pitchFamily="18" charset="0"/>
                <a:cs typeface="Calibri Light" panose="020F0302020204030204" pitchFamily="34" charset="0"/>
              </a:rPr>
              <a:t>Targets researchers at </a:t>
            </a:r>
            <a:r>
              <a:rPr lang="en-US" sz="1800" b="1" dirty="0">
                <a:ea typeface="Times New Roman" panose="02020603050405020304" pitchFamily="18" charset="0"/>
                <a:cs typeface="Calibri Light" panose="020F0302020204030204" pitchFamily="34" charset="0"/>
              </a:rPr>
              <a:t>under-resourced institutions </a:t>
            </a:r>
            <a:r>
              <a:rPr lang="en-US" sz="1800" dirty="0">
                <a:ea typeface="Times New Roman" panose="02020603050405020304" pitchFamily="18" charset="0"/>
                <a:cs typeface="Calibri Light" panose="020F0302020204030204" pitchFamily="34" charset="0"/>
              </a:rPr>
              <a:t>that support under-served populations, </a:t>
            </a:r>
          </a:p>
          <a:p>
            <a:pPr algn="l"/>
            <a:r>
              <a:rPr lang="en-US" dirty="0">
                <a:ea typeface="Times New Roman" panose="02020603050405020304" pitchFamily="18" charset="0"/>
                <a:cs typeface="Calibri Light" panose="020F0302020204030204" pitchFamily="34" charset="0"/>
              </a:rPr>
              <a:t>	</a:t>
            </a:r>
            <a:r>
              <a:rPr lang="en-US" sz="1800" dirty="0">
                <a:ea typeface="Times New Roman" panose="02020603050405020304" pitchFamily="18" charset="0"/>
                <a:cs typeface="Calibri Light" panose="020F0302020204030204" pitchFamily="34" charset="0"/>
              </a:rPr>
              <a:t>e.g.,  HBCUs, MSIs, and State Health Agencies</a:t>
            </a:r>
          </a:p>
          <a:p>
            <a:pPr algn="l"/>
            <a:endParaRPr lang="en-US" sz="1800" dirty="0">
              <a:ea typeface="Times New Roman" panose="02020603050405020304" pitchFamily="18" charset="0"/>
              <a:cs typeface="Calibri Light" panose="020F0302020204030204" pitchFamily="34" charset="0"/>
            </a:endParaRPr>
          </a:p>
          <a:p>
            <a:pPr algn="l"/>
            <a:r>
              <a:rPr lang="en-US" dirty="0">
                <a:ea typeface="Times New Roman" panose="02020603050405020304" pitchFamily="18" charset="0"/>
                <a:cs typeface="Calibri Light" panose="020F0302020204030204" pitchFamily="34" charset="0"/>
              </a:rPr>
              <a:t>--</a:t>
            </a:r>
            <a:r>
              <a:rPr lang="en-US" sz="1800" dirty="0">
                <a:ea typeface="Times New Roman" panose="02020603050405020304" pitchFamily="18" charset="0"/>
                <a:cs typeface="Calibri Light" panose="020F0302020204030204" pitchFamily="34" charset="0"/>
              </a:rPr>
              <a:t>Existing FSRDCs would form a national alliance to</a:t>
            </a:r>
          </a:p>
          <a:p>
            <a:pPr algn="l"/>
            <a:r>
              <a:rPr lang="en-US" sz="1800" dirty="0">
                <a:ea typeface="Times New Roman" panose="02020603050405020304" pitchFamily="18" charset="0"/>
                <a:cs typeface="Calibri Light" panose="020F0302020204030204" pitchFamily="34" charset="0"/>
              </a:rPr>
              <a:t>	--build the infrastructure to foster collaboration and broaden participation in the FSRDC program</a:t>
            </a:r>
          </a:p>
          <a:p>
            <a:pPr algn="l"/>
            <a:r>
              <a:rPr lang="en-US" dirty="0">
                <a:ea typeface="Times New Roman" panose="02020603050405020304" pitchFamily="18" charset="0"/>
                <a:cs typeface="Calibri Light" panose="020F0302020204030204" pitchFamily="34" charset="0"/>
              </a:rPr>
              <a:t>	</a:t>
            </a:r>
          </a:p>
          <a:p>
            <a:pPr algn="l"/>
            <a:r>
              <a:rPr lang="en-US" dirty="0">
                <a:ea typeface="Times New Roman" panose="02020603050405020304" pitchFamily="18" charset="0"/>
                <a:cs typeface="Calibri Light" panose="020F0302020204030204" pitchFamily="34" charset="0"/>
              </a:rPr>
              <a:t>	--b</a:t>
            </a:r>
            <a:r>
              <a:rPr lang="en-US" sz="1800" dirty="0">
                <a:ea typeface="Times New Roman" panose="02020603050405020304" pitchFamily="18" charset="0"/>
                <a:cs typeface="Calibri Light" panose="020F0302020204030204" pitchFamily="34" charset="0"/>
              </a:rPr>
              <a:t>uild connections with outside organizations and expand the research network</a:t>
            </a:r>
          </a:p>
          <a:p>
            <a:pPr algn="l"/>
            <a:endParaRPr lang="en-US" sz="1800" dirty="0">
              <a:ea typeface="Times New Roman" panose="02020603050405020304" pitchFamily="18" charset="0"/>
              <a:cs typeface="Calibri Light" panose="020F0302020204030204" pitchFamily="34" charset="0"/>
            </a:endParaRPr>
          </a:p>
          <a:p>
            <a:pPr algn="l"/>
            <a:r>
              <a:rPr lang="en-US" sz="1800" dirty="0">
                <a:ea typeface="Times New Roman" panose="02020603050405020304" pitchFamily="18" charset="0"/>
                <a:cs typeface="Calibri Light" panose="020F0302020204030204" pitchFamily="34" charset="0"/>
              </a:rPr>
              <a:t>	--sponsor proposal development grants; joint project development grants</a:t>
            </a:r>
          </a:p>
          <a:p>
            <a:pPr algn="l"/>
            <a:endParaRPr lang="en-US" sz="1800" dirty="0">
              <a:ea typeface="Times New Roman" panose="02020603050405020304" pitchFamily="18" charset="0"/>
              <a:cs typeface="Calibri Light" panose="020F0302020204030204" pitchFamily="34" charset="0"/>
            </a:endParaRPr>
          </a:p>
          <a:p>
            <a:pPr algn="l"/>
            <a:r>
              <a:rPr lang="en-US" sz="1800" dirty="0">
                <a:ea typeface="Times New Roman" panose="02020603050405020304" pitchFamily="18" charset="0"/>
                <a:cs typeface="Calibri Light" panose="020F0302020204030204" pitchFamily="34" charset="0"/>
              </a:rPr>
              <a:t>	--encourage experienced FSRDC researchers to partner with researchers </a:t>
            </a:r>
          </a:p>
          <a:p>
            <a:pPr algn="l"/>
            <a:r>
              <a:rPr lang="en-US" dirty="0">
                <a:ea typeface="Times New Roman" panose="02020603050405020304" pitchFamily="18" charset="0"/>
                <a:cs typeface="Calibri Light" panose="020F0302020204030204" pitchFamily="34" charset="0"/>
              </a:rPr>
              <a:t>	</a:t>
            </a:r>
            <a:r>
              <a:rPr lang="en-US" sz="1800" dirty="0">
                <a:ea typeface="Times New Roman" panose="02020603050405020304" pitchFamily="18" charset="0"/>
                <a:cs typeface="Calibri Light" panose="020F0302020204030204" pitchFamily="34" charset="0"/>
              </a:rPr>
              <a:t>from under-resourced institutions</a:t>
            </a:r>
          </a:p>
          <a:p>
            <a:pPr algn="l"/>
            <a:endParaRPr lang="en-US" sz="1800" dirty="0">
              <a:ea typeface="Times New Roman" panose="02020603050405020304" pitchFamily="18" charset="0"/>
              <a:cs typeface="Calibri Light" panose="020F0302020204030204" pitchFamily="34" charset="0"/>
            </a:endParaRPr>
          </a:p>
          <a:p>
            <a:pPr marL="342900" indent="-342900" algn="l">
              <a:buAutoNum type="arabicPeriod"/>
            </a:pPr>
            <a:endParaRPr lang="en-US" sz="800" dirty="0">
              <a:effectLst/>
              <a:latin typeface="CG Times"/>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2694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99B57F5E-9025-8147-AC5F-399FE6486731}"/>
              </a:ext>
            </a:extLst>
          </p:cNvPr>
          <p:cNvSpPr>
            <a:spLocks noGrp="1"/>
          </p:cNvSpPr>
          <p:nvPr>
            <p:ph type="title"/>
          </p:nvPr>
        </p:nvSpPr>
        <p:spPr>
          <a:xfrm>
            <a:off x="998427" y="182355"/>
            <a:ext cx="10425929" cy="1213945"/>
          </a:xfrm>
        </p:spPr>
        <p:txBody>
          <a:bodyPr>
            <a:normAutofit fontScale="90000"/>
          </a:bodyPr>
          <a:lstStyle/>
          <a:p>
            <a:pPr algn="ctr"/>
            <a:r>
              <a:rPr lang="en-US" sz="3600" b="1" dirty="0"/>
              <a:t>Two Initiatives Aimed at Equalizing and Diversifying Access to Restricted-Use Data (Equity-Focused Outreach)</a:t>
            </a:r>
            <a:br>
              <a:rPr lang="en-US" sz="3600" b="1" dirty="0"/>
            </a:br>
            <a:endParaRPr lang="en-US" sz="2700"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67E3555C-83F6-4B3C-9BF4-2F7A47A12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22445"/>
            <a:ext cx="12192000" cy="1035555"/>
          </a:xfrm>
          <a:prstGeom prst="rect">
            <a:avLst/>
          </a:prstGeom>
        </p:spPr>
      </p:pic>
      <p:sp>
        <p:nvSpPr>
          <p:cNvPr id="3" name="TextBox 2">
            <a:extLst>
              <a:ext uri="{FF2B5EF4-FFF2-40B4-BE49-F238E27FC236}">
                <a16:creationId xmlns:a16="http://schemas.microsoft.com/office/drawing/2014/main" id="{8CBBD3FE-3ABE-DE5C-0750-D87A6D10064B}"/>
              </a:ext>
            </a:extLst>
          </p:cNvPr>
          <p:cNvSpPr txBox="1"/>
          <p:nvPr/>
        </p:nvSpPr>
        <p:spPr>
          <a:xfrm>
            <a:off x="749765" y="789327"/>
            <a:ext cx="11442235" cy="6678751"/>
          </a:xfrm>
          <a:prstGeom prst="rect">
            <a:avLst/>
          </a:prstGeom>
          <a:noFill/>
        </p:spPr>
        <p:txBody>
          <a:bodyPr wrap="none" rtlCol="0">
            <a:spAutoFit/>
          </a:bodyPr>
          <a:lstStyle/>
          <a:p>
            <a:pPr algn="l"/>
            <a:endParaRPr lang="en-US" sz="1800" dirty="0">
              <a:ea typeface="Times New Roman" panose="02020603050405020304" pitchFamily="18" charset="0"/>
              <a:cs typeface="Calibri Light" panose="020F0302020204030204" pitchFamily="34" charset="0"/>
            </a:endParaRPr>
          </a:p>
          <a:p>
            <a:pPr marL="342900" indent="-342900" algn="l">
              <a:buAutoNum type="arabicPeriod"/>
            </a:pPr>
            <a:endParaRPr lang="en-US" sz="800" dirty="0">
              <a:effectLst/>
              <a:latin typeface="CG Times"/>
              <a:ea typeface="Times New Roman" panose="02020603050405020304" pitchFamily="18" charset="0"/>
              <a:cs typeface="Times New Roman" panose="02020603050405020304" pitchFamily="18" charset="0"/>
            </a:endParaRPr>
          </a:p>
          <a:p>
            <a:pPr algn="l"/>
            <a:r>
              <a:rPr lang="en-US" sz="2400" dirty="0"/>
              <a:t>2. </a:t>
            </a:r>
            <a:r>
              <a:rPr lang="en-US" sz="2400" b="1" dirty="0"/>
              <a:t>Graduate Course Provides Training in Research with Restricted-Use Data —CU Boulder</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Federal Statistical </a:t>
            </a:r>
            <a:r>
              <a:rPr lang="en-US" sz="2400" dirty="0">
                <a:latin typeface="Calibri" panose="020F0502020204030204" pitchFamily="34" charset="0"/>
                <a:ea typeface="Calibri" panose="020F0502020204030204" pitchFamily="34" charset="0"/>
                <a:cs typeface="Times New Roman" panose="02020603050405020304" pitchFamily="18" charset="0"/>
              </a:rPr>
              <a:t>Data for Health Research and Policy</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	--Targets early-career grad students in health econ, public health, pop studies</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l"/>
            <a:r>
              <a:rPr lang="en-US" sz="2400" b="1" dirty="0"/>
              <a:t>	--</a:t>
            </a:r>
            <a:r>
              <a:rPr lang="en-US" sz="2400" dirty="0"/>
              <a:t>Expands Individual Access to FSRDCs</a:t>
            </a:r>
          </a:p>
          <a:p>
            <a:endParaRPr lang="en-US" sz="2400" b="1" dirty="0"/>
          </a:p>
          <a:p>
            <a:r>
              <a:rPr lang="en-US" sz="2400" b="1" dirty="0"/>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Provides a Grassroots Approach—Encourages </a:t>
            </a:r>
            <a:r>
              <a:rPr lang="en-US" sz="2400" dirty="0">
                <a:latin typeface="Calibri" panose="020F0502020204030204" pitchFamily="34" charset="0"/>
                <a:ea typeface="Calibri" panose="020F0502020204030204" pitchFamily="34" charset="0"/>
                <a:cs typeface="Times New Roman" panose="02020603050405020304" pitchFamily="18" charset="0"/>
              </a:rPr>
              <a:t>S</a:t>
            </a:r>
            <a:r>
              <a:rPr lang="en-US" sz="2400" dirty="0">
                <a:effectLst/>
                <a:latin typeface="Calibri" panose="020F0502020204030204" pitchFamily="34" charset="0"/>
                <a:ea typeface="Calibri" panose="020F0502020204030204" pitchFamily="34" charset="0"/>
                <a:cs typeface="Times New Roman" panose="02020603050405020304" pitchFamily="18" charset="0"/>
              </a:rPr>
              <a:t>tudent-led </a:t>
            </a:r>
            <a:r>
              <a:rPr lang="en-US" sz="2400" dirty="0">
                <a:latin typeface="Calibri" panose="020F0502020204030204" pitchFamily="34" charset="0"/>
                <a:ea typeface="Calibri" panose="020F0502020204030204" pitchFamily="34" charset="0"/>
                <a:cs typeface="Times New Roman" panose="02020603050405020304" pitchFamily="18" charset="0"/>
              </a:rPr>
              <a:t>R</a:t>
            </a:r>
            <a:r>
              <a:rPr lang="en-US" sz="2400" dirty="0">
                <a:effectLst/>
                <a:latin typeface="Calibri" panose="020F0502020204030204" pitchFamily="34" charset="0"/>
                <a:ea typeface="Calibri" panose="020F0502020204030204" pitchFamily="34" charset="0"/>
                <a:cs typeface="Times New Roman" panose="02020603050405020304" pitchFamily="18" charset="0"/>
              </a:rPr>
              <a:t>esearch</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	--Fully Remote-Access</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	--Recognized as a Prototype for the FSRDC Program</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dirty="0"/>
          </a:p>
          <a:p>
            <a:pPr algn="l"/>
            <a:endParaRPr lang="en-US" sz="2400" b="1" dirty="0"/>
          </a:p>
          <a:p>
            <a:endParaRPr lang="en-US" dirty="0"/>
          </a:p>
        </p:txBody>
      </p:sp>
    </p:spTree>
    <p:extLst>
      <p:ext uri="{BB962C8B-B14F-4D97-AF65-F5344CB8AC3E}">
        <p14:creationId xmlns:p14="http://schemas.microsoft.com/office/powerpoint/2010/main" val="2755566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99B57F5E-9025-8147-AC5F-399FE6486731}"/>
              </a:ext>
            </a:extLst>
          </p:cNvPr>
          <p:cNvSpPr>
            <a:spLocks noGrp="1"/>
          </p:cNvSpPr>
          <p:nvPr>
            <p:ph type="title"/>
          </p:nvPr>
        </p:nvSpPr>
        <p:spPr>
          <a:xfrm>
            <a:off x="953311" y="291831"/>
            <a:ext cx="10544783" cy="3137170"/>
          </a:xfrm>
        </p:spPr>
        <p:txBody>
          <a:bodyPr>
            <a:normAutofit fontScale="90000"/>
          </a:bodyPr>
          <a:lstStyle/>
          <a:p>
            <a:r>
              <a:rPr lang="en-US"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The Original </a:t>
            </a:r>
            <a:r>
              <a:rPr lang="en-US" sz="1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M</a:t>
            </a:r>
            <a:r>
              <a:rPr lang="en-US"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ission of the FSRDC program:</a:t>
            </a:r>
            <a:br>
              <a:rPr lang="en-US" sz="1800" dirty="0">
                <a:latin typeface="Calibri"/>
                <a:cs typeface="Calibri"/>
              </a:rPr>
            </a:br>
            <a:br>
              <a:rPr lang="en-US" sz="1800" dirty="0">
                <a:latin typeface="Calibri"/>
                <a:cs typeface="Calibri"/>
              </a:rPr>
            </a:br>
            <a:r>
              <a:rPr lang="en-US" sz="1800" dirty="0">
                <a:latin typeface="Calibri"/>
                <a:cs typeface="Calibri"/>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support research and educate future scholars</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--support a more coordinated federal statistical system</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--improve the quality and utility of federal statistics </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--increased access to federal statistical micro-level data</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promote the linkage of micro-level data from different agencies </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36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7E3555C-83F6-4B3C-9BF4-2F7A47A12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22445"/>
            <a:ext cx="12192000" cy="1035555"/>
          </a:xfrm>
          <a:prstGeom prst="rect">
            <a:avLst/>
          </a:prstGeom>
        </p:spPr>
      </p:pic>
      <p:sp>
        <p:nvSpPr>
          <p:cNvPr id="2" name="object 18">
            <a:extLst>
              <a:ext uri="{FF2B5EF4-FFF2-40B4-BE49-F238E27FC236}">
                <a16:creationId xmlns:a16="http://schemas.microsoft.com/office/drawing/2014/main" id="{138299EA-FEFF-254F-7A4D-D6698A46393A}"/>
              </a:ext>
            </a:extLst>
          </p:cNvPr>
          <p:cNvSpPr txBox="1"/>
          <p:nvPr/>
        </p:nvSpPr>
        <p:spPr>
          <a:xfrm>
            <a:off x="1022916" y="3168502"/>
            <a:ext cx="10405571" cy="1740647"/>
          </a:xfrm>
          <a:prstGeom prst="rect">
            <a:avLst/>
          </a:prstGeom>
        </p:spPr>
        <p:txBody>
          <a:bodyPr vert="horz" wrap="square" lIns="0" tIns="16933" rIns="0" bIns="0" rtlCol="0">
            <a:spAutoFit/>
          </a:bodyPr>
          <a:lstStyle/>
          <a:p>
            <a:pPr marL="75351">
              <a:spcBef>
                <a:spcPts val="133"/>
              </a:spcBef>
            </a:pPr>
            <a:r>
              <a:rPr sz="1600" b="1" dirty="0">
                <a:solidFill>
                  <a:srgbClr val="0D4E95"/>
                </a:solidFill>
                <a:latin typeface="Calibri" panose="020F0502020204030204" pitchFamily="34" charset="0"/>
                <a:cs typeface="Calibri" panose="020F0502020204030204" pitchFamily="34" charset="0"/>
              </a:rPr>
              <a:t>Evidence Act</a:t>
            </a:r>
            <a:r>
              <a:rPr lang="en-US" sz="1600" b="1" dirty="0">
                <a:solidFill>
                  <a:srgbClr val="0D4E95"/>
                </a:solidFill>
                <a:latin typeface="Calibri" panose="020F0502020204030204" pitchFamily="34" charset="0"/>
                <a:cs typeface="Calibri" panose="020F0502020204030204" pitchFamily="34" charset="0"/>
              </a:rPr>
              <a:t>, 2018 (gives legislative teeth to the FSRDC Program)</a:t>
            </a:r>
            <a:endParaRPr sz="1600" dirty="0">
              <a:latin typeface="Calibri" panose="020F0502020204030204" pitchFamily="34" charset="0"/>
              <a:cs typeface="Calibri" panose="020F0502020204030204" pitchFamily="34" charset="0"/>
            </a:endParaRPr>
          </a:p>
          <a:p>
            <a:pPr marL="152396" marR="6773"/>
            <a:endParaRPr lang="en-US" sz="1600" dirty="0">
              <a:latin typeface="Calibri" panose="020F0502020204030204" pitchFamily="34" charset="0"/>
              <a:cs typeface="Calibri" panose="020F0502020204030204" pitchFamily="34" charset="0"/>
            </a:endParaRPr>
          </a:p>
          <a:p>
            <a:pPr marL="152396" marR="6773"/>
            <a:r>
              <a:rPr sz="1600" spc="-7" dirty="0">
                <a:solidFill>
                  <a:srgbClr val="34373C"/>
                </a:solidFill>
                <a:latin typeface="Calibri" panose="020F0502020204030204" pitchFamily="34" charset="0"/>
                <a:cs typeface="Calibri" panose="020F0502020204030204" pitchFamily="34" charset="0"/>
              </a:rPr>
              <a:t>Congress directed the </a:t>
            </a:r>
            <a:r>
              <a:rPr sz="1600" dirty="0">
                <a:solidFill>
                  <a:srgbClr val="34373C"/>
                </a:solidFill>
                <a:latin typeface="Calibri" panose="020F0502020204030204" pitchFamily="34" charset="0"/>
                <a:cs typeface="Calibri" panose="020F0502020204030204" pitchFamily="34" charset="0"/>
              </a:rPr>
              <a:t>13 </a:t>
            </a:r>
            <a:r>
              <a:rPr sz="1600" spc="-7" dirty="0">
                <a:solidFill>
                  <a:srgbClr val="34373C"/>
                </a:solidFill>
                <a:latin typeface="Calibri" panose="020F0502020204030204" pitchFamily="34" charset="0"/>
                <a:cs typeface="Calibri" panose="020F0502020204030204" pitchFamily="34" charset="0"/>
              </a:rPr>
              <a:t>existing statistical agencies  </a:t>
            </a:r>
            <a:r>
              <a:rPr sz="1600" dirty="0">
                <a:solidFill>
                  <a:srgbClr val="34373C"/>
                </a:solidFill>
                <a:latin typeface="Calibri" panose="020F0502020204030204" pitchFamily="34" charset="0"/>
                <a:cs typeface="Calibri" panose="020F0502020204030204" pitchFamily="34" charset="0"/>
              </a:rPr>
              <a:t>to </a:t>
            </a:r>
            <a:r>
              <a:rPr sz="1600" spc="-7" dirty="0">
                <a:solidFill>
                  <a:srgbClr val="34373C"/>
                </a:solidFill>
                <a:latin typeface="Calibri" panose="020F0502020204030204" pitchFamily="34" charset="0"/>
                <a:cs typeface="Calibri" panose="020F0502020204030204" pitchFamily="34" charset="0"/>
              </a:rPr>
              <a:t>come together, under </a:t>
            </a:r>
            <a:r>
              <a:rPr sz="1600" dirty="0">
                <a:solidFill>
                  <a:srgbClr val="34373C"/>
                </a:solidFill>
                <a:latin typeface="Calibri" panose="020F0502020204030204" pitchFamily="34" charset="0"/>
                <a:cs typeface="Calibri" panose="020F0502020204030204" pitchFamily="34" charset="0"/>
              </a:rPr>
              <a:t>a </a:t>
            </a:r>
            <a:r>
              <a:rPr sz="1600" spc="-7" dirty="0">
                <a:solidFill>
                  <a:srgbClr val="34373C"/>
                </a:solidFill>
                <a:latin typeface="Calibri" panose="020F0502020204030204" pitchFamily="34" charset="0"/>
                <a:cs typeface="Calibri" panose="020F0502020204030204" pitchFamily="34" charset="0"/>
              </a:rPr>
              <a:t>new set of policies, with </a:t>
            </a:r>
            <a:r>
              <a:rPr sz="1600" dirty="0">
                <a:solidFill>
                  <a:srgbClr val="34373C"/>
                </a:solidFill>
                <a:latin typeface="Calibri" panose="020F0502020204030204" pitchFamily="34" charset="0"/>
                <a:cs typeface="Calibri" panose="020F0502020204030204" pitchFamily="34" charset="0"/>
              </a:rPr>
              <a:t>an  </a:t>
            </a:r>
            <a:r>
              <a:rPr sz="1600" spc="-7" dirty="0">
                <a:solidFill>
                  <a:srgbClr val="34373C"/>
                </a:solidFill>
                <a:latin typeface="Calibri" panose="020F0502020204030204" pitchFamily="34" charset="0"/>
                <a:cs typeface="Calibri" panose="020F0502020204030204" pitchFamily="34" charset="0"/>
              </a:rPr>
              <a:t>expanded</a:t>
            </a:r>
            <a:r>
              <a:rPr sz="1600" spc="-13" dirty="0">
                <a:solidFill>
                  <a:srgbClr val="34373C"/>
                </a:solidFill>
                <a:latin typeface="Calibri" panose="020F0502020204030204" pitchFamily="34" charset="0"/>
                <a:cs typeface="Calibri" panose="020F0502020204030204" pitchFamily="34" charset="0"/>
              </a:rPr>
              <a:t> </a:t>
            </a:r>
            <a:r>
              <a:rPr sz="1600" spc="-7" dirty="0">
                <a:solidFill>
                  <a:srgbClr val="34373C"/>
                </a:solidFill>
                <a:latin typeface="Calibri" panose="020F0502020204030204" pitchFamily="34" charset="0"/>
                <a:cs typeface="Calibri" panose="020F0502020204030204" pitchFamily="34" charset="0"/>
              </a:rPr>
              <a:t>mission:</a:t>
            </a:r>
            <a:endParaRPr sz="1600" dirty="0">
              <a:latin typeface="Calibri" panose="020F0502020204030204" pitchFamily="34" charset="0"/>
              <a:cs typeface="Calibri" panose="020F0502020204030204" pitchFamily="34" charset="0"/>
            </a:endParaRPr>
          </a:p>
          <a:p>
            <a:pPr marL="474121" indent="-457189">
              <a:buClr>
                <a:srgbClr val="000000"/>
              </a:buClr>
              <a:buFont typeface="Arial"/>
              <a:buChar char="•"/>
              <a:tabLst>
                <a:tab pos="474121" algn="l"/>
                <a:tab pos="474968" algn="l"/>
              </a:tabLst>
            </a:pPr>
            <a:r>
              <a:rPr sz="1600" dirty="0">
                <a:solidFill>
                  <a:srgbClr val="34373C"/>
                </a:solidFill>
                <a:latin typeface="Calibri" panose="020F0502020204030204" pitchFamily="34" charset="0"/>
                <a:cs typeface="Calibri" panose="020F0502020204030204" pitchFamily="34" charset="0"/>
              </a:rPr>
              <a:t>to </a:t>
            </a:r>
            <a:r>
              <a:rPr sz="1600" spc="-7" dirty="0">
                <a:solidFill>
                  <a:srgbClr val="34373C"/>
                </a:solidFill>
                <a:latin typeface="Calibri" panose="020F0502020204030204" pitchFamily="34" charset="0"/>
                <a:cs typeface="Calibri" panose="020F0502020204030204" pitchFamily="34" charset="0"/>
              </a:rPr>
              <a:t>operate </a:t>
            </a:r>
            <a:r>
              <a:rPr sz="1600" dirty="0">
                <a:solidFill>
                  <a:srgbClr val="34373C"/>
                </a:solidFill>
                <a:latin typeface="Calibri" panose="020F0502020204030204" pitchFamily="34" charset="0"/>
                <a:cs typeface="Calibri" panose="020F0502020204030204" pitchFamily="34" charset="0"/>
              </a:rPr>
              <a:t>as a </a:t>
            </a:r>
            <a:r>
              <a:rPr sz="1600" b="1" spc="-7" dirty="0">
                <a:solidFill>
                  <a:srgbClr val="486092"/>
                </a:solidFill>
                <a:latin typeface="Calibri" panose="020F0502020204030204" pitchFamily="34" charset="0"/>
                <a:cs typeface="Calibri" panose="020F0502020204030204" pitchFamily="34" charset="0"/>
              </a:rPr>
              <a:t>seamless</a:t>
            </a:r>
            <a:r>
              <a:rPr sz="1600" b="1" spc="7" dirty="0">
                <a:solidFill>
                  <a:srgbClr val="486092"/>
                </a:solidFill>
                <a:latin typeface="Calibri" panose="020F0502020204030204" pitchFamily="34" charset="0"/>
                <a:cs typeface="Calibri" panose="020F0502020204030204" pitchFamily="34" charset="0"/>
              </a:rPr>
              <a:t> </a:t>
            </a:r>
            <a:r>
              <a:rPr sz="1600" b="1" spc="-7" dirty="0">
                <a:solidFill>
                  <a:srgbClr val="486092"/>
                </a:solidFill>
                <a:latin typeface="Calibri" panose="020F0502020204030204" pitchFamily="34" charset="0"/>
                <a:cs typeface="Calibri" panose="020F0502020204030204" pitchFamily="34" charset="0"/>
              </a:rPr>
              <a:t>system</a:t>
            </a:r>
            <a:r>
              <a:rPr sz="1600" spc="-7" dirty="0">
                <a:solidFill>
                  <a:srgbClr val="34373C"/>
                </a:solidFill>
                <a:latin typeface="Calibri" panose="020F0502020204030204" pitchFamily="34" charset="0"/>
                <a:cs typeface="Calibri" panose="020F0502020204030204" pitchFamily="34" charset="0"/>
              </a:rPr>
              <a:t>,</a:t>
            </a:r>
            <a:endParaRPr sz="1600" dirty="0">
              <a:latin typeface="Calibri" panose="020F0502020204030204" pitchFamily="34" charset="0"/>
              <a:cs typeface="Calibri" panose="020F0502020204030204" pitchFamily="34" charset="0"/>
            </a:endParaRPr>
          </a:p>
          <a:p>
            <a:pPr marL="474121" marR="367444" indent="-457189">
              <a:buClr>
                <a:srgbClr val="000000"/>
              </a:buClr>
              <a:buFont typeface="Arial"/>
              <a:buChar char="•"/>
              <a:tabLst>
                <a:tab pos="474121" algn="l"/>
                <a:tab pos="474968" algn="l"/>
              </a:tabLst>
            </a:pPr>
            <a:r>
              <a:rPr sz="1600" dirty="0">
                <a:solidFill>
                  <a:srgbClr val="34373C"/>
                </a:solidFill>
                <a:latin typeface="Calibri" panose="020F0502020204030204" pitchFamily="34" charset="0"/>
                <a:cs typeface="Calibri" panose="020F0502020204030204" pitchFamily="34" charset="0"/>
              </a:rPr>
              <a:t>as </a:t>
            </a:r>
            <a:r>
              <a:rPr sz="1600" b="1" spc="-7" dirty="0">
                <a:solidFill>
                  <a:srgbClr val="486092"/>
                </a:solidFill>
                <a:latin typeface="Calibri" panose="020F0502020204030204" pitchFamily="34" charset="0"/>
                <a:cs typeface="Calibri" panose="020F0502020204030204" pitchFamily="34" charset="0"/>
              </a:rPr>
              <a:t>trusted stewards </a:t>
            </a:r>
            <a:r>
              <a:rPr sz="1600" spc="-7" dirty="0">
                <a:solidFill>
                  <a:srgbClr val="34373C"/>
                </a:solidFill>
                <a:latin typeface="Calibri" panose="020F0502020204030204" pitchFamily="34" charset="0"/>
                <a:cs typeface="Calibri" panose="020F0502020204030204" pitchFamily="34" charset="0"/>
              </a:rPr>
              <a:t>of the public’s most sensitive  </a:t>
            </a:r>
            <a:r>
              <a:rPr sz="1600" dirty="0">
                <a:solidFill>
                  <a:srgbClr val="34373C"/>
                </a:solidFill>
                <a:latin typeface="Calibri" panose="020F0502020204030204" pitchFamily="34" charset="0"/>
                <a:cs typeface="Calibri" panose="020F0502020204030204" pitchFamily="34" charset="0"/>
              </a:rPr>
              <a:t>data,</a:t>
            </a:r>
            <a:endParaRPr sz="1600" dirty="0">
              <a:latin typeface="Calibri" panose="020F0502020204030204" pitchFamily="34" charset="0"/>
              <a:cs typeface="Calibri" panose="020F0502020204030204" pitchFamily="34" charset="0"/>
            </a:endParaRPr>
          </a:p>
          <a:p>
            <a:pPr marL="474121" indent="-457189">
              <a:buClr>
                <a:srgbClr val="000000"/>
              </a:buClr>
              <a:buFont typeface="Arial"/>
              <a:buChar char="•"/>
              <a:tabLst>
                <a:tab pos="473275" algn="l"/>
                <a:tab pos="474121" algn="l"/>
              </a:tabLst>
            </a:pPr>
            <a:r>
              <a:rPr sz="1600" dirty="0">
                <a:solidFill>
                  <a:srgbClr val="34373C"/>
                </a:solidFill>
                <a:latin typeface="Calibri" panose="020F0502020204030204" pitchFamily="34" charset="0"/>
                <a:cs typeface="Calibri" panose="020F0502020204030204" pitchFamily="34" charset="0"/>
              </a:rPr>
              <a:t>to </a:t>
            </a:r>
            <a:r>
              <a:rPr sz="1600" b="1" spc="-7" dirty="0">
                <a:solidFill>
                  <a:srgbClr val="486092"/>
                </a:solidFill>
                <a:latin typeface="Calibri" panose="020F0502020204030204" pitchFamily="34" charset="0"/>
                <a:cs typeface="Calibri" panose="020F0502020204030204" pitchFamily="34" charset="0"/>
              </a:rPr>
              <a:t>enable evidence</a:t>
            </a:r>
            <a:r>
              <a:rPr sz="1600" b="1" spc="20" dirty="0">
                <a:solidFill>
                  <a:srgbClr val="486092"/>
                </a:solidFill>
                <a:latin typeface="Calibri" panose="020F0502020204030204" pitchFamily="34" charset="0"/>
                <a:cs typeface="Calibri" panose="020F0502020204030204" pitchFamily="34" charset="0"/>
              </a:rPr>
              <a:t> </a:t>
            </a:r>
            <a:r>
              <a:rPr sz="1600" b="1" spc="-7" dirty="0">
                <a:solidFill>
                  <a:srgbClr val="486092"/>
                </a:solidFill>
                <a:latin typeface="Calibri" panose="020F0502020204030204" pitchFamily="34" charset="0"/>
                <a:cs typeface="Calibri" panose="020F0502020204030204" pitchFamily="34" charset="0"/>
              </a:rPr>
              <a:t>building</a:t>
            </a:r>
            <a:r>
              <a:rPr sz="1600" spc="-7" dirty="0">
                <a:solidFill>
                  <a:srgbClr val="34373C"/>
                </a:solidFill>
                <a:latin typeface="Calibri" panose="020F0502020204030204" pitchFamily="34" charset="0"/>
                <a:cs typeface="Calibri" panose="020F0502020204030204" pitchFamily="34" charset="0"/>
              </a:rPr>
              <a:t>.</a:t>
            </a:r>
            <a:endParaRP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626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2B6DA9-DE96-37BE-64E6-95A11EDA6CED}"/>
              </a:ext>
            </a:extLst>
          </p:cNvPr>
          <p:cNvSpPr>
            <a:spLocks noGrp="1"/>
          </p:cNvSpPr>
          <p:nvPr>
            <p:ph idx="13"/>
          </p:nvPr>
        </p:nvSpPr>
        <p:spPr>
          <a:xfrm>
            <a:off x="1772653" y="1826833"/>
            <a:ext cx="9581147" cy="902369"/>
          </a:xfrm>
        </p:spPr>
        <p:txBody>
          <a:bodyPr>
            <a:normAutofit fontScale="55000" lnSpcReduction="20000"/>
          </a:bodyPr>
          <a:lstStyle/>
          <a:p>
            <a:pPr algn="ctr"/>
            <a:r>
              <a:rPr lang="en-US" dirty="0"/>
              <a:t>The Standard Application Process (SAP) is a tremendous accomplishment for the Federal Statistical System, our partners, and our stakeholders</a:t>
            </a:r>
          </a:p>
          <a:p>
            <a:endParaRPr lang="en-US" dirty="0"/>
          </a:p>
        </p:txBody>
      </p:sp>
      <p:sp>
        <p:nvSpPr>
          <p:cNvPr id="3" name="Slide Number Placeholder 2">
            <a:extLst>
              <a:ext uri="{FF2B5EF4-FFF2-40B4-BE49-F238E27FC236}">
                <a16:creationId xmlns:a16="http://schemas.microsoft.com/office/drawing/2014/main" id="{EAE0CA4B-B273-85D4-1D55-3758B32611A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8A7F6-AEDB-4ACB-B5FE-41C985983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Diagram&#10;&#10;Description automatically generated with low confidence">
            <a:extLst>
              <a:ext uri="{FF2B5EF4-FFF2-40B4-BE49-F238E27FC236}">
                <a16:creationId xmlns:a16="http://schemas.microsoft.com/office/drawing/2014/main" id="{DFCD9B92-9FCF-37DD-35F1-DC76B9A6CD84}"/>
              </a:ext>
            </a:extLst>
          </p:cNvPr>
          <p:cNvPicPr>
            <a:picLocks noChangeAspect="1"/>
          </p:cNvPicPr>
          <p:nvPr/>
        </p:nvPicPr>
        <p:blipFill>
          <a:blip r:embed="rId3"/>
          <a:stretch>
            <a:fillRect/>
          </a:stretch>
        </p:blipFill>
        <p:spPr>
          <a:xfrm>
            <a:off x="4261232" y="3983947"/>
            <a:ext cx="4603987" cy="1117657"/>
          </a:xfrm>
          <a:prstGeom prst="rect">
            <a:avLst/>
          </a:prstGeom>
        </p:spPr>
      </p:pic>
    </p:spTree>
    <p:extLst>
      <p:ext uri="{BB962C8B-B14F-4D97-AF65-F5344CB8AC3E}">
        <p14:creationId xmlns:p14="http://schemas.microsoft.com/office/powerpoint/2010/main" val="2181625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NCSES template">
      <a:dk1>
        <a:sysClr val="windowText" lastClr="000000"/>
      </a:dk1>
      <a:lt1>
        <a:sysClr val="window" lastClr="FFFFFF"/>
      </a:lt1>
      <a:dk2>
        <a:srgbClr val="344068"/>
      </a:dk2>
      <a:lt2>
        <a:srgbClr val="D9E0E6"/>
      </a:lt2>
      <a:accent1>
        <a:srgbClr val="025695"/>
      </a:accent1>
      <a:accent2>
        <a:srgbClr val="038CF3"/>
      </a:accent2>
      <a:accent3>
        <a:srgbClr val="7BC5FD"/>
      </a:accent3>
      <a:accent4>
        <a:srgbClr val="DCC081"/>
      </a:accent4>
      <a:accent5>
        <a:srgbClr val="BD9335"/>
      </a:accent5>
      <a:accent6>
        <a:srgbClr val="EEE1C4"/>
      </a:accent6>
      <a:hlink>
        <a:srgbClr val="025695"/>
      </a:hlink>
      <a:folHlink>
        <a:srgbClr val="BD93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8B3EA23-3CFB-483F-9874-53C6899F3A0B}" vid="{F9187AB5-38B5-4690-A32A-A54E0956B1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44605</TotalTime>
  <Words>4378</Words>
  <Application>Microsoft Office PowerPoint</Application>
  <PresentationFormat>Widescreen</PresentationFormat>
  <Paragraphs>932</Paragraphs>
  <Slides>44</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Calibri Light</vt:lpstr>
      <vt:lpstr>CG Times</vt:lpstr>
      <vt:lpstr>Courier New</vt:lpstr>
      <vt:lpstr>Inherit</vt:lpstr>
      <vt:lpstr>Roboto</vt:lpstr>
      <vt:lpstr>Wingdings</vt:lpstr>
      <vt:lpstr>Office Theme</vt:lpstr>
      <vt:lpstr>1_Office Theme</vt:lpstr>
      <vt:lpstr>Custom Design</vt:lpstr>
      <vt:lpstr>Rocky Mountain Research Data Center (RMRDC):  https://www.colorado.edu/rocky-mountain-research-data-center/  Consortium Committee Meeting December 6, 2022</vt:lpstr>
      <vt:lpstr>Agenda Item #1: National FSRDC Program Changes  FSRDC Projects, 2012-2022</vt:lpstr>
      <vt:lpstr>PowerPoint Presentation</vt:lpstr>
      <vt:lpstr>The FSRDC Network</vt:lpstr>
      <vt:lpstr>PowerPoint Presentation</vt:lpstr>
      <vt:lpstr>Two Initiatives Aimed at Equalizing and Diversifying Access to Restricted-Use Data (Equity-Focused Outreach)  </vt:lpstr>
      <vt:lpstr>Two Initiatives Aimed at Equalizing and Diversifying Access to Restricted-Use Data (Equity-Focused Outreach) </vt:lpstr>
      <vt:lpstr>The Original Mission of the FSRDC program:  --support research and educate future scholars  --support a more coordinated federal statistical system   --improve the quality and utility of federal statistics   --increased access to federal statistical micro-level data  --promote the linkage of micro-level data from different agencies  </vt:lpstr>
      <vt:lpstr>PowerPoint Presentation</vt:lpstr>
      <vt:lpstr>Current – Decentralized Application Processes </vt:lpstr>
      <vt:lpstr>This week – Standard Application Process (SAP) Goes Live </vt:lpstr>
      <vt:lpstr>SAP Components as Required by the Evidence Act </vt:lpstr>
      <vt:lpstr>FSRDC Agency Partners, 2022</vt:lpstr>
      <vt:lpstr>Restricted Data Available from Additional Agencies </vt:lpstr>
      <vt:lpstr>Economic Datasets</vt:lpstr>
      <vt:lpstr>Demographic Survey Datasets</vt:lpstr>
      <vt:lpstr>Data on Fertility and Children</vt:lpstr>
      <vt:lpstr>Educational Data </vt:lpstr>
      <vt:lpstr>Criminological Data</vt:lpstr>
      <vt:lpstr>Linking - the Power of the PIK</vt:lpstr>
      <vt:lpstr>Linking to the Master Address File (MAF)</vt:lpstr>
      <vt:lpstr>SSA-Survey Linked Data</vt:lpstr>
      <vt:lpstr>CeLongitudinal Linkage Infrastructure</vt:lpstr>
      <vt:lpstr>Linked Data - LEHD</vt:lpstr>
      <vt:lpstr>Linked Health Data on Vets</vt:lpstr>
      <vt:lpstr>Agenda Item #2: RMRDC Growth and Expansion Active Projects by Agency by FSRDC</vt:lpstr>
      <vt:lpstr>All Collaborations</vt:lpstr>
      <vt:lpstr>Demographic and Economic Data Collaborations</vt:lpstr>
      <vt:lpstr>Health Project Collaborations</vt:lpstr>
      <vt:lpstr>Agenda Item #3: New and Innovative RMRDC Projects Phil Pendergast</vt:lpstr>
      <vt:lpstr>FSRDC Program Evaluation</vt:lpstr>
      <vt:lpstr>Population-Level Assessment of Early Childhood Vaccination Timeliness, Parental Vaccine Hesitancy, and Immunization Schedule Adherence</vt:lpstr>
      <vt:lpstr>  Effects of Subcontracting and other Contractor Characteristics on Injuries in the Construction Industry</vt:lpstr>
      <vt:lpstr>Sub-state Analysis of the National Survey of Children's Health (NSCH) Colorado Oversample for State and Local Public Health Planning &amp; Assessment</vt:lpstr>
      <vt:lpstr>Develop Novel Methods to Identify and Characterize Family Relationships from Electronic Health Record Data</vt:lpstr>
      <vt:lpstr>Agenda Item #4: RMRDC Financial Summary</vt:lpstr>
      <vt:lpstr>RMRDC Membership Network *All faculty, staff and graduate students associated with member universities have free access to the lab and its services</vt:lpstr>
      <vt:lpstr>PowerPoint Presentation</vt:lpstr>
      <vt:lpstr>PowerPoint Presentation</vt:lpstr>
      <vt:lpstr>Agenda Item #5: RMRDC Outreach Initiatives  --Info Sessions  --Class Presentations  --Health Data Course  Let’s Talk!!</vt:lpstr>
      <vt:lpstr>PowerPoint Presentation</vt:lpstr>
      <vt:lpstr>Documented Advantages of RMRDC Health Data Course</vt:lpstr>
      <vt:lpstr>Agenda Item #6: SAP Portal Demonstration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 S Morrissey Little</dc:creator>
  <cp:lastModifiedBy>Jani S Morrissey Little</cp:lastModifiedBy>
  <cp:revision>315</cp:revision>
  <dcterms:created xsi:type="dcterms:W3CDTF">2019-11-21T16:48:46Z</dcterms:created>
  <dcterms:modified xsi:type="dcterms:W3CDTF">2022-12-06T20:30:05Z</dcterms:modified>
</cp:coreProperties>
</file>