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542" r:id="rId3"/>
    <p:sldId id="257" r:id="rId4"/>
    <p:sldId id="573" r:id="rId5"/>
    <p:sldId id="574" r:id="rId6"/>
    <p:sldId id="578" r:id="rId7"/>
    <p:sldId id="256" r:id="rId8"/>
    <p:sldId id="577" r:id="rId9"/>
    <p:sldId id="563" r:id="rId10"/>
    <p:sldId id="5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CC34-D812-4DDB-8FD5-1E008662DDD8}"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B408C-BEAF-4567-B416-9880A44058B0}" type="slidenum">
              <a:rPr lang="en-US" smtClean="0"/>
              <a:t>‹#›</a:t>
            </a:fld>
            <a:endParaRPr lang="en-US"/>
          </a:p>
        </p:txBody>
      </p:sp>
    </p:spTree>
    <p:extLst>
      <p:ext uri="{BB962C8B-B14F-4D97-AF65-F5344CB8AC3E}">
        <p14:creationId xmlns:p14="http://schemas.microsoft.com/office/powerpoint/2010/main" val="58404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F262-CCFF-49CA-B33D-D6BD01EAB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2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C781-8F63-9266-FAE2-5AA1AE9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12FC3-FBBB-C076-2882-9F449AF3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EE98A-1490-712B-F0EA-F7A2C6C1E776}"/>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5" name="Footer Placeholder 4">
            <a:extLst>
              <a:ext uri="{FF2B5EF4-FFF2-40B4-BE49-F238E27FC236}">
                <a16:creationId xmlns:a16="http://schemas.microsoft.com/office/drawing/2014/main" id="{5C2DD0B7-A46C-C567-07A9-4612D4D15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7D079-61B4-EE37-9E34-AB495205C4C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14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E95B-4AD2-E12C-D2AB-005B1B1ED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6FC80-4A05-6E17-F4AA-8C232702B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0616-0BD2-6B0D-8D9D-A5B3CAC4BF72}"/>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5" name="Footer Placeholder 4">
            <a:extLst>
              <a:ext uri="{FF2B5EF4-FFF2-40B4-BE49-F238E27FC236}">
                <a16:creationId xmlns:a16="http://schemas.microsoft.com/office/drawing/2014/main" id="{6DB39698-14D4-713D-AB88-D4A44351B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A29D8-CAA5-F461-2329-98CE43B40F74}"/>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79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1A40F-BA20-05CF-DAE7-D0B4A5CE3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480890-D6C4-9542-7271-BCEDFECDE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6928B-0716-7FFA-3BA8-E763104CA602}"/>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5" name="Footer Placeholder 4">
            <a:extLst>
              <a:ext uri="{FF2B5EF4-FFF2-40B4-BE49-F238E27FC236}">
                <a16:creationId xmlns:a16="http://schemas.microsoft.com/office/drawing/2014/main" id="{D88C9ED6-DF72-6AF9-8AF7-F61FAA5E7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75F5E-8F8D-695B-DF1A-C78672E5A905}"/>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677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9573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38475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93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61058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819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21516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37108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062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80F-8262-39C2-0124-5695BFC63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E310-00B9-4A58-662C-652A15BE1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42711-C51B-84E4-0032-8D6645ED2D84}"/>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5" name="Footer Placeholder 4">
            <a:extLst>
              <a:ext uri="{FF2B5EF4-FFF2-40B4-BE49-F238E27FC236}">
                <a16:creationId xmlns:a16="http://schemas.microsoft.com/office/drawing/2014/main" id="{4B8F3336-5C13-2F29-0159-9181A2F92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C00C1-11DE-64A2-6640-B402BC08391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51338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9813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71222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52910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5C75-5F9E-C338-C530-691014618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E4DBD-B770-7758-284D-BB0F31AD7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8601-3F0D-1CAE-361F-FCC1B32F1DF8}"/>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5" name="Footer Placeholder 4">
            <a:extLst>
              <a:ext uri="{FF2B5EF4-FFF2-40B4-BE49-F238E27FC236}">
                <a16:creationId xmlns:a16="http://schemas.microsoft.com/office/drawing/2014/main" id="{44E3FFBB-4A6F-8AB5-169F-879D4B1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7ADF-C067-7921-A069-5D591F395AD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401883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9758-E53C-755F-920D-A75327317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7A529-ED2B-B68B-98E8-B40A7B7CF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AE9D8-A381-5688-58F1-56C62C7A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56369-D813-E1EA-8BA3-5E25785B1F59}"/>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6" name="Footer Placeholder 5">
            <a:extLst>
              <a:ext uri="{FF2B5EF4-FFF2-40B4-BE49-F238E27FC236}">
                <a16:creationId xmlns:a16="http://schemas.microsoft.com/office/drawing/2014/main" id="{B450E88A-0385-9BB7-581F-D93B34BE2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45FEE-F627-DAD2-D0D7-716BD6DF264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4611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6020-01BD-4E53-37F8-4D9734D5C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8F20D-E4C1-64FA-5712-F07C59F9D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D9C0-23B8-95DB-1A37-67B6E8EC2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26F05-30AD-FB86-4ADC-1E25F5D77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3C938-648C-BEFE-2776-AAEB654C8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90E02-8164-1D04-92EC-56492E5F0CE1}"/>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8" name="Footer Placeholder 7">
            <a:extLst>
              <a:ext uri="{FF2B5EF4-FFF2-40B4-BE49-F238E27FC236}">
                <a16:creationId xmlns:a16="http://schemas.microsoft.com/office/drawing/2014/main" id="{733B59AC-9D30-CD1B-E417-931204ADB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04AC8-FC0A-46B3-4626-6483D7A8BF2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253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902-9878-7C65-0655-E8C297B7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3B247-7517-6C23-C4AE-25F7F2FB76EB}"/>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4" name="Footer Placeholder 3">
            <a:extLst>
              <a:ext uri="{FF2B5EF4-FFF2-40B4-BE49-F238E27FC236}">
                <a16:creationId xmlns:a16="http://schemas.microsoft.com/office/drawing/2014/main" id="{972217B5-698D-5C6F-813C-A5C1DD260D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0AE00-D6F1-6972-71B6-63F24044A2F8}"/>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35590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86DCB-15AC-DE5B-1DCF-A783956B41F1}"/>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3" name="Footer Placeholder 2">
            <a:extLst>
              <a:ext uri="{FF2B5EF4-FFF2-40B4-BE49-F238E27FC236}">
                <a16:creationId xmlns:a16="http://schemas.microsoft.com/office/drawing/2014/main" id="{173E72C1-D582-0D79-FBBA-56AFD145D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6536B-7510-B496-C4FF-263CAEF6867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0047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A6FA-BBCF-8B77-74C7-94AFEC52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0C71A-E5CD-8ABE-27BE-15403C3C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CAB08D-4A8E-83BA-F2FB-B38912C51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07F88-C1AB-CEB2-B20E-2C793D849AF5}"/>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6" name="Footer Placeholder 5">
            <a:extLst>
              <a:ext uri="{FF2B5EF4-FFF2-40B4-BE49-F238E27FC236}">
                <a16:creationId xmlns:a16="http://schemas.microsoft.com/office/drawing/2014/main" id="{8C01D03C-997E-1EFD-4808-5F8B5701F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2E954-E8DE-D5E6-C553-4B576709716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07460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CFD3-1E70-9EE2-BD83-96C0211D0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90CFB-6F5A-6EE3-E692-A2CAFCDB5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81E525-4F52-FFA4-066A-08DABD187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55727-9110-8E32-31B4-C56EA3B5405F}"/>
              </a:ext>
            </a:extLst>
          </p:cNvPr>
          <p:cNvSpPr>
            <a:spLocks noGrp="1"/>
          </p:cNvSpPr>
          <p:nvPr>
            <p:ph type="dt" sz="half" idx="10"/>
          </p:nvPr>
        </p:nvSpPr>
        <p:spPr/>
        <p:txBody>
          <a:bodyPr/>
          <a:lstStyle/>
          <a:p>
            <a:fld id="{007B242F-5886-4A56-B319-27040658889C}" type="datetimeFigureOut">
              <a:rPr lang="en-US" smtClean="0"/>
              <a:t>10/28/2023</a:t>
            </a:fld>
            <a:endParaRPr lang="en-US"/>
          </a:p>
        </p:txBody>
      </p:sp>
      <p:sp>
        <p:nvSpPr>
          <p:cNvPr id="6" name="Footer Placeholder 5">
            <a:extLst>
              <a:ext uri="{FF2B5EF4-FFF2-40B4-BE49-F238E27FC236}">
                <a16:creationId xmlns:a16="http://schemas.microsoft.com/office/drawing/2014/main" id="{07FCC1A4-A21E-F101-4FD0-5C8D55C8F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9A865-8E3B-EF69-9EED-B774FFB35E3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942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A8E48-4912-CC98-2648-D2E3848C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DEFA8-A418-2AE9-E64F-C8CB840F5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19FF4-2C51-6F15-41BE-558E62729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B242F-5886-4A56-B319-27040658889C}" type="datetimeFigureOut">
              <a:rPr lang="en-US" smtClean="0"/>
              <a:t>10/28/2023</a:t>
            </a:fld>
            <a:endParaRPr lang="en-US"/>
          </a:p>
        </p:txBody>
      </p:sp>
      <p:sp>
        <p:nvSpPr>
          <p:cNvPr id="5" name="Footer Placeholder 4">
            <a:extLst>
              <a:ext uri="{FF2B5EF4-FFF2-40B4-BE49-F238E27FC236}">
                <a16:creationId xmlns:a16="http://schemas.microsoft.com/office/drawing/2014/main" id="{F9D95498-001F-0AAC-AC5B-ED1547DB1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78794D-CD2A-2AFE-D163-C8415AB37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9E34-11AB-4B83-A8A9-388EA4A75D3F}" type="slidenum">
              <a:rPr lang="en-US" smtClean="0"/>
              <a:t>‹#›</a:t>
            </a:fld>
            <a:endParaRPr lang="en-US"/>
          </a:p>
        </p:txBody>
      </p:sp>
    </p:spTree>
    <p:extLst>
      <p:ext uri="{BB962C8B-B14F-4D97-AF65-F5344CB8AC3E}">
        <p14:creationId xmlns:p14="http://schemas.microsoft.com/office/powerpoint/2010/main" val="256007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10/28/2023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358731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nber.org/people/jonathan_colmer" TargetMode="External"/><Relationship Id="rId13" Type="http://schemas.openxmlformats.org/officeDocument/2006/relationships/hyperlink" Target="https://www.nber.org/research" TargetMode="External"/><Relationship Id="rId3" Type="http://schemas.openxmlformats.org/officeDocument/2006/relationships/hyperlink" Target="https://www.nber.org/" TargetMode="External"/><Relationship Id="rId7" Type="http://schemas.openxmlformats.org/officeDocument/2006/relationships/hyperlink" Target="https://www.nber.org/people/john_voorheis" TargetMode="External"/><Relationship Id="rId12" Type="http://schemas.openxmlformats.org/officeDocument/2006/relationships/hyperlink" Target="https://www.nber.org/people/jwithrow" TargetMode="External"/><Relationship Id="rId2" Type="http://schemas.openxmlformats.org/officeDocument/2006/relationships/hyperlink" Target="http://www.nber.org/books-and-chapters/measuring-and-accounting-environmental-public-goods-national-accounts-perspective/building-prototype-census-environmental-impacts-frame" TargetMode="Externa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hyperlink" Target="https://www.nber.org/people/cs7vs" TargetMode="External"/><Relationship Id="rId5" Type="http://schemas.openxmlformats.org/officeDocument/2006/relationships/image" Target="../media/image8.png"/><Relationship Id="rId15" Type="http://schemas.openxmlformats.org/officeDocument/2006/relationships/hyperlink" Target="https://www.nber.org/books-and-chapters/measuring-and-accounting-environmental-public-goods-national-accounts-perspective" TargetMode="External"/><Relationship Id="rId10" Type="http://schemas.openxmlformats.org/officeDocument/2006/relationships/hyperlink" Target="https://www.nber.org/people/eva_lyubich" TargetMode="External"/><Relationship Id="rId4" Type="http://schemas.openxmlformats.org/officeDocument/2006/relationships/image" Target="../media/image7.png"/><Relationship Id="rId9" Type="http://schemas.openxmlformats.org/officeDocument/2006/relationships/hyperlink" Target="https://www.nber.org/people/kendallhoughton" TargetMode="External"/><Relationship Id="rId14" Type="http://schemas.openxmlformats.org/officeDocument/2006/relationships/hyperlink" Target="https://www.nber.org/books-and-chapter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39339" y="1508581"/>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954107"/>
          </a:xfrm>
          <a:prstGeom prst="rect">
            <a:avLst/>
          </a:prstGeom>
          <a:noFill/>
        </p:spPr>
        <p:txBody>
          <a:bodyPr wrap="square" rtlCol="0">
            <a:spAutoFit/>
          </a:bodyPr>
          <a:lstStyle/>
          <a:p>
            <a:r>
              <a:rPr lang="en-US" sz="2800" b="1" dirty="0"/>
              <a:t>The Rocky Mountain (Federal Statistical) Research Data Center</a:t>
            </a:r>
          </a:p>
          <a:p>
            <a:pPr algn="ctr"/>
            <a:r>
              <a:rPr lang="en-US" sz="2800" b="1" dirty="0"/>
              <a:t>RMRDC</a:t>
            </a:r>
          </a:p>
        </p:txBody>
      </p:sp>
    </p:spTree>
    <p:extLst>
      <p:ext uri="{BB962C8B-B14F-4D97-AF65-F5344CB8AC3E}">
        <p14:creationId xmlns:p14="http://schemas.microsoft.com/office/powerpoint/2010/main" val="313844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0C0A2-4EF2-1F9A-117B-3B5C7A19DB1D}"/>
              </a:ext>
            </a:extLst>
          </p:cNvPr>
          <p:cNvPicPr>
            <a:picLocks noChangeAspect="1"/>
          </p:cNvPicPr>
          <p:nvPr/>
        </p:nvPicPr>
        <p:blipFill>
          <a:blip r:embed="rId2"/>
          <a:stretch>
            <a:fillRect/>
          </a:stretch>
        </p:blipFill>
        <p:spPr>
          <a:xfrm>
            <a:off x="124548" y="16565"/>
            <a:ext cx="12192000" cy="68248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Rectangle 1">
            <a:extLst>
              <a:ext uri="{FF2B5EF4-FFF2-40B4-BE49-F238E27FC236}">
                <a16:creationId xmlns:a16="http://schemas.microsoft.com/office/drawing/2014/main" id="{7D0BF876-AB1A-E144-D95E-C4447B9C9C9F}"/>
              </a:ext>
            </a:extLst>
          </p:cNvPr>
          <p:cNvSpPr/>
          <p:nvPr/>
        </p:nvSpPr>
        <p:spPr>
          <a:xfrm>
            <a:off x="475769" y="4582508"/>
            <a:ext cx="1381760" cy="38608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7D471E8-448A-17CD-0A4C-E20E3DC90D37}"/>
              </a:ext>
            </a:extLst>
          </p:cNvPr>
          <p:cNvSpPr/>
          <p:nvPr/>
        </p:nvSpPr>
        <p:spPr>
          <a:xfrm>
            <a:off x="391686" y="5991946"/>
            <a:ext cx="2656314" cy="5454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2A1423-1EDC-2388-CD0C-D2AA2B02B97B}"/>
              </a:ext>
            </a:extLst>
          </p:cNvPr>
          <p:cNvSpPr/>
          <p:nvPr/>
        </p:nvSpPr>
        <p:spPr>
          <a:xfrm>
            <a:off x="324770" y="4037024"/>
            <a:ext cx="2534044" cy="46245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4E86CC-845E-F256-F84B-154C118D4801}"/>
              </a:ext>
            </a:extLst>
          </p:cNvPr>
          <p:cNvSpPr/>
          <p:nvPr/>
        </p:nvSpPr>
        <p:spPr>
          <a:xfrm>
            <a:off x="3409556" y="4120054"/>
            <a:ext cx="2245009" cy="46245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71617A-3E9B-64AA-D36C-4FF29090B9A1}"/>
              </a:ext>
            </a:extLst>
          </p:cNvPr>
          <p:cNvSpPr/>
          <p:nvPr/>
        </p:nvSpPr>
        <p:spPr>
          <a:xfrm>
            <a:off x="6278880" y="4108839"/>
            <a:ext cx="2136053" cy="46245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24148D-44CB-2AC0-E7B1-CA56F42725C2}"/>
              </a:ext>
            </a:extLst>
          </p:cNvPr>
          <p:cNvSpPr/>
          <p:nvPr/>
        </p:nvSpPr>
        <p:spPr>
          <a:xfrm>
            <a:off x="6278879" y="5328566"/>
            <a:ext cx="2844099" cy="66338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C9524-CFE1-E415-B2F7-BE0CA12FE56B}"/>
              </a:ext>
            </a:extLst>
          </p:cNvPr>
          <p:cNvSpPr/>
          <p:nvPr/>
        </p:nvSpPr>
        <p:spPr>
          <a:xfrm>
            <a:off x="6319168" y="6071648"/>
            <a:ext cx="2656314" cy="5454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F36D2D-AEE0-38DD-0602-27806258E48C}"/>
              </a:ext>
            </a:extLst>
          </p:cNvPr>
          <p:cNvSpPr/>
          <p:nvPr/>
        </p:nvSpPr>
        <p:spPr>
          <a:xfrm>
            <a:off x="9325127" y="5328565"/>
            <a:ext cx="2768076" cy="54671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137A27-3BD5-8CE9-BEB6-F9FDCC323ABB}"/>
              </a:ext>
            </a:extLst>
          </p:cNvPr>
          <p:cNvSpPr/>
          <p:nvPr/>
        </p:nvSpPr>
        <p:spPr>
          <a:xfrm>
            <a:off x="3445816" y="5315251"/>
            <a:ext cx="2768075" cy="46245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74FBC3-EC80-833B-409C-A0A080BEE437}"/>
              </a:ext>
            </a:extLst>
          </p:cNvPr>
          <p:cNvSpPr/>
          <p:nvPr/>
        </p:nvSpPr>
        <p:spPr>
          <a:xfrm>
            <a:off x="3409556" y="5991946"/>
            <a:ext cx="2686444" cy="518502"/>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13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rPr>
              <a:t>Census </a:t>
            </a:r>
            <a:r>
              <a:rPr lang="en-US" sz="5400" b="1" dirty="0">
                <a:solidFill>
                  <a:srgbClr val="D4B779"/>
                </a:solidFill>
              </a:rPr>
              <a:t>Longitudinal Infrastructure</a:t>
            </a:r>
          </a:p>
        </p:txBody>
      </p:sp>
      <p:sp>
        <p:nvSpPr>
          <p:cNvPr id="3" name="TextBox 2"/>
          <p:cNvSpPr txBox="1"/>
          <p:nvPr/>
        </p:nvSpPr>
        <p:spPr>
          <a:xfrm>
            <a:off x="1981201" y="1894564"/>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Census</a:t>
            </a:r>
          </a:p>
        </p:txBody>
      </p:sp>
      <p:sp>
        <p:nvSpPr>
          <p:cNvPr id="4" name="TextBox 3"/>
          <p:cNvSpPr txBox="1"/>
          <p:nvPr/>
        </p:nvSpPr>
        <p:spPr>
          <a:xfrm>
            <a:off x="4352958" y="1896688"/>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Census</a:t>
            </a:r>
          </a:p>
        </p:txBody>
      </p:sp>
      <p:sp>
        <p:nvSpPr>
          <p:cNvPr id="5" name="TextBox 4"/>
          <p:cNvSpPr txBox="1"/>
          <p:nvPr/>
        </p:nvSpPr>
        <p:spPr>
          <a:xfrm>
            <a:off x="9080133" y="1860200"/>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2005-2020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ACS</a:t>
            </a:r>
          </a:p>
        </p:txBody>
      </p:sp>
      <p:sp>
        <p:nvSpPr>
          <p:cNvPr id="6" name="TextBox 5"/>
          <p:cNvSpPr txBox="1"/>
          <p:nvPr/>
        </p:nvSpPr>
        <p:spPr>
          <a:xfrm>
            <a:off x="6716289" y="1876587"/>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Census</a:t>
            </a:r>
          </a:p>
        </p:txBody>
      </p:sp>
      <p:cxnSp>
        <p:nvCxnSpPr>
          <p:cNvPr id="7" name="Straight Arrow Connector 6"/>
          <p:cNvCxnSpPr>
            <a:stCxn id="3" idx="3"/>
            <a:endCxn id="4" idx="1"/>
          </p:cNvCxnSpPr>
          <p:nvPr/>
        </p:nvCxnSpPr>
        <p:spPr>
          <a:xfrm>
            <a:off x="3297463" y="2217729"/>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69569" y="2219853"/>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19322" y="2179572"/>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3641" y="1444448"/>
            <a:ext cx="34902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Decennial </a:t>
            </a: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Census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ACS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datasets</a:t>
            </a:r>
          </a:p>
        </p:txBody>
      </p:sp>
      <p:cxnSp>
        <p:nvCxnSpPr>
          <p:cNvPr id="11" name="Straight Arrow Connector 10"/>
          <p:cNvCxnSpPr/>
          <p:nvPr/>
        </p:nvCxnSpPr>
        <p:spPr>
          <a:xfrm>
            <a:off x="3182656" y="377785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2547976" y="2772432"/>
            <a:ext cx="0" cy="67606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10158701" y="2722598"/>
            <a:ext cx="572361" cy="77877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2783" y="3098709"/>
            <a:ext cx="27016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Household </a:t>
            </a: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survey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datasets</a:t>
            </a:r>
          </a:p>
        </p:txBody>
      </p:sp>
      <p:sp>
        <p:nvSpPr>
          <p:cNvPr id="15" name="TextBox 14"/>
          <p:cNvSpPr txBox="1"/>
          <p:nvPr/>
        </p:nvSpPr>
        <p:spPr>
          <a:xfrm>
            <a:off x="1801412" y="3571229"/>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CPS</a:t>
            </a:r>
          </a:p>
        </p:txBody>
      </p:sp>
      <p:sp>
        <p:nvSpPr>
          <p:cNvPr id="16" name="TextBox 15"/>
          <p:cNvSpPr txBox="1"/>
          <p:nvPr/>
        </p:nvSpPr>
        <p:spPr>
          <a:xfrm>
            <a:off x="3933881" y="362249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SIPP</a:t>
            </a:r>
          </a:p>
        </p:txBody>
      </p:sp>
      <p:sp>
        <p:nvSpPr>
          <p:cNvPr id="17" name="TextBox 16"/>
          <p:cNvSpPr txBox="1"/>
          <p:nvPr/>
        </p:nvSpPr>
        <p:spPr>
          <a:xfrm>
            <a:off x="6142467" y="3633744"/>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AHS</a:t>
            </a:r>
          </a:p>
        </p:txBody>
      </p:sp>
      <p:sp>
        <p:nvSpPr>
          <p:cNvPr id="18" name="TextBox 17"/>
          <p:cNvSpPr txBox="1"/>
          <p:nvPr/>
        </p:nvSpPr>
        <p:spPr>
          <a:xfrm>
            <a:off x="8201108" y="3633744"/>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NCVS</a:t>
            </a:r>
          </a:p>
        </p:txBody>
      </p:sp>
      <p:cxnSp>
        <p:nvCxnSpPr>
          <p:cNvPr id="19" name="Straight Arrow Connector 18"/>
          <p:cNvCxnSpPr/>
          <p:nvPr/>
        </p:nvCxnSpPr>
        <p:spPr>
          <a:xfrm>
            <a:off x="5347944" y="3818754"/>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42760" y="385385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2700000">
            <a:off x="2769715" y="4391818"/>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9427870" y="4152812"/>
            <a:ext cx="866633" cy="75990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7837" y="4848167"/>
            <a:ext cx="2154745" cy="923330"/>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SSA Death and Earnings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Records</a:t>
            </a:r>
          </a:p>
        </p:txBody>
      </p:sp>
      <p:sp>
        <p:nvSpPr>
          <p:cNvPr id="24" name="TextBox 23"/>
          <p:cNvSpPr txBox="1"/>
          <p:nvPr/>
        </p:nvSpPr>
        <p:spPr>
          <a:xfrm>
            <a:off x="7449726" y="5010013"/>
            <a:ext cx="1743182"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External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Sources</a:t>
            </a:r>
          </a:p>
        </p:txBody>
      </p:sp>
      <p:cxnSp>
        <p:nvCxnSpPr>
          <p:cNvPr id="25" name="Straight Arrow Connector 24"/>
          <p:cNvCxnSpPr/>
          <p:nvPr/>
        </p:nvCxnSpPr>
        <p:spPr>
          <a:xfrm>
            <a:off x="4892736" y="532231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D29E2E4-92A4-42E2-B9C6-5726547470D2}"/>
              </a:ext>
            </a:extLst>
          </p:cNvPr>
          <p:cNvCxnSpPr>
            <a:cxnSpLocks/>
          </p:cNvCxnSpPr>
          <p:nvPr/>
        </p:nvCxnSpPr>
        <p:spPr>
          <a:xfrm flipH="1">
            <a:off x="4487270" y="4004360"/>
            <a:ext cx="1" cy="8183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6D662C9-BB69-4135-A0D4-25715DEA0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1" name="TextBox 30">
            <a:extLst>
              <a:ext uri="{FF2B5EF4-FFF2-40B4-BE49-F238E27FC236}">
                <a16:creationId xmlns:a16="http://schemas.microsoft.com/office/drawing/2014/main" id="{AEF3A81C-4738-43AD-8670-9961BC1A7336}"/>
              </a:ext>
            </a:extLst>
          </p:cNvPr>
          <p:cNvSpPr txBox="1"/>
          <p:nvPr/>
        </p:nvSpPr>
        <p:spPr>
          <a:xfrm>
            <a:off x="5535289" y="4986666"/>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Address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Records</a:t>
            </a:r>
          </a:p>
        </p:txBody>
      </p:sp>
      <p:cxnSp>
        <p:nvCxnSpPr>
          <p:cNvPr id="32" name="Straight Arrow Connector 31">
            <a:extLst>
              <a:ext uri="{FF2B5EF4-FFF2-40B4-BE49-F238E27FC236}">
                <a16:creationId xmlns:a16="http://schemas.microsoft.com/office/drawing/2014/main" id="{6D280C1F-F902-4CCF-8D25-9E43A558FB96}"/>
              </a:ext>
            </a:extLst>
          </p:cNvPr>
          <p:cNvCxnSpPr/>
          <p:nvPr/>
        </p:nvCxnSpPr>
        <p:spPr>
          <a:xfrm>
            <a:off x="6841706" y="531073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A74A22-C38D-407E-90DB-A25DBD1FA7EC}"/>
              </a:ext>
            </a:extLst>
          </p:cNvPr>
          <p:cNvSpPr txBox="1"/>
          <p:nvPr/>
        </p:nvSpPr>
        <p:spPr>
          <a:xfrm>
            <a:off x="4520449" y="4478028"/>
            <a:ext cx="33616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Administrative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other datasets</a:t>
            </a:r>
          </a:p>
        </p:txBody>
      </p:sp>
      <p:sp>
        <p:nvSpPr>
          <p:cNvPr id="26" name="Oval 25">
            <a:extLst>
              <a:ext uri="{FF2B5EF4-FFF2-40B4-BE49-F238E27FC236}">
                <a16:creationId xmlns:a16="http://schemas.microsoft.com/office/drawing/2014/main" id="{968F9507-D58F-404E-8E3C-F58204A536EC}"/>
              </a:ext>
            </a:extLst>
          </p:cNvPr>
          <p:cNvSpPr/>
          <p:nvPr/>
        </p:nvSpPr>
        <p:spPr>
          <a:xfrm>
            <a:off x="8936944" y="1636545"/>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F38E69E7-2089-4D3B-9C08-6B3DA3C7F801}"/>
              </a:ext>
            </a:extLst>
          </p:cNvPr>
          <p:cNvSpPr/>
          <p:nvPr/>
        </p:nvSpPr>
        <p:spPr>
          <a:xfrm>
            <a:off x="5407679" y="4790151"/>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9859C76-D5E7-4FE3-9AB1-064763BE82C0}"/>
              </a:ext>
            </a:extLst>
          </p:cNvPr>
          <p:cNvSpPr/>
          <p:nvPr/>
        </p:nvSpPr>
        <p:spPr>
          <a:xfrm>
            <a:off x="7542760" y="4766804"/>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A9AD2D5-AB7C-707A-FE90-5FE68AC59786}"/>
              </a:ext>
            </a:extLst>
          </p:cNvPr>
          <p:cNvSpPr txBox="1"/>
          <p:nvPr/>
        </p:nvSpPr>
        <p:spPr>
          <a:xfrm>
            <a:off x="10158701"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t>
            </a:r>
            <a:r>
              <a:rPr lang="en-US" b="1" dirty="0">
                <a:solidFill>
                  <a:prstClr val="black"/>
                </a:solidFill>
                <a:latin typeface="Calibri" panose="020F0502020204030204"/>
              </a:rPr>
              <a:t>SCH</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1CFDB51-625C-68EC-6806-8C2078BC12D6}"/>
              </a:ext>
            </a:extLst>
          </p:cNvPr>
          <p:cNvCxnSpPr/>
          <p:nvPr/>
        </p:nvCxnSpPr>
        <p:spPr>
          <a:xfrm>
            <a:off x="9533166" y="3846914"/>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2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401" y="737617"/>
            <a:ext cx="7315199" cy="563879"/>
          </a:xfrm>
          <a:prstGeom prst="rect">
            <a:avLst/>
          </a:prstGeom>
        </p:spPr>
      </p:pic>
      <p:sp>
        <p:nvSpPr>
          <p:cNvPr id="3" name="object 3"/>
          <p:cNvSpPr txBox="1">
            <a:spLocks noGrp="1"/>
          </p:cNvSpPr>
          <p:nvPr>
            <p:ph type="title"/>
          </p:nvPr>
        </p:nvSpPr>
        <p:spPr>
          <a:xfrm>
            <a:off x="523783" y="2399798"/>
            <a:ext cx="11407805" cy="966290"/>
          </a:xfrm>
          <a:prstGeom prst="rect">
            <a:avLst/>
          </a:prstGeom>
        </p:spPr>
        <p:txBody>
          <a:bodyPr vert="horz" wrap="square" lIns="0" tIns="67945" rIns="0" bIns="0" rtlCol="0" anchor="ctr">
            <a:spAutoFit/>
          </a:bodyPr>
          <a:lstStyle/>
          <a:p>
            <a:pPr marL="12700" marR="5080" indent="-2540" algn="ctr">
              <a:lnSpc>
                <a:spcPts val="3460"/>
              </a:lnSpc>
              <a:spcBef>
                <a:spcPts val="535"/>
              </a:spcBef>
            </a:pPr>
            <a:r>
              <a:rPr sz="3200" b="1" dirty="0"/>
              <a:t>The</a:t>
            </a:r>
            <a:r>
              <a:rPr sz="3200" b="1" spc="-5" dirty="0"/>
              <a:t> </a:t>
            </a:r>
            <a:r>
              <a:rPr sz="3200" b="1" spc="-10" dirty="0"/>
              <a:t>Census-</a:t>
            </a:r>
            <a:r>
              <a:rPr sz="3200" b="1" dirty="0"/>
              <a:t>Enhanced</a:t>
            </a:r>
            <a:r>
              <a:rPr sz="3200" b="1" spc="-15" dirty="0"/>
              <a:t> </a:t>
            </a:r>
            <a:r>
              <a:rPr sz="3200" b="1" dirty="0"/>
              <a:t>Health</a:t>
            </a:r>
            <a:r>
              <a:rPr sz="3200" b="1" spc="10" dirty="0"/>
              <a:t> </a:t>
            </a:r>
            <a:r>
              <a:rPr sz="3200" b="1" dirty="0"/>
              <a:t>and</a:t>
            </a:r>
            <a:r>
              <a:rPr sz="3200" b="1" spc="15" dirty="0"/>
              <a:t> </a:t>
            </a:r>
            <a:r>
              <a:rPr sz="3200" b="1" spc="-10" dirty="0"/>
              <a:t>Retirement </a:t>
            </a:r>
            <a:r>
              <a:rPr sz="3200" b="1" dirty="0"/>
              <a:t>Study</a:t>
            </a:r>
            <a:r>
              <a:rPr lang="en-US" sz="3200" b="1" dirty="0"/>
              <a:t> (</a:t>
            </a:r>
            <a:r>
              <a:rPr lang="en-US" sz="3200" b="1" dirty="0" err="1"/>
              <a:t>CenHRS</a:t>
            </a:r>
            <a:r>
              <a:rPr lang="en-US" sz="3200" b="1" dirty="0"/>
              <a:t>)</a:t>
            </a:r>
            <a:r>
              <a:rPr sz="3200" b="1" dirty="0"/>
              <a:t>:</a:t>
            </a:r>
            <a:r>
              <a:rPr sz="3200" b="1" spc="-95" dirty="0"/>
              <a:t> </a:t>
            </a:r>
            <a:br>
              <a:rPr lang="en-US" sz="3200" b="1" spc="-95" dirty="0"/>
            </a:br>
            <a:r>
              <a:rPr sz="3200" b="1" dirty="0"/>
              <a:t>New</a:t>
            </a:r>
            <a:r>
              <a:rPr sz="3200" b="1" spc="-45" dirty="0"/>
              <a:t> </a:t>
            </a:r>
            <a:r>
              <a:rPr sz="3200" b="1" dirty="0"/>
              <a:t>Linked</a:t>
            </a:r>
            <a:r>
              <a:rPr sz="3200" b="1" spc="-65" dirty="0"/>
              <a:t> </a:t>
            </a:r>
            <a:r>
              <a:rPr sz="3200" b="1" dirty="0"/>
              <a:t>Data</a:t>
            </a:r>
            <a:r>
              <a:rPr sz="3200" b="1" spc="-45" dirty="0"/>
              <a:t> </a:t>
            </a:r>
            <a:r>
              <a:rPr sz="3200" b="1" dirty="0"/>
              <a:t>on</a:t>
            </a:r>
            <a:r>
              <a:rPr sz="3200" b="1" spc="-40" dirty="0"/>
              <a:t> </a:t>
            </a:r>
            <a:r>
              <a:rPr sz="3200" b="1" dirty="0"/>
              <a:t>Older</a:t>
            </a:r>
            <a:r>
              <a:rPr sz="3200" b="1" spc="-55" dirty="0"/>
              <a:t> </a:t>
            </a:r>
            <a:r>
              <a:rPr sz="3200" b="1" spc="-30" dirty="0"/>
              <a:t>Workers</a:t>
            </a:r>
            <a:r>
              <a:rPr sz="3200" b="1" spc="-40" dirty="0"/>
              <a:t> </a:t>
            </a:r>
            <a:r>
              <a:rPr sz="3200" b="1" spc="-25" dirty="0"/>
              <a:t>and </a:t>
            </a:r>
            <a:r>
              <a:rPr sz="3200" b="1" dirty="0"/>
              <a:t>Their</a:t>
            </a:r>
            <a:r>
              <a:rPr sz="3200" b="1" spc="-5" dirty="0"/>
              <a:t> </a:t>
            </a:r>
            <a:r>
              <a:rPr sz="3200" b="1" spc="-10" dirty="0"/>
              <a:t>Employers</a:t>
            </a:r>
            <a:endParaRPr sz="3200" b="1" dirty="0"/>
          </a:p>
        </p:txBody>
      </p:sp>
      <p:sp>
        <p:nvSpPr>
          <p:cNvPr id="4" name="object 4"/>
          <p:cNvSpPr txBox="1"/>
          <p:nvPr/>
        </p:nvSpPr>
        <p:spPr>
          <a:xfrm>
            <a:off x="1642368" y="4203188"/>
            <a:ext cx="9632272" cy="1628394"/>
          </a:xfrm>
          <a:prstGeom prst="rect">
            <a:avLst/>
          </a:prstGeom>
        </p:spPr>
        <p:txBody>
          <a:bodyPr vert="horz" wrap="square" lIns="0" tIns="12700" rIns="0" bIns="0" rtlCol="0">
            <a:spAutoFit/>
          </a:bodyPr>
          <a:lstStyle/>
          <a:p>
            <a:pPr marL="365760" marR="360045" indent="635" algn="ctr">
              <a:lnSpc>
                <a:spcPct val="107500"/>
              </a:lnSpc>
              <a:spcBef>
                <a:spcPts val="100"/>
              </a:spcBef>
            </a:pPr>
            <a:r>
              <a:rPr lang="en-US" sz="2400" dirty="0">
                <a:latin typeface="Calibri"/>
                <a:cs typeface="Calibri"/>
              </a:rPr>
              <a:t>John</a:t>
            </a:r>
            <a:r>
              <a:rPr lang="en-US" sz="2400" spc="-40" dirty="0">
                <a:latin typeface="Calibri"/>
                <a:cs typeface="Calibri"/>
              </a:rPr>
              <a:t> </a:t>
            </a:r>
            <a:r>
              <a:rPr lang="en-US" sz="2400" dirty="0">
                <a:latin typeface="Calibri"/>
                <a:cs typeface="Calibri"/>
              </a:rPr>
              <a:t>Abowd,</a:t>
            </a:r>
            <a:r>
              <a:rPr lang="en-US" sz="2400" spc="-35" dirty="0">
                <a:latin typeface="Calibri"/>
                <a:cs typeface="Calibri"/>
              </a:rPr>
              <a:t> </a:t>
            </a:r>
            <a:r>
              <a:rPr lang="en-US" sz="2400" spc="-10" dirty="0">
                <a:latin typeface="Calibri"/>
                <a:cs typeface="Calibri"/>
              </a:rPr>
              <a:t>Joelle </a:t>
            </a:r>
            <a:r>
              <a:rPr lang="en-US" sz="2400" dirty="0">
                <a:latin typeface="Calibri"/>
                <a:cs typeface="Calibri"/>
              </a:rPr>
              <a:t>Abramowitz,</a:t>
            </a:r>
            <a:r>
              <a:rPr lang="en-US" sz="2400" spc="-95" dirty="0">
                <a:latin typeface="Calibri"/>
                <a:cs typeface="Calibri"/>
              </a:rPr>
              <a:t> </a:t>
            </a:r>
            <a:r>
              <a:rPr lang="en-US" sz="2400" spc="-10" dirty="0">
                <a:latin typeface="Calibri"/>
                <a:cs typeface="Calibri"/>
              </a:rPr>
              <a:t>Margaret</a:t>
            </a:r>
            <a:r>
              <a:rPr lang="en-US" sz="2400" spc="-70" dirty="0">
                <a:latin typeface="Calibri"/>
                <a:cs typeface="Calibri"/>
              </a:rPr>
              <a:t> </a:t>
            </a:r>
            <a:r>
              <a:rPr lang="en-US" sz="2400" dirty="0">
                <a:latin typeface="Calibri"/>
                <a:cs typeface="Calibri"/>
              </a:rPr>
              <a:t>Levenstein,</a:t>
            </a:r>
            <a:r>
              <a:rPr lang="en-US" sz="2400" spc="-45" dirty="0">
                <a:latin typeface="Calibri"/>
                <a:cs typeface="Calibri"/>
              </a:rPr>
              <a:t> et al. </a:t>
            </a:r>
          </a:p>
          <a:p>
            <a:pPr marL="365760" marR="360045" indent="635" algn="ctr">
              <a:lnSpc>
                <a:spcPct val="107500"/>
              </a:lnSpc>
              <a:spcBef>
                <a:spcPts val="100"/>
              </a:spcBef>
            </a:pPr>
            <a:endParaRPr lang="en-US" sz="2400" spc="-45" dirty="0">
              <a:latin typeface="Calibri"/>
              <a:cs typeface="Calibri"/>
            </a:endParaRPr>
          </a:p>
          <a:p>
            <a:pPr marL="365760" marR="360045" indent="635" algn="ctr">
              <a:lnSpc>
                <a:spcPct val="107500"/>
              </a:lnSpc>
              <a:spcBef>
                <a:spcPts val="100"/>
              </a:spcBef>
            </a:pPr>
            <a:endParaRPr lang="en-US" sz="2400" spc="-45" dirty="0">
              <a:latin typeface="Calibri"/>
              <a:cs typeface="Calibri"/>
            </a:endParaRPr>
          </a:p>
          <a:p>
            <a:pPr marL="365760" marR="360045" indent="635" algn="ctr">
              <a:lnSpc>
                <a:spcPct val="107500"/>
              </a:lnSpc>
              <a:spcBef>
                <a:spcPts val="100"/>
              </a:spcBef>
            </a:pPr>
            <a:r>
              <a:rPr sz="2400" dirty="0">
                <a:latin typeface="Calibri Light"/>
                <a:cs typeface="Calibri Light"/>
              </a:rPr>
              <a:t>FSRDC</a:t>
            </a:r>
            <a:r>
              <a:rPr sz="2400" spc="-80" dirty="0">
                <a:latin typeface="Calibri Light"/>
                <a:cs typeface="Calibri Light"/>
              </a:rPr>
              <a:t> </a:t>
            </a:r>
            <a:r>
              <a:rPr sz="2400" dirty="0">
                <a:latin typeface="Calibri Light"/>
                <a:cs typeface="Calibri Light"/>
              </a:rPr>
              <a:t>Research</a:t>
            </a:r>
            <a:r>
              <a:rPr sz="2400" spc="-80" dirty="0">
                <a:latin typeface="Calibri Light"/>
                <a:cs typeface="Calibri Light"/>
              </a:rPr>
              <a:t> </a:t>
            </a:r>
            <a:r>
              <a:rPr sz="2400" spc="-20" dirty="0">
                <a:latin typeface="Calibri Light"/>
                <a:cs typeface="Calibri Light"/>
              </a:rPr>
              <a:t>Conference </a:t>
            </a:r>
            <a:r>
              <a:rPr sz="2400" dirty="0">
                <a:latin typeface="Calibri Light"/>
                <a:cs typeface="Calibri Light"/>
              </a:rPr>
              <a:t>September</a:t>
            </a:r>
            <a:r>
              <a:rPr sz="2400" spc="-50" dirty="0">
                <a:latin typeface="Calibri Light"/>
                <a:cs typeface="Calibri Light"/>
              </a:rPr>
              <a:t> </a:t>
            </a:r>
            <a:r>
              <a:rPr sz="2400" dirty="0">
                <a:latin typeface="Calibri Light"/>
                <a:cs typeface="Calibri Light"/>
              </a:rPr>
              <a:t>22,</a:t>
            </a:r>
            <a:r>
              <a:rPr sz="2400" spc="-30" dirty="0">
                <a:latin typeface="Calibri Light"/>
                <a:cs typeface="Calibri Light"/>
              </a:rPr>
              <a:t> </a:t>
            </a:r>
            <a:r>
              <a:rPr sz="2400" spc="-20" dirty="0">
                <a:latin typeface="Calibri Light"/>
                <a:cs typeface="Calibri Light"/>
              </a:rPr>
              <a:t>2023</a:t>
            </a:r>
            <a:endParaRPr sz="2400" dirty="0">
              <a:latin typeface="Calibri Light"/>
              <a:cs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2" name="object 2">
            <a:extLst>
              <a:ext uri="{FF2B5EF4-FFF2-40B4-BE49-F238E27FC236}">
                <a16:creationId xmlns:a16="http://schemas.microsoft.com/office/drawing/2014/main" id="{958F80F5-BD79-08CE-A4FE-19DE871A194C}"/>
              </a:ext>
            </a:extLst>
          </p:cNvPr>
          <p:cNvSpPr txBox="1">
            <a:spLocks/>
          </p:cNvSpPr>
          <p:nvPr/>
        </p:nvSpPr>
        <p:spPr>
          <a:xfrm>
            <a:off x="838200" y="29379"/>
            <a:ext cx="10515600" cy="2015679"/>
          </a:xfrm>
          <a:prstGeom prst="rect">
            <a:avLst/>
          </a:prstGeom>
        </p:spPr>
        <p:txBody>
          <a:bodyPr vert="horz" wrap="square" lIns="0" tIns="39598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3600" b="1" dirty="0" err="1"/>
              <a:t>CenHRS</a:t>
            </a:r>
            <a:r>
              <a:rPr lang="en-US" sz="3600" spc="-50" dirty="0"/>
              <a:t>: </a:t>
            </a:r>
            <a:r>
              <a:rPr lang="en-US" sz="3200" dirty="0">
                <a:latin typeface="Calibri"/>
                <a:cs typeface="Calibri"/>
              </a:rPr>
              <a:t>Creates</a:t>
            </a:r>
            <a:r>
              <a:rPr lang="en-US" sz="3200" spc="-25" dirty="0">
                <a:latin typeface="Calibri"/>
                <a:cs typeface="Calibri"/>
              </a:rPr>
              <a:t> the </a:t>
            </a:r>
            <a:r>
              <a:rPr lang="en-US" sz="3200" spc="-10" dirty="0">
                <a:latin typeface="Calibri"/>
                <a:cs typeface="Calibri"/>
              </a:rPr>
              <a:t>infrastructure</a:t>
            </a:r>
            <a:r>
              <a:rPr lang="en-US" sz="3200" spc="-30" dirty="0">
                <a:latin typeface="Calibri"/>
                <a:cs typeface="Calibri"/>
              </a:rPr>
              <a:t> </a:t>
            </a:r>
            <a:r>
              <a:rPr lang="en-US" sz="3200" dirty="0">
                <a:latin typeface="Calibri"/>
                <a:cs typeface="Calibri"/>
              </a:rPr>
              <a:t>to</a:t>
            </a:r>
            <a:r>
              <a:rPr lang="en-US" sz="3200" spc="-30" dirty="0">
                <a:latin typeface="Calibri"/>
                <a:cs typeface="Calibri"/>
              </a:rPr>
              <a:t> </a:t>
            </a:r>
            <a:r>
              <a:rPr lang="en-US" sz="3200" dirty="0">
                <a:latin typeface="Calibri"/>
                <a:cs typeface="Calibri"/>
              </a:rPr>
              <a:t>study</a:t>
            </a:r>
            <a:r>
              <a:rPr lang="en-US" sz="3200" spc="-15" dirty="0">
                <a:latin typeface="Calibri"/>
                <a:cs typeface="Calibri"/>
              </a:rPr>
              <a:t> </a:t>
            </a:r>
            <a:r>
              <a:rPr lang="en-US" sz="3200" dirty="0">
                <a:latin typeface="Calibri"/>
                <a:cs typeface="Calibri"/>
              </a:rPr>
              <a:t>older</a:t>
            </a:r>
            <a:r>
              <a:rPr lang="en-US" sz="3200" spc="-50" dirty="0">
                <a:latin typeface="Calibri"/>
                <a:cs typeface="Calibri"/>
              </a:rPr>
              <a:t> </a:t>
            </a:r>
            <a:r>
              <a:rPr lang="en-US" sz="3200" dirty="0">
                <a:latin typeface="Calibri"/>
                <a:cs typeface="Calibri"/>
              </a:rPr>
              <a:t>people</a:t>
            </a:r>
            <a:r>
              <a:rPr lang="en-US" sz="3200" spc="-35" dirty="0">
                <a:latin typeface="Calibri"/>
                <a:cs typeface="Calibri"/>
              </a:rPr>
              <a:t> </a:t>
            </a:r>
            <a:r>
              <a:rPr lang="en-US" sz="3200" dirty="0">
                <a:latin typeface="Calibri"/>
                <a:cs typeface="Calibri"/>
              </a:rPr>
              <a:t>and</a:t>
            </a:r>
            <a:r>
              <a:rPr lang="en-US" sz="3200" spc="-25" dirty="0">
                <a:latin typeface="Calibri"/>
                <a:cs typeface="Calibri"/>
              </a:rPr>
              <a:t> </a:t>
            </a:r>
            <a:r>
              <a:rPr lang="en-US" sz="3200" spc="-20" dirty="0">
                <a:latin typeface="Calibri"/>
                <a:cs typeface="Calibri"/>
              </a:rPr>
              <a:t>work</a:t>
            </a:r>
            <a:br>
              <a:rPr lang="en-US" sz="3600" dirty="0">
                <a:latin typeface="Calibri"/>
                <a:cs typeface="Calibri"/>
              </a:rPr>
            </a:br>
            <a:endParaRPr lang="en-US" sz="3300" dirty="0"/>
          </a:p>
        </p:txBody>
      </p:sp>
      <p:sp>
        <p:nvSpPr>
          <p:cNvPr id="3" name="object 3">
            <a:extLst>
              <a:ext uri="{FF2B5EF4-FFF2-40B4-BE49-F238E27FC236}">
                <a16:creationId xmlns:a16="http://schemas.microsoft.com/office/drawing/2014/main" id="{4D26A193-1835-50FB-1615-488020EAED35}"/>
              </a:ext>
            </a:extLst>
          </p:cNvPr>
          <p:cNvSpPr txBox="1"/>
          <p:nvPr/>
        </p:nvSpPr>
        <p:spPr>
          <a:xfrm>
            <a:off x="2130434" y="1250619"/>
            <a:ext cx="7667471" cy="4998163"/>
          </a:xfrm>
          <a:prstGeom prst="rect">
            <a:avLst/>
          </a:prstGeom>
        </p:spPr>
        <p:txBody>
          <a:bodyPr vert="horz" wrap="square" lIns="0" tIns="78105" rIns="0" bIns="0" rtlCol="0">
            <a:spAutoFit/>
          </a:bodyPr>
          <a:lstStyle/>
          <a:p>
            <a:pPr marL="12700">
              <a:spcBef>
                <a:spcPts val="515"/>
              </a:spcBef>
              <a:tabLst>
                <a:tab pos="184150" algn="l"/>
              </a:tabLst>
            </a:pPr>
            <a:r>
              <a:rPr sz="2400" dirty="0">
                <a:latin typeface="Calibri"/>
                <a:cs typeface="Calibri"/>
              </a:rPr>
              <a:t>HRS</a:t>
            </a:r>
            <a:r>
              <a:rPr sz="2400" spc="-65" dirty="0">
                <a:latin typeface="Calibri"/>
                <a:cs typeface="Calibri"/>
              </a:rPr>
              <a:t> </a:t>
            </a:r>
            <a:r>
              <a:rPr lang="en-US" sz="2400" spc="-65" dirty="0">
                <a:latin typeface="Calibri"/>
                <a:cs typeface="Calibri"/>
              </a:rPr>
              <a:t>respondents in their household context:</a:t>
            </a:r>
            <a:endParaRPr sz="2400" dirty="0">
              <a:latin typeface="Calibri"/>
              <a:cs typeface="Calibri"/>
            </a:endParaRPr>
          </a:p>
          <a:p>
            <a:pPr marL="355600" lvl="1">
              <a:spcBef>
                <a:spcPts val="170"/>
              </a:spcBef>
              <a:tabLst>
                <a:tab pos="527050" algn="l"/>
              </a:tabLst>
            </a:pPr>
            <a:r>
              <a:rPr lang="en-US" sz="2100" dirty="0">
                <a:latin typeface="Calibri"/>
                <a:cs typeface="Calibri"/>
              </a:rPr>
              <a:t>--How do they respond to l</a:t>
            </a:r>
            <a:r>
              <a:rPr sz="2100" dirty="0">
                <a:latin typeface="Calibri"/>
                <a:cs typeface="Calibri"/>
              </a:rPr>
              <a:t>abor</a:t>
            </a:r>
            <a:r>
              <a:rPr sz="2100" spc="-25" dirty="0">
                <a:latin typeface="Calibri"/>
                <a:cs typeface="Calibri"/>
              </a:rPr>
              <a:t> </a:t>
            </a:r>
            <a:r>
              <a:rPr sz="2100" dirty="0">
                <a:latin typeface="Calibri"/>
                <a:cs typeface="Calibri"/>
              </a:rPr>
              <a:t>demand</a:t>
            </a:r>
            <a:r>
              <a:rPr lang="en-US" sz="2100" dirty="0">
                <a:latin typeface="Calibri"/>
                <a:cs typeface="Calibri"/>
              </a:rPr>
              <a:t> based on </a:t>
            </a:r>
            <a:r>
              <a:rPr sz="2100" dirty="0">
                <a:latin typeface="Calibri"/>
                <a:cs typeface="Calibri"/>
              </a:rPr>
              <a:t>business</a:t>
            </a:r>
            <a:r>
              <a:rPr sz="2100" spc="-15" dirty="0">
                <a:latin typeface="Calibri"/>
                <a:cs typeface="Calibri"/>
              </a:rPr>
              <a:t> </a:t>
            </a:r>
            <a:r>
              <a:rPr sz="2100" spc="-10" dirty="0">
                <a:latin typeface="Calibri"/>
                <a:cs typeface="Calibri"/>
              </a:rPr>
              <a:t>variables</a:t>
            </a:r>
            <a:r>
              <a:rPr lang="en-US" sz="2100" spc="-10" dirty="0">
                <a:latin typeface="Calibri"/>
                <a:cs typeface="Calibri"/>
              </a:rPr>
              <a:t>?</a:t>
            </a:r>
            <a:endParaRPr sz="2100" dirty="0">
              <a:latin typeface="Calibri"/>
              <a:cs typeface="Calibri"/>
            </a:endParaRPr>
          </a:p>
          <a:p>
            <a:pPr marL="355600" lvl="1">
              <a:spcBef>
                <a:spcPts val="140"/>
              </a:spcBef>
              <a:tabLst>
                <a:tab pos="527050" algn="l"/>
              </a:tabLst>
            </a:pPr>
            <a:r>
              <a:rPr lang="en-US" sz="2100" dirty="0">
                <a:latin typeface="Calibri"/>
                <a:cs typeface="Calibri"/>
              </a:rPr>
              <a:t>--How do h</a:t>
            </a:r>
            <a:r>
              <a:rPr sz="2100" dirty="0">
                <a:latin typeface="Calibri"/>
                <a:cs typeface="Calibri"/>
              </a:rPr>
              <a:t>ousehold</a:t>
            </a:r>
            <a:r>
              <a:rPr sz="2100" spc="5" dirty="0">
                <a:latin typeface="Calibri"/>
                <a:cs typeface="Calibri"/>
              </a:rPr>
              <a:t> </a:t>
            </a:r>
            <a:r>
              <a:rPr sz="2100" spc="-10" dirty="0">
                <a:latin typeface="Calibri"/>
                <a:cs typeface="Calibri"/>
              </a:rPr>
              <a:t>variables</a:t>
            </a:r>
            <a:r>
              <a:rPr lang="en-US" sz="2100" spc="-10" dirty="0">
                <a:latin typeface="Calibri"/>
                <a:cs typeface="Calibri"/>
              </a:rPr>
              <a:t> impact labor force participation?</a:t>
            </a:r>
            <a:endParaRPr sz="2100" dirty="0">
              <a:latin typeface="Calibri"/>
              <a:cs typeface="Calibri"/>
            </a:endParaRPr>
          </a:p>
          <a:p>
            <a:pPr marL="355600" lvl="1">
              <a:spcBef>
                <a:spcPts val="145"/>
              </a:spcBef>
              <a:tabLst>
                <a:tab pos="527050" algn="l"/>
              </a:tabLst>
            </a:pPr>
            <a:r>
              <a:rPr lang="en-US" sz="2100" dirty="0">
                <a:latin typeface="Calibri"/>
                <a:cs typeface="Calibri"/>
              </a:rPr>
              <a:t>--How are health and quality of life related to labor force participation?</a:t>
            </a:r>
          </a:p>
          <a:p>
            <a:pPr marL="355600" lvl="1">
              <a:spcBef>
                <a:spcPts val="145"/>
              </a:spcBef>
              <a:tabLst>
                <a:tab pos="527050" algn="l"/>
              </a:tabLst>
            </a:pPr>
            <a:endParaRPr lang="en-US" sz="2100" dirty="0">
              <a:latin typeface="Calibri"/>
              <a:cs typeface="Calibri"/>
            </a:endParaRPr>
          </a:p>
          <a:p>
            <a:pPr indent="-101600">
              <a:spcBef>
                <a:spcPts val="145"/>
              </a:spcBef>
              <a:tabLst>
                <a:tab pos="527050" algn="l"/>
              </a:tabLst>
            </a:pPr>
            <a:r>
              <a:rPr lang="en-US" sz="2400" spc="-10" dirty="0">
                <a:latin typeface="Calibri"/>
                <a:cs typeface="Calibri"/>
              </a:rPr>
              <a:t>How do</a:t>
            </a:r>
            <a:r>
              <a:rPr sz="2400" spc="-25" dirty="0">
                <a:latin typeface="Calibri"/>
                <a:cs typeface="Calibri"/>
              </a:rPr>
              <a:t> </a:t>
            </a:r>
            <a:r>
              <a:rPr sz="2400" dirty="0">
                <a:latin typeface="Calibri"/>
                <a:cs typeface="Calibri"/>
              </a:rPr>
              <a:t>firm</a:t>
            </a:r>
            <a:r>
              <a:rPr sz="2400" spc="-35" dirty="0">
                <a:latin typeface="Calibri"/>
                <a:cs typeface="Calibri"/>
              </a:rPr>
              <a:t> </a:t>
            </a:r>
            <a:r>
              <a:rPr sz="2400" dirty="0">
                <a:latin typeface="Calibri"/>
                <a:cs typeface="Calibri"/>
              </a:rPr>
              <a:t>dynamics</a:t>
            </a:r>
            <a:r>
              <a:rPr sz="2400" spc="-40" dirty="0">
                <a:latin typeface="Calibri"/>
                <a:cs typeface="Calibri"/>
              </a:rPr>
              <a:t> </a:t>
            </a:r>
            <a:r>
              <a:rPr lang="en-US" sz="2400" spc="-40" dirty="0">
                <a:latin typeface="Calibri"/>
                <a:cs typeface="Calibri"/>
              </a:rPr>
              <a:t>affect</a:t>
            </a:r>
            <a:r>
              <a:rPr sz="2400" spc="-25" dirty="0">
                <a:latin typeface="Calibri"/>
                <a:cs typeface="Calibri"/>
              </a:rPr>
              <a:t> </a:t>
            </a:r>
            <a:r>
              <a:rPr lang="en-US" sz="2400" spc="-25" dirty="0">
                <a:latin typeface="Calibri"/>
                <a:cs typeface="Calibri"/>
              </a:rPr>
              <a:t>older </a:t>
            </a:r>
            <a:r>
              <a:rPr sz="2400" spc="-10" dirty="0">
                <a:latin typeface="Calibri"/>
                <a:cs typeface="Calibri"/>
              </a:rPr>
              <a:t>workers</a:t>
            </a:r>
            <a:r>
              <a:rPr lang="en-US" sz="2400" spc="-10" dirty="0">
                <a:latin typeface="Calibri"/>
                <a:cs typeface="Calibri"/>
              </a:rPr>
              <a:t>?</a:t>
            </a:r>
            <a:endParaRPr sz="2400" dirty="0">
              <a:latin typeface="Calibri"/>
              <a:cs typeface="Calibri"/>
            </a:endParaRPr>
          </a:p>
          <a:p>
            <a:pPr marL="355600" lvl="1">
              <a:spcBef>
                <a:spcPts val="155"/>
              </a:spcBef>
              <a:tabLst>
                <a:tab pos="527050" algn="l"/>
              </a:tabLst>
            </a:pPr>
            <a:r>
              <a:rPr lang="en-US" sz="2100" spc="-30" dirty="0">
                <a:latin typeface="Calibri"/>
                <a:cs typeface="Calibri"/>
              </a:rPr>
              <a:t>--</a:t>
            </a:r>
            <a:r>
              <a:rPr sz="2100" spc="-30" dirty="0">
                <a:latin typeface="Calibri"/>
                <a:cs typeface="Calibri"/>
              </a:rPr>
              <a:t>Technology,</a:t>
            </a:r>
            <a:r>
              <a:rPr sz="2100" spc="5" dirty="0">
                <a:latin typeface="Calibri"/>
                <a:cs typeface="Calibri"/>
              </a:rPr>
              <a:t> </a:t>
            </a:r>
            <a:r>
              <a:rPr sz="2100" dirty="0">
                <a:latin typeface="Calibri"/>
                <a:cs typeface="Calibri"/>
              </a:rPr>
              <a:t>imports,</a:t>
            </a:r>
            <a:r>
              <a:rPr sz="2100" spc="-5" dirty="0">
                <a:latin typeface="Calibri"/>
                <a:cs typeface="Calibri"/>
              </a:rPr>
              <a:t> </a:t>
            </a:r>
            <a:r>
              <a:rPr sz="2100" dirty="0">
                <a:latin typeface="Calibri"/>
                <a:cs typeface="Calibri"/>
              </a:rPr>
              <a:t>public</a:t>
            </a:r>
            <a:r>
              <a:rPr sz="2100" spc="-30" dirty="0">
                <a:latin typeface="Calibri"/>
                <a:cs typeface="Calibri"/>
              </a:rPr>
              <a:t> </a:t>
            </a:r>
            <a:r>
              <a:rPr sz="2100" spc="-10" dirty="0">
                <a:latin typeface="Calibri"/>
                <a:cs typeface="Calibri"/>
              </a:rPr>
              <a:t>policy</a:t>
            </a:r>
            <a:r>
              <a:rPr lang="en-US" sz="2100" spc="-10" dirty="0">
                <a:latin typeface="Calibri"/>
                <a:cs typeface="Calibri"/>
              </a:rPr>
              <a:t>?</a:t>
            </a:r>
            <a:endParaRPr sz="2100" dirty="0">
              <a:latin typeface="Calibri"/>
              <a:cs typeface="Calibri"/>
            </a:endParaRPr>
          </a:p>
          <a:p>
            <a:pPr marL="355600" lvl="1">
              <a:spcBef>
                <a:spcPts val="155"/>
              </a:spcBef>
              <a:tabLst>
                <a:tab pos="527050" algn="l"/>
              </a:tabLst>
            </a:pPr>
            <a:r>
              <a:rPr lang="en-US" sz="2100" spc="-10" dirty="0">
                <a:latin typeface="Calibri"/>
                <a:cs typeface="Calibri"/>
              </a:rPr>
              <a:t>--Layoffs, w</a:t>
            </a:r>
            <a:r>
              <a:rPr sz="2100" dirty="0">
                <a:latin typeface="Calibri"/>
                <a:cs typeface="Calibri"/>
              </a:rPr>
              <a:t>ages,</a:t>
            </a:r>
            <a:r>
              <a:rPr sz="2100" spc="-30" dirty="0">
                <a:latin typeface="Calibri"/>
                <a:cs typeface="Calibri"/>
              </a:rPr>
              <a:t> </a:t>
            </a:r>
            <a:r>
              <a:rPr sz="2100" dirty="0">
                <a:latin typeface="Calibri"/>
                <a:cs typeface="Calibri"/>
              </a:rPr>
              <a:t>health</a:t>
            </a:r>
            <a:r>
              <a:rPr sz="2100" spc="-45" dirty="0">
                <a:latin typeface="Calibri"/>
                <a:cs typeface="Calibri"/>
              </a:rPr>
              <a:t> </a:t>
            </a:r>
            <a:r>
              <a:rPr sz="2100" dirty="0">
                <a:latin typeface="Calibri"/>
                <a:cs typeface="Calibri"/>
              </a:rPr>
              <a:t>and</a:t>
            </a:r>
            <a:r>
              <a:rPr sz="2100" spc="-55" dirty="0">
                <a:latin typeface="Calibri"/>
                <a:cs typeface="Calibri"/>
              </a:rPr>
              <a:t> </a:t>
            </a:r>
            <a:r>
              <a:rPr sz="2100" spc="-10" dirty="0">
                <a:latin typeface="Calibri"/>
                <a:cs typeface="Calibri"/>
              </a:rPr>
              <a:t>well-being</a:t>
            </a:r>
            <a:r>
              <a:rPr lang="en-US" sz="2100" spc="-10" dirty="0">
                <a:latin typeface="Calibri"/>
                <a:cs typeface="Calibri"/>
              </a:rPr>
              <a:t>?</a:t>
            </a:r>
          </a:p>
          <a:p>
            <a:pPr marL="355600" lvl="1">
              <a:spcBef>
                <a:spcPts val="155"/>
              </a:spcBef>
              <a:tabLst>
                <a:tab pos="527050" algn="l"/>
              </a:tabLst>
            </a:pPr>
            <a:endParaRPr sz="2100" dirty="0">
              <a:latin typeface="Calibri"/>
              <a:cs typeface="Calibri"/>
            </a:endParaRPr>
          </a:p>
          <a:p>
            <a:pPr marL="12700">
              <a:spcBef>
                <a:spcPts val="495"/>
              </a:spcBef>
              <a:tabLst>
                <a:tab pos="184150" algn="l"/>
              </a:tabLst>
            </a:pPr>
            <a:r>
              <a:rPr lang="en-US" sz="2400" dirty="0">
                <a:latin typeface="Calibri"/>
                <a:cs typeface="Calibri"/>
              </a:rPr>
              <a:t>Period and C</a:t>
            </a:r>
            <a:r>
              <a:rPr sz="2400" dirty="0">
                <a:latin typeface="Calibri"/>
                <a:cs typeface="Calibri"/>
              </a:rPr>
              <a:t>ohort</a:t>
            </a:r>
            <a:r>
              <a:rPr sz="2400" spc="-45" dirty="0">
                <a:latin typeface="Calibri"/>
                <a:cs typeface="Calibri"/>
              </a:rPr>
              <a:t> </a:t>
            </a:r>
            <a:r>
              <a:rPr sz="2400" spc="-10" dirty="0">
                <a:latin typeface="Calibri"/>
                <a:cs typeface="Calibri"/>
              </a:rPr>
              <a:t>effects</a:t>
            </a:r>
            <a:r>
              <a:rPr lang="en-US" sz="2400" spc="-10" dirty="0">
                <a:latin typeface="Calibri"/>
                <a:cs typeface="Calibri"/>
              </a:rPr>
              <a:t>?</a:t>
            </a:r>
            <a:endParaRPr sz="2400" dirty="0">
              <a:latin typeface="Calibri"/>
              <a:cs typeface="Calibri"/>
            </a:endParaRPr>
          </a:p>
          <a:p>
            <a:pPr marL="355600" lvl="1">
              <a:spcBef>
                <a:spcPts val="165"/>
              </a:spcBef>
              <a:tabLst>
                <a:tab pos="527050" algn="l"/>
              </a:tabLst>
            </a:pPr>
            <a:r>
              <a:rPr lang="en-US" sz="2100" dirty="0">
                <a:latin typeface="Calibri"/>
                <a:cs typeface="Calibri"/>
              </a:rPr>
              <a:t>--</a:t>
            </a:r>
            <a:r>
              <a:rPr sz="2100" dirty="0">
                <a:latin typeface="Calibri"/>
                <a:cs typeface="Calibri"/>
              </a:rPr>
              <a:t>Wage</a:t>
            </a:r>
            <a:r>
              <a:rPr sz="2100" spc="-60" dirty="0">
                <a:latin typeface="Calibri"/>
                <a:cs typeface="Calibri"/>
              </a:rPr>
              <a:t> </a:t>
            </a:r>
            <a:r>
              <a:rPr sz="2100" dirty="0">
                <a:latin typeface="Calibri"/>
                <a:cs typeface="Calibri"/>
              </a:rPr>
              <a:t>and</a:t>
            </a:r>
            <a:r>
              <a:rPr sz="2100" spc="-45" dirty="0">
                <a:latin typeface="Calibri"/>
                <a:cs typeface="Calibri"/>
              </a:rPr>
              <a:t> </a:t>
            </a:r>
            <a:r>
              <a:rPr sz="2100" dirty="0">
                <a:latin typeface="Calibri"/>
                <a:cs typeface="Calibri"/>
              </a:rPr>
              <a:t>age</a:t>
            </a:r>
            <a:r>
              <a:rPr sz="2100" spc="-45" dirty="0">
                <a:latin typeface="Calibri"/>
                <a:cs typeface="Calibri"/>
              </a:rPr>
              <a:t> </a:t>
            </a:r>
            <a:r>
              <a:rPr sz="2100" spc="-10" dirty="0">
                <a:latin typeface="Calibri"/>
                <a:cs typeface="Calibri"/>
              </a:rPr>
              <a:t>distribution</a:t>
            </a:r>
            <a:r>
              <a:rPr lang="en-US" sz="2100" spc="-10" dirty="0">
                <a:latin typeface="Calibri"/>
                <a:cs typeface="Calibri"/>
              </a:rPr>
              <a:t>?</a:t>
            </a:r>
            <a:endParaRPr sz="2100" dirty="0">
              <a:latin typeface="Calibri"/>
              <a:cs typeface="Calibri"/>
            </a:endParaRPr>
          </a:p>
          <a:p>
            <a:pPr marL="355600" lvl="1">
              <a:spcBef>
                <a:spcPts val="145"/>
              </a:spcBef>
              <a:tabLst>
                <a:tab pos="527050" algn="l"/>
              </a:tabLst>
            </a:pPr>
            <a:r>
              <a:rPr lang="en-US" sz="2100" dirty="0">
                <a:latin typeface="Calibri"/>
                <a:cs typeface="Calibri"/>
              </a:rPr>
              <a:t>--</a:t>
            </a:r>
            <a:r>
              <a:rPr sz="2100" dirty="0">
                <a:latin typeface="Calibri"/>
                <a:cs typeface="Calibri"/>
              </a:rPr>
              <a:t>Retirement</a:t>
            </a:r>
            <a:r>
              <a:rPr sz="2100" spc="-105" dirty="0">
                <a:latin typeface="Calibri"/>
                <a:cs typeface="Calibri"/>
              </a:rPr>
              <a:t> </a:t>
            </a:r>
            <a:r>
              <a:rPr sz="2100" spc="-10" dirty="0">
                <a:latin typeface="Calibri"/>
                <a:cs typeface="Calibri"/>
              </a:rPr>
              <a:t>norms</a:t>
            </a:r>
            <a:r>
              <a:rPr lang="en-US" sz="2100" spc="-10" dirty="0">
                <a:latin typeface="Calibri"/>
                <a:cs typeface="Calibri"/>
              </a:rPr>
              <a:t>?</a:t>
            </a:r>
            <a:endParaRPr sz="2100" dirty="0">
              <a:latin typeface="Calibri"/>
              <a:cs typeface="Calibri"/>
            </a:endParaRPr>
          </a:p>
        </p:txBody>
      </p:sp>
    </p:spTree>
    <p:extLst>
      <p:ext uri="{BB962C8B-B14F-4D97-AF65-F5344CB8AC3E}">
        <p14:creationId xmlns:p14="http://schemas.microsoft.com/office/powerpoint/2010/main" val="215272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3146" y="142931"/>
            <a:ext cx="792816" cy="119935"/>
          </a:xfrm>
          <a:prstGeom prst="rect">
            <a:avLst/>
          </a:prstGeom>
        </p:spPr>
        <p:txBody>
          <a:bodyPr vert="horz" wrap="square" lIns="0" tIns="11206" rIns="0" bIns="0" rtlCol="0">
            <a:spAutoFit/>
          </a:bodyPr>
          <a:lstStyle/>
          <a:p>
            <a:pPr marL="11206">
              <a:spcBef>
                <a:spcPts val="88"/>
              </a:spcBef>
            </a:pPr>
            <a:r>
              <a:rPr sz="706" dirty="0">
                <a:latin typeface="Arial"/>
                <a:cs typeface="Arial"/>
              </a:rPr>
              <a:t>10/23/23,</a:t>
            </a:r>
            <a:r>
              <a:rPr sz="706" spc="13" dirty="0">
                <a:latin typeface="Arial"/>
                <a:cs typeface="Arial"/>
              </a:rPr>
              <a:t> </a:t>
            </a:r>
            <a:r>
              <a:rPr sz="706" spc="-18" dirty="0">
                <a:latin typeface="Arial"/>
                <a:cs typeface="Arial"/>
              </a:rPr>
              <a:t>11:54</a:t>
            </a:r>
            <a:r>
              <a:rPr sz="706" spc="-22" dirty="0">
                <a:latin typeface="Arial"/>
                <a:cs typeface="Arial"/>
              </a:rPr>
              <a:t> AM</a:t>
            </a:r>
            <a:endParaRPr sz="706">
              <a:latin typeface="Arial"/>
              <a:cs typeface="Arial"/>
            </a:endParaRPr>
          </a:p>
        </p:txBody>
      </p:sp>
      <p:sp>
        <p:nvSpPr>
          <p:cNvPr id="3" name="object 3"/>
          <p:cNvSpPr txBox="1"/>
          <p:nvPr/>
        </p:nvSpPr>
        <p:spPr>
          <a:xfrm>
            <a:off x="5271142" y="142931"/>
            <a:ext cx="2769534" cy="119935"/>
          </a:xfrm>
          <a:prstGeom prst="rect">
            <a:avLst/>
          </a:prstGeom>
        </p:spPr>
        <p:txBody>
          <a:bodyPr vert="horz" wrap="square" lIns="0" tIns="11206" rIns="0" bIns="0" rtlCol="0">
            <a:spAutoFit/>
          </a:bodyPr>
          <a:lstStyle/>
          <a:p>
            <a:pPr marL="11206">
              <a:spcBef>
                <a:spcPts val="88"/>
              </a:spcBef>
            </a:pPr>
            <a:r>
              <a:rPr sz="706" dirty="0">
                <a:latin typeface="Arial"/>
                <a:cs typeface="Arial"/>
              </a:rPr>
              <a:t>Building</a:t>
            </a:r>
            <a:r>
              <a:rPr sz="706" spc="-4" dirty="0">
                <a:latin typeface="Arial"/>
                <a:cs typeface="Arial"/>
              </a:rPr>
              <a:t> </a:t>
            </a:r>
            <a:r>
              <a:rPr sz="706" dirty="0">
                <a:latin typeface="Arial"/>
                <a:cs typeface="Arial"/>
              </a:rPr>
              <a:t>the</a:t>
            </a:r>
            <a:r>
              <a:rPr sz="706" spc="-4" dirty="0">
                <a:latin typeface="Arial"/>
                <a:cs typeface="Arial"/>
              </a:rPr>
              <a:t> </a:t>
            </a:r>
            <a:r>
              <a:rPr sz="706" dirty="0">
                <a:latin typeface="Arial"/>
                <a:cs typeface="Arial"/>
              </a:rPr>
              <a:t>Prototype</a:t>
            </a:r>
            <a:r>
              <a:rPr sz="706" spc="-4" dirty="0">
                <a:latin typeface="Arial"/>
                <a:cs typeface="Arial"/>
              </a:rPr>
              <a:t> </a:t>
            </a:r>
            <a:r>
              <a:rPr sz="706" dirty="0">
                <a:latin typeface="Arial"/>
                <a:cs typeface="Arial"/>
              </a:rPr>
              <a:t>Census</a:t>
            </a:r>
            <a:r>
              <a:rPr sz="706" spc="-4" dirty="0">
                <a:latin typeface="Arial"/>
                <a:cs typeface="Arial"/>
              </a:rPr>
              <a:t> </a:t>
            </a:r>
            <a:r>
              <a:rPr sz="706" dirty="0">
                <a:latin typeface="Arial"/>
                <a:cs typeface="Arial"/>
              </a:rPr>
              <a:t>Environmental</a:t>
            </a:r>
            <a:r>
              <a:rPr sz="706" spc="-4" dirty="0">
                <a:latin typeface="Arial"/>
                <a:cs typeface="Arial"/>
              </a:rPr>
              <a:t> </a:t>
            </a:r>
            <a:r>
              <a:rPr sz="706" dirty="0">
                <a:latin typeface="Arial"/>
                <a:cs typeface="Arial"/>
              </a:rPr>
              <a:t>Impacts</a:t>
            </a:r>
            <a:r>
              <a:rPr sz="706" spc="-4" dirty="0">
                <a:latin typeface="Arial"/>
                <a:cs typeface="Arial"/>
              </a:rPr>
              <a:t> </a:t>
            </a:r>
            <a:r>
              <a:rPr sz="706" dirty="0">
                <a:latin typeface="Arial"/>
                <a:cs typeface="Arial"/>
              </a:rPr>
              <a:t>Frame</a:t>
            </a:r>
            <a:r>
              <a:rPr sz="706" spc="-4" dirty="0">
                <a:latin typeface="Arial"/>
                <a:cs typeface="Arial"/>
              </a:rPr>
              <a:t> </a:t>
            </a:r>
            <a:r>
              <a:rPr sz="706" dirty="0">
                <a:latin typeface="Arial"/>
                <a:cs typeface="Arial"/>
              </a:rPr>
              <a:t>|</a:t>
            </a:r>
            <a:r>
              <a:rPr sz="706" spc="-4" dirty="0">
                <a:latin typeface="Arial"/>
                <a:cs typeface="Arial"/>
              </a:rPr>
              <a:t> </a:t>
            </a:r>
            <a:r>
              <a:rPr sz="706" spc="-18" dirty="0">
                <a:latin typeface="Arial"/>
                <a:cs typeface="Arial"/>
              </a:rPr>
              <a:t>NBER</a:t>
            </a:r>
            <a:endParaRPr sz="706">
              <a:latin typeface="Arial"/>
              <a:cs typeface="Arial"/>
            </a:endParaRPr>
          </a:p>
        </p:txBody>
      </p:sp>
      <p:sp>
        <p:nvSpPr>
          <p:cNvPr id="4" name="object 4"/>
          <p:cNvSpPr txBox="1"/>
          <p:nvPr/>
        </p:nvSpPr>
        <p:spPr>
          <a:xfrm>
            <a:off x="1933146" y="6580710"/>
            <a:ext cx="7328087" cy="119935"/>
          </a:xfrm>
          <a:prstGeom prst="rect">
            <a:avLst/>
          </a:prstGeom>
        </p:spPr>
        <p:txBody>
          <a:bodyPr vert="horz" wrap="square" lIns="0" tIns="11206" rIns="0" bIns="0" rtlCol="0">
            <a:spAutoFit/>
          </a:bodyPr>
          <a:lstStyle/>
          <a:p>
            <a:pPr marL="11206">
              <a:spcBef>
                <a:spcPts val="88"/>
              </a:spcBef>
            </a:pPr>
            <a:r>
              <a:rPr sz="706" spc="-9" dirty="0">
                <a:latin typeface="Arial"/>
                <a:cs typeface="Arial"/>
              </a:rPr>
              <a:t>https://</a:t>
            </a:r>
            <a:r>
              <a:rPr sz="706" spc="-9" dirty="0">
                <a:latin typeface="Arial"/>
                <a:cs typeface="Arial"/>
                <a:hlinkClick r:id="rId2"/>
              </a:rPr>
              <a:t>www.nber.org/books-</a:t>
            </a:r>
            <a:r>
              <a:rPr sz="706" dirty="0">
                <a:latin typeface="Arial"/>
                <a:cs typeface="Arial"/>
                <a:hlinkClick r:id="rId2"/>
              </a:rPr>
              <a:t>and-chapters/measuring-and-accounting-environmental-public-goods-national-accounts-perspective/building-prototype-census-environmental-impacts-</a:t>
            </a:r>
            <a:r>
              <a:rPr sz="706" spc="-9" dirty="0">
                <a:latin typeface="Arial"/>
                <a:cs typeface="Arial"/>
                <a:hlinkClick r:id="rId2"/>
              </a:rPr>
              <a:t>frame</a:t>
            </a:r>
            <a:endParaRPr sz="706">
              <a:latin typeface="Arial"/>
              <a:cs typeface="Arial"/>
            </a:endParaRPr>
          </a:p>
        </p:txBody>
      </p:sp>
      <p:sp>
        <p:nvSpPr>
          <p:cNvPr id="5" name="object 5"/>
          <p:cNvSpPr txBox="1"/>
          <p:nvPr/>
        </p:nvSpPr>
        <p:spPr>
          <a:xfrm>
            <a:off x="10111689" y="6580710"/>
            <a:ext cx="147357" cy="119935"/>
          </a:xfrm>
          <a:prstGeom prst="rect">
            <a:avLst/>
          </a:prstGeom>
        </p:spPr>
        <p:txBody>
          <a:bodyPr vert="horz" wrap="square" lIns="0" tIns="11206" rIns="0" bIns="0" rtlCol="0">
            <a:spAutoFit/>
          </a:bodyPr>
          <a:lstStyle/>
          <a:p>
            <a:pPr marL="11206">
              <a:spcBef>
                <a:spcPts val="88"/>
              </a:spcBef>
            </a:pPr>
            <a:r>
              <a:rPr sz="706" spc="-22" dirty="0">
                <a:latin typeface="Arial"/>
                <a:cs typeface="Arial"/>
              </a:rPr>
              <a:t>1/5</a:t>
            </a:r>
            <a:endParaRPr sz="706">
              <a:latin typeface="Arial"/>
              <a:cs typeface="Arial"/>
            </a:endParaRPr>
          </a:p>
        </p:txBody>
      </p:sp>
      <p:pic>
        <p:nvPicPr>
          <p:cNvPr id="6" name="object 6">
            <a:hlinkClick r:id="rId3"/>
          </p:cNvPr>
          <p:cNvPicPr/>
          <p:nvPr/>
        </p:nvPicPr>
        <p:blipFill>
          <a:blip r:embed="rId4" cstate="print"/>
          <a:stretch>
            <a:fillRect/>
          </a:stretch>
        </p:blipFill>
        <p:spPr>
          <a:xfrm>
            <a:off x="2900881" y="603645"/>
            <a:ext cx="667472" cy="127017"/>
          </a:xfrm>
          <a:prstGeom prst="rect">
            <a:avLst/>
          </a:prstGeom>
        </p:spPr>
      </p:pic>
      <p:grpSp>
        <p:nvGrpSpPr>
          <p:cNvPr id="7" name="object 7"/>
          <p:cNvGrpSpPr/>
          <p:nvPr/>
        </p:nvGrpSpPr>
        <p:grpSpPr>
          <a:xfrm>
            <a:off x="2251220" y="605619"/>
            <a:ext cx="545166" cy="136151"/>
            <a:chOff x="671782" y="686367"/>
            <a:chExt cx="617855" cy="154305"/>
          </a:xfrm>
        </p:grpSpPr>
        <p:sp>
          <p:nvSpPr>
            <p:cNvPr id="8" name="object 8">
              <a:hlinkClick r:id="rId3"/>
            </p:cNvPr>
            <p:cNvSpPr/>
            <p:nvPr/>
          </p:nvSpPr>
          <p:spPr>
            <a:xfrm>
              <a:off x="671782" y="698905"/>
              <a:ext cx="301625" cy="135255"/>
            </a:xfrm>
            <a:custGeom>
              <a:avLst/>
              <a:gdLst/>
              <a:ahLst/>
              <a:cxnLst/>
              <a:rect l="l" t="t" r="r" b="b"/>
              <a:pathLst>
                <a:path w="301625" h="135255">
                  <a:moveTo>
                    <a:pt x="5774" y="5410"/>
                  </a:moveTo>
                  <a:lnTo>
                    <a:pt x="5774" y="0"/>
                  </a:lnTo>
                  <a:lnTo>
                    <a:pt x="88699" y="0"/>
                  </a:lnTo>
                  <a:lnTo>
                    <a:pt x="88699" y="2549"/>
                  </a:lnTo>
                  <a:lnTo>
                    <a:pt x="87602" y="5125"/>
                  </a:lnTo>
                  <a:lnTo>
                    <a:pt x="87504" y="5254"/>
                  </a:lnTo>
                  <a:lnTo>
                    <a:pt x="9156" y="5254"/>
                  </a:lnTo>
                  <a:lnTo>
                    <a:pt x="5774" y="5410"/>
                  </a:lnTo>
                  <a:close/>
                </a:path>
                <a:path w="301625" h="135255">
                  <a:moveTo>
                    <a:pt x="130317" y="89948"/>
                  </a:moveTo>
                  <a:lnTo>
                    <a:pt x="125063" y="89948"/>
                  </a:lnTo>
                  <a:lnTo>
                    <a:pt x="125063" y="72884"/>
                  </a:lnTo>
                  <a:lnTo>
                    <a:pt x="123133" y="44281"/>
                  </a:lnTo>
                  <a:lnTo>
                    <a:pt x="117975" y="23969"/>
                  </a:lnTo>
                  <a:lnTo>
                    <a:pt x="110534" y="11285"/>
                  </a:lnTo>
                  <a:lnTo>
                    <a:pt x="101757" y="5566"/>
                  </a:lnTo>
                  <a:lnTo>
                    <a:pt x="93485" y="3953"/>
                  </a:lnTo>
                  <a:lnTo>
                    <a:pt x="97439" y="0"/>
                  </a:lnTo>
                  <a:lnTo>
                    <a:pt x="247422" y="0"/>
                  </a:lnTo>
                  <a:lnTo>
                    <a:pt x="270943" y="2219"/>
                  </a:lnTo>
                  <a:lnTo>
                    <a:pt x="278749" y="5254"/>
                  </a:lnTo>
                  <a:lnTo>
                    <a:pt x="228953" y="5254"/>
                  </a:lnTo>
                  <a:lnTo>
                    <a:pt x="226823" y="5410"/>
                  </a:lnTo>
                  <a:lnTo>
                    <a:pt x="152948" y="5410"/>
                  </a:lnTo>
                  <a:lnTo>
                    <a:pt x="145856" y="8997"/>
                  </a:lnTo>
                  <a:lnTo>
                    <a:pt x="138472" y="18929"/>
                  </a:lnTo>
                  <a:lnTo>
                    <a:pt x="132668" y="38177"/>
                  </a:lnTo>
                  <a:lnTo>
                    <a:pt x="130317" y="69711"/>
                  </a:lnTo>
                  <a:lnTo>
                    <a:pt x="130317" y="89948"/>
                  </a:lnTo>
                  <a:close/>
                </a:path>
                <a:path w="301625" h="135255">
                  <a:moveTo>
                    <a:pt x="264185" y="56028"/>
                  </a:moveTo>
                  <a:lnTo>
                    <a:pt x="240086" y="56028"/>
                  </a:lnTo>
                  <a:lnTo>
                    <a:pt x="243156" y="51190"/>
                  </a:lnTo>
                  <a:lnTo>
                    <a:pt x="243156" y="8271"/>
                  </a:lnTo>
                  <a:lnTo>
                    <a:pt x="240971" y="5254"/>
                  </a:lnTo>
                  <a:lnTo>
                    <a:pt x="278749" y="5254"/>
                  </a:lnTo>
                  <a:lnTo>
                    <a:pt x="286628" y="8317"/>
                  </a:lnTo>
                  <a:lnTo>
                    <a:pt x="295376" y="17448"/>
                  </a:lnTo>
                  <a:lnTo>
                    <a:pt x="298092" y="28768"/>
                  </a:lnTo>
                  <a:lnTo>
                    <a:pt x="294993" y="39511"/>
                  </a:lnTo>
                  <a:lnTo>
                    <a:pt x="285281" y="48966"/>
                  </a:lnTo>
                  <a:lnTo>
                    <a:pt x="268332" y="55632"/>
                  </a:lnTo>
                  <a:lnTo>
                    <a:pt x="264185" y="56028"/>
                  </a:lnTo>
                  <a:close/>
                </a:path>
                <a:path w="301625" h="135255">
                  <a:moveTo>
                    <a:pt x="65184" y="128393"/>
                  </a:moveTo>
                  <a:lnTo>
                    <a:pt x="1976" y="128393"/>
                  </a:lnTo>
                  <a:lnTo>
                    <a:pt x="0" y="127820"/>
                  </a:lnTo>
                  <a:lnTo>
                    <a:pt x="0" y="123867"/>
                  </a:lnTo>
                  <a:lnTo>
                    <a:pt x="1456" y="123711"/>
                  </a:lnTo>
                  <a:lnTo>
                    <a:pt x="2705" y="123346"/>
                  </a:lnTo>
                  <a:lnTo>
                    <a:pt x="13617" y="116781"/>
                  </a:lnTo>
                  <a:lnTo>
                    <a:pt x="20126" y="104260"/>
                  </a:lnTo>
                  <a:lnTo>
                    <a:pt x="23269" y="88940"/>
                  </a:lnTo>
                  <a:lnTo>
                    <a:pt x="24086" y="73976"/>
                  </a:lnTo>
                  <a:lnTo>
                    <a:pt x="24086" y="13786"/>
                  </a:lnTo>
                  <a:lnTo>
                    <a:pt x="21163" y="8962"/>
                  </a:lnTo>
                  <a:lnTo>
                    <a:pt x="16914" y="6118"/>
                  </a:lnTo>
                  <a:lnTo>
                    <a:pt x="11341" y="5254"/>
                  </a:lnTo>
                  <a:lnTo>
                    <a:pt x="87504" y="5254"/>
                  </a:lnTo>
                  <a:lnTo>
                    <a:pt x="85968" y="7283"/>
                  </a:lnTo>
                  <a:lnTo>
                    <a:pt x="86285" y="12366"/>
                  </a:lnTo>
                  <a:lnTo>
                    <a:pt x="89994" y="21225"/>
                  </a:lnTo>
                  <a:lnTo>
                    <a:pt x="29809" y="21225"/>
                  </a:lnTo>
                  <a:lnTo>
                    <a:pt x="29289" y="21589"/>
                  </a:lnTo>
                  <a:lnTo>
                    <a:pt x="29289" y="52803"/>
                  </a:lnTo>
                  <a:lnTo>
                    <a:pt x="38419" y="106432"/>
                  </a:lnTo>
                  <a:lnTo>
                    <a:pt x="65549" y="123867"/>
                  </a:lnTo>
                  <a:lnTo>
                    <a:pt x="65184" y="128393"/>
                  </a:lnTo>
                  <a:close/>
                </a:path>
                <a:path w="301625" h="135255">
                  <a:moveTo>
                    <a:pt x="144416" y="129017"/>
                  </a:moveTo>
                  <a:lnTo>
                    <a:pt x="144416" y="123294"/>
                  </a:lnTo>
                  <a:lnTo>
                    <a:pt x="149618" y="123294"/>
                  </a:lnTo>
                  <a:lnTo>
                    <a:pt x="156767" y="122190"/>
                  </a:lnTo>
                  <a:lnTo>
                    <a:pt x="160575" y="116447"/>
                  </a:lnTo>
                  <a:lnTo>
                    <a:pt x="162091" y="102423"/>
                  </a:lnTo>
                  <a:lnTo>
                    <a:pt x="162136" y="98219"/>
                  </a:lnTo>
                  <a:lnTo>
                    <a:pt x="162261" y="39511"/>
                  </a:lnTo>
                  <a:lnTo>
                    <a:pt x="162170" y="28550"/>
                  </a:lnTo>
                  <a:lnTo>
                    <a:pt x="161128" y="14638"/>
                  </a:lnTo>
                  <a:lnTo>
                    <a:pt x="158545" y="7739"/>
                  </a:lnTo>
                  <a:lnTo>
                    <a:pt x="153728" y="5410"/>
                  </a:lnTo>
                  <a:lnTo>
                    <a:pt x="226823" y="5410"/>
                  </a:lnTo>
                  <a:lnTo>
                    <a:pt x="215323" y="56028"/>
                  </a:lnTo>
                  <a:lnTo>
                    <a:pt x="264185" y="56028"/>
                  </a:lnTo>
                  <a:lnTo>
                    <a:pt x="243520" y="58005"/>
                  </a:lnTo>
                  <a:lnTo>
                    <a:pt x="243520" y="58369"/>
                  </a:lnTo>
                  <a:lnTo>
                    <a:pt x="271889" y="59844"/>
                  </a:lnTo>
                  <a:lnTo>
                    <a:pt x="275388" y="61231"/>
                  </a:lnTo>
                  <a:lnTo>
                    <a:pt x="215323" y="61231"/>
                  </a:lnTo>
                  <a:lnTo>
                    <a:pt x="215412" y="102423"/>
                  </a:lnTo>
                  <a:lnTo>
                    <a:pt x="215621" y="112265"/>
                  </a:lnTo>
                  <a:lnTo>
                    <a:pt x="217268" y="119718"/>
                  </a:lnTo>
                  <a:lnTo>
                    <a:pt x="221403" y="122668"/>
                  </a:lnTo>
                  <a:lnTo>
                    <a:pt x="229161" y="123190"/>
                  </a:lnTo>
                  <a:lnTo>
                    <a:pt x="277699" y="123190"/>
                  </a:lnTo>
                  <a:lnTo>
                    <a:pt x="272876" y="125583"/>
                  </a:lnTo>
                  <a:lnTo>
                    <a:pt x="249815" y="128497"/>
                  </a:lnTo>
                  <a:lnTo>
                    <a:pt x="147485" y="128497"/>
                  </a:lnTo>
                  <a:lnTo>
                    <a:pt x="144416" y="129017"/>
                  </a:lnTo>
                  <a:close/>
                </a:path>
                <a:path w="301625" h="135255">
                  <a:moveTo>
                    <a:pt x="90468" y="135208"/>
                  </a:moveTo>
                  <a:lnTo>
                    <a:pt x="88855" y="135208"/>
                  </a:lnTo>
                  <a:lnTo>
                    <a:pt x="86878" y="127456"/>
                  </a:lnTo>
                  <a:lnTo>
                    <a:pt x="84225" y="122618"/>
                  </a:lnTo>
                  <a:lnTo>
                    <a:pt x="29809" y="21225"/>
                  </a:lnTo>
                  <a:lnTo>
                    <a:pt x="89994" y="21225"/>
                  </a:lnTo>
                  <a:lnTo>
                    <a:pt x="91040" y="23722"/>
                  </a:lnTo>
                  <a:lnTo>
                    <a:pt x="124699" y="89948"/>
                  </a:lnTo>
                  <a:lnTo>
                    <a:pt x="130317" y="89948"/>
                  </a:lnTo>
                  <a:lnTo>
                    <a:pt x="130317" y="100404"/>
                  </a:lnTo>
                  <a:lnTo>
                    <a:pt x="135000" y="109352"/>
                  </a:lnTo>
                  <a:lnTo>
                    <a:pt x="144884" y="109352"/>
                  </a:lnTo>
                  <a:lnTo>
                    <a:pt x="144884" y="112265"/>
                  </a:lnTo>
                  <a:lnTo>
                    <a:pt x="139317" y="112630"/>
                  </a:lnTo>
                  <a:lnTo>
                    <a:pt x="137549" y="112630"/>
                  </a:lnTo>
                  <a:lnTo>
                    <a:pt x="126409" y="115251"/>
                  </a:lnTo>
                  <a:lnTo>
                    <a:pt x="115933" y="119289"/>
                  </a:lnTo>
                  <a:lnTo>
                    <a:pt x="106120" y="124745"/>
                  </a:lnTo>
                  <a:lnTo>
                    <a:pt x="96971" y="131618"/>
                  </a:lnTo>
                  <a:lnTo>
                    <a:pt x="95122" y="133393"/>
                  </a:lnTo>
                  <a:lnTo>
                    <a:pt x="92955" y="134589"/>
                  </a:lnTo>
                  <a:lnTo>
                    <a:pt x="90468" y="135208"/>
                  </a:lnTo>
                  <a:close/>
                </a:path>
                <a:path w="301625" h="135255">
                  <a:moveTo>
                    <a:pt x="277699" y="123190"/>
                  </a:moveTo>
                  <a:lnTo>
                    <a:pt x="239774" y="123190"/>
                  </a:lnTo>
                  <a:lnTo>
                    <a:pt x="243156" y="121005"/>
                  </a:lnTo>
                  <a:lnTo>
                    <a:pt x="243156" y="76474"/>
                  </a:lnTo>
                  <a:lnTo>
                    <a:pt x="243312" y="64820"/>
                  </a:lnTo>
                  <a:lnTo>
                    <a:pt x="241179" y="61231"/>
                  </a:lnTo>
                  <a:lnTo>
                    <a:pt x="275388" y="61231"/>
                  </a:lnTo>
                  <a:lnTo>
                    <a:pt x="289664" y="66888"/>
                  </a:lnTo>
                  <a:lnTo>
                    <a:pt x="298856" y="77815"/>
                  </a:lnTo>
                  <a:lnTo>
                    <a:pt x="301474" y="90936"/>
                  </a:lnTo>
                  <a:lnTo>
                    <a:pt x="298399" y="105672"/>
                  </a:lnTo>
                  <a:lnTo>
                    <a:pt x="288969" y="117598"/>
                  </a:lnTo>
                  <a:lnTo>
                    <a:pt x="277699" y="123190"/>
                  </a:lnTo>
                  <a:close/>
                </a:path>
                <a:path w="301625" h="135255">
                  <a:moveTo>
                    <a:pt x="144884" y="109352"/>
                  </a:moveTo>
                  <a:lnTo>
                    <a:pt x="135000" y="109352"/>
                  </a:lnTo>
                  <a:lnTo>
                    <a:pt x="144884" y="104878"/>
                  </a:lnTo>
                  <a:lnTo>
                    <a:pt x="144884" y="109352"/>
                  </a:lnTo>
                  <a:close/>
                </a:path>
              </a:pathLst>
            </a:custGeom>
            <a:solidFill>
              <a:srgbClr val="015CB9"/>
            </a:solidFill>
          </p:spPr>
          <p:txBody>
            <a:bodyPr wrap="square" lIns="0" tIns="0" rIns="0" bIns="0" rtlCol="0"/>
            <a:lstStyle/>
            <a:p>
              <a:endParaRPr sz="1588"/>
            </a:p>
          </p:txBody>
        </p:sp>
        <p:pic>
          <p:nvPicPr>
            <p:cNvPr id="9" name="object 9">
              <a:hlinkClick r:id="rId3"/>
            </p:cNvPr>
            <p:cNvPicPr/>
            <p:nvPr/>
          </p:nvPicPr>
          <p:blipFill>
            <a:blip r:embed="rId5" cstate="print"/>
            <a:stretch>
              <a:fillRect/>
            </a:stretch>
          </p:blipFill>
          <p:spPr>
            <a:xfrm>
              <a:off x="978198" y="686367"/>
              <a:ext cx="310994" cy="153728"/>
            </a:xfrm>
            <a:prstGeom prst="rect">
              <a:avLst/>
            </a:prstGeom>
          </p:spPr>
        </p:pic>
      </p:grpSp>
      <p:sp>
        <p:nvSpPr>
          <p:cNvPr id="10" name="object 10"/>
          <p:cNvSpPr/>
          <p:nvPr/>
        </p:nvSpPr>
        <p:spPr>
          <a:xfrm>
            <a:off x="2836434" y="616681"/>
            <a:ext cx="10646" cy="113179"/>
          </a:xfrm>
          <a:custGeom>
            <a:avLst/>
            <a:gdLst/>
            <a:ahLst/>
            <a:cxnLst/>
            <a:rect l="l" t="t" r="r" b="b"/>
            <a:pathLst>
              <a:path w="12065" h="128269">
                <a:moveTo>
                  <a:pt x="11445" y="127976"/>
                </a:moveTo>
                <a:lnTo>
                  <a:pt x="0" y="127976"/>
                </a:lnTo>
                <a:lnTo>
                  <a:pt x="0" y="0"/>
                </a:lnTo>
                <a:lnTo>
                  <a:pt x="11445" y="0"/>
                </a:lnTo>
                <a:lnTo>
                  <a:pt x="11445" y="127976"/>
                </a:lnTo>
                <a:close/>
              </a:path>
            </a:pathLst>
          </a:custGeom>
          <a:solidFill>
            <a:srgbClr val="015CB9"/>
          </a:solidFill>
        </p:spPr>
        <p:txBody>
          <a:bodyPr wrap="square" lIns="0" tIns="0" rIns="0" bIns="0" rtlCol="0"/>
          <a:lstStyle/>
          <a:p>
            <a:endParaRPr sz="1588"/>
          </a:p>
        </p:txBody>
      </p:sp>
      <p:pic>
        <p:nvPicPr>
          <p:cNvPr id="11" name="object 11"/>
          <p:cNvPicPr/>
          <p:nvPr/>
        </p:nvPicPr>
        <p:blipFill>
          <a:blip r:embed="rId6" cstate="print"/>
          <a:stretch>
            <a:fillRect/>
          </a:stretch>
        </p:blipFill>
        <p:spPr>
          <a:xfrm>
            <a:off x="9175313" y="616820"/>
            <a:ext cx="166108" cy="166109"/>
          </a:xfrm>
          <a:prstGeom prst="rect">
            <a:avLst/>
          </a:prstGeom>
        </p:spPr>
      </p:pic>
      <p:sp>
        <p:nvSpPr>
          <p:cNvPr id="12" name="object 12"/>
          <p:cNvSpPr/>
          <p:nvPr/>
        </p:nvSpPr>
        <p:spPr>
          <a:xfrm>
            <a:off x="2238374" y="5311588"/>
            <a:ext cx="7706846" cy="8404"/>
          </a:xfrm>
          <a:custGeom>
            <a:avLst/>
            <a:gdLst/>
            <a:ahLst/>
            <a:cxnLst/>
            <a:rect l="l" t="t" r="r" b="b"/>
            <a:pathLst>
              <a:path w="8734425" h="9525">
                <a:moveTo>
                  <a:pt x="8734424" y="9524"/>
                </a:moveTo>
                <a:lnTo>
                  <a:pt x="0" y="9524"/>
                </a:lnTo>
                <a:lnTo>
                  <a:pt x="0" y="0"/>
                </a:lnTo>
                <a:lnTo>
                  <a:pt x="8734424" y="0"/>
                </a:lnTo>
                <a:lnTo>
                  <a:pt x="8734424" y="9524"/>
                </a:lnTo>
                <a:close/>
              </a:path>
            </a:pathLst>
          </a:custGeom>
          <a:solidFill>
            <a:srgbClr val="BEBFC1"/>
          </a:solidFill>
        </p:spPr>
        <p:txBody>
          <a:bodyPr wrap="square" lIns="0" tIns="0" rIns="0" bIns="0" rtlCol="0"/>
          <a:lstStyle/>
          <a:p>
            <a:endParaRPr sz="1588"/>
          </a:p>
        </p:txBody>
      </p:sp>
      <p:sp>
        <p:nvSpPr>
          <p:cNvPr id="13" name="object 13"/>
          <p:cNvSpPr/>
          <p:nvPr/>
        </p:nvSpPr>
        <p:spPr>
          <a:xfrm>
            <a:off x="2238374" y="6261287"/>
            <a:ext cx="7706846" cy="8404"/>
          </a:xfrm>
          <a:custGeom>
            <a:avLst/>
            <a:gdLst/>
            <a:ahLst/>
            <a:cxnLst/>
            <a:rect l="l" t="t" r="r" b="b"/>
            <a:pathLst>
              <a:path w="8734425" h="9525">
                <a:moveTo>
                  <a:pt x="8734424" y="9524"/>
                </a:moveTo>
                <a:lnTo>
                  <a:pt x="0" y="9524"/>
                </a:lnTo>
                <a:lnTo>
                  <a:pt x="0" y="0"/>
                </a:lnTo>
                <a:lnTo>
                  <a:pt x="8734424" y="0"/>
                </a:lnTo>
                <a:lnTo>
                  <a:pt x="8734424" y="9524"/>
                </a:lnTo>
                <a:close/>
              </a:path>
            </a:pathLst>
          </a:custGeom>
          <a:solidFill>
            <a:srgbClr val="BEBFC1"/>
          </a:solidFill>
        </p:spPr>
        <p:txBody>
          <a:bodyPr wrap="square" lIns="0" tIns="0" rIns="0" bIns="0" rtlCol="0"/>
          <a:lstStyle/>
          <a:p>
            <a:endParaRPr sz="1588"/>
          </a:p>
        </p:txBody>
      </p:sp>
      <p:sp>
        <p:nvSpPr>
          <p:cNvPr id="14" name="object 14"/>
          <p:cNvSpPr txBox="1"/>
          <p:nvPr/>
        </p:nvSpPr>
        <p:spPr>
          <a:xfrm>
            <a:off x="3213111" y="4029635"/>
            <a:ext cx="5747497" cy="782564"/>
          </a:xfrm>
          <a:prstGeom prst="rect">
            <a:avLst/>
          </a:prstGeom>
        </p:spPr>
        <p:txBody>
          <a:bodyPr vert="horz" wrap="square" lIns="0" tIns="29696" rIns="0" bIns="0" rtlCol="0">
            <a:spAutoFit/>
          </a:bodyPr>
          <a:lstStyle/>
          <a:p>
            <a:pPr algn="ctr">
              <a:spcBef>
                <a:spcPts val="234"/>
              </a:spcBef>
            </a:pPr>
            <a:r>
              <a:rPr sz="1588" b="1" spc="57" dirty="0">
                <a:solidFill>
                  <a:srgbClr val="931620"/>
                </a:solidFill>
                <a:latin typeface="Arial"/>
                <a:cs typeface="Arial"/>
                <a:hlinkClick r:id="rId7"/>
              </a:rPr>
              <a:t>John</a:t>
            </a:r>
            <a:r>
              <a:rPr sz="1588" b="1" spc="194" dirty="0">
                <a:solidFill>
                  <a:srgbClr val="931620"/>
                </a:solidFill>
                <a:latin typeface="Arial"/>
                <a:cs typeface="Arial"/>
                <a:hlinkClick r:id="rId7"/>
              </a:rPr>
              <a:t> </a:t>
            </a:r>
            <a:r>
              <a:rPr sz="1588" b="1" dirty="0">
                <a:solidFill>
                  <a:srgbClr val="931620"/>
                </a:solidFill>
                <a:latin typeface="Arial"/>
                <a:cs typeface="Arial"/>
                <a:hlinkClick r:id="rId7"/>
              </a:rPr>
              <a:t>L.</a:t>
            </a:r>
            <a:r>
              <a:rPr sz="1588" b="1" spc="199" dirty="0">
                <a:solidFill>
                  <a:srgbClr val="931620"/>
                </a:solidFill>
                <a:latin typeface="Arial"/>
                <a:cs typeface="Arial"/>
                <a:hlinkClick r:id="rId7"/>
              </a:rPr>
              <a:t> </a:t>
            </a:r>
            <a:r>
              <a:rPr sz="1588" b="1" spc="57" dirty="0">
                <a:solidFill>
                  <a:srgbClr val="931620"/>
                </a:solidFill>
                <a:latin typeface="Arial"/>
                <a:cs typeface="Arial"/>
                <a:hlinkClick r:id="rId7"/>
              </a:rPr>
              <a:t>Voorheis</a:t>
            </a:r>
            <a:r>
              <a:rPr sz="1588" spc="57" dirty="0">
                <a:latin typeface="Cambria"/>
                <a:cs typeface="Cambria"/>
              </a:rPr>
              <a:t>,</a:t>
            </a:r>
            <a:r>
              <a:rPr sz="1588" spc="159" dirty="0">
                <a:latin typeface="Cambria"/>
                <a:cs typeface="Cambria"/>
              </a:rPr>
              <a:t> </a:t>
            </a:r>
            <a:r>
              <a:rPr sz="1588" b="1" spc="66" dirty="0">
                <a:solidFill>
                  <a:srgbClr val="931620"/>
                </a:solidFill>
                <a:latin typeface="Arial"/>
                <a:cs typeface="Arial"/>
                <a:hlinkClick r:id="rId8"/>
              </a:rPr>
              <a:t>Jonathan</a:t>
            </a:r>
            <a:r>
              <a:rPr sz="1588" b="1" spc="194" dirty="0">
                <a:solidFill>
                  <a:srgbClr val="931620"/>
                </a:solidFill>
                <a:latin typeface="Arial"/>
                <a:cs typeface="Arial"/>
                <a:hlinkClick r:id="rId8"/>
              </a:rPr>
              <a:t> </a:t>
            </a:r>
            <a:r>
              <a:rPr sz="1588" b="1" dirty="0">
                <a:solidFill>
                  <a:srgbClr val="931620"/>
                </a:solidFill>
                <a:latin typeface="Arial"/>
                <a:cs typeface="Arial"/>
                <a:hlinkClick r:id="rId8"/>
              </a:rPr>
              <a:t>M.</a:t>
            </a:r>
            <a:r>
              <a:rPr sz="1588" b="1" spc="199" dirty="0">
                <a:solidFill>
                  <a:srgbClr val="931620"/>
                </a:solidFill>
                <a:latin typeface="Arial"/>
                <a:cs typeface="Arial"/>
                <a:hlinkClick r:id="rId8"/>
              </a:rPr>
              <a:t> </a:t>
            </a:r>
            <a:r>
              <a:rPr sz="1588" b="1" spc="66" dirty="0">
                <a:solidFill>
                  <a:srgbClr val="931620"/>
                </a:solidFill>
                <a:latin typeface="Arial"/>
                <a:cs typeface="Arial"/>
                <a:hlinkClick r:id="rId8"/>
              </a:rPr>
              <a:t>Colmer</a:t>
            </a:r>
            <a:r>
              <a:rPr sz="1588" spc="66" dirty="0">
                <a:latin typeface="Cambria"/>
                <a:cs typeface="Cambria"/>
              </a:rPr>
              <a:t>,</a:t>
            </a:r>
            <a:r>
              <a:rPr sz="1588" spc="159" dirty="0">
                <a:latin typeface="Cambria"/>
                <a:cs typeface="Cambria"/>
              </a:rPr>
              <a:t> </a:t>
            </a:r>
            <a:r>
              <a:rPr sz="1588" b="1" spc="66" dirty="0">
                <a:solidFill>
                  <a:srgbClr val="931620"/>
                </a:solidFill>
                <a:latin typeface="Arial"/>
                <a:cs typeface="Arial"/>
                <a:hlinkClick r:id="rId9"/>
              </a:rPr>
              <a:t>Kendall</a:t>
            </a:r>
            <a:r>
              <a:rPr sz="1588" b="1" spc="128" dirty="0">
                <a:solidFill>
                  <a:srgbClr val="931620"/>
                </a:solidFill>
                <a:latin typeface="Arial"/>
                <a:cs typeface="Arial"/>
                <a:hlinkClick r:id="rId9"/>
              </a:rPr>
              <a:t> </a:t>
            </a:r>
            <a:r>
              <a:rPr sz="1588" b="1" spc="-22" dirty="0">
                <a:solidFill>
                  <a:srgbClr val="931620"/>
                </a:solidFill>
                <a:latin typeface="Arial"/>
                <a:cs typeface="Arial"/>
                <a:hlinkClick r:id="rId9"/>
              </a:rPr>
              <a:t>A.</a:t>
            </a:r>
            <a:endParaRPr sz="1588">
              <a:latin typeface="Arial"/>
              <a:cs typeface="Arial"/>
            </a:endParaRPr>
          </a:p>
          <a:p>
            <a:pPr marL="11206" marR="4483" algn="ctr">
              <a:lnSpc>
                <a:spcPct val="107600"/>
              </a:lnSpc>
            </a:pPr>
            <a:r>
              <a:rPr sz="1588" b="1" spc="71" dirty="0">
                <a:solidFill>
                  <a:srgbClr val="931620"/>
                </a:solidFill>
                <a:latin typeface="Arial"/>
                <a:cs typeface="Arial"/>
                <a:hlinkClick r:id="rId9"/>
              </a:rPr>
              <a:t>Houghton</a:t>
            </a:r>
            <a:r>
              <a:rPr sz="1588" spc="71" dirty="0">
                <a:latin typeface="Cambria"/>
                <a:cs typeface="Cambria"/>
              </a:rPr>
              <a:t>,</a:t>
            </a:r>
            <a:r>
              <a:rPr sz="1588" spc="132" dirty="0">
                <a:latin typeface="Cambria"/>
                <a:cs typeface="Cambria"/>
              </a:rPr>
              <a:t> </a:t>
            </a:r>
            <a:r>
              <a:rPr sz="1588" b="1" spc="53" dirty="0">
                <a:solidFill>
                  <a:srgbClr val="931620"/>
                </a:solidFill>
                <a:latin typeface="Arial"/>
                <a:cs typeface="Arial"/>
                <a:hlinkClick r:id="rId10"/>
              </a:rPr>
              <a:t>Eva</a:t>
            </a:r>
            <a:r>
              <a:rPr sz="1588" b="1" spc="172" dirty="0">
                <a:solidFill>
                  <a:srgbClr val="931620"/>
                </a:solidFill>
                <a:latin typeface="Arial"/>
                <a:cs typeface="Arial"/>
                <a:hlinkClick r:id="rId10"/>
              </a:rPr>
              <a:t> </a:t>
            </a:r>
            <a:r>
              <a:rPr sz="1588" b="1" spc="62" dirty="0">
                <a:solidFill>
                  <a:srgbClr val="931620"/>
                </a:solidFill>
                <a:latin typeface="Arial"/>
                <a:cs typeface="Arial"/>
                <a:hlinkClick r:id="rId10"/>
              </a:rPr>
              <a:t>Lyubich</a:t>
            </a:r>
            <a:r>
              <a:rPr sz="1588" spc="62" dirty="0">
                <a:latin typeface="Cambria"/>
                <a:cs typeface="Cambria"/>
              </a:rPr>
              <a:t>,</a:t>
            </a:r>
            <a:r>
              <a:rPr sz="1588" spc="137" dirty="0">
                <a:latin typeface="Cambria"/>
                <a:cs typeface="Cambria"/>
              </a:rPr>
              <a:t> </a:t>
            </a:r>
            <a:r>
              <a:rPr sz="1588" b="1" spc="66" dirty="0">
                <a:solidFill>
                  <a:srgbClr val="931620"/>
                </a:solidFill>
                <a:latin typeface="Arial"/>
                <a:cs typeface="Arial"/>
                <a:hlinkClick r:id="rId11"/>
              </a:rPr>
              <a:t>Cameron</a:t>
            </a:r>
            <a:r>
              <a:rPr sz="1588" b="1" spc="168" dirty="0">
                <a:solidFill>
                  <a:srgbClr val="931620"/>
                </a:solidFill>
                <a:latin typeface="Arial"/>
                <a:cs typeface="Arial"/>
                <a:hlinkClick r:id="rId11"/>
              </a:rPr>
              <a:t> </a:t>
            </a:r>
            <a:r>
              <a:rPr sz="1588" b="1" spc="66" dirty="0">
                <a:solidFill>
                  <a:srgbClr val="931620"/>
                </a:solidFill>
                <a:latin typeface="Arial"/>
                <a:cs typeface="Arial"/>
                <a:hlinkClick r:id="rId11"/>
              </a:rPr>
              <a:t>Scalera</a:t>
            </a:r>
            <a:r>
              <a:rPr sz="1588" b="1" spc="49" dirty="0">
                <a:solidFill>
                  <a:srgbClr val="931620"/>
                </a:solidFill>
                <a:latin typeface="Arial"/>
                <a:cs typeface="Arial"/>
              </a:rPr>
              <a:t> </a:t>
            </a:r>
            <a:r>
              <a:rPr sz="1588" dirty="0">
                <a:latin typeface="Cambria"/>
                <a:cs typeface="Cambria"/>
              </a:rPr>
              <a:t>&amp;</a:t>
            </a:r>
            <a:r>
              <a:rPr sz="1588" spc="137" dirty="0">
                <a:latin typeface="Cambria"/>
                <a:cs typeface="Cambria"/>
              </a:rPr>
              <a:t> </a:t>
            </a:r>
            <a:r>
              <a:rPr sz="1588" b="1" spc="66" dirty="0">
                <a:solidFill>
                  <a:srgbClr val="931620"/>
                </a:solidFill>
                <a:latin typeface="Arial"/>
                <a:cs typeface="Arial"/>
                <a:hlinkClick r:id="rId12"/>
              </a:rPr>
              <a:t>Jennifer</a:t>
            </a:r>
            <a:r>
              <a:rPr sz="1588" b="1" spc="172" dirty="0">
                <a:solidFill>
                  <a:srgbClr val="931620"/>
                </a:solidFill>
                <a:latin typeface="Arial"/>
                <a:cs typeface="Arial"/>
                <a:hlinkClick r:id="rId12"/>
              </a:rPr>
              <a:t> </a:t>
            </a:r>
            <a:r>
              <a:rPr sz="1588" b="1" spc="-22" dirty="0">
                <a:solidFill>
                  <a:srgbClr val="931620"/>
                </a:solidFill>
                <a:latin typeface="Arial"/>
                <a:cs typeface="Arial"/>
                <a:hlinkClick r:id="rId12"/>
              </a:rPr>
              <a:t>R.</a:t>
            </a:r>
            <a:r>
              <a:rPr sz="1588" b="1" spc="-22" dirty="0">
                <a:solidFill>
                  <a:srgbClr val="931620"/>
                </a:solidFill>
                <a:latin typeface="Arial"/>
                <a:cs typeface="Arial"/>
              </a:rPr>
              <a:t> </a:t>
            </a:r>
            <a:r>
              <a:rPr sz="1588" b="1" spc="53" dirty="0">
                <a:solidFill>
                  <a:srgbClr val="931620"/>
                </a:solidFill>
                <a:latin typeface="Arial"/>
                <a:cs typeface="Arial"/>
                <a:hlinkClick r:id="rId12"/>
              </a:rPr>
              <a:t>Withrow</a:t>
            </a:r>
            <a:endParaRPr sz="1588">
              <a:latin typeface="Arial"/>
              <a:cs typeface="Arial"/>
            </a:endParaRPr>
          </a:p>
        </p:txBody>
      </p:sp>
      <p:sp>
        <p:nvSpPr>
          <p:cNvPr id="15" name="object 15"/>
          <p:cNvSpPr txBox="1"/>
          <p:nvPr/>
        </p:nvSpPr>
        <p:spPr>
          <a:xfrm>
            <a:off x="2512788" y="5545790"/>
            <a:ext cx="7158317" cy="398857"/>
          </a:xfrm>
          <a:prstGeom prst="rect">
            <a:avLst/>
          </a:prstGeom>
        </p:spPr>
        <p:txBody>
          <a:bodyPr vert="horz" wrap="square" lIns="0" tIns="11206" rIns="0" bIns="0" rtlCol="0">
            <a:spAutoFit/>
          </a:bodyPr>
          <a:lstStyle/>
          <a:p>
            <a:pPr marL="2569646" marR="4483" indent="-2559000">
              <a:lnSpc>
                <a:spcPct val="125000"/>
              </a:lnSpc>
              <a:spcBef>
                <a:spcPts val="88"/>
              </a:spcBef>
            </a:pPr>
            <a:r>
              <a:rPr sz="1059" dirty="0">
                <a:latin typeface="Arial"/>
                <a:cs typeface="Arial"/>
              </a:rPr>
              <a:t>This is a preliminary draft and may not have been subjected to the formal review process of the NBER.</a:t>
            </a:r>
            <a:r>
              <a:rPr sz="1059" spc="-22" dirty="0">
                <a:latin typeface="Arial"/>
                <a:cs typeface="Arial"/>
              </a:rPr>
              <a:t> </a:t>
            </a:r>
            <a:r>
              <a:rPr sz="1059" dirty="0">
                <a:latin typeface="Arial"/>
                <a:cs typeface="Arial"/>
              </a:rPr>
              <a:t>This page will </a:t>
            </a:r>
            <a:r>
              <a:rPr sz="1059" spc="-22" dirty="0">
                <a:latin typeface="Arial"/>
                <a:cs typeface="Arial"/>
              </a:rPr>
              <a:t>be </a:t>
            </a:r>
            <a:r>
              <a:rPr sz="1059" dirty="0">
                <a:latin typeface="Arial"/>
                <a:cs typeface="Arial"/>
              </a:rPr>
              <a:t>updated as the chapter is </a:t>
            </a:r>
            <a:r>
              <a:rPr sz="1059" spc="-9" dirty="0">
                <a:latin typeface="Arial"/>
                <a:cs typeface="Arial"/>
              </a:rPr>
              <a:t>revised.</a:t>
            </a:r>
            <a:endParaRPr sz="1059">
              <a:latin typeface="Arial"/>
              <a:cs typeface="Arial"/>
            </a:endParaRPr>
          </a:p>
        </p:txBody>
      </p:sp>
      <p:sp>
        <p:nvSpPr>
          <p:cNvPr id="16" name="object 16"/>
          <p:cNvSpPr txBox="1"/>
          <p:nvPr/>
        </p:nvSpPr>
        <p:spPr>
          <a:xfrm>
            <a:off x="2227168" y="962025"/>
            <a:ext cx="5763746" cy="622656"/>
          </a:xfrm>
          <a:prstGeom prst="rect">
            <a:avLst/>
          </a:prstGeom>
        </p:spPr>
        <p:txBody>
          <a:bodyPr vert="horz" wrap="square" lIns="0" tIns="80122" rIns="0" bIns="0" rtlCol="0">
            <a:spAutoFit/>
          </a:bodyPr>
          <a:lstStyle/>
          <a:p>
            <a:pPr marL="11206">
              <a:spcBef>
                <a:spcPts val="631"/>
              </a:spcBef>
              <a:tabLst>
                <a:tab pos="679113" algn="l"/>
                <a:tab pos="1578993" algn="l"/>
              </a:tabLst>
            </a:pPr>
            <a:r>
              <a:rPr sz="927" u="sng" spc="40" dirty="0">
                <a:solidFill>
                  <a:srgbClr val="4E4F59"/>
                </a:solidFill>
                <a:uFill>
                  <a:solidFill>
                    <a:srgbClr val="4E4F59"/>
                  </a:solidFill>
                </a:uFill>
                <a:latin typeface="Arial"/>
                <a:cs typeface="Arial"/>
                <a:hlinkClick r:id="rId3"/>
              </a:rPr>
              <a:t>Home</a:t>
            </a:r>
            <a:r>
              <a:rPr sz="927" dirty="0">
                <a:solidFill>
                  <a:srgbClr val="4E4F59"/>
                </a:solidFill>
                <a:latin typeface="Arial"/>
                <a:cs typeface="Arial"/>
              </a:rPr>
              <a:t>	</a:t>
            </a:r>
            <a:r>
              <a:rPr sz="927" u="sng" spc="57" dirty="0">
                <a:solidFill>
                  <a:srgbClr val="4E4F59"/>
                </a:solidFill>
                <a:uFill>
                  <a:solidFill>
                    <a:srgbClr val="4E4F59"/>
                  </a:solidFill>
                </a:uFill>
                <a:latin typeface="Arial"/>
                <a:cs typeface="Arial"/>
                <a:hlinkClick r:id="rId13"/>
              </a:rPr>
              <a:t>Research</a:t>
            </a:r>
            <a:r>
              <a:rPr sz="927" dirty="0">
                <a:solidFill>
                  <a:srgbClr val="4E4F59"/>
                </a:solidFill>
                <a:latin typeface="Arial"/>
                <a:cs typeface="Arial"/>
              </a:rPr>
              <a:t>	</a:t>
            </a:r>
            <a:r>
              <a:rPr sz="927" u="sng" spc="62" dirty="0">
                <a:solidFill>
                  <a:srgbClr val="4E4F59"/>
                </a:solidFill>
                <a:uFill>
                  <a:solidFill>
                    <a:srgbClr val="4E4F59"/>
                  </a:solidFill>
                </a:uFill>
                <a:latin typeface="Arial"/>
                <a:cs typeface="Arial"/>
                <a:hlinkClick r:id="rId14"/>
              </a:rPr>
              <a:t>Books</a:t>
            </a:r>
            <a:r>
              <a:rPr sz="927" u="sng" spc="159" dirty="0">
                <a:solidFill>
                  <a:srgbClr val="4E4F59"/>
                </a:solidFill>
                <a:uFill>
                  <a:solidFill>
                    <a:srgbClr val="4E4F59"/>
                  </a:solidFill>
                </a:uFill>
                <a:latin typeface="Arial"/>
                <a:cs typeface="Arial"/>
                <a:hlinkClick r:id="rId14"/>
              </a:rPr>
              <a:t> </a:t>
            </a:r>
            <a:r>
              <a:rPr sz="927" u="sng" dirty="0">
                <a:solidFill>
                  <a:srgbClr val="4E4F59"/>
                </a:solidFill>
                <a:uFill>
                  <a:solidFill>
                    <a:srgbClr val="4E4F59"/>
                  </a:solidFill>
                </a:uFill>
                <a:latin typeface="Arial"/>
                <a:cs typeface="Arial"/>
                <a:hlinkClick r:id="rId14"/>
              </a:rPr>
              <a:t>&amp;</a:t>
            </a:r>
            <a:r>
              <a:rPr sz="927" u="sng" spc="168" dirty="0">
                <a:solidFill>
                  <a:srgbClr val="4E4F59"/>
                </a:solidFill>
                <a:uFill>
                  <a:solidFill>
                    <a:srgbClr val="4E4F59"/>
                  </a:solidFill>
                </a:uFill>
                <a:latin typeface="Arial"/>
                <a:cs typeface="Arial"/>
                <a:hlinkClick r:id="rId14"/>
              </a:rPr>
              <a:t> </a:t>
            </a:r>
            <a:r>
              <a:rPr sz="927" u="sng" spc="57" dirty="0">
                <a:solidFill>
                  <a:srgbClr val="4E4F59"/>
                </a:solidFill>
                <a:uFill>
                  <a:solidFill>
                    <a:srgbClr val="4E4F59"/>
                  </a:solidFill>
                </a:uFill>
                <a:latin typeface="Arial"/>
                <a:cs typeface="Arial"/>
                <a:hlinkClick r:id="rId14"/>
              </a:rPr>
              <a:t>Chapters</a:t>
            </a:r>
            <a:endParaRPr sz="927">
              <a:latin typeface="Arial"/>
              <a:cs typeface="Arial"/>
            </a:endParaRPr>
          </a:p>
          <a:p>
            <a:pPr marL="11206" marR="4483">
              <a:lnSpc>
                <a:spcPct val="148800"/>
              </a:lnSpc>
            </a:pPr>
            <a:r>
              <a:rPr sz="927" u="sng" spc="71" dirty="0">
                <a:solidFill>
                  <a:srgbClr val="4E4F59"/>
                </a:solidFill>
                <a:uFill>
                  <a:solidFill>
                    <a:srgbClr val="4E4F59"/>
                  </a:solidFill>
                </a:uFill>
                <a:latin typeface="Arial"/>
                <a:cs typeface="Arial"/>
                <a:hlinkClick r:id="rId15"/>
              </a:rPr>
              <a:t>Measuring</a:t>
            </a:r>
            <a:r>
              <a:rPr sz="927" u="sng" spc="172" dirty="0">
                <a:solidFill>
                  <a:srgbClr val="4E4F59"/>
                </a:solidFill>
                <a:uFill>
                  <a:solidFill>
                    <a:srgbClr val="4E4F59"/>
                  </a:solidFill>
                </a:uFill>
                <a:latin typeface="Arial"/>
                <a:cs typeface="Arial"/>
                <a:hlinkClick r:id="rId15"/>
              </a:rPr>
              <a:t> </a:t>
            </a:r>
            <a:r>
              <a:rPr sz="927" u="sng" spc="53" dirty="0">
                <a:solidFill>
                  <a:srgbClr val="4E4F59"/>
                </a:solidFill>
                <a:uFill>
                  <a:solidFill>
                    <a:srgbClr val="4E4F59"/>
                  </a:solidFill>
                </a:uFill>
                <a:latin typeface="Arial"/>
                <a:cs typeface="Arial"/>
                <a:hlinkClick r:id="rId15"/>
              </a:rPr>
              <a:t>and</a:t>
            </a:r>
            <a:r>
              <a:rPr sz="927" u="sng" spc="119" dirty="0">
                <a:solidFill>
                  <a:srgbClr val="4E4F59"/>
                </a:solidFill>
                <a:uFill>
                  <a:solidFill>
                    <a:srgbClr val="4E4F59"/>
                  </a:solidFill>
                </a:uFill>
                <a:latin typeface="Arial"/>
                <a:cs typeface="Arial"/>
                <a:hlinkClick r:id="rId15"/>
              </a:rPr>
              <a:t> </a:t>
            </a:r>
            <a:r>
              <a:rPr sz="927" u="sng" spc="71" dirty="0">
                <a:solidFill>
                  <a:srgbClr val="4E4F59"/>
                </a:solidFill>
                <a:uFill>
                  <a:solidFill>
                    <a:srgbClr val="4E4F59"/>
                  </a:solidFill>
                </a:uFill>
                <a:latin typeface="Arial"/>
                <a:cs typeface="Arial"/>
                <a:hlinkClick r:id="rId15"/>
              </a:rPr>
              <a:t>Accounting</a:t>
            </a:r>
            <a:r>
              <a:rPr sz="927" u="sng" spc="172" dirty="0">
                <a:solidFill>
                  <a:srgbClr val="4E4F59"/>
                </a:solidFill>
                <a:uFill>
                  <a:solidFill>
                    <a:srgbClr val="4E4F59"/>
                  </a:solidFill>
                </a:uFill>
                <a:latin typeface="Arial"/>
                <a:cs typeface="Arial"/>
                <a:hlinkClick r:id="rId15"/>
              </a:rPr>
              <a:t> </a:t>
            </a:r>
            <a:r>
              <a:rPr sz="927" u="sng" spc="53" dirty="0">
                <a:solidFill>
                  <a:srgbClr val="4E4F59"/>
                </a:solidFill>
                <a:uFill>
                  <a:solidFill>
                    <a:srgbClr val="4E4F59"/>
                  </a:solidFill>
                </a:uFill>
                <a:latin typeface="Arial"/>
                <a:cs typeface="Arial"/>
                <a:hlinkClick r:id="rId15"/>
              </a:rPr>
              <a:t>for</a:t>
            </a:r>
            <a:r>
              <a:rPr sz="927" u="sng" spc="172" dirty="0">
                <a:solidFill>
                  <a:srgbClr val="4E4F59"/>
                </a:solidFill>
                <a:uFill>
                  <a:solidFill>
                    <a:srgbClr val="4E4F59"/>
                  </a:solidFill>
                </a:uFill>
                <a:latin typeface="Arial"/>
                <a:cs typeface="Arial"/>
                <a:hlinkClick r:id="rId15"/>
              </a:rPr>
              <a:t> </a:t>
            </a:r>
            <a:r>
              <a:rPr sz="927" u="sng" spc="71" dirty="0">
                <a:solidFill>
                  <a:srgbClr val="4E4F59"/>
                </a:solidFill>
                <a:uFill>
                  <a:solidFill>
                    <a:srgbClr val="4E4F59"/>
                  </a:solidFill>
                </a:uFill>
                <a:latin typeface="Arial"/>
                <a:cs typeface="Arial"/>
                <a:hlinkClick r:id="rId15"/>
              </a:rPr>
              <a:t>Environmental</a:t>
            </a:r>
            <a:r>
              <a:rPr sz="927" u="sng" spc="176" dirty="0">
                <a:solidFill>
                  <a:srgbClr val="4E4F59"/>
                </a:solidFill>
                <a:uFill>
                  <a:solidFill>
                    <a:srgbClr val="4E4F59"/>
                  </a:solidFill>
                </a:uFill>
                <a:latin typeface="Arial"/>
                <a:cs typeface="Arial"/>
                <a:hlinkClick r:id="rId15"/>
              </a:rPr>
              <a:t> </a:t>
            </a:r>
            <a:r>
              <a:rPr sz="927" u="sng" spc="66" dirty="0">
                <a:solidFill>
                  <a:srgbClr val="4E4F59"/>
                </a:solidFill>
                <a:uFill>
                  <a:solidFill>
                    <a:srgbClr val="4E4F59"/>
                  </a:solidFill>
                </a:uFill>
                <a:latin typeface="Arial"/>
                <a:cs typeface="Arial"/>
                <a:hlinkClick r:id="rId15"/>
              </a:rPr>
              <a:t>Public</a:t>
            </a:r>
            <a:r>
              <a:rPr sz="927" u="sng" spc="172" dirty="0">
                <a:solidFill>
                  <a:srgbClr val="4E4F59"/>
                </a:solidFill>
                <a:uFill>
                  <a:solidFill>
                    <a:srgbClr val="4E4F59"/>
                  </a:solidFill>
                </a:uFill>
                <a:latin typeface="Arial"/>
                <a:cs typeface="Arial"/>
                <a:hlinkClick r:id="rId15"/>
              </a:rPr>
              <a:t> </a:t>
            </a:r>
            <a:r>
              <a:rPr sz="927" u="sng" spc="66" dirty="0">
                <a:solidFill>
                  <a:srgbClr val="4E4F59"/>
                </a:solidFill>
                <a:uFill>
                  <a:solidFill>
                    <a:srgbClr val="4E4F59"/>
                  </a:solidFill>
                </a:uFill>
                <a:latin typeface="Arial"/>
                <a:cs typeface="Arial"/>
                <a:hlinkClick r:id="rId15"/>
              </a:rPr>
              <a:t>Goods:</a:t>
            </a:r>
            <a:r>
              <a:rPr sz="927" u="sng" spc="119" dirty="0">
                <a:solidFill>
                  <a:srgbClr val="4E4F59"/>
                </a:solidFill>
                <a:uFill>
                  <a:solidFill>
                    <a:srgbClr val="4E4F59"/>
                  </a:solidFill>
                </a:uFill>
                <a:latin typeface="Arial"/>
                <a:cs typeface="Arial"/>
                <a:hlinkClick r:id="rId15"/>
              </a:rPr>
              <a:t> </a:t>
            </a:r>
            <a:r>
              <a:rPr sz="927" u="sng" dirty="0">
                <a:solidFill>
                  <a:srgbClr val="4E4F59"/>
                </a:solidFill>
                <a:uFill>
                  <a:solidFill>
                    <a:srgbClr val="4E4F59"/>
                  </a:solidFill>
                </a:uFill>
                <a:latin typeface="Arial"/>
                <a:cs typeface="Arial"/>
                <a:hlinkClick r:id="rId15"/>
              </a:rPr>
              <a:t>A</a:t>
            </a:r>
            <a:r>
              <a:rPr sz="927" u="sng" spc="119" dirty="0">
                <a:solidFill>
                  <a:srgbClr val="4E4F59"/>
                </a:solidFill>
                <a:uFill>
                  <a:solidFill>
                    <a:srgbClr val="4E4F59"/>
                  </a:solidFill>
                </a:uFill>
                <a:latin typeface="Arial"/>
                <a:cs typeface="Arial"/>
                <a:hlinkClick r:id="rId15"/>
              </a:rPr>
              <a:t> </a:t>
            </a:r>
            <a:r>
              <a:rPr sz="927" u="sng" spc="66" dirty="0">
                <a:solidFill>
                  <a:srgbClr val="4E4F59"/>
                </a:solidFill>
                <a:uFill>
                  <a:solidFill>
                    <a:srgbClr val="4E4F59"/>
                  </a:solidFill>
                </a:uFill>
                <a:latin typeface="Arial"/>
                <a:cs typeface="Arial"/>
                <a:hlinkClick r:id="rId15"/>
              </a:rPr>
              <a:t>National</a:t>
            </a:r>
            <a:r>
              <a:rPr sz="927" u="sng" spc="119" dirty="0">
                <a:solidFill>
                  <a:srgbClr val="4E4F59"/>
                </a:solidFill>
                <a:uFill>
                  <a:solidFill>
                    <a:srgbClr val="4E4F59"/>
                  </a:solidFill>
                </a:uFill>
                <a:latin typeface="Arial"/>
                <a:cs typeface="Arial"/>
                <a:hlinkClick r:id="rId15"/>
              </a:rPr>
              <a:t> </a:t>
            </a:r>
            <a:r>
              <a:rPr sz="927" u="sng" spc="66" dirty="0">
                <a:solidFill>
                  <a:srgbClr val="4E4F59"/>
                </a:solidFill>
                <a:uFill>
                  <a:solidFill>
                    <a:srgbClr val="4E4F59"/>
                  </a:solidFill>
                </a:uFill>
                <a:latin typeface="Arial"/>
                <a:cs typeface="Arial"/>
                <a:hlinkClick r:id="rId15"/>
              </a:rPr>
              <a:t>Accounts</a:t>
            </a:r>
            <a:r>
              <a:rPr sz="927" u="sng" spc="176" dirty="0">
                <a:solidFill>
                  <a:srgbClr val="4E4F59"/>
                </a:solidFill>
                <a:uFill>
                  <a:solidFill>
                    <a:srgbClr val="4E4F59"/>
                  </a:solidFill>
                </a:uFill>
                <a:latin typeface="Arial"/>
                <a:cs typeface="Arial"/>
                <a:hlinkClick r:id="rId15"/>
              </a:rPr>
              <a:t> </a:t>
            </a:r>
            <a:r>
              <a:rPr sz="927" u="sng" spc="62" dirty="0">
                <a:solidFill>
                  <a:srgbClr val="4E4F59"/>
                </a:solidFill>
                <a:uFill>
                  <a:solidFill>
                    <a:srgbClr val="4E4F59"/>
                  </a:solidFill>
                </a:uFill>
                <a:latin typeface="Arial"/>
                <a:cs typeface="Arial"/>
                <a:hlinkClick r:id="rId15"/>
              </a:rPr>
              <a:t>Perspective</a:t>
            </a:r>
            <a:r>
              <a:rPr sz="927" spc="62" dirty="0">
                <a:solidFill>
                  <a:srgbClr val="4E4F59"/>
                </a:solidFill>
                <a:latin typeface="Arial"/>
                <a:cs typeface="Arial"/>
              </a:rPr>
              <a:t> </a:t>
            </a:r>
            <a:r>
              <a:rPr sz="927" spc="66" dirty="0">
                <a:solidFill>
                  <a:srgbClr val="4E4F59"/>
                </a:solidFill>
                <a:latin typeface="Arial"/>
                <a:cs typeface="Arial"/>
              </a:rPr>
              <a:t>Building</a:t>
            </a:r>
            <a:r>
              <a:rPr sz="927" spc="172" dirty="0">
                <a:solidFill>
                  <a:srgbClr val="4E4F59"/>
                </a:solidFill>
                <a:latin typeface="Arial"/>
                <a:cs typeface="Arial"/>
              </a:rPr>
              <a:t> </a:t>
            </a:r>
            <a:r>
              <a:rPr sz="927" spc="53" dirty="0">
                <a:solidFill>
                  <a:srgbClr val="4E4F59"/>
                </a:solidFill>
                <a:latin typeface="Arial"/>
                <a:cs typeface="Arial"/>
              </a:rPr>
              <a:t>the</a:t>
            </a:r>
            <a:r>
              <a:rPr sz="927" spc="172" dirty="0">
                <a:solidFill>
                  <a:srgbClr val="4E4F59"/>
                </a:solidFill>
                <a:latin typeface="Arial"/>
                <a:cs typeface="Arial"/>
              </a:rPr>
              <a:t> </a:t>
            </a:r>
            <a:r>
              <a:rPr sz="927" spc="71" dirty="0">
                <a:solidFill>
                  <a:srgbClr val="4E4F59"/>
                </a:solidFill>
                <a:latin typeface="Arial"/>
                <a:cs typeface="Arial"/>
              </a:rPr>
              <a:t>Prototype</a:t>
            </a:r>
            <a:r>
              <a:rPr sz="927" spc="172" dirty="0">
                <a:solidFill>
                  <a:srgbClr val="4E4F59"/>
                </a:solidFill>
                <a:latin typeface="Arial"/>
                <a:cs typeface="Arial"/>
              </a:rPr>
              <a:t> </a:t>
            </a:r>
            <a:r>
              <a:rPr sz="927" spc="57" dirty="0">
                <a:solidFill>
                  <a:srgbClr val="4E4F59"/>
                </a:solidFill>
                <a:latin typeface="Arial"/>
                <a:cs typeface="Arial"/>
              </a:rPr>
              <a:t>Census…</a:t>
            </a:r>
            <a:endParaRPr sz="927">
              <a:latin typeface="Arial"/>
              <a:cs typeface="Arial"/>
            </a:endParaRPr>
          </a:p>
        </p:txBody>
      </p:sp>
      <p:sp>
        <p:nvSpPr>
          <p:cNvPr id="17" name="object 17"/>
          <p:cNvSpPr txBox="1"/>
          <p:nvPr/>
        </p:nvSpPr>
        <p:spPr>
          <a:xfrm>
            <a:off x="3091247" y="2205878"/>
            <a:ext cx="6005232" cy="1074887"/>
          </a:xfrm>
          <a:prstGeom prst="rect">
            <a:avLst/>
          </a:prstGeom>
        </p:spPr>
        <p:txBody>
          <a:bodyPr vert="horz" wrap="square" lIns="0" tIns="10646" rIns="0" bIns="0" rtlCol="0">
            <a:spAutoFit/>
          </a:bodyPr>
          <a:lstStyle/>
          <a:p>
            <a:pPr marL="11206" marR="4483" indent="31938">
              <a:lnSpc>
                <a:spcPct val="109600"/>
              </a:lnSpc>
              <a:spcBef>
                <a:spcPts val="84"/>
              </a:spcBef>
            </a:pPr>
            <a:r>
              <a:rPr sz="3221" b="1" dirty="0">
                <a:latin typeface="Palatino Linotype"/>
                <a:cs typeface="Palatino Linotype"/>
              </a:rPr>
              <a:t>Building</a:t>
            </a:r>
            <a:r>
              <a:rPr sz="3221" b="1" spc="-224" dirty="0">
                <a:latin typeface="Palatino Linotype"/>
                <a:cs typeface="Palatino Linotype"/>
              </a:rPr>
              <a:t> </a:t>
            </a:r>
            <a:r>
              <a:rPr sz="3221" b="1" spc="119" dirty="0">
                <a:latin typeface="Palatino Linotype"/>
                <a:cs typeface="Palatino Linotype"/>
              </a:rPr>
              <a:t>the</a:t>
            </a:r>
            <a:r>
              <a:rPr sz="3221" b="1" spc="-224" dirty="0">
                <a:latin typeface="Palatino Linotype"/>
                <a:cs typeface="Palatino Linotype"/>
              </a:rPr>
              <a:t> </a:t>
            </a:r>
            <a:r>
              <a:rPr sz="3221" b="1" spc="128" dirty="0">
                <a:latin typeface="Palatino Linotype"/>
                <a:cs typeface="Palatino Linotype"/>
              </a:rPr>
              <a:t>Prototype</a:t>
            </a:r>
            <a:r>
              <a:rPr sz="3221" b="1" spc="-221" dirty="0">
                <a:latin typeface="Palatino Linotype"/>
                <a:cs typeface="Palatino Linotype"/>
              </a:rPr>
              <a:t> </a:t>
            </a:r>
            <a:r>
              <a:rPr sz="3221" b="1" spc="40" dirty="0">
                <a:latin typeface="Palatino Linotype"/>
                <a:cs typeface="Palatino Linotype"/>
              </a:rPr>
              <a:t>Census </a:t>
            </a:r>
            <a:r>
              <a:rPr sz="3221" b="1" spc="106" dirty="0">
                <a:latin typeface="Palatino Linotype"/>
                <a:cs typeface="Palatino Linotype"/>
              </a:rPr>
              <a:t>Environmental</a:t>
            </a:r>
            <a:r>
              <a:rPr sz="3221" b="1" spc="-287" dirty="0">
                <a:latin typeface="Palatino Linotype"/>
                <a:cs typeface="Palatino Linotype"/>
              </a:rPr>
              <a:t> </a:t>
            </a:r>
            <a:r>
              <a:rPr sz="3221" b="1" spc="124" dirty="0">
                <a:latin typeface="Palatino Linotype"/>
                <a:cs typeface="Palatino Linotype"/>
              </a:rPr>
              <a:t>Impacts</a:t>
            </a:r>
            <a:r>
              <a:rPr sz="3221" b="1" spc="-287" dirty="0">
                <a:latin typeface="Palatino Linotype"/>
                <a:cs typeface="Palatino Linotype"/>
              </a:rPr>
              <a:t> </a:t>
            </a:r>
            <a:r>
              <a:rPr sz="3221" b="1" spc="141" dirty="0">
                <a:latin typeface="Palatino Linotype"/>
                <a:cs typeface="Palatino Linotype"/>
              </a:rPr>
              <a:t>Frame</a:t>
            </a:r>
            <a:endParaRPr sz="3221">
              <a:latin typeface="Palatino Linotype"/>
              <a:cs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itle 3">
            <a:extLst>
              <a:ext uri="{FF2B5EF4-FFF2-40B4-BE49-F238E27FC236}">
                <a16:creationId xmlns:a16="http://schemas.microsoft.com/office/drawing/2014/main" id="{E707FFCB-303E-3F7B-A650-B0DE60A693B8}"/>
              </a:ext>
            </a:extLst>
          </p:cNvPr>
          <p:cNvSpPr>
            <a:spLocks noGrp="1"/>
          </p:cNvSpPr>
          <p:nvPr>
            <p:ph type="title"/>
          </p:nvPr>
        </p:nvSpPr>
        <p:spPr>
          <a:xfrm>
            <a:off x="687358" y="1782183"/>
            <a:ext cx="11309131" cy="4040262"/>
          </a:xfrm>
        </p:spPr>
        <p:txBody>
          <a:bodyPr>
            <a:normAutofit/>
          </a:bodyPr>
          <a:lstStyle/>
          <a:p>
            <a:r>
              <a:rPr lang="en-US" sz="2100" dirty="0">
                <a:latin typeface="+mn-lt"/>
              </a:rPr>
              <a:t>--Census Bureau surveys, administrative records, and Decennial censuses linked to create individual-level demographic, economic, address-level histories</a:t>
            </a:r>
            <a:br>
              <a:rPr lang="en-US" sz="2100" dirty="0">
                <a:latin typeface="+mn-lt"/>
              </a:rPr>
            </a:br>
            <a:br>
              <a:rPr lang="en-US" sz="2100" dirty="0">
                <a:latin typeface="+mn-lt"/>
              </a:rPr>
            </a:br>
            <a:r>
              <a:rPr lang="en-US" sz="2100" dirty="0">
                <a:latin typeface="+mn-lt"/>
              </a:rPr>
              <a:t>--Linked to spatial and temporal environmental conditions</a:t>
            </a:r>
            <a:br>
              <a:rPr lang="en-US" sz="2100" dirty="0">
                <a:latin typeface="+mn-lt"/>
              </a:rPr>
            </a:br>
            <a:br>
              <a:rPr lang="en-US" sz="2100" dirty="0">
                <a:latin typeface="+mn-lt"/>
              </a:rPr>
            </a:br>
            <a:r>
              <a:rPr lang="en-US" sz="2100" dirty="0">
                <a:latin typeface="+mn-lt"/>
              </a:rPr>
              <a:t>--Nearly all residents of U.S. from 1990 forward (6 billion observations)</a:t>
            </a:r>
            <a:br>
              <a:rPr lang="en-US" sz="2100" dirty="0">
                <a:latin typeface="+mn-lt"/>
              </a:rPr>
            </a:br>
            <a:br>
              <a:rPr lang="en-US" sz="2100" dirty="0">
                <a:latin typeface="+mn-lt"/>
              </a:rPr>
            </a:br>
            <a:r>
              <a:rPr lang="en-US" sz="2100" dirty="0">
                <a:latin typeface="+mn-lt"/>
              </a:rPr>
              <a:t>--Advances study of exposure to environmental amenities and hazards: who? how long? at what point in life cycle?</a:t>
            </a:r>
            <a:br>
              <a:rPr lang="en-US" sz="2100" dirty="0">
                <a:latin typeface="+mn-lt"/>
              </a:rPr>
            </a:br>
            <a:br>
              <a:rPr lang="en-US" sz="2100" dirty="0">
                <a:latin typeface="+mn-lt"/>
              </a:rPr>
            </a:br>
            <a:r>
              <a:rPr lang="en-US" sz="2100" dirty="0">
                <a:latin typeface="+mn-lt"/>
              </a:rPr>
              <a:t>--Advances study of environmental inequality (holding constant environmental exposure, can address how the characteristics of individuals determine outcomes) </a:t>
            </a:r>
          </a:p>
        </p:txBody>
      </p:sp>
      <p:sp>
        <p:nvSpPr>
          <p:cNvPr id="17" name="TextBox 16">
            <a:extLst>
              <a:ext uri="{FF2B5EF4-FFF2-40B4-BE49-F238E27FC236}">
                <a16:creationId xmlns:a16="http://schemas.microsoft.com/office/drawing/2014/main" id="{41FBB5D4-7576-060C-953A-1947FC5B2541}"/>
              </a:ext>
            </a:extLst>
          </p:cNvPr>
          <p:cNvSpPr txBox="1"/>
          <p:nvPr/>
        </p:nvSpPr>
        <p:spPr>
          <a:xfrm>
            <a:off x="2638880" y="466168"/>
            <a:ext cx="6943632" cy="1138773"/>
          </a:xfrm>
          <a:prstGeom prst="rect">
            <a:avLst/>
          </a:prstGeom>
          <a:noFill/>
        </p:spPr>
        <p:txBody>
          <a:bodyPr wrap="none" rtlCol="0">
            <a:spAutoFit/>
          </a:bodyPr>
          <a:lstStyle/>
          <a:p>
            <a:r>
              <a:rPr lang="en-US" sz="3600" dirty="0"/>
              <a:t>Environmental Impacts Frame (EIF): </a:t>
            </a:r>
          </a:p>
          <a:p>
            <a:r>
              <a:rPr lang="en-US" sz="3200" dirty="0"/>
              <a:t>A Prototype of Microdata Infrastructure</a:t>
            </a:r>
          </a:p>
        </p:txBody>
      </p:sp>
    </p:spTree>
    <p:extLst>
      <p:ext uri="{BB962C8B-B14F-4D97-AF65-F5344CB8AC3E}">
        <p14:creationId xmlns:p14="http://schemas.microsoft.com/office/powerpoint/2010/main" val="64339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355" y="0"/>
            <a:ext cx="11349652" cy="6369627"/>
          </a:xfrm>
        </p:spPr>
        <p:txBody>
          <a:bodyPr anchor="ctr">
            <a:normAutofit/>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2024</a:t>
            </a:r>
          </a:p>
          <a:p>
            <a:pPr marL="0" indent="0" algn="ctr">
              <a:buNone/>
            </a:pPr>
            <a:r>
              <a:rPr lang="en-US" sz="2400" b="1" dirty="0">
                <a:solidFill>
                  <a:schemeClr val="bg1"/>
                </a:solidFill>
              </a:rPr>
              <a:t>Taught by </a:t>
            </a:r>
            <a:r>
              <a:rPr lang="en-US" sz="2400" b="1">
                <a:solidFill>
                  <a:schemeClr val="bg1"/>
                </a:solidFill>
              </a:rPr>
              <a:t>RMRDC women </a:t>
            </a:r>
            <a:r>
              <a:rPr lang="en-US" sz="2400" b="1" dirty="0">
                <a:solidFill>
                  <a:schemeClr val="bg1"/>
                </a:solidFill>
              </a:rPr>
              <a:t>and Econ Prof. Laura Argys</a:t>
            </a:r>
          </a:p>
          <a:p>
            <a:pPr marL="0" indent="0" algn="ctr">
              <a:buNone/>
            </a:pPr>
            <a:r>
              <a:rPr lang="en-US" sz="3600" b="1" dirty="0">
                <a:solidFill>
                  <a:schemeClr val="bg1"/>
                </a:solidFill>
              </a:rPr>
              <a:t>“</a:t>
            </a:r>
            <a:r>
              <a:rPr lang="en-US" sz="3600" b="1" dirty="0">
                <a:solidFill>
                  <a:srgbClr val="D4B779"/>
                </a:solidFill>
              </a:rPr>
              <a:t>Federal Statistical Data for Health Research and Policy</a:t>
            </a:r>
            <a:r>
              <a:rPr lang="en-US" sz="3600" b="1" dirty="0">
                <a:solidFill>
                  <a:schemeClr val="bg1"/>
                </a:solidFill>
              </a:rPr>
              <a:t>”</a:t>
            </a:r>
          </a:p>
          <a:p>
            <a:pPr marL="0" indent="0" algn="ctr">
              <a:buNone/>
            </a:pPr>
            <a:endParaRPr lang="en-US" sz="3600" b="1" dirty="0">
              <a:solidFill>
                <a:schemeClr val="bg1"/>
              </a:solidFill>
            </a:endParaRPr>
          </a:p>
          <a:p>
            <a:pPr marL="0" indent="0">
              <a:buNone/>
            </a:pPr>
            <a:r>
              <a:rPr lang="en-US" sz="2400" dirty="0">
                <a:solidFill>
                  <a:schemeClr val="bg1"/>
                </a:solidFill>
              </a:rPr>
              <a:t>--Designed for early-career graduate students</a:t>
            </a:r>
          </a:p>
          <a:p>
            <a:pPr marL="0" indent="0">
              <a:buNone/>
            </a:pPr>
            <a:r>
              <a:rPr lang="en-US" sz="2400" dirty="0">
                <a:solidFill>
                  <a:schemeClr val="bg1"/>
                </a:solidFill>
              </a:rPr>
              <a:t>--1-credit option: 1-hour lecture; Taught remotely, Fridays 10am</a:t>
            </a:r>
          </a:p>
          <a:p>
            <a:pPr marL="0" indent="0">
              <a:buNone/>
            </a:pPr>
            <a:r>
              <a:rPr lang="en-US" sz="2400" dirty="0">
                <a:solidFill>
                  <a:schemeClr val="bg1"/>
                </a:solidFill>
              </a:rPr>
              <a:t>--3-credit option: 1-hour lecture + 2-hour SAS lab to learn how to analyze public versions of federal data collections, Taught remotely, Fridays 11am-1pm.</a:t>
            </a:r>
          </a:p>
          <a:p>
            <a:pPr marL="0" indent="0">
              <a:buNone/>
            </a:pPr>
            <a:endParaRPr lang="en-US" sz="2400" dirty="0">
              <a:solidFill>
                <a:schemeClr val="bg1"/>
              </a:solidFill>
            </a:endParaRP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71689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10" name="Title 9">
            <a:extLst>
              <a:ext uri="{FF2B5EF4-FFF2-40B4-BE49-F238E27FC236}">
                <a16:creationId xmlns:a16="http://schemas.microsoft.com/office/drawing/2014/main" id="{3992BA56-F395-44B5-1FF4-53E3CB31E5B0}"/>
              </a:ext>
            </a:extLst>
          </p:cNvPr>
          <p:cNvSpPr txBox="1">
            <a:spLocks noGrp="1"/>
          </p:cNvSpPr>
          <p:nvPr>
            <p:ph type="title"/>
          </p:nvPr>
        </p:nvSpPr>
        <p:spPr>
          <a:xfrm>
            <a:off x="874570" y="517751"/>
            <a:ext cx="10515600" cy="480131"/>
          </a:xfrm>
          <a:prstGeom prst="rect">
            <a:avLst/>
          </a:prstGeom>
          <a:noFill/>
        </p:spPr>
        <p:txBody>
          <a:bodyPr wrap="square" rtlCol="0">
            <a:spAutoFit/>
          </a:bodyPr>
          <a:lstStyle/>
          <a:p>
            <a:pPr algn="ctr"/>
            <a:r>
              <a:rPr lang="en-US" sz="2800" b="1" dirty="0"/>
              <a:t>Let’s Talk!!  </a:t>
            </a:r>
          </a:p>
        </p:txBody>
      </p:sp>
    </p:spTree>
    <p:extLst>
      <p:ext uri="{BB962C8B-B14F-4D97-AF65-F5344CB8AC3E}">
        <p14:creationId xmlns:p14="http://schemas.microsoft.com/office/powerpoint/2010/main" val="4091940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8239</TotalTime>
  <Words>559</Words>
  <Application>Microsoft Office PowerPoint</Application>
  <PresentationFormat>Widescreen</PresentationFormat>
  <Paragraphs>84</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Cambria</vt:lpstr>
      <vt:lpstr>Palatino Linotype</vt:lpstr>
      <vt:lpstr>Office Theme</vt:lpstr>
      <vt:lpstr>1_Office Theme</vt:lpstr>
      <vt:lpstr>PowerPoint Presentation</vt:lpstr>
      <vt:lpstr>PowerPoint Presentation</vt:lpstr>
      <vt:lpstr>Census Longitudinal Infrastructure</vt:lpstr>
      <vt:lpstr>The Census-Enhanced Health and Retirement Study (CenHRS):  New Linked Data on Older Workers and Their Employers</vt:lpstr>
      <vt:lpstr>PowerPoint Presentation</vt:lpstr>
      <vt:lpstr>PowerPoint Presentation</vt:lpstr>
      <vt:lpstr>--Census Bureau surveys, administrative records, and Decennial censuses linked to create individual-level demographic, economic, address-level histories  --Linked to spatial and temporal environmental conditions  --Nearly all residents of U.S. from 1990 forward (6 billion observations)  --Advances study of exposure to environmental amenities and hazards: who? how long? at what point in life cycle?  --Advances study of environmental inequality (holding constant environmental exposure, can address how the characteristics of individuals determine outcomes) </vt:lpstr>
      <vt:lpstr>PowerPoint Presentation</vt:lpstr>
      <vt:lpstr>Let’s Talk!!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ResearchDataGov is a web portal for discovering and requesting access to restricted microdata from federal statistical agencies Search for a keyword or browse by: Bureau of Economic Analysis Bureau of Justice Statistics Bureau of Labor Statistics Bureau of Transportation Statistics Census Bureau USDA Economic Research Service Energy Information Administration USDA National Agricultural Statistics Service National Center for Education Statistics National Center for Health Statistics National Center for Science and Engineering Statistics SSA Office of Research, Evaluation, and Statistics IRS Statistics of Income Division FRB Microeconomic Surveys Unit SAMHSA Center for Behavioral Health Statistics and Quality USDA National Animal Health Monitoring System</dc:title>
  <dc:creator>Jani S Morrissey Little</dc:creator>
  <cp:lastModifiedBy>Jani S Morrissey Little</cp:lastModifiedBy>
  <cp:revision>13</cp:revision>
  <dcterms:created xsi:type="dcterms:W3CDTF">2023-10-18T17:39:26Z</dcterms:created>
  <dcterms:modified xsi:type="dcterms:W3CDTF">2023-10-30T16:07:20Z</dcterms:modified>
</cp:coreProperties>
</file>