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352" r:id="rId4"/>
    <p:sldId id="516" r:id="rId5"/>
    <p:sldId id="506" r:id="rId6"/>
    <p:sldId id="504" r:id="rId7"/>
    <p:sldId id="259" r:id="rId8"/>
    <p:sldId id="578" r:id="rId9"/>
    <p:sldId id="528" r:id="rId10"/>
    <p:sldId id="560" r:id="rId11"/>
    <p:sldId id="590" r:id="rId12"/>
    <p:sldId id="258" r:id="rId13"/>
    <p:sldId id="522" r:id="rId14"/>
    <p:sldId id="523" r:id="rId15"/>
    <p:sldId id="524" r:id="rId16"/>
    <p:sldId id="525" r:id="rId17"/>
    <p:sldId id="561" r:id="rId18"/>
    <p:sldId id="262" r:id="rId19"/>
    <p:sldId id="273" r:id="rId20"/>
    <p:sldId id="591" r:id="rId21"/>
    <p:sldId id="592" r:id="rId22"/>
    <p:sldId id="364" r:id="rId23"/>
    <p:sldId id="362" r:id="rId24"/>
    <p:sldId id="552" r:id="rId25"/>
    <p:sldId id="593" r:id="rId26"/>
    <p:sldId id="594" r:id="rId27"/>
    <p:sldId id="563" r:id="rId28"/>
    <p:sldId id="565" r:id="rId29"/>
    <p:sldId id="54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 S Morrissey Little" initials="JSML" lastIdx="1" clrIdx="0">
    <p:extLst>
      <p:ext uri="{19B8F6BF-5375-455C-9EA6-DF929625EA0E}">
        <p15:presenceInfo xmlns:p15="http://schemas.microsoft.com/office/powerpoint/2012/main" userId="S::littlejs@colorado.edu::f8d26681-7107-429f-89ef-8f93fde248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779"/>
    <a:srgbClr val="006B5A"/>
    <a:srgbClr val="2E1844"/>
    <a:srgbClr val="0E7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07" autoAdjust="0"/>
    <p:restoredTop sz="86395" autoAdjust="0"/>
  </p:normalViewPr>
  <p:slideViewPr>
    <p:cSldViewPr snapToGrid="0">
      <p:cViewPr varScale="1">
        <p:scale>
          <a:sx n="74" d="100"/>
          <a:sy n="74" d="100"/>
        </p:scale>
        <p:origin x="49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3D7C-3F43-4BE8-89D8-600E8A0C9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BF744-DF93-4531-800F-6785D67C2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AE6BC6-E9B8-4EA8-92C4-DDF5F25AD43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9D53F-D343-4A96-881A-544120034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1909F-A7DB-4298-A73E-4FD3C9151C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640631-7DA2-41FF-B94E-FCC2EF48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EC735-45CF-4C66-80B6-B5D2BC566F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DEF262-CCFF-49CA-B33D-D6BD01EA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CCD8-9167-4686-BEF8-786C4761F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6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EF262-CCFF-49CA-B33D-D6BD01EAB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0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EF262-CCFF-49CA-B33D-D6BD01EAB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5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EF262-CCFF-49CA-B33D-D6BD01EAB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EB98-CF44-47FC-9FBE-9B7E94FC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CC8E4-5CA4-48E7-A8B0-79BD0D0B2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9A84-F209-4A15-86E1-1B4392BC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BC9B-A310-4A2A-8839-098A6865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5BFA-5373-490C-B191-5237F022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D36C-5112-4FF2-A3D5-FEDB41B7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0D84-AC3E-4395-B392-938A6AEB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AB8B-0FEE-436B-BBEE-0F5A59F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29F2-81F3-460F-8D3B-19562298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7E0E-4909-474D-80F2-4F65F8F8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14BC-151B-4405-898A-2487B7B9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1E2D8-A39A-4AEA-AC83-58CBC40F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9583-C0CA-4C60-84A9-8B4C71AA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23E26-9061-4D4A-B7D9-5F008C0E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0122F-E190-4676-96AD-6851455F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D5D-AF7D-468C-A726-7648C7F5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B30F-0F47-45A8-893F-329A80A35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CF43F-85C2-47AC-B717-F898D22CA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6C855-9228-4490-9A9D-3C3CDAA7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5F456-68C6-4BF9-90D0-BD8CF3A0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8EFD-4B43-4E52-AC0A-DDBBA2C5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5937-535B-4060-83B7-8CC0A838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C5B53-59AF-4DC3-A7ED-45EB8E4C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2ADB9-49A4-468C-8136-CF0CBCFF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8232D-2D09-42AD-95C0-C9BCC720B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D84BE-3E3D-4759-A0A3-703B96FFA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D3A9C-AD59-4E54-B44F-775CF8F5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C9CD6-B7AB-4246-8E39-C9B1B4B3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D5530-16A0-4A7A-9CED-C7E7250D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B7BD-A82A-4C54-BD4C-40F7CFF8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32B3D-FFB0-413A-9631-E3120F21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6AAD-7E19-40F2-92F5-E16C0E64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BC018-5989-4E4C-91A3-17069946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8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6658B-CDAB-4D41-BC09-19E7C575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0BDA-10CD-4691-864B-4C88AABE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DA08B-EC2C-45D3-9596-F8E47863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0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41E4-4CFD-4055-A1D0-20D89862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D57F-F656-4BD3-885B-CC883AA9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E5CA8-0025-475A-AC8F-6DE048708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1507-05CB-4162-A69C-9D38C4E0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D8C4-514C-49BC-9A29-38706BC1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88209-2021-4AC4-A7E1-3BFF5ED7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EDBA-33A6-4690-A447-E84BA1A2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1EF3D-EDD7-4E1C-BF8A-487E7AEB8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5663C-ACFE-4C56-926E-C8B47F46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76FB2-3776-49D8-8C69-791116C7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B3DE-8457-4534-ADC9-EDE8B6AF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D5499-125E-4835-B28F-2B0B0D14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9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5189-4C1E-4EFD-AB2D-61CDF879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248BF-2514-42AF-BB69-CB861802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B430-9E0E-4881-9D76-095703C3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091A8-4D72-4789-B694-62B70F4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403D3-2DB2-4D3B-B566-5002293B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8F080-AB64-48CA-BBB8-AD198D083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CB1DE-B85F-48A7-91B7-9D001880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06-FAE2-4B58-8561-25589EF2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3F705-64A2-4E71-9FC3-7479A146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403B9-DDF5-4305-B361-431EA3E3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7059-1581-4769-A897-6881CD1724C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537C6-109C-4369-8902-640828CC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A6024-F824-43C6-B6AD-4459A694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6C9D-E784-462D-B52B-2225A973A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C11B-85FD-4DE2-ACA5-138BFB24037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F4AD3-E770-44F9-9F0D-90411693D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F497-6CF3-41AF-85AB-027478DE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3249-230C-4465-8CB0-FABD884D8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.little@colorado.edu" TargetMode="External"/><Relationship Id="rId2" Type="http://schemas.openxmlformats.org/officeDocument/2006/relationships/hyperlink" Target="https://www.colorado.edu/rocky-mountain-research-data-cente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mailto:kas.mclean@colorado.edu" TargetMode="External"/><Relationship Id="rId4" Type="http://schemas.openxmlformats.org/officeDocument/2006/relationships/hyperlink" Target="mailto:philip.m.pendergast@census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ensus.gov/programs-surveys/acs/methodology/questionnaire-archive.2019.html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ensus.gov/programs-surveys/acs/methodology/questionnaire-archive.2019.htm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chs/data/nhanes/survey_content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dc.gov/nchs/nhis/special_topics.htm" TargetMode="External"/><Relationship Id="rId4" Type="http://schemas.openxmlformats.org/officeDocument/2006/relationships/hyperlink" Target="https://www.cdc.gov/nchs/data/nhis/NHIS_Supplements_and_Sponsor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Kas.mclean@colorado.edu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i.little@colorado.edu" TargetMode="External"/><Relationship Id="rId5" Type="http://schemas.openxmlformats.org/officeDocument/2006/relationships/hyperlink" Target="mailto:philip.m.pendergast@census.gov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4519-23A6-4D5D-B359-AEFD5B0D1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80" y="104235"/>
            <a:ext cx="9684152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Rocky Mountain Research Data Center (</a:t>
            </a:r>
            <a:r>
              <a:rPr lang="en-US" sz="3600" b="1" dirty="0">
                <a:solidFill>
                  <a:srgbClr val="D4B779"/>
                </a:solidFill>
              </a:rPr>
              <a:t>RMRDC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  <a:r>
              <a:rPr lang="en-US" sz="49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Accessing Restricted-Use Data Collected by Federal Agencies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https://www.colorado.edu/rocky-mountain-research-data-center/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BBD97-5666-47CD-B1DE-24E4C5C5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8" y="2801938"/>
            <a:ext cx="9144000" cy="29029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Jani Little, Executive Director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jani.little@colorado.edu</a:t>
            </a: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Philip Pendergast, Administrator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philip.m.pendergast@census.gov</a:t>
            </a: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D4B779"/>
                </a:solidFill>
              </a:rPr>
              <a:t>Kas McLean, GRA (Econ PhD Candidate)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kas.mclean@colorado.edu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D4B779"/>
                </a:solidFill>
              </a:rPr>
              <a:t>Proposal</a:t>
            </a:r>
            <a:r>
              <a:rPr lang="en-US" sz="3600" b="1" dirty="0">
                <a:solidFill>
                  <a:schemeClr val="bg1"/>
                </a:solidFill>
              </a:rPr>
              <a:t> Reviews and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slowest part of the proposal process is often </a:t>
            </a:r>
            <a:r>
              <a:rPr lang="en-US" dirty="0">
                <a:solidFill>
                  <a:srgbClr val="D4B779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; but it doesn’t have to be!</a:t>
            </a:r>
          </a:p>
          <a:p>
            <a:r>
              <a:rPr lang="en-US" dirty="0">
                <a:solidFill>
                  <a:schemeClr val="bg1"/>
                </a:solidFill>
              </a:rPr>
              <a:t>Proposal review time: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Background check/security clearance: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Example timeline for most proposals after submission: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 months for review + 3 months for security clearance = 6 months total before project start</a:t>
            </a:r>
          </a:p>
        </p:txBody>
      </p:sp>
    </p:spTree>
    <p:extLst>
      <p:ext uri="{BB962C8B-B14F-4D97-AF65-F5344CB8AC3E}">
        <p14:creationId xmlns:p14="http://schemas.microsoft.com/office/powerpoint/2010/main" val="93704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Four Illustrative Data Collections (with journal articles demonstrating uses of the restricted data):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09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4B779"/>
                </a:solidFill>
              </a:rPr>
              <a:t>American Community Survey (ACS):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Annually since 2005, it is the most comprehensive survey of U.S. households and individuals.  Helps local officials, community leaders, businesses understand the change taking place in communities and neighborhoods.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National Crime Victimization Survey (NCVS)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is collected by Census on behalf of the Bureau of Justice Statistics (BJS) to produce national estimates of crime incidence, reporting and victim characteristics. 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4B779"/>
                </a:solidFill>
              </a:rPr>
              <a:t>National Health Interview Survey (NHIS</a:t>
            </a:r>
            <a:r>
              <a:rPr lang="en-US" dirty="0">
                <a:solidFill>
                  <a:schemeClr val="bg1"/>
                </a:solidFill>
              </a:rPr>
              <a:t>):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Since 1956, collected by Census for the National Center for Health Statistics. It provides a continuing survey that is widely used to monitor trends in illness and disability; to determine barriers to health care; and to evaluate Federal health programs. 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4B779"/>
                </a:solidFill>
              </a:rPr>
              <a:t>National Vital Statistics System (NVSS):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A national administrative data collection efforts that records information about </a:t>
            </a:r>
            <a:r>
              <a:rPr lang="en-US" sz="2200" dirty="0">
                <a:solidFill>
                  <a:srgbClr val="D4B779"/>
                </a:solidFill>
                <a:latin typeface="+mj-lt"/>
              </a:rPr>
              <a:t>ALL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births, deaths, marriages and divorces.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2A5C0-335B-4C29-8700-62F49F1D9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8170-7871-4B80-AF71-18C6ED3D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150638"/>
            <a:ext cx="10515600" cy="1325563"/>
          </a:xfrm>
        </p:spPr>
        <p:txBody>
          <a:bodyPr/>
          <a:lstStyle/>
          <a:p>
            <a:r>
              <a:rPr lang="en-US" b="1" dirty="0"/>
              <a:t>American Community Survey (ACS)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45B3-6A51-4553-B501-4ED7A826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06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Annual, since 2005.  The most comprehensive survey of U.S. households and individual residents</a:t>
            </a:r>
          </a:p>
          <a:p>
            <a:r>
              <a:rPr lang="en-US" dirty="0"/>
              <a:t>Helps local officials, community leaders, and businesses understand the changes taking place in their communities. It is the premier source for detailed population and housing data</a:t>
            </a:r>
          </a:p>
          <a:p>
            <a:r>
              <a:rPr lang="en-US" dirty="0"/>
              <a:t>Coverage provides reliable estimates for the nation, regions, states, counties, cities, tracts, block groups</a:t>
            </a:r>
          </a:p>
          <a:p>
            <a:r>
              <a:rPr lang="en-US" dirty="0"/>
              <a:t>Information from the survey generates data that help determine how more than $675 billion in federal and state funds are distributed each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BD13B-DB5B-44A6-BA88-00A1DFE60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FFDF43-8754-454A-B133-FFF350156D79}"/>
              </a:ext>
            </a:extLst>
          </p:cNvPr>
          <p:cNvGraphicFramePr>
            <a:graphicFrameLocks noGrp="1"/>
          </p:cNvGraphicFramePr>
          <p:nvPr/>
        </p:nvGraphicFramePr>
        <p:xfrm>
          <a:off x="3420593" y="446809"/>
          <a:ext cx="5350814" cy="4929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4646">
                  <a:extLst>
                    <a:ext uri="{9D8B030D-6E8A-4147-A177-3AD203B41FA5}">
                      <a16:colId xmlns:a16="http://schemas.microsoft.com/office/drawing/2014/main" val="1341685139"/>
                    </a:ext>
                  </a:extLst>
                </a:gridCol>
                <a:gridCol w="1718084">
                  <a:extLst>
                    <a:ext uri="{9D8B030D-6E8A-4147-A177-3AD203B41FA5}">
                      <a16:colId xmlns:a16="http://schemas.microsoft.com/office/drawing/2014/main" val="3015254840"/>
                    </a:ext>
                  </a:extLst>
                </a:gridCol>
                <a:gridCol w="1718084">
                  <a:extLst>
                    <a:ext uri="{9D8B030D-6E8A-4147-A177-3AD203B41FA5}">
                      <a16:colId xmlns:a16="http://schemas.microsoft.com/office/drawing/2014/main" val="1905594252"/>
                    </a:ext>
                  </a:extLst>
                </a:gridCol>
              </a:tblGrid>
              <a:tr h="7877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ACS Initial Addresses and Sample Selected and Final Interviews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45613"/>
                  </a:ext>
                </a:extLst>
              </a:tr>
              <a:tr h="70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Housing Units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87262"/>
                  </a:ext>
                </a:extLst>
              </a:tr>
              <a:tr h="2924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Year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Initial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Final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083838"/>
                  </a:ext>
                </a:extLst>
              </a:tr>
              <a:tr h="584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Addresses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Interviews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1481849"/>
                  </a:ext>
                </a:extLst>
              </a:tr>
              <a:tr h="584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Selected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0872709"/>
                  </a:ext>
                </a:extLst>
              </a:tr>
              <a:tr h="47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2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3,544,301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2,059,945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878475"/>
                  </a:ext>
                </a:extLst>
              </a:tr>
              <a:tr h="47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2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3,544,000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2,143,000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465925"/>
                  </a:ext>
                </a:extLst>
              </a:tr>
              <a:tr h="47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sng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2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3,526,808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2,145,639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656693"/>
                  </a:ext>
                </a:extLst>
              </a:tr>
              <a:tr h="473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</a:rPr>
                        <a:t>2016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3,527,047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2,229,872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7860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1A6CC3-CBD3-4D1C-BA6C-EF34C68B9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1CC-C317-4529-9B45-70F2F1A1B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107" y="338964"/>
            <a:ext cx="8179293" cy="1263913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ACS Questionnaires:</a:t>
            </a:r>
            <a:br>
              <a:rPr lang="en-US" sz="2800" b="1" dirty="0"/>
            </a:br>
            <a:r>
              <a:rPr lang="en-US" sz="2800" dirty="0">
                <a:hlinkClick r:id="rId2"/>
              </a:rPr>
              <a:t>https://www.census.gov/programs-surveys/acs/methodology/questionnaire-archive.2019.html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490A-D882-41EE-A2B0-619CC238A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870" y="1792808"/>
            <a:ext cx="9883806" cy="39572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Household composition</a:t>
            </a:r>
          </a:p>
          <a:p>
            <a:r>
              <a:rPr lang="en-US" dirty="0"/>
              <a:t>Each person’s relationship to Person 1 (INCLUDING SAME-SEX PARTNER)</a:t>
            </a:r>
          </a:p>
          <a:p>
            <a:r>
              <a:rPr lang="en-US" dirty="0"/>
              <a:t>Age and date of birth</a:t>
            </a:r>
          </a:p>
          <a:p>
            <a:r>
              <a:rPr lang="en-US" dirty="0"/>
              <a:t>Hispanic origin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Work</a:t>
            </a:r>
          </a:p>
          <a:p>
            <a:r>
              <a:rPr lang="en-US" dirty="0"/>
              <a:t>Occupation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Detailed housing characteristics, e.g., receiving SNAP benefits</a:t>
            </a:r>
          </a:p>
          <a:p>
            <a:r>
              <a:rPr lang="en-US" dirty="0"/>
              <a:t>Other person characteristics (citizenship, language skill)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F04C9-D8F1-49A1-B52D-69CE78C0E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5750107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1CC-C317-4529-9B45-70F2F1A1B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107" y="754601"/>
            <a:ext cx="8179293" cy="1263913"/>
          </a:xfrm>
        </p:spPr>
        <p:txBody>
          <a:bodyPr>
            <a:normAutofit/>
          </a:bodyPr>
          <a:lstStyle/>
          <a:p>
            <a:r>
              <a:rPr lang="en-US" sz="2800" b="1" dirty="0"/>
              <a:t>ACS </a:t>
            </a:r>
            <a:r>
              <a:rPr lang="en-US" sz="2800" b="1" dirty="0" err="1"/>
              <a:t>Questionnaires:</a:t>
            </a:r>
            <a:r>
              <a:rPr lang="en-US" sz="2800" dirty="0" err="1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://www.census.gov/programs-surveys/acs/methodology/questionnaire-archive.2019.html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490A-D882-41EE-A2B0-619CC238A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8388" y="2146099"/>
            <a:ext cx="9883806" cy="39572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Health Insurance: (Yes or No, what type, premiums, subsidy for premium)</a:t>
            </a:r>
          </a:p>
          <a:p>
            <a:r>
              <a:rPr lang="en-US" dirty="0"/>
              <a:t>Disability (deaf, blind, cognitive, walking, dressing, bathing, doing errands)</a:t>
            </a:r>
          </a:p>
          <a:p>
            <a:r>
              <a:rPr lang="en-US" dirty="0"/>
              <a:t>Veteran (when served, VA disability, VA disability rating)</a:t>
            </a:r>
          </a:p>
          <a:p>
            <a:r>
              <a:rPr lang="en-US" dirty="0"/>
              <a:t>Fertility (birth in the last year)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9C64E-5D3E-428F-B8CA-BF39D3F5F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6EDFE-CA25-4C4B-8C83-970051C3F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DB918-E0A4-FCCD-9B5E-6675EB3EAB87}"/>
              </a:ext>
            </a:extLst>
          </p:cNvPr>
          <p:cNvSpPr txBox="1"/>
          <p:nvPr/>
        </p:nvSpPr>
        <p:spPr>
          <a:xfrm>
            <a:off x="914399" y="93518"/>
            <a:ext cx="10796155" cy="615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American Community Surveys (ACS) Paper: Hong,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Sok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Chul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Dongyoung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Kim, and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Eutteum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Lee. 2021a. "The long-term human toll of natural disasters: a study of fetal exposure to the 1974 Tornado super outbreak." </a:t>
            </a: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Applied Economics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53(4):469-81.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Restricted-Use Data Underutilized in Natural Hazards Research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paper: 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</a:t>
            </a:r>
            <a:r>
              <a:rPr lang="en-US" dirty="0">
                <a:solidFill>
                  <a:srgbClr val="D4B7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Uses Public-Use ACS data 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--Uses a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DifnDif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Design which compares treatment states (experienced the 1974 Super Tornados) to control states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--identifies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utero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fetuses whose mother’s lived in states that experienced the Super Tornados. Shows they had relatively more pronounced negative outcomes in adulthood (2008-2017) compared to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utero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fetuses in other years and in control states. 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D4B7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Restricted-Use Data Improvements: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--more precise geography--identification of counties affected instead of states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--more observations in each year-- fewer years required  (maybe only ACS 2008-2010 when 1974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utero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babies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34-36 years old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--actual birth dates so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utero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determination at time of Super Tornados is more precise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National Crime Victimization Survey </a:t>
            </a:r>
            <a:r>
              <a:rPr lang="en-US" sz="5400" b="1" dirty="0">
                <a:solidFill>
                  <a:srgbClr val="D8B979"/>
                </a:solidFill>
              </a:rPr>
              <a:t>(NCVS)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2" y="1393716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Annually, since </a:t>
            </a:r>
            <a:r>
              <a:rPr lang="en-US" dirty="0">
                <a:solidFill>
                  <a:srgbClr val="D8B979"/>
                </a:solidFill>
              </a:rPr>
              <a:t>2005</a:t>
            </a:r>
            <a:r>
              <a:rPr lang="en-US" dirty="0">
                <a:solidFill>
                  <a:schemeClr val="bg1"/>
                </a:solidFill>
              </a:rPr>
              <a:t>.  Most comprehensive data on </a:t>
            </a:r>
            <a:r>
              <a:rPr lang="en-US" dirty="0">
                <a:solidFill>
                  <a:srgbClr val="D8B979"/>
                </a:solidFill>
              </a:rPr>
              <a:t>crime </a:t>
            </a:r>
            <a:r>
              <a:rPr lang="en-US" dirty="0">
                <a:solidFill>
                  <a:schemeClr val="bg1"/>
                </a:solidFill>
              </a:rPr>
              <a:t>in the US.</a:t>
            </a:r>
          </a:p>
          <a:p>
            <a:r>
              <a:rPr lang="en-US" dirty="0">
                <a:solidFill>
                  <a:schemeClr val="bg1"/>
                </a:solidFill>
              </a:rPr>
              <a:t>Yearly, nationally representative sample of </a:t>
            </a:r>
            <a:r>
              <a:rPr lang="en-US" dirty="0">
                <a:solidFill>
                  <a:srgbClr val="D8B979"/>
                </a:solidFill>
              </a:rPr>
              <a:t>160,000</a:t>
            </a:r>
            <a:r>
              <a:rPr lang="en-US" dirty="0">
                <a:solidFill>
                  <a:schemeClr val="bg1"/>
                </a:solidFill>
              </a:rPr>
              <a:t> people age 12+ in 95,000 households. </a:t>
            </a:r>
            <a:r>
              <a:rPr lang="en-US" dirty="0">
                <a:solidFill>
                  <a:srgbClr val="D8B979"/>
                </a:solidFill>
              </a:rPr>
              <a:t>Interviews total ~240,000, annually</a:t>
            </a:r>
          </a:p>
          <a:p>
            <a:r>
              <a:rPr lang="en-US" dirty="0">
                <a:solidFill>
                  <a:schemeClr val="bg1"/>
                </a:solidFill>
              </a:rPr>
              <a:t>Interviews encompass sociodemographics, criminal victimization instances, offender/crime characteristics, reporting, medical response, and criminal justice system experiences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from the survey supplements official crime reports to estimate likelihood of </a:t>
            </a:r>
            <a:r>
              <a:rPr lang="en-US" dirty="0">
                <a:solidFill>
                  <a:srgbClr val="D8B979"/>
                </a:solidFill>
              </a:rPr>
              <a:t>under-reported crimes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00" y="109766"/>
            <a:ext cx="10937111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NCVS </a:t>
            </a:r>
            <a:r>
              <a:rPr lang="en-US" sz="5400" b="1" dirty="0">
                <a:solidFill>
                  <a:schemeClr val="bg1"/>
                </a:solidFill>
              </a:rPr>
              <a:t>Sample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00" y="1844002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8B979"/>
                </a:solidFill>
              </a:rPr>
              <a:t>Longitudinal household data </a:t>
            </a:r>
            <a:r>
              <a:rPr lang="en-US" dirty="0">
                <a:solidFill>
                  <a:schemeClr val="bg1"/>
                </a:solidFill>
              </a:rPr>
              <a:t>from a rotating sampling frame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Housing units remain in sample for </a:t>
            </a:r>
            <a:r>
              <a:rPr lang="en-US" dirty="0">
                <a:solidFill>
                  <a:srgbClr val="D8B979"/>
                </a:solidFill>
              </a:rPr>
              <a:t>3.5 years</a:t>
            </a:r>
            <a:r>
              <a:rPr lang="en-US" dirty="0">
                <a:solidFill>
                  <a:schemeClr val="bg1"/>
                </a:solidFill>
              </a:rPr>
              <a:t>, comprising </a:t>
            </a:r>
            <a:r>
              <a:rPr lang="en-US" dirty="0">
                <a:solidFill>
                  <a:srgbClr val="D8B979"/>
                </a:solidFill>
              </a:rPr>
              <a:t>7 total interviews</a:t>
            </a:r>
            <a:r>
              <a:rPr lang="en-US" dirty="0">
                <a:solidFill>
                  <a:schemeClr val="bg1"/>
                </a:solidFill>
              </a:rPr>
              <a:t> occurring every </a:t>
            </a:r>
            <a:r>
              <a:rPr lang="en-US" dirty="0">
                <a:solidFill>
                  <a:srgbClr val="D8B979"/>
                </a:solidFill>
              </a:rPr>
              <a:t>6 months</a:t>
            </a:r>
          </a:p>
          <a:p>
            <a:endParaRPr lang="en-US" dirty="0">
              <a:solidFill>
                <a:srgbClr val="D8B979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Update of sampling frame in 2016 to deliver representative </a:t>
            </a:r>
            <a:r>
              <a:rPr lang="en-US" dirty="0">
                <a:solidFill>
                  <a:srgbClr val="D8B979"/>
                </a:solidFill>
              </a:rPr>
              <a:t>state-level estimates</a:t>
            </a:r>
            <a:r>
              <a:rPr lang="en-US" dirty="0">
                <a:solidFill>
                  <a:schemeClr val="bg1"/>
                </a:solidFill>
              </a:rPr>
              <a:t>; prior years not designed to yield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2C3D8-EA70-42BD-B63F-B13C257EE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525-C997-492F-8210-08489E55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1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D8B979"/>
                </a:solidFill>
              </a:rPr>
              <a:t>Potential </a:t>
            </a:r>
            <a:r>
              <a:rPr lang="en-US" sz="5400" b="1" dirty="0">
                <a:solidFill>
                  <a:schemeClr val="bg1"/>
                </a:solidFill>
              </a:rPr>
              <a:t>Research</a:t>
            </a:r>
            <a:r>
              <a:rPr lang="en-US" sz="5400" b="1" dirty="0">
                <a:solidFill>
                  <a:srgbClr val="D8B979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9B4E-D692-4507-8316-7B521E54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20" y="1844002"/>
            <a:ext cx="10515600" cy="44962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household characteristics impact </a:t>
            </a:r>
            <a:r>
              <a:rPr lang="en-US" dirty="0">
                <a:solidFill>
                  <a:srgbClr val="D8B979"/>
                </a:solidFill>
              </a:rPr>
              <a:t>Intimate Partner Violence</a:t>
            </a:r>
            <a:r>
              <a:rPr lang="en-US" dirty="0">
                <a:solidFill>
                  <a:schemeClr val="bg1"/>
                </a:solidFill>
              </a:rPr>
              <a:t> rates?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there long-lasting impacts of </a:t>
            </a:r>
            <a:r>
              <a:rPr lang="en-US" dirty="0">
                <a:solidFill>
                  <a:srgbClr val="D8B979"/>
                </a:solidFill>
              </a:rPr>
              <a:t>violent victimization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rgbClr val="D8B979"/>
                </a:solidFill>
              </a:rPr>
              <a:t>employment and income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types of crime are the most consistently </a:t>
            </a:r>
            <a:r>
              <a:rPr lang="en-US" dirty="0">
                <a:solidFill>
                  <a:srgbClr val="D8B979"/>
                </a:solidFill>
              </a:rPr>
              <a:t>under-reported</a:t>
            </a:r>
            <a:r>
              <a:rPr lang="en-US" dirty="0">
                <a:solidFill>
                  <a:schemeClr val="bg1"/>
                </a:solidFill>
              </a:rPr>
              <a:t>? How does this differ by </a:t>
            </a:r>
            <a:r>
              <a:rPr lang="en-US" dirty="0">
                <a:solidFill>
                  <a:srgbClr val="D8B979"/>
                </a:solidFill>
              </a:rPr>
              <a:t>urban/rural residence, gender,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B4D2-2F65-49FD-B402-3378E8B51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What RMRDC </a:t>
            </a:r>
            <a:r>
              <a:rPr lang="en-US" b="1" dirty="0">
                <a:solidFill>
                  <a:srgbClr val="D4B779"/>
                </a:solidFill>
              </a:rPr>
              <a:t>Offers: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9E264-EF2E-214D-843A-7DEB7963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210541"/>
            <a:ext cx="11783291" cy="443691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to </a:t>
            </a:r>
            <a:r>
              <a:rPr lang="en-US" dirty="0">
                <a:solidFill>
                  <a:srgbClr val="D4B779"/>
                </a:solidFill>
              </a:rPr>
              <a:t>federal restricted-use data </a:t>
            </a:r>
            <a:r>
              <a:rPr lang="en-US" dirty="0">
                <a:solidFill>
                  <a:schemeClr val="bg1"/>
                </a:solidFill>
              </a:rPr>
              <a:t>in a </a:t>
            </a:r>
            <a:r>
              <a:rPr lang="en-US" dirty="0">
                <a:solidFill>
                  <a:srgbClr val="D4B779"/>
                </a:solidFill>
              </a:rPr>
              <a:t>secure facility </a:t>
            </a:r>
            <a:r>
              <a:rPr lang="en-US" dirty="0">
                <a:solidFill>
                  <a:schemeClr val="bg1"/>
                </a:solidFill>
              </a:rPr>
              <a:t>and through remote access (when authorized)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Outreach to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Early-Career Grad Students </a:t>
            </a:r>
            <a:r>
              <a:rPr lang="en-US" dirty="0">
                <a:solidFill>
                  <a:schemeClr val="bg1"/>
                </a:solidFill>
              </a:rPr>
              <a:t>(i.e., Preach)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--YOU are RIGHT NOW making important decisions about your future research agendas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--Restricted-use data extremely valuable in informing policy decisions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--Restricted-use data projects are associated with prestigious job placement and publications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--YOU are in the pipeline of future researchers for gov’t agencies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Outreach to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Early-Career Grad Students </a:t>
            </a:r>
            <a:r>
              <a:rPr lang="en-US" dirty="0">
                <a:solidFill>
                  <a:schemeClr val="bg1"/>
                </a:solidFill>
              </a:rPr>
              <a:t>(i.e., Teach)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Virtual Grad Course in Spring: “</a:t>
            </a:r>
            <a:r>
              <a:rPr lang="en-US" dirty="0">
                <a:solidFill>
                  <a:srgbClr val="D4B779"/>
                </a:solidFill>
              </a:rPr>
              <a:t>Federal Statistical Data for Health Research and Policy</a:t>
            </a:r>
            <a:r>
              <a:rPr lang="en-US" dirty="0">
                <a:solidFill>
                  <a:schemeClr val="bg1"/>
                </a:solidFill>
              </a:rPr>
              <a:t>”  (1 or 3 credits)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>Restricted-use data projects enhance graduate education </a:t>
            </a:r>
            <a:r>
              <a:rPr lang="en-US" sz="2800" dirty="0">
                <a:solidFill>
                  <a:srgbClr val="D4B779"/>
                </a:solidFill>
              </a:rPr>
              <a:t>(big data/statistical techniques)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74213-9258-43F1-B490-0D9946900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6EDFE-CA25-4C4B-8C83-970051C3F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DB918-E0A4-FCCD-9B5E-6675EB3EAB87}"/>
              </a:ext>
            </a:extLst>
          </p:cNvPr>
          <p:cNvSpPr txBox="1"/>
          <p:nvPr/>
        </p:nvSpPr>
        <p:spPr>
          <a:xfrm>
            <a:off x="914400" y="187036"/>
            <a:ext cx="10172700" cy="565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National Crime Victimization Surveys (NCVS)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Paper: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Xie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Min, and Eric P.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Baumer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2019a. "Neighborhood immigrant concentration and violent crime reporting to the police: A multilevel analysis of data from the National Crime Victimization Survey*." </a:t>
            </a: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Criminology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57(2):237-67.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This paper: 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--Restricted-Use because of geographic precision of households surveyed—neighborhood and county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--Are able to look at immigrant composition of neighborhood as it related to the likelihood of individual reporting a violent crime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--neighborhood immigrant composition comes from the Decennial Censuses and the ACS and is merged with NCVS individual observations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--traditional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immigrant county vs non-traditional immigrant county comes from 1990 county data and is merged with individual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Findings: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--violent crime reporting decreases dramatically in non-traditional immigrant counties when the neighborhood percent foreign born is above 40%, regardless of victim race/ethnicity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500-710C-436A-AEEA-3BE9B8E2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Interview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2F8A-4131-4189-AA6A-238AA375B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9118" y="1500822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Conditions AND Behaviors Self-reported</a:t>
            </a:r>
          </a:p>
          <a:p>
            <a:r>
              <a:rPr lang="en-US" dirty="0"/>
              <a:t>Utilization and Insurance</a:t>
            </a:r>
          </a:p>
          <a:p>
            <a:r>
              <a:rPr lang="en-US" dirty="0"/>
              <a:t>35,000 Households Annually</a:t>
            </a:r>
          </a:p>
          <a:p>
            <a:r>
              <a:rPr lang="en-US" dirty="0"/>
              <a:t>Nationally Representative Annually</a:t>
            </a:r>
          </a:p>
          <a:p>
            <a:r>
              <a:rPr lang="en-US" dirty="0"/>
              <a:t>State Estimates reliable if years combined</a:t>
            </a:r>
          </a:p>
          <a:p>
            <a:r>
              <a:rPr lang="en-US" dirty="0"/>
              <a:t>Extensive demographic detail with representation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8A523-3B3C-4329-97EE-113546DF7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60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5A1B43-B424-497F-86B2-6931BF28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058" y="2957288"/>
            <a:ext cx="8904911" cy="23171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DE9B3-FE06-4E3A-87C0-8A62AC518E37}"/>
              </a:ext>
            </a:extLst>
          </p:cNvPr>
          <p:cNvSpPr/>
          <p:nvPr/>
        </p:nvSpPr>
        <p:spPr>
          <a:xfrm>
            <a:off x="3117966" y="29572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A4F04-BE67-4DFD-9627-DC4F3043016C}"/>
              </a:ext>
            </a:extLst>
          </p:cNvPr>
          <p:cNvSpPr txBox="1"/>
          <p:nvPr/>
        </p:nvSpPr>
        <p:spPr>
          <a:xfrm rot="10800000" flipV="1">
            <a:off x="2413562" y="4372275"/>
            <a:ext cx="854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F657A-01B5-4897-A49A-3814B77917DC}"/>
              </a:ext>
            </a:extLst>
          </p:cNvPr>
          <p:cNvSpPr txBox="1"/>
          <p:nvPr/>
        </p:nvSpPr>
        <p:spPr>
          <a:xfrm>
            <a:off x="1410057" y="0"/>
            <a:ext cx="90879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Health Topics in the NHIS: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and mental health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Chronic conditions, including asthma and diabetes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Measures of functioning and disability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Access to and use of health care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Health insurance coverage and type of coverage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Chronic pain, pain management, and prescription opioid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Demographics and social determinants of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D5A37-3EB2-4052-B406-2ABEF67C4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4706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26C13-04F9-4F90-B453-DC661D466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544"/>
            <a:ext cx="12192000" cy="1035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8CD01-12CB-4119-A2ED-3591BA896324}"/>
              </a:ext>
            </a:extLst>
          </p:cNvPr>
          <p:cNvSpPr txBox="1"/>
          <p:nvPr/>
        </p:nvSpPr>
        <p:spPr>
          <a:xfrm>
            <a:off x="1945698" y="431148"/>
            <a:ext cx="7863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Supplements by Year and Topic: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https://www.cdc.gov/nchs/data/nhis/NHIS_Supplements_and_Sponsors.pdf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631AE-739D-4FBE-989A-F59827BA9CEA}"/>
              </a:ext>
            </a:extLst>
          </p:cNvPr>
          <p:cNvSpPr txBox="1"/>
          <p:nvPr/>
        </p:nvSpPr>
        <p:spPr>
          <a:xfrm>
            <a:off x="1945698" y="1693719"/>
            <a:ext cx="738533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NHIS Special Topics: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https://www.cdc.gov/nchs/nhis/special_topics.htm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Alcohol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Physical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Tobacco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Insurance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Injury and Poisoning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Race and Hispanic Origin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 Orientation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6EDFE-CA25-4C4B-8C83-970051C3F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DB918-E0A4-FCCD-9B5E-6675EB3EAB87}"/>
              </a:ext>
            </a:extLst>
          </p:cNvPr>
          <p:cNvSpPr txBox="1"/>
          <p:nvPr/>
        </p:nvSpPr>
        <p:spPr>
          <a:xfrm>
            <a:off x="1361209" y="72736"/>
            <a:ext cx="10172700" cy="612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National </a:t>
            </a:r>
            <a:r>
              <a:rPr lang="en-US" sz="2400" dirty="0">
                <a:solidFill>
                  <a:prstClr val="white"/>
                </a:solidFill>
                <a:ea typeface="Calibri" panose="020F0502020204030204" pitchFamily="34" charset="0"/>
              </a:rPr>
              <a:t>Health Interview Surveys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(NHIS) Paper:  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Doran, Elizabeth L., Ann P. </a:t>
            </a:r>
            <a:r>
              <a:rPr lang="en-US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Bartel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Christopher J. </a:t>
            </a:r>
            <a:r>
              <a:rPr lang="en-US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Ruhm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and Jane </a:t>
            </a:r>
            <a:r>
              <a:rPr lang="en-US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Waldfogel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2020. "California's paid family leave law improves maternal psychological health." </a:t>
            </a:r>
            <a:r>
              <a:rPr lang="en-US" sz="24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Social Science &amp; Medicine</a:t>
            </a: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256:113003.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This paper: 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--Restricted-Use because of state identifiers linked with individuals 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--</a:t>
            </a:r>
            <a:r>
              <a:rPr lang="en-US" sz="2400" dirty="0">
                <a:solidFill>
                  <a:prstClr val="white"/>
                </a:solidFill>
                <a:ea typeface="Calibri" panose="020F0502020204030204" pitchFamily="34" charset="0"/>
              </a:rPr>
              <a:t>Uses a </a:t>
            </a:r>
            <a:r>
              <a:rPr lang="en-US" sz="2400" dirty="0" err="1">
                <a:solidFill>
                  <a:prstClr val="white"/>
                </a:solidFill>
                <a:ea typeface="Calibri" panose="020F0502020204030204" pitchFamily="34" charset="0"/>
              </a:rPr>
              <a:t>DifnDif</a:t>
            </a:r>
            <a:r>
              <a:rPr lang="en-US" sz="2400" dirty="0">
                <a:solidFill>
                  <a:prstClr val="white"/>
                </a:solidFill>
                <a:ea typeface="Calibri" panose="020F0502020204030204" pitchFamily="34" charset="0"/>
              </a:rPr>
              <a:t> design to compare the relative improvements in mother’s post-partem psychological health in California after the implementation of the Paid Family Leave Policy as compared to states without a Paid Family Leave Policy.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Findings: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--significant improvements in </a:t>
            </a:r>
            <a:r>
              <a:rPr lang="en-US" sz="2400" dirty="0">
                <a:solidFill>
                  <a:prstClr val="white"/>
                </a:solidFill>
                <a:ea typeface="Calibri" panose="020F0502020204030204" pitchFamily="34" charset="0"/>
              </a:rPr>
              <a:t>psychological health of women after childbirth in California as compared to a synthetic control built from states without a Paid Family Leave Policy.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6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6EDFE-CA25-4C4B-8C83-970051C3F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DB918-E0A4-FCCD-9B5E-6675EB3EAB87}"/>
              </a:ext>
            </a:extLst>
          </p:cNvPr>
          <p:cNvSpPr txBox="1"/>
          <p:nvPr/>
        </p:nvSpPr>
        <p:spPr>
          <a:xfrm>
            <a:off x="1361209" y="72736"/>
            <a:ext cx="10172700" cy="592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National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Vital Statistics System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(NVSS) Paper: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Steelesmith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Danielle L., Cynthia A.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Fontanella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John V. Campo, Jeffrey A. Bridge, Keith L. Warren, and Elisabeth D. Root. 2019. "Contextual Factors Associated With County-Level Suicide Rates in the United States, 1999 to 2016." 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JAMA Network Open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2(9):e1910936-e36.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This paper: 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--Restricted-Use (but available through a contract) because of county identifiers linked with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characteristics of every death in the U.S.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--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Identifies the number of suicides in each county/year and 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erges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county-level contextual data such as populations at risk, rural-urban continuum, social capital, % with health insured, prevalence of gun shops, etc.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Findings: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--suicide rates increased the most in rural counties; high social capital associated with lower suicide rates.</a:t>
            </a:r>
          </a:p>
        </p:txBody>
      </p:sp>
    </p:spTree>
    <p:extLst>
      <p:ext uri="{BB962C8B-B14F-4D97-AF65-F5344CB8AC3E}">
        <p14:creationId xmlns:p14="http://schemas.microsoft.com/office/powerpoint/2010/main" val="3212430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-1"/>
            <a:ext cx="11349652" cy="63696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Health Data Course: Spring 2023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UC Denver: ECON 6060; HBSC 5999; SOCY 5022; GEOG 5052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“</a:t>
            </a:r>
            <a:r>
              <a:rPr lang="en-US" sz="3600" b="1" dirty="0">
                <a:solidFill>
                  <a:srgbClr val="D4B779"/>
                </a:solidFill>
              </a:rPr>
              <a:t>Federal Statistical Data for Health Research and Policy</a:t>
            </a:r>
            <a:r>
              <a:rPr lang="en-US" sz="3600" b="1" dirty="0">
                <a:solidFill>
                  <a:schemeClr val="bg1"/>
                </a:solidFill>
              </a:rPr>
              <a:t>”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1. Taught remotely, Fridays 9am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2. Designed for early-career graduate students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3. Students develop the knowledge and skills required to effectively use a variety of federal statistical data sets for health research and policy analysis.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4. The semester project is a restricted-use data proposal.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5. 3-credit option: Students get “hands on” exercises using SAS to analyze public versions of the federal data sets to reproduce results in published papers.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46F9A-E761-4EB3-BB3F-21FBB4351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5" y="276598"/>
            <a:ext cx="11841271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Current RMRDC </a:t>
            </a:r>
            <a:r>
              <a:rPr lang="en-US" sz="4800" b="1" dirty="0">
                <a:solidFill>
                  <a:srgbClr val="D4B779"/>
                </a:solidFill>
              </a:rPr>
              <a:t>grad student-led </a:t>
            </a:r>
            <a:r>
              <a:rPr lang="en-US" sz="4800" b="1" dirty="0">
                <a:solidFill>
                  <a:schemeClr val="bg1"/>
                </a:solidFill>
              </a:rPr>
              <a:t>health projects: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1AB60-784B-FF42-B7B8-49AE4BE1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713709"/>
            <a:ext cx="10960738" cy="388564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Black immigrant health and differences by country of origin/time in US</a:t>
            </a:r>
          </a:p>
          <a:p>
            <a:pPr lvl="1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Gender and racial/ethnic/country of origin differences in timing of HPV vaccination</a:t>
            </a:r>
          </a:p>
          <a:p>
            <a:pPr lvl="1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Death by Despair: Individual and Contextual Predictors of Suicide Mortality Risk</a:t>
            </a:r>
          </a:p>
          <a:p>
            <a:pPr lvl="1"/>
            <a:endParaRPr lang="en-US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Did</a:t>
            </a:r>
            <a:r>
              <a:rPr lang="en-US" spc="-1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ACA</a:t>
            </a:r>
            <a:r>
              <a:rPr lang="en-US" spc="-5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Reduce</a:t>
            </a:r>
            <a:r>
              <a:rPr lang="en-US" spc="-1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Ethnic and Racial Disparities in Healthcare?</a:t>
            </a:r>
          </a:p>
          <a:p>
            <a:pPr lvl="1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Sugar-Sweetened Beverage Taxes Work?</a:t>
            </a:r>
          </a:p>
          <a:p>
            <a:pPr lvl="1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State Variation in Intimate Partner Violence Rates: Reporting and Healthcare Utilization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DAA1A-0B9F-43FF-908C-ED0E4A096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8" y="-27715"/>
            <a:ext cx="1169931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4B779"/>
                </a:solidFill>
                <a:effectLst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859D3-7B60-4C33-A612-2A4883E3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" y="5822445"/>
            <a:ext cx="12192000" cy="1035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41283-D4DC-44EB-AAD2-C4099ADF7C53}"/>
              </a:ext>
            </a:extLst>
          </p:cNvPr>
          <p:cNvSpPr/>
          <p:nvPr/>
        </p:nvSpPr>
        <p:spPr>
          <a:xfrm>
            <a:off x="1817665" y="1301859"/>
            <a:ext cx="8586061" cy="4308529"/>
          </a:xfrm>
          <a:prstGeom prst="rect">
            <a:avLst/>
          </a:prstGeom>
          <a:solidFill>
            <a:srgbClr val="D4B7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80D4E-7004-466B-B749-FF3EC362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44" y="1941105"/>
            <a:ext cx="2425484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7C0DB-D8AD-4A39-8F99-931C2F3C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29" y="1763479"/>
            <a:ext cx="2425485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C3C07-C547-417D-B091-9FAEDC376C6E}"/>
              </a:ext>
            </a:extLst>
          </p:cNvPr>
          <p:cNvSpPr txBox="1"/>
          <p:nvPr/>
        </p:nvSpPr>
        <p:spPr>
          <a:xfrm>
            <a:off x="4632619" y="4410130"/>
            <a:ext cx="301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Pendergast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philip.m.pendergast@census.gov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83DA-6F03-46BE-BDA0-DB5F099F3181}"/>
              </a:ext>
            </a:extLst>
          </p:cNvPr>
          <p:cNvSpPr txBox="1"/>
          <p:nvPr/>
        </p:nvSpPr>
        <p:spPr>
          <a:xfrm>
            <a:off x="2286952" y="4567335"/>
            <a:ext cx="227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 Little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jani.little@colorado.edu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BBB89-EA91-4E7E-BE97-0271C8228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/>
        </p:blipFill>
        <p:spPr>
          <a:xfrm>
            <a:off x="7735086" y="1876124"/>
            <a:ext cx="2319970" cy="2408453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73BBF-E296-4993-96E3-AC98B8BE892C}"/>
              </a:ext>
            </a:extLst>
          </p:cNvPr>
          <p:cNvSpPr txBox="1"/>
          <p:nvPr/>
        </p:nvSpPr>
        <p:spPr>
          <a:xfrm>
            <a:off x="7816919" y="4518422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 McLean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 Research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kas.mclean@colorado.edu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4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8FDF40-1A88-2445-B494-56EEE9ACB242}"/>
              </a:ext>
            </a:extLst>
          </p:cNvPr>
          <p:cNvSpPr/>
          <p:nvPr/>
        </p:nvSpPr>
        <p:spPr>
          <a:xfrm>
            <a:off x="838200" y="3910605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Disparities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A4612-B540-F14C-BEF0-1CAE6749B852}"/>
              </a:ext>
            </a:extLst>
          </p:cNvPr>
          <p:cNvSpPr/>
          <p:nvPr/>
        </p:nvSpPr>
        <p:spPr>
          <a:xfrm>
            <a:off x="3253748" y="2913665"/>
            <a:ext cx="3002479" cy="142284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 on People and Business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76F33-6E8B-1841-B5B1-7AE6430BCB2E}"/>
              </a:ext>
            </a:extLst>
          </p:cNvPr>
          <p:cNvSpPr/>
          <p:nvPr/>
        </p:nvSpPr>
        <p:spPr>
          <a:xfrm>
            <a:off x="9314838" y="1245322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Trade Policies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3F12D3-4AA7-1649-B2F3-CCE71593AF34}"/>
              </a:ext>
            </a:extLst>
          </p:cNvPr>
          <p:cNvSpPr/>
          <p:nvPr/>
        </p:nvSpPr>
        <p:spPr>
          <a:xfrm>
            <a:off x="539487" y="1913619"/>
            <a:ext cx="2680138" cy="12139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Labor Markets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8EA221-D454-0C4A-A6A3-E887C809C643}"/>
              </a:ext>
            </a:extLst>
          </p:cNvPr>
          <p:cNvSpPr/>
          <p:nvPr/>
        </p:nvSpPr>
        <p:spPr>
          <a:xfrm>
            <a:off x="6096000" y="1544846"/>
            <a:ext cx="2842132" cy="15248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Hazards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Impacts on People and Business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014504-52CA-6344-8F53-7C61154B6F36}"/>
              </a:ext>
            </a:extLst>
          </p:cNvPr>
          <p:cNvSpPr/>
          <p:nvPr/>
        </p:nvSpPr>
        <p:spPr>
          <a:xfrm>
            <a:off x="8804629" y="2704480"/>
            <a:ext cx="2831598" cy="130889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vs Urban Divide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DF0A16-34DE-F442-A553-AEA6B36A7103}"/>
              </a:ext>
            </a:extLst>
          </p:cNvPr>
          <p:cNvSpPr/>
          <p:nvPr/>
        </p:nvSpPr>
        <p:spPr>
          <a:xfrm>
            <a:off x="8633749" y="4182947"/>
            <a:ext cx="3002478" cy="163811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Sector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and Decline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C7968F-A344-EA43-AD4F-B7D1FF7D5711}"/>
              </a:ext>
            </a:extLst>
          </p:cNvPr>
          <p:cNvSpPr/>
          <p:nvPr/>
        </p:nvSpPr>
        <p:spPr>
          <a:xfrm>
            <a:off x="3967874" y="4555669"/>
            <a:ext cx="3002478" cy="1213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Impacts on Victims and Incarcerated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9B57F5E-9025-8147-AC5F-399FE648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27" y="182355"/>
            <a:ext cx="10425929" cy="1213945"/>
          </a:xfrm>
        </p:spPr>
        <p:txBody>
          <a:bodyPr>
            <a:normAutofit/>
          </a:bodyPr>
          <a:lstStyle/>
          <a:p>
            <a:r>
              <a:rPr lang="en-US" sz="3600" b="1" dirty="0"/>
              <a:t>Restricted-Use Data Enhances Investigations of Society’s Most Pressing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3555C-83F6-4B3C-9BF4-2F7A47A12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F7DC63E-8BFC-4038-8136-E01293872316}"/>
              </a:ext>
            </a:extLst>
          </p:cNvPr>
          <p:cNvSpPr/>
          <p:nvPr/>
        </p:nvSpPr>
        <p:spPr>
          <a:xfrm>
            <a:off x="3253748" y="1490535"/>
            <a:ext cx="2680138" cy="12139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 Use and Mental Health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4F34DB-25E2-402D-82F0-E2F7110CF445}"/>
              </a:ext>
            </a:extLst>
          </p:cNvPr>
          <p:cNvSpPr/>
          <p:nvPr/>
        </p:nvSpPr>
        <p:spPr>
          <a:xfrm>
            <a:off x="6316107" y="3414260"/>
            <a:ext cx="2680138" cy="12139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245263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71B2565-C85E-FB4D-8046-D505A47873D9}"/>
              </a:ext>
            </a:extLst>
          </p:cNvPr>
          <p:cNvSpPr txBox="1">
            <a:spLocks/>
          </p:cNvSpPr>
          <p:nvPr/>
        </p:nvSpPr>
        <p:spPr>
          <a:xfrm>
            <a:off x="389616" y="461098"/>
            <a:ext cx="2365267" cy="593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RMRDC is part of a </a:t>
            </a:r>
            <a:r>
              <a:rPr lang="en-US" sz="2800" b="1" dirty="0">
                <a:solidFill>
                  <a:srgbClr val="D4B779"/>
                </a:solidFill>
              </a:rPr>
              <a:t>National Network of FSRDCs </a:t>
            </a:r>
            <a:r>
              <a:rPr lang="en-US" sz="2800" b="1" dirty="0">
                <a:solidFill>
                  <a:schemeClr val="bg1"/>
                </a:solidFill>
              </a:rPr>
              <a:t>Providing Access to Restricted-Use Data Collected by Federal Statistical Agencies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484864B-91BD-443E-BBAF-D3C95D47B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95" y="120586"/>
            <a:ext cx="8729331" cy="6616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F843F-FD5A-401D-A3DF-1F8506F1D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7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57338C6-528B-1F40-B8E3-3F4EFF3F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2010259"/>
            <a:ext cx="3159249" cy="154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4EDA5-1268-5B4C-8B01-2D322D1A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1528198"/>
            <a:ext cx="3159249" cy="1026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79E94-D083-1C44-A6B1-094EBFF15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68" y="1693685"/>
            <a:ext cx="2928186" cy="805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0478D-C955-2F4C-8ED3-7A83EF178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93" y="2809917"/>
            <a:ext cx="2458719" cy="969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923A8-A3E6-7348-80BE-7DEB7A1AA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6" y="4091907"/>
            <a:ext cx="3175682" cy="952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43DFD1-9E85-614C-8A76-C3789428F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63" y="5308013"/>
            <a:ext cx="3472356" cy="935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E0F685-D781-3348-B22E-967F980DDC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37" y="3983194"/>
            <a:ext cx="2085975" cy="193909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9A21FAF-E628-2B44-92D9-F1F813A38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0" y="4035357"/>
            <a:ext cx="2133600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5FBD3-05E6-4C48-B7C5-ACDDB7DCFD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EFB116-BB97-423C-9C74-A2D1850C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b="1" dirty="0">
                <a:solidFill>
                  <a:schemeClr val="bg1"/>
                </a:solidFill>
              </a:rPr>
              <a:t>RMRDC </a:t>
            </a:r>
            <a:r>
              <a:rPr lang="en-US" sz="4900" b="1" dirty="0">
                <a:solidFill>
                  <a:srgbClr val="D4B779"/>
                </a:solidFill>
              </a:rPr>
              <a:t>Membership Network</a:t>
            </a:r>
            <a:br>
              <a:rPr lang="en-US" sz="4900" b="1" dirty="0">
                <a:solidFill>
                  <a:srgbClr val="D4B779"/>
                </a:solidFill>
              </a:rPr>
            </a:br>
            <a:r>
              <a:rPr lang="en-US" sz="2000" b="1" dirty="0">
                <a:solidFill>
                  <a:srgbClr val="D4B779"/>
                </a:solidFill>
              </a:rPr>
              <a:t>*</a:t>
            </a:r>
            <a:r>
              <a:rPr lang="en-US" sz="2000" b="1" dirty="0">
                <a:solidFill>
                  <a:schemeClr val="bg1"/>
                </a:solidFill>
              </a:rPr>
              <a:t>All faculty, staff and graduate students associated with member universities have </a:t>
            </a:r>
            <a:r>
              <a:rPr lang="en-US" sz="2000" b="1" dirty="0">
                <a:solidFill>
                  <a:srgbClr val="D4B779"/>
                </a:solidFill>
              </a:rPr>
              <a:t>free access </a:t>
            </a:r>
            <a:r>
              <a:rPr lang="en-US" sz="2000" b="1" dirty="0">
                <a:solidFill>
                  <a:schemeClr val="bg1"/>
                </a:solidFill>
              </a:rPr>
              <a:t>to the lab and its services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4A4AF7-3DD0-427C-B7B2-582D0FBEBD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0028" y="2912218"/>
            <a:ext cx="4396245" cy="6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EA35C-8D60-4841-9F17-AE7DF0192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9" name="12-Point Star 6">
            <a:extLst>
              <a:ext uri="{FF2B5EF4-FFF2-40B4-BE49-F238E27FC236}">
                <a16:creationId xmlns:a16="http://schemas.microsoft.com/office/drawing/2014/main" id="{DE61B1D0-D6DF-4C7A-806B-8E3725B09D1C}"/>
              </a:ext>
            </a:extLst>
          </p:cNvPr>
          <p:cNvSpPr/>
          <p:nvPr/>
        </p:nvSpPr>
        <p:spPr>
          <a:xfrm>
            <a:off x="3624805" y="873215"/>
            <a:ext cx="4942390" cy="4535690"/>
          </a:xfrm>
          <a:prstGeom prst="star12">
            <a:avLst>
              <a:gd name="adj" fmla="val 23174"/>
            </a:avLst>
          </a:prstGeom>
          <a:solidFill>
            <a:srgbClr val="D4B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Federal Statistical Agencies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B48C2-73DA-4B5A-814E-6AB54CEA7213}"/>
              </a:ext>
            </a:extLst>
          </p:cNvPr>
          <p:cNvSpPr txBox="1"/>
          <p:nvPr/>
        </p:nvSpPr>
        <p:spPr>
          <a:xfrm>
            <a:off x="5123580" y="437403"/>
            <a:ext cx="238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of the Census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A0A04-D796-4626-BF9D-25A5694CE65C}"/>
              </a:ext>
            </a:extLst>
          </p:cNvPr>
          <p:cNvSpPr txBox="1"/>
          <p:nvPr/>
        </p:nvSpPr>
        <p:spPr>
          <a:xfrm>
            <a:off x="7512729" y="939296"/>
            <a:ext cx="391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Center for Education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594FE-E3C1-4A94-8627-9D7F7D713017}"/>
              </a:ext>
            </a:extLst>
          </p:cNvPr>
          <p:cNvSpPr txBox="1"/>
          <p:nvPr/>
        </p:nvSpPr>
        <p:spPr>
          <a:xfrm>
            <a:off x="8434169" y="1849439"/>
            <a:ext cx="380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Agricultural Statistics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14351-397B-47E4-B8EE-6C114236A162}"/>
              </a:ext>
            </a:extLst>
          </p:cNvPr>
          <p:cNvSpPr txBox="1"/>
          <p:nvPr/>
        </p:nvSpPr>
        <p:spPr>
          <a:xfrm>
            <a:off x="8737457" y="3135459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of Labor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A6874-FEF3-4305-BED9-3934F1F47857}"/>
              </a:ext>
            </a:extLst>
          </p:cNvPr>
          <p:cNvSpPr txBox="1"/>
          <p:nvPr/>
        </p:nvSpPr>
        <p:spPr>
          <a:xfrm>
            <a:off x="8434169" y="4161136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of Economic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663B6-0E92-41B4-B165-EA4CD03C4889}"/>
              </a:ext>
            </a:extLst>
          </p:cNvPr>
          <p:cNvSpPr txBox="1"/>
          <p:nvPr/>
        </p:nvSpPr>
        <p:spPr>
          <a:xfrm>
            <a:off x="7541542" y="4790810"/>
            <a:ext cx="275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Research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6DF75-C44A-45DD-8F49-C30B12342FBD}"/>
              </a:ext>
            </a:extLst>
          </p:cNvPr>
          <p:cNvSpPr txBox="1"/>
          <p:nvPr/>
        </p:nvSpPr>
        <p:spPr>
          <a:xfrm>
            <a:off x="4723516" y="5371349"/>
            <a:ext cx="52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Center for Science and Engineering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(National Science Foundation)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22F68-E3FF-43EA-AA52-FF8F3E908326}"/>
              </a:ext>
            </a:extLst>
          </p:cNvPr>
          <p:cNvSpPr txBox="1"/>
          <p:nvPr/>
        </p:nvSpPr>
        <p:spPr>
          <a:xfrm>
            <a:off x="1871556" y="4845898"/>
            <a:ext cx="285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 of Income Division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(Internal Revenue Service)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387DFF-A7FF-49CD-96DD-885773AAA93E}"/>
              </a:ext>
            </a:extLst>
          </p:cNvPr>
          <p:cNvSpPr txBox="1"/>
          <p:nvPr/>
        </p:nvSpPr>
        <p:spPr>
          <a:xfrm>
            <a:off x="1101593" y="4037277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of Justice Statistics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013E2-38B9-450F-9216-C8BD969D5FB2}"/>
              </a:ext>
            </a:extLst>
          </p:cNvPr>
          <p:cNvSpPr txBox="1"/>
          <p:nvPr/>
        </p:nvSpPr>
        <p:spPr>
          <a:xfrm>
            <a:off x="258390" y="2801740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Center for Health Statistics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37E1C2-D865-4FA2-9324-761FD523FE0F}"/>
              </a:ext>
            </a:extLst>
          </p:cNvPr>
          <p:cNvSpPr txBox="1"/>
          <p:nvPr/>
        </p:nvSpPr>
        <p:spPr>
          <a:xfrm>
            <a:off x="493286" y="1633559"/>
            <a:ext cx="348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of Transportation Statistics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7F0A9-1F50-42D7-8252-389E43A6FCB4}"/>
              </a:ext>
            </a:extLst>
          </p:cNvPr>
          <p:cNvSpPr txBox="1"/>
          <p:nvPr/>
        </p:nvSpPr>
        <p:spPr>
          <a:xfrm>
            <a:off x="403710" y="664062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Research, Evaluation, and Statistics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(Social Security Administration)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6367-EF3F-42FE-A2E1-463124806BDD}"/>
              </a:ext>
            </a:extLst>
          </p:cNvPr>
          <p:cNvSpPr/>
          <p:nvPr/>
        </p:nvSpPr>
        <p:spPr>
          <a:xfrm>
            <a:off x="5123580" y="437403"/>
            <a:ext cx="2207689" cy="435812"/>
          </a:xfrm>
          <a:prstGeom prst="rect">
            <a:avLst/>
          </a:prstGeom>
          <a:noFill/>
          <a:ln w="508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997C5-9CD3-44E0-986A-E82BBC507E19}"/>
              </a:ext>
            </a:extLst>
          </p:cNvPr>
          <p:cNvSpPr/>
          <p:nvPr/>
        </p:nvSpPr>
        <p:spPr>
          <a:xfrm>
            <a:off x="155510" y="2726229"/>
            <a:ext cx="3604064" cy="435812"/>
          </a:xfrm>
          <a:prstGeom prst="rect">
            <a:avLst/>
          </a:prstGeom>
          <a:noFill/>
          <a:ln w="508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223DC5-70E6-41F7-BC29-B249740570AA}"/>
              </a:ext>
            </a:extLst>
          </p:cNvPr>
          <p:cNvSpPr/>
          <p:nvPr/>
        </p:nvSpPr>
        <p:spPr>
          <a:xfrm>
            <a:off x="1101593" y="3977309"/>
            <a:ext cx="2656239" cy="435812"/>
          </a:xfrm>
          <a:prstGeom prst="rect">
            <a:avLst/>
          </a:prstGeom>
          <a:noFill/>
          <a:ln w="50800">
            <a:solidFill>
              <a:srgbClr val="D4B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7AE4B3-8D09-4FC3-B172-BBA05354FD92}"/>
              </a:ext>
            </a:extLst>
          </p:cNvPr>
          <p:cNvSpPr/>
          <p:nvPr/>
        </p:nvSpPr>
        <p:spPr>
          <a:xfrm>
            <a:off x="8737457" y="3138534"/>
            <a:ext cx="2687960" cy="4358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BCDB-BCE9-784E-839B-6DFBE6FA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Advantages of Federal </a:t>
            </a:r>
            <a:r>
              <a:rPr lang="en-US" sz="3200" b="1" dirty="0">
                <a:solidFill>
                  <a:srgbClr val="D4B779"/>
                </a:solidFill>
              </a:rPr>
              <a:t>Restricted-Use Microdata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85014" y="1253331"/>
            <a:ext cx="10515600" cy="4569114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National data collections representative of demographic subpopulations and sub-national geographic areas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Longitudinal and/or linked person-level or household-level data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Includes variables not available in public-use versions of data sets, e.g., low-level geography, precise income, specific race and national origins, sexual orientation, contraception history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Greatly expands the policy and basic questions that can be addressed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Provides ability to build on past research findings with richer data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8D2BD-8E0B-410B-A582-6EC50DC94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3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56E5-42B7-45FB-A271-09145638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56" y="228309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Restricted-Use Micro-Data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and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Why is it so great??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211042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Does it contain Direct Identifiers like name, address, SSN?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D4B7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No! Never!! </a:t>
            </a: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you able to identify Precise Geographic Locations of Persons, HHs, Businesses??  </a:t>
            </a:r>
            <a:r>
              <a:rPr lang="en-US" sz="2400" dirty="0">
                <a:solidFill>
                  <a:srgbClr val="D4B7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YES!!</a:t>
            </a: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you able to link Persons, HHs, Businesses across time and across different data sets?  </a:t>
            </a:r>
            <a:r>
              <a:rPr lang="en-US" sz="2400" dirty="0">
                <a:solidFill>
                  <a:srgbClr val="D4B7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YES!!</a:t>
            </a: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you get more observations to detect rare events? </a:t>
            </a:r>
            <a:r>
              <a:rPr lang="en-US" sz="2400" dirty="0">
                <a:solidFill>
                  <a:srgbClr val="D4B7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YES!!</a:t>
            </a: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it for everyone? </a:t>
            </a:r>
            <a:r>
              <a:rPr lang="en-US" sz="2400" dirty="0">
                <a:solidFill>
                  <a:srgbClr val="D4B77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NO!!</a:t>
            </a:r>
          </a:p>
          <a:p>
            <a:pPr marL="914400" lvl="2" indent="0">
              <a:buNone/>
            </a:pP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BF1F4-A053-4AE0-8FC7-864E4B597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6EE611-0236-415F-8DA6-6601ED04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40" y="115909"/>
            <a:ext cx="10515600" cy="6284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Why is it not so great??  Time and Money!!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Requires developing a proposal to use the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Requires you to complete a Dept of Commerce security clearance/background check (called Special Sworn Status)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Foreign Nationals must have been in U.S. for 3 years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Some Federal Agencies charge data fees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1D43D-5059-4A6B-A765-BAC08BA69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41693</TotalTime>
  <Words>2291</Words>
  <Application>Microsoft Office PowerPoint</Application>
  <PresentationFormat>Widescreen</PresentationFormat>
  <Paragraphs>265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Wingdings</vt:lpstr>
      <vt:lpstr>Office Theme</vt:lpstr>
      <vt:lpstr>1_Office Theme</vt:lpstr>
      <vt:lpstr>Rocky Mountain Research Data Center (RMRDC): Accessing Restricted-Use Data Collected by Federal Agencies  https://www.colorado.edu/rocky-mountain-research-data-center/</vt:lpstr>
      <vt:lpstr>What RMRDC Offers:</vt:lpstr>
      <vt:lpstr>Restricted-Use Data Enhances Investigations of Society’s Most Pressing Challenges</vt:lpstr>
      <vt:lpstr>PowerPoint Presentation</vt:lpstr>
      <vt:lpstr>RMRDC Membership Network *All faculty, staff and graduate students associated with member universities have free access to the lab and its services</vt:lpstr>
      <vt:lpstr>PowerPoint Presentation</vt:lpstr>
      <vt:lpstr>Advantages of Federal Restricted-Use Microdata</vt:lpstr>
      <vt:lpstr>What is Restricted-Use Micro-Data  and  Why is it so great??</vt:lpstr>
      <vt:lpstr>PowerPoint Presentation</vt:lpstr>
      <vt:lpstr>Proposal Reviews and Timeline</vt:lpstr>
      <vt:lpstr>Four Illustrative Data Collections (with journal articles demonstrating uses of the restricted data):</vt:lpstr>
      <vt:lpstr>American Community Survey (ACS)</vt:lpstr>
      <vt:lpstr>PowerPoint Presentation</vt:lpstr>
      <vt:lpstr>ACS Questionnaires: https://www.census.gov/programs-surveys/acs/methodology/questionnaire-archive.2019.html</vt:lpstr>
      <vt:lpstr>ACS Questionnaires:https://www.census.gov/programs-surveys/acs/methodology/questionnaire-archive.2019.html</vt:lpstr>
      <vt:lpstr>PowerPoint Presentation</vt:lpstr>
      <vt:lpstr>National Crime Victimization Survey (NCVS)</vt:lpstr>
      <vt:lpstr>NCVS Sample Design</vt:lpstr>
      <vt:lpstr>Potential Research Questions</vt:lpstr>
      <vt:lpstr>PowerPoint Presentation</vt:lpstr>
      <vt:lpstr>National Health Interview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RMRDC grad student-led health projects: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 S Morrissey Little</dc:creator>
  <cp:lastModifiedBy>Jani S Morrissey Little</cp:lastModifiedBy>
  <cp:revision>298</cp:revision>
  <dcterms:created xsi:type="dcterms:W3CDTF">2019-11-21T16:48:46Z</dcterms:created>
  <dcterms:modified xsi:type="dcterms:W3CDTF">2022-11-02T19:30:50Z</dcterms:modified>
</cp:coreProperties>
</file>