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256" r:id="rId3"/>
    <p:sldId id="578" r:id="rId4"/>
    <p:sldId id="506" r:id="rId5"/>
    <p:sldId id="504" r:id="rId6"/>
    <p:sldId id="259" r:id="rId7"/>
    <p:sldId id="352" r:id="rId8"/>
    <p:sldId id="559" r:id="rId9"/>
    <p:sldId id="577" r:id="rId10"/>
    <p:sldId id="528" r:id="rId11"/>
    <p:sldId id="560" r:id="rId12"/>
    <p:sldId id="561" r:id="rId13"/>
    <p:sldId id="580" r:id="rId14"/>
    <p:sldId id="581" r:id="rId15"/>
    <p:sldId id="562" r:id="rId16"/>
    <p:sldId id="563" r:id="rId17"/>
    <p:sldId id="564" r:id="rId18"/>
    <p:sldId id="582" r:id="rId19"/>
    <p:sldId id="565" r:id="rId20"/>
    <p:sldId id="583" r:id="rId21"/>
    <p:sldId id="584" r:id="rId22"/>
    <p:sldId id="573" r:id="rId23"/>
    <p:sldId id="571" r:id="rId24"/>
    <p:sldId id="574" r:id="rId25"/>
    <p:sldId id="585" r:id="rId26"/>
    <p:sldId id="575" r:id="rId27"/>
    <p:sldId id="554" r:id="rId28"/>
    <p:sldId id="576" r:id="rId29"/>
    <p:sldId id="586" r:id="rId30"/>
    <p:sldId id="587" r:id="rId31"/>
    <p:sldId id="588" r:id="rId32"/>
    <p:sldId id="543" r:id="rId33"/>
    <p:sldId id="551" r:id="rId34"/>
    <p:sldId id="54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 S Morrissey Little" initials="JSML" lastIdx="1" clrIdx="0">
    <p:extLst>
      <p:ext uri="{19B8F6BF-5375-455C-9EA6-DF929625EA0E}">
        <p15:presenceInfo xmlns:p15="http://schemas.microsoft.com/office/powerpoint/2012/main" userId="S::littlejs@colorado.edu::f8d26681-7107-429f-89ef-8f93fde248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779"/>
    <a:srgbClr val="006B5A"/>
    <a:srgbClr val="2E1844"/>
    <a:srgbClr val="0E7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5" autoAdjust="0"/>
    <p:restoredTop sz="86395" autoAdjust="0"/>
  </p:normalViewPr>
  <p:slideViewPr>
    <p:cSldViewPr snapToGrid="0">
      <p:cViewPr varScale="1">
        <p:scale>
          <a:sx n="74" d="100"/>
          <a:sy n="74" d="100"/>
        </p:scale>
        <p:origin x="485"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3D7C-3F43-4BE8-89D8-600E8A0C935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8BBF744-DF93-4531-800F-6785D67C23F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2AE6BC6-E9B8-4EA8-92C4-DDF5F25AD432}" type="datetimeFigureOut">
              <a:rPr lang="en-US" smtClean="0"/>
              <a:t>3/8/2022</a:t>
            </a:fld>
            <a:endParaRPr lang="en-US"/>
          </a:p>
        </p:txBody>
      </p:sp>
      <p:sp>
        <p:nvSpPr>
          <p:cNvPr id="4" name="Footer Placeholder 3">
            <a:extLst>
              <a:ext uri="{FF2B5EF4-FFF2-40B4-BE49-F238E27FC236}">
                <a16:creationId xmlns:a16="http://schemas.microsoft.com/office/drawing/2014/main" id="{7D69D53F-D343-4A96-881A-5441200341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B1909F-A7DB-4298-A73E-4FD3C9151C7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640631-7DA2-41FF-B94E-FCC2EF48D39C}" type="slidenum">
              <a:rPr lang="en-US" smtClean="0"/>
              <a:t>‹#›</a:t>
            </a:fld>
            <a:endParaRPr lang="en-US"/>
          </a:p>
        </p:txBody>
      </p:sp>
    </p:spTree>
    <p:extLst>
      <p:ext uri="{BB962C8B-B14F-4D97-AF65-F5344CB8AC3E}">
        <p14:creationId xmlns:p14="http://schemas.microsoft.com/office/powerpoint/2010/main" val="2321271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EC735-45CF-4C66-80B6-B5D2BC566F8F}" type="datetimeFigureOut">
              <a:rPr lang="en-US" smtClean="0"/>
              <a:t>3/8/2022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DEF262-CCFF-49CA-B33D-D6BD01EAB4C9}" type="slidenum">
              <a:rPr lang="en-US" smtClean="0"/>
              <a:t>‹#›</a:t>
            </a:fld>
            <a:endParaRPr lang="en-US"/>
          </a:p>
        </p:txBody>
      </p:sp>
    </p:spTree>
    <p:extLst>
      <p:ext uri="{BB962C8B-B14F-4D97-AF65-F5344CB8AC3E}">
        <p14:creationId xmlns:p14="http://schemas.microsoft.com/office/powerpoint/2010/main" val="26041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2</a:t>
            </a:fld>
            <a:endParaRPr lang="en-US"/>
          </a:p>
        </p:txBody>
      </p:sp>
    </p:spTree>
    <p:extLst>
      <p:ext uri="{BB962C8B-B14F-4D97-AF65-F5344CB8AC3E}">
        <p14:creationId xmlns:p14="http://schemas.microsoft.com/office/powerpoint/2010/main" val="208988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16</a:t>
            </a:fld>
            <a:endParaRPr lang="en-US"/>
          </a:p>
        </p:txBody>
      </p:sp>
    </p:spTree>
    <p:extLst>
      <p:ext uri="{BB962C8B-B14F-4D97-AF65-F5344CB8AC3E}">
        <p14:creationId xmlns:p14="http://schemas.microsoft.com/office/powerpoint/2010/main" val="224785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National Survey of Family Growth (NSFG) and </a:t>
            </a:r>
            <a:r>
              <a:rPr lang="en-US" sz="1200" dirty="0" err="1"/>
              <a:t>Encuesta</a:t>
            </a:r>
            <a:r>
              <a:rPr lang="en-US" sz="1200" dirty="0"/>
              <a:t> Nacional de la </a:t>
            </a:r>
            <a:r>
              <a:rPr lang="en-US" sz="1200" dirty="0" err="1"/>
              <a:t>Dinámica</a:t>
            </a:r>
            <a:r>
              <a:rPr lang="en-US" sz="1200" dirty="0"/>
              <a:t> </a:t>
            </a:r>
            <a:r>
              <a:rPr lang="en-US" sz="1200" dirty="0" err="1"/>
              <a:t>Demográfica</a:t>
            </a:r>
            <a:r>
              <a:rPr lang="en-US" sz="1200" dirty="0"/>
              <a:t> (ENADID) </a:t>
            </a:r>
            <a:r>
              <a:rPr lang="en-US" sz="1200" kern="1200" dirty="0">
                <a:solidFill>
                  <a:schemeClr val="tx1"/>
                </a:solidFill>
                <a:effectLst/>
                <a:latin typeface="+mn-lt"/>
                <a:ea typeface="+mn-ea"/>
                <a:cs typeface="+mn-cs"/>
              </a:rPr>
              <a:t>(National Survey of Demographic Dynamics)</a:t>
            </a:r>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17</a:t>
            </a:fld>
            <a:endParaRPr lang="en-US"/>
          </a:p>
        </p:txBody>
      </p:sp>
    </p:spTree>
    <p:extLst>
      <p:ext uri="{BB962C8B-B14F-4D97-AF65-F5344CB8AC3E}">
        <p14:creationId xmlns:p14="http://schemas.microsoft.com/office/powerpoint/2010/main" val="58226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3</a:t>
            </a:fld>
            <a:endParaRPr lang="en-US"/>
          </a:p>
        </p:txBody>
      </p:sp>
    </p:spTree>
    <p:extLst>
      <p:ext uri="{BB962C8B-B14F-4D97-AF65-F5344CB8AC3E}">
        <p14:creationId xmlns:p14="http://schemas.microsoft.com/office/powerpoint/2010/main" val="174994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6</a:t>
            </a:fld>
            <a:endParaRPr lang="en-US"/>
          </a:p>
        </p:txBody>
      </p:sp>
    </p:spTree>
    <p:extLst>
      <p:ext uri="{BB962C8B-B14F-4D97-AF65-F5344CB8AC3E}">
        <p14:creationId xmlns:p14="http://schemas.microsoft.com/office/powerpoint/2010/main" val="389113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7</a:t>
            </a:fld>
            <a:endParaRPr lang="en-US"/>
          </a:p>
        </p:txBody>
      </p:sp>
    </p:spTree>
    <p:extLst>
      <p:ext uri="{BB962C8B-B14F-4D97-AF65-F5344CB8AC3E}">
        <p14:creationId xmlns:p14="http://schemas.microsoft.com/office/powerpoint/2010/main" val="77527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Shaowei Wan: </a:t>
            </a:r>
            <a:r>
              <a:rPr lang="en-US" sz="1800" dirty="0">
                <a:solidFill>
                  <a:srgbClr val="333F50"/>
                </a:solidFill>
                <a:effectLst/>
                <a:latin typeface="Calibri" panose="020F0502020204030204" pitchFamily="34" charset="0"/>
                <a:ea typeface="Calibri" panose="020F0502020204030204" pitchFamily="34" charset="0"/>
              </a:rPr>
              <a:t>Use National Cancer Statistics and Medicare Provider of Service files to a) estimate the prevalence of patients aged 65+ with the most commonly diagnosed advanced cancers (breast, prostate, lung and colorectal cancer) living in rural areas, and b) map the distribution and extent of services of existing Medicare-certified hospice practices and health professionals.</a:t>
            </a:r>
          </a:p>
          <a:p>
            <a:endParaRPr lang="en-US" sz="1800" dirty="0">
              <a:solidFill>
                <a:srgbClr val="333F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F50"/>
                </a:solidFill>
                <a:effectLst/>
                <a:latin typeface="Calibri" panose="020F0502020204030204" pitchFamily="34" charset="0"/>
              </a:rPr>
              <a:t>Sophia Newcomer: </a:t>
            </a:r>
            <a:r>
              <a:rPr lang="en-US" sz="1800" dirty="0">
                <a:solidFill>
                  <a:srgbClr val="1F497D"/>
                </a:solidFill>
                <a:effectLst/>
                <a:latin typeface="Calibri" panose="020F0502020204030204" pitchFamily="34" charset="0"/>
                <a:ea typeface="Times New Roman" panose="02020603050405020304" pitchFamily="18" charset="0"/>
              </a:rPr>
              <a:t>National Immunization Survey - Child (NIS-Child) 2011-2020</a:t>
            </a:r>
          </a:p>
          <a:p>
            <a:pPr marL="0" marR="0">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rPr>
              <a:t>1) Identify trends in vaccine timeliness, immunization schedule adherence, and </a:t>
            </a:r>
            <a:r>
              <a:rPr lang="en-US" sz="1800" dirty="0" err="1">
                <a:solidFill>
                  <a:srgbClr val="1F497D"/>
                </a:solidFill>
                <a:effectLst/>
                <a:latin typeface="Calibri" panose="020F0502020204030204" pitchFamily="34" charset="0"/>
                <a:ea typeface="Times New Roman" panose="02020603050405020304" pitchFamily="18" charset="0"/>
              </a:rPr>
              <a:t>undervaccination</a:t>
            </a:r>
            <a:r>
              <a:rPr lang="en-US" sz="1800" dirty="0">
                <a:solidFill>
                  <a:srgbClr val="1F497D"/>
                </a:solidFill>
                <a:effectLst/>
                <a:latin typeface="Calibri" panose="020F0502020204030204" pitchFamily="34" charset="0"/>
                <a:ea typeface="Times New Roman" panose="02020603050405020304" pitchFamily="18" charset="0"/>
              </a:rPr>
              <a:t> patterns indicative of vaccine hesitancy or other barriers to vaccination in early childhood.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rPr>
              <a:t>2) Determine whether trends in and factors associated with Aim #1 immunization schedule adherence and specific </a:t>
            </a:r>
            <a:r>
              <a:rPr lang="en-US" sz="1800" dirty="0" err="1">
                <a:solidFill>
                  <a:srgbClr val="1F497D"/>
                </a:solidFill>
                <a:effectLst/>
                <a:latin typeface="Calibri" panose="020F0502020204030204" pitchFamily="34" charset="0"/>
                <a:ea typeface="Times New Roman" panose="02020603050405020304" pitchFamily="18" charset="0"/>
              </a:rPr>
              <a:t>undervaccination</a:t>
            </a:r>
            <a:r>
              <a:rPr lang="en-US" sz="1800" dirty="0">
                <a:solidFill>
                  <a:srgbClr val="1F497D"/>
                </a:solidFill>
                <a:effectLst/>
                <a:latin typeface="Calibri" panose="020F0502020204030204" pitchFamily="34" charset="0"/>
                <a:ea typeface="Times New Roman" panose="02020603050405020304" pitchFamily="18" charset="0"/>
              </a:rPr>
              <a:t> patterns are modified by rurality.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8</a:t>
            </a:fld>
            <a:endParaRPr lang="en-US"/>
          </a:p>
        </p:txBody>
      </p:sp>
    </p:spTree>
    <p:extLst>
      <p:ext uri="{BB962C8B-B14F-4D97-AF65-F5344CB8AC3E}">
        <p14:creationId xmlns:p14="http://schemas.microsoft.com/office/powerpoint/2010/main" val="246475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two adults are present both are </a:t>
            </a:r>
            <a:r>
              <a:rPr lang="en-US" dirty="0" err="1"/>
              <a:t>interviewe</a:t>
            </a:r>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12</a:t>
            </a:fld>
            <a:endParaRPr lang="en-US"/>
          </a:p>
        </p:txBody>
      </p:sp>
    </p:spTree>
    <p:extLst>
      <p:ext uri="{BB962C8B-B14F-4D97-AF65-F5344CB8AC3E}">
        <p14:creationId xmlns:p14="http://schemas.microsoft.com/office/powerpoint/2010/main" val="9149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Resources and Services Administration (HRSA)</a:t>
            </a:r>
          </a:p>
        </p:txBody>
      </p:sp>
      <p:sp>
        <p:nvSpPr>
          <p:cNvPr id="4" name="Slide Number Placeholder 3"/>
          <p:cNvSpPr>
            <a:spLocks noGrp="1"/>
          </p:cNvSpPr>
          <p:nvPr>
            <p:ph type="sldNum" sz="quarter" idx="5"/>
          </p:nvPr>
        </p:nvSpPr>
        <p:spPr/>
        <p:txBody>
          <a:bodyPr/>
          <a:lstStyle/>
          <a:p>
            <a:fld id="{91DEF262-CCFF-49CA-B33D-D6BD01EAB4C9}" type="slidenum">
              <a:rPr lang="en-US" smtClean="0"/>
              <a:t>13</a:t>
            </a:fld>
            <a:endParaRPr lang="en-US"/>
          </a:p>
        </p:txBody>
      </p:sp>
    </p:spTree>
    <p:extLst>
      <p:ext uri="{BB962C8B-B14F-4D97-AF65-F5344CB8AC3E}">
        <p14:creationId xmlns:p14="http://schemas.microsoft.com/office/powerpoint/2010/main" val="1652285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Collected by SAMSHA.</a:t>
            </a:r>
          </a:p>
        </p:txBody>
      </p:sp>
      <p:sp>
        <p:nvSpPr>
          <p:cNvPr id="4" name="Slide Number Placeholder 3"/>
          <p:cNvSpPr>
            <a:spLocks noGrp="1"/>
          </p:cNvSpPr>
          <p:nvPr>
            <p:ph type="sldNum" sz="quarter" idx="5"/>
          </p:nvPr>
        </p:nvSpPr>
        <p:spPr/>
        <p:txBody>
          <a:bodyPr/>
          <a:lstStyle/>
          <a:p>
            <a:fld id="{91DEF262-CCFF-49CA-B33D-D6BD01EAB4C9}" type="slidenum">
              <a:rPr lang="en-US" smtClean="0"/>
              <a:t>14</a:t>
            </a:fld>
            <a:endParaRPr lang="en-US"/>
          </a:p>
        </p:txBody>
      </p:sp>
    </p:spTree>
    <p:extLst>
      <p:ext uri="{BB962C8B-B14F-4D97-AF65-F5344CB8AC3E}">
        <p14:creationId xmlns:p14="http://schemas.microsoft.com/office/powerpoint/2010/main" val="428623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15</a:t>
            </a:fld>
            <a:endParaRPr lang="en-US"/>
          </a:p>
        </p:txBody>
      </p:sp>
    </p:spTree>
    <p:extLst>
      <p:ext uri="{BB962C8B-B14F-4D97-AF65-F5344CB8AC3E}">
        <p14:creationId xmlns:p14="http://schemas.microsoft.com/office/powerpoint/2010/main" val="109732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6196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07167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215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EB98-CF44-47FC-9FBE-9B7E94FCA9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CC8E4-5CA4-48E7-A8B0-79BD0D0B2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969A84-F209-4A15-86E1-1B4392BC42EB}"/>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5" name="Footer Placeholder 4">
            <a:extLst>
              <a:ext uri="{FF2B5EF4-FFF2-40B4-BE49-F238E27FC236}">
                <a16:creationId xmlns:a16="http://schemas.microsoft.com/office/drawing/2014/main" id="{75B3BC9B-A310-4A2A-8839-098A6865F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15BFA-5373-490C-B191-5237F022A60E}"/>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2998280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D36C-5112-4FF2-A3D5-FEDB41B7E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F0D84-AC3E-4395-B392-938A6AEBE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6AB8B-0FEE-436B-BBEE-0F5A59FA63A7}"/>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5" name="Footer Placeholder 4">
            <a:extLst>
              <a:ext uri="{FF2B5EF4-FFF2-40B4-BE49-F238E27FC236}">
                <a16:creationId xmlns:a16="http://schemas.microsoft.com/office/drawing/2014/main" id="{0EDF29F2-81F3-460F-8D3B-195622983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B7E0E-4909-474D-80F2-4F65F8F8F7A0}"/>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10253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14BC-151B-4405-898A-2487B7B96A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1E2D8-A39A-4AEA-AC83-58CBC40FBC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7D9583-C0CA-4C60-84A9-8B4C71AA294C}"/>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5" name="Footer Placeholder 4">
            <a:extLst>
              <a:ext uri="{FF2B5EF4-FFF2-40B4-BE49-F238E27FC236}">
                <a16:creationId xmlns:a16="http://schemas.microsoft.com/office/drawing/2014/main" id="{A4023E26-9061-4D4A-B7D9-5F008C0EA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0122F-E190-4676-96AD-6851455F5F07}"/>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23810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D5D-AF7D-468C-A726-7648C7F5A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1B30F-0F47-45A8-893F-329A80A35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CF43F-85C2-47AC-B717-F898D22CA5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6C855-9228-4490-9A9D-3C3CDAA784C9}"/>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6" name="Footer Placeholder 5">
            <a:extLst>
              <a:ext uri="{FF2B5EF4-FFF2-40B4-BE49-F238E27FC236}">
                <a16:creationId xmlns:a16="http://schemas.microsoft.com/office/drawing/2014/main" id="{DD15F456-68C6-4BF9-90D0-BD8CF3A0A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18EFD-4B43-4E52-AC0A-DDBBA2C5195C}"/>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94131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5937-535B-4060-83B7-8CC0A8382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CC5B53-59AF-4DC3-A7ED-45EB8E4CC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D2ADB9-49A4-468C-8136-CF0CBCFFA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8232D-2D09-42AD-95C0-C9BCC720B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D84BE-3E3D-4759-A0A3-703B96FFAA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4D3A9C-AD59-4E54-B44F-775CF8F5CA8E}"/>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8" name="Footer Placeholder 7">
            <a:extLst>
              <a:ext uri="{FF2B5EF4-FFF2-40B4-BE49-F238E27FC236}">
                <a16:creationId xmlns:a16="http://schemas.microsoft.com/office/drawing/2014/main" id="{051C9CD6-B7AB-4246-8E39-C9B1B4B3C6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0D5530-16A0-4A7A-9CED-C7E7250D7908}"/>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660878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B7BD-A82A-4C54-BD4C-40F7CFF81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F32B3D-FFB0-413A-9631-E3120F21AD04}"/>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4" name="Footer Placeholder 3">
            <a:extLst>
              <a:ext uri="{FF2B5EF4-FFF2-40B4-BE49-F238E27FC236}">
                <a16:creationId xmlns:a16="http://schemas.microsoft.com/office/drawing/2014/main" id="{A6836AAD-7E19-40F2-92F5-E16C0E6416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BC018-5989-4E4C-91A3-170699463ED5}"/>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283508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6658B-CDAB-4D41-BC09-19E7C575327C}"/>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3" name="Footer Placeholder 2">
            <a:extLst>
              <a:ext uri="{FF2B5EF4-FFF2-40B4-BE49-F238E27FC236}">
                <a16:creationId xmlns:a16="http://schemas.microsoft.com/office/drawing/2014/main" id="{616E0BDA-10CD-4691-864B-4C88AABE46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6DA08B-EC2C-45D3-9596-F8E47863A320}"/>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906940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41E4-4CFD-4055-A1D0-20D89862D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9D57F-F656-4BD3-885B-CC883AA9D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5CA8-0025-475A-AC8F-6DE048708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E1507-05CB-4162-A69C-9D38C4E097AA}"/>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6" name="Footer Placeholder 5">
            <a:extLst>
              <a:ext uri="{FF2B5EF4-FFF2-40B4-BE49-F238E27FC236}">
                <a16:creationId xmlns:a16="http://schemas.microsoft.com/office/drawing/2014/main" id="{B0D0D8C4-514C-49BC-9A29-38706BC12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88209-2021-4AC4-A7E1-3BFF5ED77300}"/>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41844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0158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EDBA-33A6-4690-A447-E84BA1A28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71EF3D-EDD7-4E1C-BF8A-487E7AEB8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5663C-ACFE-4C56-926E-C8B47F461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76FB2-3776-49D8-8C69-791116C782E1}"/>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6" name="Footer Placeholder 5">
            <a:extLst>
              <a:ext uri="{FF2B5EF4-FFF2-40B4-BE49-F238E27FC236}">
                <a16:creationId xmlns:a16="http://schemas.microsoft.com/office/drawing/2014/main" id="{AC4CB3DE-8457-4534-ADC9-EDE8B6AF9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D5499-125E-4835-B28F-2B0B0D145316}"/>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3846109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5189-4C1E-4EFD-AB2D-61CDF879A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248BF-2514-42AF-BB69-CB861802D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FB430-9E0E-4881-9D76-095703C3327A}"/>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5" name="Footer Placeholder 4">
            <a:extLst>
              <a:ext uri="{FF2B5EF4-FFF2-40B4-BE49-F238E27FC236}">
                <a16:creationId xmlns:a16="http://schemas.microsoft.com/office/drawing/2014/main" id="{8CC091A8-4D72-4789-B694-62B70F45C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03D3-2DB2-4D3B-B566-5002293BE3E2}"/>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12241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8F080-AB64-48CA-BBB8-AD198D083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ECB1DE-B85F-48A7-91B7-9D0018800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77F06-FAE2-4B58-8561-25589EF2F65E}"/>
              </a:ext>
            </a:extLst>
          </p:cNvPr>
          <p:cNvSpPr>
            <a:spLocks noGrp="1"/>
          </p:cNvSpPr>
          <p:nvPr>
            <p:ph type="dt" sz="half" idx="10"/>
          </p:nvPr>
        </p:nvSpPr>
        <p:spPr/>
        <p:txBody>
          <a:bodyPr/>
          <a:lstStyle/>
          <a:p>
            <a:fld id="{2CB4C11B-85FD-4DE2-ACA5-138BFB24037E}" type="datetimeFigureOut">
              <a:rPr lang="en-US" smtClean="0"/>
              <a:t>3/8/2022</a:t>
            </a:fld>
            <a:endParaRPr lang="en-US"/>
          </a:p>
        </p:txBody>
      </p:sp>
      <p:sp>
        <p:nvSpPr>
          <p:cNvPr id="5" name="Footer Placeholder 4">
            <a:extLst>
              <a:ext uri="{FF2B5EF4-FFF2-40B4-BE49-F238E27FC236}">
                <a16:creationId xmlns:a16="http://schemas.microsoft.com/office/drawing/2014/main" id="{3003F705-64A2-4E71-9FC3-7479A1460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403B9-DDF5-4305-B361-431EA3E3BEFC}"/>
              </a:ext>
            </a:extLst>
          </p:cNvPr>
          <p:cNvSpPr>
            <a:spLocks noGrp="1"/>
          </p:cNvSpPr>
          <p:nvPr>
            <p:ph type="sldNum" sz="quarter" idx="12"/>
          </p:nvPr>
        </p:nvSpPr>
        <p:spPr/>
        <p:txBody>
          <a:bodyPr/>
          <a:lstStyle/>
          <a:p>
            <a:fld id="{854D3249-230C-4465-8CB0-FABD884D8FD7}" type="slidenum">
              <a:rPr lang="en-US" smtClean="0"/>
              <a:t>‹#›</a:t>
            </a:fld>
            <a:endParaRPr lang="en-US"/>
          </a:p>
        </p:txBody>
      </p:sp>
    </p:spTree>
    <p:extLst>
      <p:ext uri="{BB962C8B-B14F-4D97-AF65-F5344CB8AC3E}">
        <p14:creationId xmlns:p14="http://schemas.microsoft.com/office/powerpoint/2010/main" val="23961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876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884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872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599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42047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53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3/8/2022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67447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537C6-109C-4369-8902-640828CC8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A6024-F824-43C6-B6AD-4459A6948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36C9D-E784-462D-B52B-2225A973A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4C11B-85FD-4DE2-ACA5-138BFB24037E}" type="datetimeFigureOut">
              <a:rPr lang="en-US" smtClean="0"/>
              <a:t>3/8/2022</a:t>
            </a:fld>
            <a:endParaRPr lang="en-US"/>
          </a:p>
        </p:txBody>
      </p:sp>
      <p:sp>
        <p:nvSpPr>
          <p:cNvPr id="5" name="Footer Placeholder 4">
            <a:extLst>
              <a:ext uri="{FF2B5EF4-FFF2-40B4-BE49-F238E27FC236}">
                <a16:creationId xmlns:a16="http://schemas.microsoft.com/office/drawing/2014/main" id="{982F4AD3-E770-44F9-9F0D-90411693D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A9F497-6CF3-41AF-85AB-027478DEA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D3249-230C-4465-8CB0-FABD884D8FD7}" type="slidenum">
              <a:rPr lang="en-US" smtClean="0"/>
              <a:t>‹#›</a:t>
            </a:fld>
            <a:endParaRPr lang="en-US"/>
          </a:p>
        </p:txBody>
      </p:sp>
    </p:spTree>
    <p:extLst>
      <p:ext uri="{BB962C8B-B14F-4D97-AF65-F5344CB8AC3E}">
        <p14:creationId xmlns:p14="http://schemas.microsoft.com/office/powerpoint/2010/main" val="1214330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i.little@colorado.edu" TargetMode="External"/><Relationship Id="rId2" Type="http://schemas.openxmlformats.org/officeDocument/2006/relationships/hyperlink" Target="https://www.colorado.edu/rocky-mountain-research-data-center/" TargetMode="Externa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mailto:kas.mclean@colorado.edu" TargetMode="External"/><Relationship Id="rId4" Type="http://schemas.openxmlformats.org/officeDocument/2006/relationships/hyperlink" Target="mailto:philip.m.pendergast@census.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census.gov/data/experimental-data-products/small-business-pulse-survey.html" TargetMode="External"/><Relationship Id="rId2" Type="http://schemas.openxmlformats.org/officeDocument/2006/relationships/hyperlink" Target="https://www.census.gov/programs-surveys/household-pulse-survey/datasets.htm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ensus.gov/programs-surveys/nsch.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ensus.gov/programs-surveys/nsch/data/datase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census.gov/data-tools/demo/uccb/nschdic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hw.hrsa.gov/sites/default/files/bureau-health-workforce/data-research/nssrn-questionair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bhw.hrsa.gov/data-research/access-data-tools/national-sample-survey-registered-nurs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sduhweb.rti.org/respweb/about_nsduh.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Kas.mclean@colorado.edu" TargetMode="External"/><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jani.little@colorado.edu" TargetMode="External"/><Relationship Id="rId5" Type="http://schemas.openxmlformats.org/officeDocument/2006/relationships/hyperlink" Target="mailto:philip.m.pendergast@census.gov"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4519-23A6-4D5D-B359-AEFD5B0D1CCE}"/>
              </a:ext>
            </a:extLst>
          </p:cNvPr>
          <p:cNvSpPr>
            <a:spLocks noGrp="1"/>
          </p:cNvSpPr>
          <p:nvPr>
            <p:ph type="ctrTitle"/>
          </p:nvPr>
        </p:nvSpPr>
        <p:spPr>
          <a:xfrm>
            <a:off x="1253380" y="1130842"/>
            <a:ext cx="9684152" cy="2387600"/>
          </a:xfrm>
        </p:spPr>
        <p:txBody>
          <a:bodyPr>
            <a:noAutofit/>
          </a:bodyPr>
          <a:lstStyle/>
          <a:p>
            <a:r>
              <a:rPr lang="en-US" sz="4900" b="1" dirty="0">
                <a:solidFill>
                  <a:schemeClr val="bg1"/>
                </a:solidFill>
              </a:rPr>
              <a:t>Rocky Mountain Research Data Center (</a:t>
            </a:r>
            <a:r>
              <a:rPr lang="en-US" sz="4900" b="1" dirty="0">
                <a:solidFill>
                  <a:srgbClr val="D4B779"/>
                </a:solidFill>
              </a:rPr>
              <a:t>RMRDC</a:t>
            </a:r>
            <a:r>
              <a:rPr lang="en-US" sz="4900" b="1" dirty="0">
                <a:solidFill>
                  <a:schemeClr val="bg1"/>
                </a:solidFill>
              </a:rPr>
              <a:t>): Accessing Restricted Data Collected by Federal Agencies</a:t>
            </a:r>
            <a:br>
              <a:rPr lang="en-US" sz="4900" b="1" dirty="0">
                <a:solidFill>
                  <a:schemeClr val="bg1"/>
                </a:solidFill>
              </a:rPr>
            </a:br>
            <a:r>
              <a:rPr lang="en-US" sz="4900" b="1" dirty="0">
                <a:solidFill>
                  <a:schemeClr val="bg1"/>
                </a:solidFill>
              </a:rPr>
              <a:t>  </a:t>
            </a:r>
            <a:br>
              <a:rPr lang="en-US" sz="1800" b="1" dirty="0">
                <a:solidFill>
                  <a:schemeClr val="bg1"/>
                </a:solidFill>
              </a:rPr>
            </a:br>
            <a:r>
              <a:rPr lang="en-US" sz="2200" b="1" dirty="0">
                <a:hlinkClick r:id="rId2"/>
              </a:rPr>
              <a:t>https://www.colorado.edu/rocky-mountain-research-data-center/</a:t>
            </a:r>
            <a:endParaRPr lang="en-US" sz="4400" b="1" dirty="0">
              <a:solidFill>
                <a:schemeClr val="bg1"/>
              </a:solidFill>
            </a:endParaRPr>
          </a:p>
        </p:txBody>
      </p:sp>
      <p:sp>
        <p:nvSpPr>
          <p:cNvPr id="3" name="Subtitle 2">
            <a:extLst>
              <a:ext uri="{FF2B5EF4-FFF2-40B4-BE49-F238E27FC236}">
                <a16:creationId xmlns:a16="http://schemas.microsoft.com/office/drawing/2014/main" id="{ABFBBD97-5666-47CD-B1DE-24E4C5C530DA}"/>
              </a:ext>
            </a:extLst>
          </p:cNvPr>
          <p:cNvSpPr>
            <a:spLocks noGrp="1"/>
          </p:cNvSpPr>
          <p:nvPr>
            <p:ph type="subTitle" idx="1"/>
          </p:nvPr>
        </p:nvSpPr>
        <p:spPr>
          <a:xfrm>
            <a:off x="1524000" y="3602038"/>
            <a:ext cx="9144000" cy="2902934"/>
          </a:xfrm>
        </p:spPr>
        <p:txBody>
          <a:bodyPr/>
          <a:lstStyle/>
          <a:p>
            <a:pPr algn="ctr">
              <a:lnSpc>
                <a:spcPct val="100000"/>
              </a:lnSpc>
              <a:spcBef>
                <a:spcPts val="0"/>
              </a:spcBef>
            </a:pPr>
            <a:r>
              <a:rPr lang="en-US" dirty="0">
                <a:solidFill>
                  <a:srgbClr val="D4B779"/>
                </a:solidFill>
              </a:rPr>
              <a:t>Jani Little, Executive Director</a:t>
            </a:r>
          </a:p>
          <a:p>
            <a:pPr algn="ctr">
              <a:lnSpc>
                <a:spcPct val="100000"/>
              </a:lnSpc>
              <a:spcBef>
                <a:spcPts val="0"/>
              </a:spcBef>
            </a:pPr>
            <a:r>
              <a:rPr lang="en-US" sz="1800" dirty="0">
                <a:solidFill>
                  <a:schemeClr val="bg1"/>
                </a:solidFill>
                <a:hlinkClick r:id="rId3">
                  <a:extLst>
                    <a:ext uri="{A12FA001-AC4F-418D-AE19-62706E023703}">
                      <ahyp:hlinkClr xmlns:ahyp="http://schemas.microsoft.com/office/drawing/2018/hyperlinkcolor" val="tx"/>
                    </a:ext>
                  </a:extLst>
                </a:hlinkClick>
              </a:rPr>
              <a:t>jani.little@colorado.edu</a:t>
            </a:r>
            <a:endParaRPr lang="en-US" sz="1800" dirty="0">
              <a:solidFill>
                <a:schemeClr val="bg1"/>
              </a:solidFill>
            </a:endParaRPr>
          </a:p>
          <a:p>
            <a:pPr algn="ctr">
              <a:lnSpc>
                <a:spcPct val="100000"/>
              </a:lnSpc>
              <a:spcBef>
                <a:spcPts val="0"/>
              </a:spcBef>
            </a:pPr>
            <a:endParaRPr lang="en-US" sz="1800" dirty="0">
              <a:solidFill>
                <a:schemeClr val="bg1"/>
              </a:solidFill>
            </a:endParaRPr>
          </a:p>
          <a:p>
            <a:pPr algn="ctr">
              <a:lnSpc>
                <a:spcPct val="100000"/>
              </a:lnSpc>
              <a:spcBef>
                <a:spcPts val="0"/>
              </a:spcBef>
            </a:pPr>
            <a:r>
              <a:rPr lang="en-US" dirty="0">
                <a:solidFill>
                  <a:srgbClr val="D4B779"/>
                </a:solidFill>
              </a:rPr>
              <a:t>Philip Pendergast, Administrator</a:t>
            </a:r>
          </a:p>
          <a:p>
            <a:pPr algn="ctr">
              <a:lnSpc>
                <a:spcPct val="100000"/>
              </a:lnSpc>
              <a:spcBef>
                <a:spcPts val="0"/>
              </a:spcBef>
            </a:pPr>
            <a:r>
              <a:rPr lang="en-US" sz="1800" dirty="0">
                <a:solidFill>
                  <a:schemeClr val="bg1"/>
                </a:solidFill>
                <a:hlinkClick r:id="rId4">
                  <a:extLst>
                    <a:ext uri="{A12FA001-AC4F-418D-AE19-62706E023703}">
                      <ahyp:hlinkClr xmlns:ahyp="http://schemas.microsoft.com/office/drawing/2018/hyperlinkcolor" val="tx"/>
                    </a:ext>
                  </a:extLst>
                </a:hlinkClick>
              </a:rPr>
              <a:t>philip.m.pendergast@census.gov</a:t>
            </a:r>
            <a:endParaRPr lang="en-US" sz="1800" dirty="0">
              <a:solidFill>
                <a:schemeClr val="bg1"/>
              </a:solidFill>
            </a:endParaRPr>
          </a:p>
          <a:p>
            <a:pPr algn="ctr">
              <a:lnSpc>
                <a:spcPct val="100000"/>
              </a:lnSpc>
              <a:spcBef>
                <a:spcPts val="0"/>
              </a:spcBef>
            </a:pPr>
            <a:endParaRPr lang="en-US" sz="1800" dirty="0">
              <a:solidFill>
                <a:schemeClr val="bg1"/>
              </a:solidFill>
            </a:endParaRPr>
          </a:p>
          <a:p>
            <a:pPr algn="ctr">
              <a:lnSpc>
                <a:spcPct val="100000"/>
              </a:lnSpc>
              <a:spcBef>
                <a:spcPts val="0"/>
              </a:spcBef>
            </a:pPr>
            <a:r>
              <a:rPr lang="en-US" dirty="0">
                <a:solidFill>
                  <a:srgbClr val="D4B779"/>
                </a:solidFill>
              </a:rPr>
              <a:t>Kas McLean, GRA (Econ PhD Candidate)</a:t>
            </a:r>
          </a:p>
          <a:p>
            <a:pPr algn="ctr">
              <a:lnSpc>
                <a:spcPct val="100000"/>
              </a:lnSpc>
              <a:spcBef>
                <a:spcPts val="0"/>
              </a:spcBef>
            </a:pPr>
            <a:r>
              <a:rPr lang="en-US" sz="1800" dirty="0">
                <a:solidFill>
                  <a:schemeClr val="bg1"/>
                </a:solidFill>
                <a:hlinkClick r:id="rId5">
                  <a:extLst>
                    <a:ext uri="{A12FA001-AC4F-418D-AE19-62706E023703}">
                      <ahyp:hlinkClr xmlns:ahyp="http://schemas.microsoft.com/office/drawing/2018/hyperlinkcolor" val="tx"/>
                    </a:ext>
                  </a:extLst>
                </a:hlinkClick>
              </a:rPr>
              <a:t>kas.mclean@colorado.edu</a:t>
            </a:r>
            <a:endParaRPr lang="en-US" sz="1800" dirty="0">
              <a:solidFill>
                <a:schemeClr val="bg1"/>
              </a:solidFill>
            </a:endParaRPr>
          </a:p>
          <a:p>
            <a:pPr>
              <a:spcBef>
                <a:spcPts val="0"/>
              </a:spcBef>
            </a:pPr>
            <a:endParaRPr lang="en-US" dirty="0">
              <a:solidFill>
                <a:schemeClr val="bg1"/>
              </a:solidFill>
            </a:endParaRPr>
          </a:p>
        </p:txBody>
      </p:sp>
      <p:pic>
        <p:nvPicPr>
          <p:cNvPr id="4" name="Picture 3">
            <a:extLst>
              <a:ext uri="{FF2B5EF4-FFF2-40B4-BE49-F238E27FC236}">
                <a16:creationId xmlns:a16="http://schemas.microsoft.com/office/drawing/2014/main" id="{FF9EA35C-8D60-4841-9F17-AE7DF0192A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169171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16EE611-0236-415F-8DA6-6601ED0487C7}"/>
              </a:ext>
            </a:extLst>
          </p:cNvPr>
          <p:cNvSpPr>
            <a:spLocks noGrp="1"/>
          </p:cNvSpPr>
          <p:nvPr>
            <p:ph idx="1"/>
          </p:nvPr>
        </p:nvSpPr>
        <p:spPr>
          <a:xfrm>
            <a:off x="711740" y="115909"/>
            <a:ext cx="10515600" cy="6284891"/>
          </a:xfrm>
        </p:spPr>
        <p:txBody>
          <a:bodyPr>
            <a:normAutofit fontScale="92500" lnSpcReduction="10000"/>
          </a:bodyPr>
          <a:lstStyle/>
          <a:p>
            <a:pPr marL="0" indent="0">
              <a:buNone/>
            </a:pPr>
            <a:r>
              <a:rPr lang="en-US" sz="3900" b="1" dirty="0">
                <a:solidFill>
                  <a:schemeClr val="bg1"/>
                </a:solidFill>
              </a:rPr>
              <a:t>New Restricted-Use Data Assets</a:t>
            </a:r>
            <a:r>
              <a:rPr lang="en-US" sz="3900" dirty="0">
                <a:solidFill>
                  <a:schemeClr val="bg1"/>
                </a:solidFill>
              </a:rPr>
              <a:t>—</a:t>
            </a:r>
            <a:r>
              <a:rPr lang="en-US" sz="3900" b="1" dirty="0">
                <a:solidFill>
                  <a:srgbClr val="D4B779"/>
                </a:solidFill>
              </a:rPr>
              <a:t>COVID-related</a:t>
            </a:r>
            <a:r>
              <a:rPr lang="en-US" sz="3900" dirty="0">
                <a:solidFill>
                  <a:schemeClr val="bg1"/>
                </a:solidFill>
              </a:rPr>
              <a:t> (</a:t>
            </a:r>
            <a:r>
              <a:rPr lang="en-US" sz="3900" b="1" i="1" u="sng" dirty="0">
                <a:solidFill>
                  <a:schemeClr val="bg1"/>
                </a:solidFill>
              </a:rPr>
              <a:t>Census Data Collections)</a:t>
            </a:r>
          </a:p>
          <a:p>
            <a:endParaRPr lang="en-US" b="1" dirty="0">
              <a:solidFill>
                <a:schemeClr val="bg1"/>
              </a:solidFill>
            </a:endParaRPr>
          </a:p>
          <a:p>
            <a:r>
              <a:rPr lang="en-US" b="1" dirty="0">
                <a:solidFill>
                  <a:schemeClr val="bg1"/>
                </a:solidFill>
              </a:rPr>
              <a:t>Household Pulse Survey: </a:t>
            </a:r>
            <a:r>
              <a:rPr lang="en-US" sz="1600" b="1" dirty="0">
                <a:solidFill>
                  <a:srgbClr val="D4B779"/>
                </a:solidFill>
                <a:hlinkClick r:id="rId2">
                  <a:extLst>
                    <a:ext uri="{A12FA001-AC4F-418D-AE19-62706E023703}">
                      <ahyp:hlinkClr xmlns:ahyp="http://schemas.microsoft.com/office/drawing/2018/hyperlinkcolor" val="tx"/>
                    </a:ext>
                  </a:extLst>
                </a:hlinkClick>
              </a:rPr>
              <a:t>https://www.census.gov/programs-surveys/household-pulse-survey/datasets.html</a:t>
            </a:r>
            <a:endParaRPr lang="en-US" sz="1600" b="1" dirty="0">
              <a:solidFill>
                <a:srgbClr val="D4B779"/>
              </a:solidFill>
            </a:endParaRPr>
          </a:p>
          <a:p>
            <a:pPr lvl="1"/>
            <a:r>
              <a:rPr lang="en-US" sz="2200" dirty="0">
                <a:solidFill>
                  <a:schemeClr val="bg1"/>
                </a:solidFill>
                <a:effectLst/>
                <a:latin typeface="Lora" pitchFamily="2" charset="0"/>
                <a:ea typeface="Calibri" panose="020F0502020204030204" pitchFamily="34" charset="0"/>
                <a:cs typeface="Times New Roman" panose="02020603050405020304" pitchFamily="18" charset="0"/>
              </a:rPr>
              <a:t>20-minute online survey studying how the coronavirus pandemic is impacting households across the country from a social and economic perspective. </a:t>
            </a:r>
          </a:p>
          <a:p>
            <a:pPr lvl="1"/>
            <a:r>
              <a:rPr lang="en-US" sz="2200" dirty="0">
                <a:solidFill>
                  <a:schemeClr val="bg1"/>
                </a:solidFill>
                <a:effectLst/>
                <a:latin typeface="Lora" pitchFamily="2" charset="0"/>
                <a:ea typeface="Calibri" panose="020F0502020204030204" pitchFamily="34" charset="0"/>
                <a:cs typeface="Times New Roman" panose="02020603050405020304" pitchFamily="18" charset="0"/>
              </a:rPr>
              <a:t>Asks questions about how childcare, education, employment, energy use, food security, health, housing, household spending, Child Tax Credit payments, and intention to receive a COVID-19 vaccination, have been affected by the ongoing crisis.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b="1" dirty="0">
              <a:solidFill>
                <a:schemeClr val="bg1"/>
              </a:solidFill>
            </a:endParaRPr>
          </a:p>
          <a:p>
            <a:pPr>
              <a:lnSpc>
                <a:spcPct val="100000"/>
              </a:lnSpc>
            </a:pPr>
            <a:r>
              <a:rPr lang="en-US" b="1" dirty="0">
                <a:solidFill>
                  <a:schemeClr val="bg1"/>
                </a:solidFill>
              </a:rPr>
              <a:t>Small Business Pulse Survey: </a:t>
            </a:r>
            <a:r>
              <a:rPr lang="en-US" sz="1700" b="1" dirty="0">
                <a:solidFill>
                  <a:srgbClr val="D4B779"/>
                </a:solidFill>
                <a:hlinkClick r:id="rId3">
                  <a:extLst>
                    <a:ext uri="{A12FA001-AC4F-418D-AE19-62706E023703}">
                      <ahyp:hlinkClr xmlns:ahyp="http://schemas.microsoft.com/office/drawing/2018/hyperlinkcolor" val="tx"/>
                    </a:ext>
                  </a:extLst>
                </a:hlinkClick>
              </a:rPr>
              <a:t>https://www.census.gov/data/experimental-data-products/small-business-pulse-survey.html</a:t>
            </a:r>
            <a:endParaRPr lang="en-US" sz="1700" b="1" dirty="0">
              <a:solidFill>
                <a:srgbClr val="D4B779"/>
              </a:solidFill>
            </a:endParaRPr>
          </a:p>
          <a:p>
            <a:pPr lvl="1"/>
            <a:r>
              <a:rPr lang="en-US" dirty="0">
                <a:solidFill>
                  <a:schemeClr val="bg1"/>
                </a:solidFill>
                <a:latin typeface="Lora" pitchFamily="2" charset="0"/>
                <a:ea typeface="Times New Roman" panose="02020603050405020304" pitchFamily="18" charset="0"/>
              </a:rPr>
              <a:t>M</a:t>
            </a:r>
            <a:r>
              <a:rPr lang="en-US" dirty="0">
                <a:solidFill>
                  <a:schemeClr val="bg1"/>
                </a:solidFill>
                <a:effectLst/>
                <a:latin typeface="Lora" pitchFamily="2" charset="0"/>
                <a:ea typeface="Times New Roman" panose="02020603050405020304" pitchFamily="18" charset="0"/>
              </a:rPr>
              <a:t>easures the effect of changing business conditions during the Coronavirus pandemic on our nation's small businesses.</a:t>
            </a:r>
            <a:endParaRPr lang="en-US" dirty="0">
              <a:solidFill>
                <a:schemeClr val="bg1"/>
              </a:solidFill>
              <a:effectLst/>
              <a:latin typeface="Times New Roman" panose="02020603050405020304" pitchFamily="18" charset="0"/>
              <a:ea typeface="Times New Roman" panose="02020603050405020304" pitchFamily="18" charset="0"/>
            </a:endParaRPr>
          </a:p>
          <a:p>
            <a:pPr lvl="1"/>
            <a:r>
              <a:rPr lang="en-US" dirty="0">
                <a:solidFill>
                  <a:schemeClr val="bg1"/>
                </a:solidFill>
                <a:effectLst/>
                <a:latin typeface="Lora" pitchFamily="2" charset="0"/>
                <a:ea typeface="Times New Roman" panose="02020603050405020304" pitchFamily="18" charset="0"/>
              </a:rPr>
              <a:t>Complements existing U.S. Census Bureau data collections by providing high-frequency, detailed information on the challenges small businesses are facing during the Coronavirus pandemic.</a:t>
            </a:r>
            <a:endParaRPr lang="en-US"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29A1D43D-5059-4A6B-A765-BAC08BA69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6" name="TextBox 5">
            <a:extLst>
              <a:ext uri="{FF2B5EF4-FFF2-40B4-BE49-F238E27FC236}">
                <a16:creationId xmlns:a16="http://schemas.microsoft.com/office/drawing/2014/main" id="{0506D48D-BA8F-4655-A7FB-705F67893636}"/>
              </a:ext>
            </a:extLst>
          </p:cNvPr>
          <p:cNvSpPr txBox="1"/>
          <p:nvPr/>
        </p:nvSpPr>
        <p:spPr>
          <a:xfrm rot="19374333">
            <a:off x="9907256" y="2784511"/>
            <a:ext cx="2949262" cy="369332"/>
          </a:xfrm>
          <a:prstGeom prst="rect">
            <a:avLst/>
          </a:prstGeom>
          <a:noFill/>
        </p:spPr>
        <p:txBody>
          <a:bodyPr wrap="square" rtlCol="0">
            <a:spAutoFit/>
          </a:bodyPr>
          <a:lstStyle/>
          <a:p>
            <a:r>
              <a:rPr lang="en-US" b="1" dirty="0">
                <a:solidFill>
                  <a:srgbClr val="D4B779"/>
                </a:solidFill>
              </a:rPr>
              <a:t>Remote Access Eligible!</a:t>
            </a:r>
          </a:p>
        </p:txBody>
      </p:sp>
    </p:spTree>
    <p:extLst>
      <p:ext uri="{BB962C8B-B14F-4D97-AF65-F5344CB8AC3E}">
        <p14:creationId xmlns:p14="http://schemas.microsoft.com/office/powerpoint/2010/main" val="100425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16EE611-0236-415F-8DA6-6601ED0487C7}"/>
              </a:ext>
            </a:extLst>
          </p:cNvPr>
          <p:cNvSpPr>
            <a:spLocks noGrp="1"/>
          </p:cNvSpPr>
          <p:nvPr>
            <p:ph idx="1"/>
          </p:nvPr>
        </p:nvSpPr>
        <p:spPr>
          <a:xfrm>
            <a:off x="711740" y="283335"/>
            <a:ext cx="10690038" cy="5988676"/>
          </a:xfrm>
        </p:spPr>
        <p:txBody>
          <a:bodyPr>
            <a:normAutofit fontScale="55000" lnSpcReduction="20000"/>
          </a:bodyPr>
          <a:lstStyle/>
          <a:p>
            <a:pPr marL="0" indent="0">
              <a:buNone/>
            </a:pPr>
            <a:r>
              <a:rPr lang="en-US" sz="7300" dirty="0">
                <a:solidFill>
                  <a:schemeClr val="bg1"/>
                </a:solidFill>
              </a:rPr>
              <a:t>New Restricted-Use Data Asset—</a:t>
            </a:r>
            <a:r>
              <a:rPr lang="en-US" sz="7300" b="1" dirty="0">
                <a:solidFill>
                  <a:srgbClr val="D4B779"/>
                </a:solidFill>
              </a:rPr>
              <a:t>Child Health-Related </a:t>
            </a:r>
            <a:r>
              <a:rPr lang="en-US" sz="7300" b="1" i="1" dirty="0">
                <a:solidFill>
                  <a:schemeClr val="bg1"/>
                </a:solidFill>
              </a:rPr>
              <a:t>(</a:t>
            </a:r>
            <a:r>
              <a:rPr lang="en-US" sz="7300" b="1" i="1" u="sng" dirty="0">
                <a:solidFill>
                  <a:schemeClr val="bg1"/>
                </a:solidFill>
              </a:rPr>
              <a:t>Census Data Collection)</a:t>
            </a:r>
          </a:p>
          <a:p>
            <a:pPr marL="0" indent="0">
              <a:buNone/>
            </a:pPr>
            <a:endParaRPr lang="en-US" sz="4000" dirty="0">
              <a:solidFill>
                <a:schemeClr val="bg1"/>
              </a:solidFill>
            </a:endParaRPr>
          </a:p>
          <a:p>
            <a:pPr marL="0" indent="0">
              <a:buNone/>
            </a:pPr>
            <a:r>
              <a:rPr lang="en-US" sz="3600" b="1" dirty="0">
                <a:solidFill>
                  <a:schemeClr val="bg1"/>
                </a:solidFill>
              </a:rPr>
              <a:t>National Survey of Children’s Health (</a:t>
            </a:r>
            <a:r>
              <a:rPr lang="en-US" sz="3600" b="1" dirty="0">
                <a:solidFill>
                  <a:srgbClr val="D4B779"/>
                </a:solidFill>
              </a:rPr>
              <a:t>NSCH</a:t>
            </a:r>
            <a:r>
              <a:rPr lang="en-US" sz="3600" dirty="0">
                <a:solidFill>
                  <a:schemeClr val="bg1"/>
                </a:solidFill>
              </a:rPr>
              <a:t>): </a:t>
            </a:r>
            <a:r>
              <a:rPr lang="en-US" sz="3600" dirty="0">
                <a:solidFill>
                  <a:srgbClr val="D4B779"/>
                </a:solidFill>
                <a:hlinkClick r:id="rId2">
                  <a:extLst>
                    <a:ext uri="{A12FA001-AC4F-418D-AE19-62706E023703}">
                      <ahyp:hlinkClr xmlns:ahyp="http://schemas.microsoft.com/office/drawing/2018/hyperlinkcolor" val="tx"/>
                    </a:ext>
                  </a:extLst>
                </a:hlinkClick>
              </a:rPr>
              <a:t>https://www.census.gov/programs-surveys/nsch.html</a:t>
            </a:r>
            <a:endParaRPr lang="en-US" sz="3600" dirty="0">
              <a:solidFill>
                <a:srgbClr val="D4B779"/>
              </a:solidFill>
            </a:endParaRPr>
          </a:p>
          <a:p>
            <a:endParaRPr lang="en-US" sz="2200" b="0" i="0" dirty="0">
              <a:solidFill>
                <a:schemeClr val="bg1"/>
              </a:solidFill>
              <a:effectLst/>
              <a:latin typeface="Lora" pitchFamily="2" charset="0"/>
            </a:endParaRPr>
          </a:p>
          <a:p>
            <a:r>
              <a:rPr lang="en-US" sz="3800" b="0" i="0" dirty="0">
                <a:solidFill>
                  <a:schemeClr val="bg1"/>
                </a:solidFill>
                <a:effectLst/>
                <a:latin typeface="Lora" pitchFamily="2" charset="0"/>
              </a:rPr>
              <a:t>Oversampled Colorado Health Service Areas (including rural areas)</a:t>
            </a:r>
          </a:p>
          <a:p>
            <a:r>
              <a:rPr lang="en-US" sz="3800" b="0" i="0" dirty="0">
                <a:solidFill>
                  <a:schemeClr val="bg1"/>
                </a:solidFill>
                <a:effectLst/>
                <a:latin typeface="Lora" pitchFamily="2" charset="0"/>
              </a:rPr>
              <a:t>Annual, 2016-2020</a:t>
            </a:r>
          </a:p>
          <a:p>
            <a:r>
              <a:rPr lang="en-US" sz="3800" b="0" i="0" dirty="0">
                <a:solidFill>
                  <a:schemeClr val="bg1"/>
                </a:solidFill>
                <a:effectLst/>
                <a:latin typeface="Lora" pitchFamily="2" charset="0"/>
              </a:rPr>
              <a:t>Information collected by adults (1 or 2) who know about child’s health</a:t>
            </a:r>
          </a:p>
          <a:p>
            <a:r>
              <a:rPr lang="en-US" sz="3800" dirty="0">
                <a:solidFill>
                  <a:schemeClr val="bg1"/>
                </a:solidFill>
                <a:latin typeface="Lora" pitchFamily="2" charset="0"/>
              </a:rPr>
              <a:t>P</a:t>
            </a:r>
            <a:r>
              <a:rPr lang="en-US" sz="3800" b="0" i="0" dirty="0">
                <a:solidFill>
                  <a:schemeClr val="bg1"/>
                </a:solidFill>
                <a:effectLst/>
                <a:latin typeface="Lora" pitchFamily="2" charset="0"/>
              </a:rPr>
              <a:t>hysical and emotional health of children ages 0-17</a:t>
            </a:r>
          </a:p>
          <a:p>
            <a:r>
              <a:rPr lang="en-US" sz="3800" dirty="0">
                <a:solidFill>
                  <a:schemeClr val="bg1"/>
                </a:solidFill>
                <a:latin typeface="Lora" pitchFamily="2" charset="0"/>
              </a:rPr>
              <a:t>Do c</a:t>
            </a:r>
            <a:r>
              <a:rPr lang="en-US" sz="3800" b="0" i="0" dirty="0">
                <a:solidFill>
                  <a:schemeClr val="bg1"/>
                </a:solidFill>
                <a:effectLst/>
                <a:latin typeface="Lora" pitchFamily="2" charset="0"/>
              </a:rPr>
              <a:t>hildren with special health care needs (CSHCN) have medical homes, adequate health insurance, access to needed services, and adequate care coordination? </a:t>
            </a:r>
          </a:p>
          <a:p>
            <a:r>
              <a:rPr lang="en-US" sz="3800" dirty="0">
                <a:solidFill>
                  <a:schemeClr val="bg1"/>
                </a:solidFill>
                <a:latin typeface="Lora" pitchFamily="2" charset="0"/>
              </a:rPr>
              <a:t>F</a:t>
            </a:r>
            <a:r>
              <a:rPr lang="en-US" sz="3800" b="0" i="0" dirty="0">
                <a:solidFill>
                  <a:schemeClr val="bg1"/>
                </a:solidFill>
                <a:effectLst/>
                <a:latin typeface="Lora" pitchFamily="2" charset="0"/>
              </a:rPr>
              <a:t>actors related to the well-being of children </a:t>
            </a:r>
          </a:p>
          <a:p>
            <a:pPr lvl="1"/>
            <a:r>
              <a:rPr lang="en-US" sz="3800" b="0" i="0" dirty="0">
                <a:solidFill>
                  <a:schemeClr val="bg1"/>
                </a:solidFill>
                <a:effectLst/>
                <a:latin typeface="Lora" pitchFamily="2" charset="0"/>
              </a:rPr>
              <a:t>access to - and quality of - health care</a:t>
            </a:r>
          </a:p>
          <a:p>
            <a:pPr lvl="1"/>
            <a:r>
              <a:rPr lang="en-US" sz="3800" b="0" i="0" dirty="0">
                <a:solidFill>
                  <a:schemeClr val="bg1"/>
                </a:solidFill>
                <a:effectLst/>
                <a:latin typeface="Lora" pitchFamily="2" charset="0"/>
              </a:rPr>
              <a:t>family interactions </a:t>
            </a:r>
          </a:p>
          <a:p>
            <a:pPr lvl="1"/>
            <a:r>
              <a:rPr lang="en-US" sz="3800" b="0" i="0" dirty="0">
                <a:solidFill>
                  <a:schemeClr val="bg1"/>
                </a:solidFill>
                <a:effectLst/>
                <a:latin typeface="Lora" pitchFamily="2" charset="0"/>
              </a:rPr>
              <a:t>parental health </a:t>
            </a:r>
          </a:p>
          <a:p>
            <a:pPr lvl="1"/>
            <a:r>
              <a:rPr lang="en-US" sz="3800" b="0" i="0" dirty="0">
                <a:solidFill>
                  <a:schemeClr val="bg1"/>
                </a:solidFill>
                <a:effectLst/>
                <a:latin typeface="Lora" pitchFamily="2" charset="0"/>
              </a:rPr>
              <a:t>neighborhood characteristics </a:t>
            </a:r>
          </a:p>
          <a:p>
            <a:pPr lvl="1"/>
            <a:r>
              <a:rPr lang="en-US" sz="3800" b="0" i="0" dirty="0">
                <a:solidFill>
                  <a:schemeClr val="bg1"/>
                </a:solidFill>
                <a:effectLst/>
                <a:latin typeface="Lora" pitchFamily="2" charset="0"/>
              </a:rPr>
              <a:t>school and after-school experiences</a:t>
            </a:r>
          </a:p>
          <a:p>
            <a:pPr marL="457200" lvl="1" indent="0">
              <a:buNone/>
            </a:pPr>
            <a:endParaRPr lang="en-US" b="0" i="0" dirty="0">
              <a:solidFill>
                <a:schemeClr val="bg1"/>
              </a:solidFill>
              <a:effectLst/>
              <a:latin typeface="Lora" pitchFamily="2" charset="0"/>
            </a:endParaRPr>
          </a:p>
          <a:p>
            <a:pPr lvl="1"/>
            <a:endParaRPr lang="en-US" dirty="0">
              <a:solidFill>
                <a:schemeClr val="bg1"/>
              </a:solidFill>
            </a:endParaRPr>
          </a:p>
        </p:txBody>
      </p:sp>
      <p:pic>
        <p:nvPicPr>
          <p:cNvPr id="4" name="Picture 3">
            <a:extLst>
              <a:ext uri="{FF2B5EF4-FFF2-40B4-BE49-F238E27FC236}">
                <a16:creationId xmlns:a16="http://schemas.microsoft.com/office/drawing/2014/main" id="{4DB6EDFE-CA25-4C4B-8C83-970051C3F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6" name="TextBox 5">
            <a:extLst>
              <a:ext uri="{FF2B5EF4-FFF2-40B4-BE49-F238E27FC236}">
                <a16:creationId xmlns:a16="http://schemas.microsoft.com/office/drawing/2014/main" id="{16A28F0E-589C-4570-8318-FB68561704D6}"/>
              </a:ext>
            </a:extLst>
          </p:cNvPr>
          <p:cNvSpPr txBox="1"/>
          <p:nvPr/>
        </p:nvSpPr>
        <p:spPr>
          <a:xfrm rot="19374333">
            <a:off x="9613501" y="2207641"/>
            <a:ext cx="2949262" cy="369332"/>
          </a:xfrm>
          <a:prstGeom prst="rect">
            <a:avLst/>
          </a:prstGeom>
          <a:noFill/>
        </p:spPr>
        <p:txBody>
          <a:bodyPr wrap="square" rtlCol="0">
            <a:spAutoFit/>
          </a:bodyPr>
          <a:lstStyle/>
          <a:p>
            <a:r>
              <a:rPr lang="en-US" b="1" dirty="0">
                <a:solidFill>
                  <a:srgbClr val="D4B779"/>
                </a:solidFill>
              </a:rPr>
              <a:t>Remote Access Eligible!</a:t>
            </a:r>
          </a:p>
        </p:txBody>
      </p:sp>
    </p:spTree>
    <p:extLst>
      <p:ext uri="{BB962C8B-B14F-4D97-AF65-F5344CB8AC3E}">
        <p14:creationId xmlns:p14="http://schemas.microsoft.com/office/powerpoint/2010/main" val="290715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16EE611-0236-415F-8DA6-6601ED0487C7}"/>
              </a:ext>
            </a:extLst>
          </p:cNvPr>
          <p:cNvSpPr>
            <a:spLocks noGrp="1"/>
          </p:cNvSpPr>
          <p:nvPr>
            <p:ph idx="1"/>
          </p:nvPr>
        </p:nvSpPr>
        <p:spPr>
          <a:xfrm>
            <a:off x="750437" y="222160"/>
            <a:ext cx="10690037" cy="6413679"/>
          </a:xfrm>
        </p:spPr>
        <p:txBody>
          <a:bodyPr>
            <a:normAutofit fontScale="77500" lnSpcReduction="20000"/>
          </a:bodyPr>
          <a:lstStyle/>
          <a:p>
            <a:pPr marL="0" indent="0">
              <a:buNone/>
            </a:pPr>
            <a:r>
              <a:rPr lang="en-US" sz="5100" b="1" dirty="0">
                <a:solidFill>
                  <a:schemeClr val="bg1"/>
                </a:solidFill>
              </a:rPr>
              <a:t>National Survey of Children’s Health (</a:t>
            </a:r>
            <a:r>
              <a:rPr lang="en-US" sz="5100" b="1" dirty="0">
                <a:solidFill>
                  <a:srgbClr val="D4B779"/>
                </a:solidFill>
              </a:rPr>
              <a:t>NSCH</a:t>
            </a:r>
            <a:r>
              <a:rPr lang="en-US" sz="5100" b="1" dirty="0">
                <a:solidFill>
                  <a:schemeClr val="bg1"/>
                </a:solidFill>
              </a:rPr>
              <a:t>)</a:t>
            </a:r>
            <a:br>
              <a:rPr lang="en-US" sz="5100" b="1" i="1" u="sng" dirty="0">
                <a:solidFill>
                  <a:schemeClr val="bg1"/>
                </a:solidFill>
              </a:rPr>
            </a:br>
            <a:br>
              <a:rPr lang="en-US" sz="5100" b="1" i="1" u="sng" dirty="0">
                <a:solidFill>
                  <a:schemeClr val="bg1"/>
                </a:solidFill>
              </a:rPr>
            </a:br>
            <a:r>
              <a:rPr lang="en-US" sz="2900" b="1" dirty="0">
                <a:solidFill>
                  <a:schemeClr val="bg1"/>
                </a:solidFill>
              </a:rPr>
              <a:t>2020 Public-Use Data</a:t>
            </a:r>
            <a:r>
              <a:rPr lang="en-US" sz="2900" dirty="0">
                <a:solidFill>
                  <a:schemeClr val="bg1"/>
                </a:solidFill>
              </a:rPr>
              <a:t>: </a:t>
            </a:r>
            <a:r>
              <a:rPr lang="en-US" sz="2900" u="sng" dirty="0">
                <a:solidFill>
                  <a:srgbClr val="D4B779"/>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https://www.census.gov/programs-surveys/nsch/data/datasets.html </a:t>
            </a:r>
            <a:r>
              <a:rPr lang="en-US" sz="2900" dirty="0">
                <a:solidFill>
                  <a:srgbClr val="D4B779"/>
                </a:solidFill>
                <a:effectLst/>
                <a:ea typeface="Calibri" panose="020F0502020204030204" pitchFamily="34" charset="0"/>
              </a:rPr>
              <a:t> </a:t>
            </a:r>
            <a:endParaRPr lang="en-US" sz="2900" dirty="0">
              <a:solidFill>
                <a:srgbClr val="D4B779"/>
              </a:solidFill>
            </a:endParaRPr>
          </a:p>
          <a:p>
            <a:pPr marL="0" indent="0">
              <a:buNone/>
            </a:pPr>
            <a:r>
              <a:rPr lang="en-US" sz="2900" b="1" i="0" dirty="0">
                <a:solidFill>
                  <a:schemeClr val="bg1"/>
                </a:solidFill>
                <a:effectLst/>
              </a:rPr>
              <a:t>Codebook</a:t>
            </a:r>
            <a:r>
              <a:rPr lang="en-US" sz="2900" b="0" i="0" dirty="0">
                <a:solidFill>
                  <a:schemeClr val="bg1"/>
                </a:solidFill>
                <a:effectLst/>
              </a:rPr>
              <a:t>: </a:t>
            </a:r>
            <a:r>
              <a:rPr lang="en-US" sz="2900" u="sng" dirty="0">
                <a:solidFill>
                  <a:srgbClr val="D4B779"/>
                </a:solidFill>
                <a:effectLst/>
                <a:ea typeface="Calibri" panose="020F0502020204030204" pitchFamily="34" charset="0"/>
                <a:hlinkClick r:id="rId4">
                  <a:extLst>
                    <a:ext uri="{A12FA001-AC4F-418D-AE19-62706E023703}">
                      <ahyp:hlinkClr xmlns:ahyp="http://schemas.microsoft.com/office/drawing/2018/hyperlinkcolor" val="tx"/>
                    </a:ext>
                  </a:extLst>
                </a:hlinkClick>
              </a:rPr>
              <a:t>https://www.census.gov/data-tools/demo/uccb/nschdict</a:t>
            </a:r>
            <a:endParaRPr lang="en-US" sz="2900" b="0" i="0" dirty="0">
              <a:solidFill>
                <a:srgbClr val="D4B779"/>
              </a:solidFill>
              <a:effectLst/>
            </a:endParaRPr>
          </a:p>
          <a:p>
            <a:endParaRPr lang="en-US" dirty="0">
              <a:solidFill>
                <a:schemeClr val="bg1"/>
              </a:solidFill>
              <a:latin typeface="Lora" pitchFamily="2" charset="0"/>
            </a:endParaRPr>
          </a:p>
          <a:p>
            <a:r>
              <a:rPr lang="en-US" sz="2600" b="1" dirty="0">
                <a:solidFill>
                  <a:schemeClr val="bg1"/>
                </a:solidFill>
                <a:latin typeface="Lora" pitchFamily="2" charset="0"/>
              </a:rPr>
              <a:t>Parent in the Military Questions:  </a:t>
            </a:r>
            <a:r>
              <a:rPr lang="en-US" sz="2600" b="0" i="0" dirty="0">
                <a:solidFill>
                  <a:schemeClr val="bg1"/>
                </a:solidFill>
                <a:effectLst/>
                <a:latin typeface="Lora" pitchFamily="2" charset="0"/>
              </a:rPr>
              <a:t>Active in Military; Ever deployed during child’s life?</a:t>
            </a:r>
          </a:p>
          <a:p>
            <a:r>
              <a:rPr lang="en-US" sz="2600" b="1" i="0" dirty="0">
                <a:solidFill>
                  <a:schemeClr val="bg1"/>
                </a:solidFill>
                <a:effectLst/>
                <a:latin typeface="Lora" pitchFamily="2" charset="0"/>
              </a:rPr>
              <a:t>Parent’s </a:t>
            </a:r>
            <a:r>
              <a:rPr lang="en-US" sz="2600" b="1" dirty="0">
                <a:solidFill>
                  <a:schemeClr val="bg1"/>
                </a:solidFill>
                <a:latin typeface="Lora" pitchFamily="2" charset="0"/>
              </a:rPr>
              <a:t>Mental/Emotional Health</a:t>
            </a:r>
          </a:p>
          <a:p>
            <a:r>
              <a:rPr lang="en-US" sz="2600" b="1" i="0" dirty="0">
                <a:solidFill>
                  <a:schemeClr val="bg1"/>
                </a:solidFill>
                <a:effectLst/>
                <a:latin typeface="Lora" pitchFamily="2" charset="0"/>
              </a:rPr>
              <a:t>Parent Domestic Violence:  </a:t>
            </a:r>
            <a:r>
              <a:rPr lang="en-US" sz="2600" b="0" i="0" dirty="0">
                <a:solidFill>
                  <a:schemeClr val="bg1"/>
                </a:solidFill>
                <a:effectLst/>
                <a:latin typeface="Lora" pitchFamily="2" charset="0"/>
              </a:rPr>
              <a:t>Has child EVER saw or heard parents (or adults) slap, hit, kick, punch one another in the home? </a:t>
            </a:r>
          </a:p>
          <a:p>
            <a:r>
              <a:rPr lang="en-US" sz="2600" b="1" dirty="0">
                <a:solidFill>
                  <a:schemeClr val="bg1"/>
                </a:solidFill>
                <a:latin typeface="Lora" pitchFamily="2" charset="0"/>
              </a:rPr>
              <a:t>Child Victim of Violence: </a:t>
            </a:r>
            <a:r>
              <a:rPr lang="en-US" sz="2600" b="0" i="0" dirty="0">
                <a:solidFill>
                  <a:schemeClr val="bg1"/>
                </a:solidFill>
                <a:effectLst/>
                <a:latin typeface="Lora" pitchFamily="2" charset="0"/>
              </a:rPr>
              <a:t>Has child EVER been a victim of violence or witnessed violence in the neighborhood?</a:t>
            </a:r>
          </a:p>
          <a:p>
            <a:r>
              <a:rPr lang="en-US" sz="2600" b="1" i="0" dirty="0">
                <a:solidFill>
                  <a:schemeClr val="bg1"/>
                </a:solidFill>
                <a:effectLst/>
                <a:latin typeface="Lora" pitchFamily="2" charset="0"/>
              </a:rPr>
              <a:t>Child EVER Lived with Mentally Ill</a:t>
            </a:r>
            <a:r>
              <a:rPr lang="en-US" sz="2600" b="0" i="0" dirty="0">
                <a:solidFill>
                  <a:schemeClr val="bg1"/>
                </a:solidFill>
                <a:effectLst/>
                <a:latin typeface="Lora" pitchFamily="2" charset="0"/>
              </a:rPr>
              <a:t>; or adults with Alcohol/Drug Problem</a:t>
            </a:r>
          </a:p>
          <a:p>
            <a:r>
              <a:rPr lang="en-US" sz="2600" b="1" dirty="0">
                <a:solidFill>
                  <a:schemeClr val="bg1"/>
                </a:solidFill>
                <a:latin typeface="Lora" pitchFamily="2" charset="0"/>
              </a:rPr>
              <a:t>Child EVER Been Bullied: or Bullies?</a:t>
            </a:r>
            <a:endParaRPr lang="en-US" sz="2600" b="1" i="0" dirty="0">
              <a:solidFill>
                <a:schemeClr val="bg1"/>
              </a:solidFill>
              <a:effectLst/>
              <a:latin typeface="Lora" pitchFamily="2" charset="0"/>
            </a:endParaRPr>
          </a:p>
          <a:p>
            <a:r>
              <a:rPr lang="en-US" sz="2600" b="1" dirty="0">
                <a:solidFill>
                  <a:schemeClr val="bg1"/>
                </a:solidFill>
                <a:latin typeface="Lora" pitchFamily="2" charset="0"/>
              </a:rPr>
              <a:t>Child Special Conditions: </a:t>
            </a:r>
            <a:r>
              <a:rPr lang="en-US" sz="2600" dirty="0">
                <a:solidFill>
                  <a:schemeClr val="bg1"/>
                </a:solidFill>
                <a:latin typeface="Lora" pitchFamily="2" charset="0"/>
              </a:rPr>
              <a:t>ADHD, Allergies, Autism, Obesity, Blindness, Blood Disorder; Respiratory Problems; Brain Injury; Arthritis</a:t>
            </a:r>
          </a:p>
          <a:p>
            <a:r>
              <a:rPr lang="en-US" sz="2600" b="1" i="0" dirty="0">
                <a:solidFill>
                  <a:schemeClr val="bg1"/>
                </a:solidFill>
                <a:effectLst/>
                <a:latin typeface="Lora" pitchFamily="2" charset="0"/>
              </a:rPr>
              <a:t>Time Spent Providing Health Care for Child</a:t>
            </a:r>
            <a:r>
              <a:rPr lang="en-US" sz="2600" b="0" i="0" dirty="0">
                <a:solidFill>
                  <a:schemeClr val="bg1"/>
                </a:solidFill>
                <a:effectLst/>
                <a:latin typeface="Lora" pitchFamily="2" charset="0"/>
              </a:rPr>
              <a:t>; and Time Spent Arranging Medical Care;</a:t>
            </a:r>
          </a:p>
          <a:p>
            <a:r>
              <a:rPr lang="en-US" sz="2600" b="1" dirty="0">
                <a:solidFill>
                  <a:schemeClr val="bg1"/>
                </a:solidFill>
                <a:latin typeface="Lora" pitchFamily="2" charset="0"/>
              </a:rPr>
              <a:t>Child Healthcare NOT Received/Not Available</a:t>
            </a:r>
            <a:r>
              <a:rPr lang="en-US" sz="2600" b="1" i="0" dirty="0">
                <a:solidFill>
                  <a:schemeClr val="bg1"/>
                </a:solidFill>
                <a:effectLst/>
                <a:latin typeface="Lora" pitchFamily="2" charset="0"/>
              </a:rPr>
              <a:t> </a:t>
            </a:r>
            <a:r>
              <a:rPr lang="en-US" sz="2600" b="0" i="0" dirty="0">
                <a:solidFill>
                  <a:schemeClr val="bg1"/>
                </a:solidFill>
                <a:effectLst/>
                <a:latin typeface="Lora" pitchFamily="2" charset="0"/>
              </a:rPr>
              <a:t>when Needed</a:t>
            </a:r>
          </a:p>
          <a:p>
            <a:endParaRPr lang="en-US" b="0" i="0" dirty="0">
              <a:solidFill>
                <a:schemeClr val="bg1"/>
              </a:solidFill>
              <a:effectLst/>
              <a:latin typeface="Lora" pitchFamily="2" charset="0"/>
            </a:endParaRPr>
          </a:p>
          <a:p>
            <a:endParaRPr lang="en-US" b="0" i="0" dirty="0">
              <a:solidFill>
                <a:schemeClr val="bg1"/>
              </a:solidFill>
              <a:effectLst/>
              <a:latin typeface="Lora" pitchFamily="2" charset="0"/>
            </a:endParaRPr>
          </a:p>
          <a:p>
            <a:pPr marL="457200" lvl="1" indent="0">
              <a:buNone/>
            </a:pPr>
            <a:endParaRPr lang="en-US" b="0" i="0" dirty="0">
              <a:solidFill>
                <a:schemeClr val="bg1"/>
              </a:solidFill>
              <a:effectLst/>
              <a:latin typeface="Lora" pitchFamily="2" charset="0"/>
            </a:endParaRPr>
          </a:p>
          <a:p>
            <a:endParaRPr lang="en-US" b="0" i="0" dirty="0">
              <a:solidFill>
                <a:schemeClr val="bg1"/>
              </a:solidFill>
              <a:effectLst/>
              <a:latin typeface="Lora" pitchFamily="2" charset="0"/>
            </a:endParaRPr>
          </a:p>
          <a:p>
            <a:pPr lvl="1"/>
            <a:endParaRPr lang="en-US" dirty="0">
              <a:solidFill>
                <a:schemeClr val="bg1"/>
              </a:solidFill>
            </a:endParaRPr>
          </a:p>
        </p:txBody>
      </p:sp>
      <p:pic>
        <p:nvPicPr>
          <p:cNvPr id="7" name="Picture 6">
            <a:extLst>
              <a:ext uri="{FF2B5EF4-FFF2-40B4-BE49-F238E27FC236}">
                <a16:creationId xmlns:a16="http://schemas.microsoft.com/office/drawing/2014/main" id="{44708123-99D5-4374-9047-F99BEDF8A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87252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16EE611-0236-415F-8DA6-6601ED0487C7}"/>
              </a:ext>
            </a:extLst>
          </p:cNvPr>
          <p:cNvSpPr>
            <a:spLocks noGrp="1"/>
          </p:cNvSpPr>
          <p:nvPr>
            <p:ph idx="1"/>
          </p:nvPr>
        </p:nvSpPr>
        <p:spPr>
          <a:xfrm>
            <a:off x="830002" y="159940"/>
            <a:ext cx="10650797" cy="5936060"/>
          </a:xfrm>
        </p:spPr>
        <p:txBody>
          <a:bodyPr>
            <a:normAutofit/>
          </a:bodyPr>
          <a:lstStyle/>
          <a:p>
            <a:pPr marL="0" indent="0">
              <a:buNone/>
            </a:pPr>
            <a:r>
              <a:rPr lang="en-US" sz="4000" b="1" dirty="0">
                <a:solidFill>
                  <a:schemeClr val="bg1"/>
                </a:solidFill>
              </a:rPr>
              <a:t>New Restricted-Use Data Asset—</a:t>
            </a:r>
            <a:r>
              <a:rPr lang="en-US" sz="4000" b="1" dirty="0">
                <a:solidFill>
                  <a:srgbClr val="D4B779"/>
                </a:solidFill>
              </a:rPr>
              <a:t>COVID-related</a:t>
            </a:r>
            <a:r>
              <a:rPr lang="en-US" sz="4000" dirty="0">
                <a:solidFill>
                  <a:schemeClr val="bg1"/>
                </a:solidFill>
              </a:rPr>
              <a:t> (</a:t>
            </a:r>
            <a:r>
              <a:rPr lang="en-US" sz="4000" b="1" i="1" u="sng" dirty="0">
                <a:solidFill>
                  <a:schemeClr val="bg1"/>
                </a:solidFill>
              </a:rPr>
              <a:t>Census Data Collections)</a:t>
            </a:r>
          </a:p>
          <a:p>
            <a:endParaRPr lang="en-US" sz="2800" b="1" dirty="0">
              <a:solidFill>
                <a:schemeClr val="bg1"/>
              </a:solidFill>
              <a:latin typeface="Roboto" panose="02000000000000000000" pitchFamily="2" charset="0"/>
              <a:ea typeface="Roboto" panose="02000000000000000000" pitchFamily="2" charset="0"/>
            </a:endParaRPr>
          </a:p>
          <a:p>
            <a:r>
              <a:rPr lang="en-US" sz="2800" b="1" dirty="0">
                <a:solidFill>
                  <a:schemeClr val="bg1"/>
                </a:solidFill>
                <a:latin typeface="Roboto" panose="02000000000000000000" pitchFamily="2" charset="0"/>
                <a:ea typeface="Roboto" panose="02000000000000000000" pitchFamily="2" charset="0"/>
              </a:rPr>
              <a:t>National Sample Survey of Registered Nurses (</a:t>
            </a:r>
            <a:r>
              <a:rPr lang="en-US" sz="2800" b="1" dirty="0">
                <a:solidFill>
                  <a:srgbClr val="D4B779"/>
                </a:solidFill>
                <a:latin typeface="Roboto" panose="02000000000000000000" pitchFamily="2" charset="0"/>
                <a:ea typeface="Roboto" panose="02000000000000000000" pitchFamily="2" charset="0"/>
              </a:rPr>
              <a:t>NSSRN</a:t>
            </a:r>
            <a:r>
              <a:rPr lang="en-US" sz="2800" b="1" dirty="0">
                <a:solidFill>
                  <a:schemeClr val="bg1"/>
                </a:solidFill>
                <a:latin typeface="Roboto" panose="02000000000000000000" pitchFamily="2" charset="0"/>
                <a:ea typeface="Roboto" panose="02000000000000000000" pitchFamily="2" charset="0"/>
              </a:rPr>
              <a:t>)</a:t>
            </a:r>
            <a:br>
              <a:rPr lang="en-US" b="1" dirty="0">
                <a:solidFill>
                  <a:schemeClr val="bg1"/>
                </a:solidFill>
              </a:rPr>
            </a:br>
            <a:endParaRPr lang="en-US" sz="2000" b="1" dirty="0">
              <a:solidFill>
                <a:schemeClr val="bg1"/>
              </a:solidFill>
            </a:endParaRPr>
          </a:p>
          <a:p>
            <a:pPr lvl="1"/>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Largest survey of Registered nurses in the U.S.  Approximately, 50,000 per year.</a:t>
            </a:r>
          </a:p>
          <a:p>
            <a:pPr lvl="1"/>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Used to Assess Current Challenges and Predict Trends in U.S. Nursing Workforce</a:t>
            </a:r>
          </a:p>
          <a:p>
            <a:pPr lvl="1"/>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Every 4 years since 1980--M</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ost recent 2018—Next 2022</a:t>
            </a:r>
          </a:p>
          <a:p>
            <a:pPr lvl="1"/>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Use to Assess Resources for Epidemic and Pandemic Response</a:t>
            </a:r>
          </a:p>
          <a:p>
            <a:pPr marL="0" indent="0">
              <a:buNone/>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US" b="1" dirty="0">
                <a:solidFill>
                  <a:schemeClr val="bg1"/>
                </a:solidFill>
              </a:rPr>
              <a:t>2018 Questionnaire: </a:t>
            </a:r>
            <a:r>
              <a:rPr lang="en-US" dirty="0">
                <a:solidFill>
                  <a:srgbClr val="D4B779"/>
                </a:solidFill>
                <a:hlinkClick r:id="rId3">
                  <a:extLst>
                    <a:ext uri="{A12FA001-AC4F-418D-AE19-62706E023703}">
                      <ahyp:hlinkClr xmlns:ahyp="http://schemas.microsoft.com/office/drawing/2018/hyperlinkcolor" val="tx"/>
                    </a:ext>
                  </a:extLst>
                </a:hlinkClick>
              </a:rPr>
              <a:t>nssrn-questionaire.pdf (hrsa.gov)</a:t>
            </a:r>
            <a:endParaRPr lang="en-US" dirty="0">
              <a:solidFill>
                <a:srgbClr val="D4B779"/>
              </a:solidFill>
            </a:endParaRPr>
          </a:p>
          <a:p>
            <a:pPr>
              <a:lnSpc>
                <a:spcPct val="100000"/>
              </a:lnSpc>
            </a:pPr>
            <a:r>
              <a:rPr lang="en-US" dirty="0">
                <a:solidFill>
                  <a:schemeClr val="bg1"/>
                </a:solidFill>
              </a:rPr>
              <a:t>More Information: </a:t>
            </a:r>
            <a:r>
              <a:rPr lang="en-US" sz="2400" dirty="0">
                <a:solidFill>
                  <a:srgbClr val="D4B779"/>
                </a:solidFill>
                <a:hlinkClick r:id="rId4">
                  <a:extLst>
                    <a:ext uri="{A12FA001-AC4F-418D-AE19-62706E023703}">
                      <ahyp:hlinkClr xmlns:ahyp="http://schemas.microsoft.com/office/drawing/2018/hyperlinkcolor" val="tx"/>
                    </a:ext>
                  </a:extLst>
                </a:hlinkClick>
              </a:rPr>
              <a:t>National Sample Survey of Registered Nurses (NSSRN) | Bureau of Health Workforce (hrsa.gov)</a:t>
            </a:r>
            <a:r>
              <a:rPr lang="en-US" sz="2400" dirty="0">
                <a:solidFill>
                  <a:srgbClr val="D4B779"/>
                </a:solidFill>
              </a:rPr>
              <a:t> </a:t>
            </a:r>
          </a:p>
          <a:p>
            <a:pPr>
              <a:lnSpc>
                <a:spcPct val="100000"/>
              </a:lnSpc>
            </a:pPr>
            <a:endParaRPr lang="en-US" b="1" dirty="0">
              <a:solidFill>
                <a:schemeClr val="bg1"/>
              </a:solidFill>
            </a:endParaRP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90D9524C-DAB6-43AB-9474-D36DF4C70E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 name="TextBox 1">
            <a:extLst>
              <a:ext uri="{FF2B5EF4-FFF2-40B4-BE49-F238E27FC236}">
                <a16:creationId xmlns:a16="http://schemas.microsoft.com/office/drawing/2014/main" id="{7AE4790F-BCD4-4B31-8441-331EB2B78F55}"/>
              </a:ext>
            </a:extLst>
          </p:cNvPr>
          <p:cNvSpPr txBox="1"/>
          <p:nvPr/>
        </p:nvSpPr>
        <p:spPr>
          <a:xfrm rot="19374333">
            <a:off x="9549108" y="1906611"/>
            <a:ext cx="2949262" cy="369332"/>
          </a:xfrm>
          <a:prstGeom prst="rect">
            <a:avLst/>
          </a:prstGeom>
          <a:noFill/>
        </p:spPr>
        <p:txBody>
          <a:bodyPr wrap="square" rtlCol="0">
            <a:spAutoFit/>
          </a:bodyPr>
          <a:lstStyle/>
          <a:p>
            <a:r>
              <a:rPr lang="en-US" b="1" dirty="0">
                <a:solidFill>
                  <a:srgbClr val="D4B779"/>
                </a:solidFill>
              </a:rPr>
              <a:t>Remote Access Eligible!</a:t>
            </a:r>
          </a:p>
        </p:txBody>
      </p:sp>
    </p:spTree>
    <p:extLst>
      <p:ext uri="{BB962C8B-B14F-4D97-AF65-F5344CB8AC3E}">
        <p14:creationId xmlns:p14="http://schemas.microsoft.com/office/powerpoint/2010/main" val="251264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16EE611-0236-415F-8DA6-6601ED0487C7}"/>
              </a:ext>
            </a:extLst>
          </p:cNvPr>
          <p:cNvSpPr>
            <a:spLocks noGrp="1"/>
          </p:cNvSpPr>
          <p:nvPr>
            <p:ph idx="1"/>
          </p:nvPr>
        </p:nvSpPr>
        <p:spPr>
          <a:xfrm>
            <a:off x="711739" y="609600"/>
            <a:ext cx="11141593" cy="4750240"/>
          </a:xfrm>
        </p:spPr>
        <p:txBody>
          <a:bodyPr/>
          <a:lstStyle/>
          <a:p>
            <a:pPr marL="0" indent="0">
              <a:buNone/>
            </a:pPr>
            <a:r>
              <a:rPr lang="en-US" sz="4000" b="1" dirty="0">
                <a:solidFill>
                  <a:schemeClr val="bg1"/>
                </a:solidFill>
              </a:rPr>
              <a:t>New Restricted-Use Data Asset—</a:t>
            </a:r>
            <a:r>
              <a:rPr lang="en-US" sz="4000" b="1" dirty="0">
                <a:solidFill>
                  <a:srgbClr val="D4B779"/>
                </a:solidFill>
              </a:rPr>
              <a:t>Mental Health and Drug Use Related</a:t>
            </a:r>
            <a:r>
              <a:rPr lang="en-US" sz="4000" b="1" dirty="0">
                <a:solidFill>
                  <a:schemeClr val="bg1"/>
                </a:solidFill>
              </a:rPr>
              <a:t> (</a:t>
            </a:r>
            <a:r>
              <a:rPr lang="en-US" sz="4000" b="1" i="1" u="sng" dirty="0">
                <a:solidFill>
                  <a:schemeClr val="bg1"/>
                </a:solidFill>
              </a:rPr>
              <a:t>NCHS</a:t>
            </a:r>
            <a:r>
              <a:rPr lang="en-US" sz="4000" i="1" dirty="0">
                <a:solidFill>
                  <a:schemeClr val="bg1"/>
                </a:solidFill>
              </a:rPr>
              <a:t> </a:t>
            </a:r>
            <a:r>
              <a:rPr lang="en-US" sz="4000" b="1" i="1" u="sng" dirty="0">
                <a:solidFill>
                  <a:schemeClr val="bg1"/>
                </a:solidFill>
              </a:rPr>
              <a:t>Data Collection)</a:t>
            </a:r>
          </a:p>
          <a:p>
            <a:pPr marL="0" indent="0">
              <a:buNone/>
            </a:pPr>
            <a:endParaRPr lang="en-US" dirty="0">
              <a:solidFill>
                <a:schemeClr val="bg1"/>
              </a:solidFill>
            </a:endParaRPr>
          </a:p>
          <a:p>
            <a:pPr marL="0" indent="0">
              <a:buNone/>
            </a:pPr>
            <a:r>
              <a:rPr lang="en-US" dirty="0">
                <a:solidFill>
                  <a:schemeClr val="bg1"/>
                </a:solidFill>
              </a:rPr>
              <a:t>National Survey on Drug Use and Health (NSDUH):</a:t>
            </a:r>
            <a:r>
              <a:rPr lang="en-US" sz="2000" dirty="0">
                <a:solidFill>
                  <a:srgbClr val="D4B779"/>
                </a:solidFill>
                <a:hlinkClick r:id="rId3">
                  <a:extLst>
                    <a:ext uri="{A12FA001-AC4F-418D-AE19-62706E023703}">
                      <ahyp:hlinkClr xmlns:ahyp="http://schemas.microsoft.com/office/drawing/2018/hyperlinkcolor" val="tx"/>
                    </a:ext>
                  </a:extLst>
                </a:hlinkClick>
              </a:rPr>
              <a:t>https://nsduhweb.rti.org/</a:t>
            </a:r>
            <a:r>
              <a:rPr lang="en-US" sz="2000" dirty="0" err="1">
                <a:solidFill>
                  <a:srgbClr val="D4B779"/>
                </a:solidFill>
                <a:hlinkClick r:id="rId3">
                  <a:extLst>
                    <a:ext uri="{A12FA001-AC4F-418D-AE19-62706E023703}">
                      <ahyp:hlinkClr xmlns:ahyp="http://schemas.microsoft.com/office/drawing/2018/hyperlinkcolor" val="tx"/>
                    </a:ext>
                  </a:extLst>
                </a:hlinkClick>
              </a:rPr>
              <a:t>respweb</a:t>
            </a:r>
            <a:r>
              <a:rPr lang="en-US" sz="2000" dirty="0">
                <a:solidFill>
                  <a:srgbClr val="D4B779"/>
                </a:solidFill>
                <a:hlinkClick r:id="rId3">
                  <a:extLst>
                    <a:ext uri="{A12FA001-AC4F-418D-AE19-62706E023703}">
                      <ahyp:hlinkClr xmlns:ahyp="http://schemas.microsoft.com/office/drawing/2018/hyperlinkcolor" val="tx"/>
                    </a:ext>
                  </a:extLst>
                </a:hlinkClick>
              </a:rPr>
              <a:t>/about_nsduh.html</a:t>
            </a:r>
            <a:endParaRPr lang="en-US" sz="2000" dirty="0">
              <a:solidFill>
                <a:srgbClr val="D4B779"/>
              </a:solidFill>
            </a:endParaRPr>
          </a:p>
          <a:p>
            <a:pPr marL="0" indent="0">
              <a:buNone/>
            </a:pPr>
            <a:endParaRPr lang="en-US" sz="2000" dirty="0">
              <a:solidFill>
                <a:schemeClr val="bg1"/>
              </a:solidFill>
            </a:endParaRPr>
          </a:p>
          <a:p>
            <a:r>
              <a:rPr lang="en-US" sz="2000" dirty="0">
                <a:solidFill>
                  <a:schemeClr val="bg1"/>
                </a:solidFill>
              </a:rPr>
              <a:t>Annually 70,000 people, 2014-2020</a:t>
            </a:r>
          </a:p>
          <a:p>
            <a:r>
              <a:rPr lang="en-US" sz="2000" dirty="0">
                <a:solidFill>
                  <a:schemeClr val="bg1"/>
                </a:solidFill>
              </a:rPr>
              <a:t>Aged 12 and older</a:t>
            </a:r>
          </a:p>
          <a:p>
            <a:pPr algn="l">
              <a:buFont typeface="Arial" panose="020B0604020202020204" pitchFamily="34" charset="0"/>
              <a:buChar char="•"/>
            </a:pPr>
            <a:r>
              <a:rPr lang="en-US" sz="2000" dirty="0">
                <a:solidFill>
                  <a:schemeClr val="bg1"/>
                </a:solidFill>
              </a:rPr>
              <a:t>U</a:t>
            </a:r>
            <a:r>
              <a:rPr lang="en-US" sz="2000" b="0" i="0" dirty="0">
                <a:solidFill>
                  <a:schemeClr val="bg1"/>
                </a:solidFill>
                <a:effectLst/>
              </a:rPr>
              <a:t>se of illegal drugs, prescription drugs, alcohol, and tobacco</a:t>
            </a:r>
          </a:p>
          <a:p>
            <a:pPr algn="l">
              <a:buFont typeface="Arial" panose="020B0604020202020204" pitchFamily="34" charset="0"/>
              <a:buChar char="•"/>
            </a:pPr>
            <a:r>
              <a:rPr lang="en-US" sz="2000" dirty="0">
                <a:solidFill>
                  <a:schemeClr val="bg1"/>
                </a:solidFill>
              </a:rPr>
              <a:t>M</a:t>
            </a:r>
            <a:r>
              <a:rPr lang="en-US" sz="2000" b="0" i="0" dirty="0">
                <a:solidFill>
                  <a:schemeClr val="bg1"/>
                </a:solidFill>
                <a:effectLst/>
              </a:rPr>
              <a:t>ental disorders, treatment, and co-occurring substance use and mental disorders</a:t>
            </a:r>
          </a:p>
          <a:p>
            <a:endParaRPr lang="en-US" sz="2000" dirty="0">
              <a:solidFill>
                <a:schemeClr val="bg1"/>
              </a:solidFill>
            </a:endParaRPr>
          </a:p>
        </p:txBody>
      </p:sp>
      <p:pic>
        <p:nvPicPr>
          <p:cNvPr id="4" name="Picture 3">
            <a:extLst>
              <a:ext uri="{FF2B5EF4-FFF2-40B4-BE49-F238E27FC236}">
                <a16:creationId xmlns:a16="http://schemas.microsoft.com/office/drawing/2014/main" id="{0268FDC3-895C-45E2-9D1F-3CC8F6375E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29582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6" y="-1"/>
            <a:ext cx="11349652" cy="6369627"/>
          </a:xfrm>
        </p:spPr>
        <p:txBody>
          <a:bodyPr anchor="ctr">
            <a:normAutofit/>
          </a:bodyPr>
          <a:lstStyle/>
          <a:p>
            <a:pPr marL="0" indent="0" algn="ctr">
              <a:buNone/>
            </a:pPr>
            <a:endParaRPr lang="en-US" sz="3600" b="1" dirty="0">
              <a:solidFill>
                <a:schemeClr val="bg1"/>
              </a:solidFill>
            </a:endParaRPr>
          </a:p>
          <a:p>
            <a:pPr marL="0" indent="0" algn="ctr">
              <a:buNone/>
            </a:pPr>
            <a:r>
              <a:rPr lang="en-US" sz="3600" b="1" dirty="0">
                <a:solidFill>
                  <a:schemeClr val="bg1"/>
                </a:solidFill>
              </a:rPr>
              <a:t>Health Data Course: Spring 2022</a:t>
            </a:r>
          </a:p>
          <a:p>
            <a:pPr marL="0" indent="0" algn="ctr">
              <a:buNone/>
            </a:pPr>
            <a:r>
              <a:rPr lang="en-US" sz="3600" b="1" dirty="0">
                <a:solidFill>
                  <a:schemeClr val="bg1"/>
                </a:solidFill>
              </a:rPr>
              <a:t>HSMP 6670 002 and HSMP 6670 003</a:t>
            </a:r>
          </a:p>
          <a:p>
            <a:pPr marL="0" indent="0" algn="ctr">
              <a:buNone/>
            </a:pPr>
            <a:r>
              <a:rPr lang="en-US" sz="3600" b="1" dirty="0">
                <a:solidFill>
                  <a:schemeClr val="bg1"/>
                </a:solidFill>
              </a:rPr>
              <a:t>“</a:t>
            </a:r>
            <a:r>
              <a:rPr lang="en-US" sz="3600" b="1" dirty="0">
                <a:solidFill>
                  <a:srgbClr val="D4B779"/>
                </a:solidFill>
              </a:rPr>
              <a:t>Federal Statistical Data for Health Research and Policy</a:t>
            </a:r>
            <a:r>
              <a:rPr lang="en-US" sz="3600" b="1" dirty="0">
                <a:solidFill>
                  <a:schemeClr val="bg1"/>
                </a:solidFill>
              </a:rPr>
              <a:t>”</a:t>
            </a:r>
            <a:br>
              <a:rPr lang="en-US" sz="3600" b="1" dirty="0">
                <a:solidFill>
                  <a:schemeClr val="bg1"/>
                </a:solidFill>
              </a:rPr>
            </a:br>
            <a:endParaRPr lang="en-US" sz="3600" b="1" dirty="0">
              <a:solidFill>
                <a:schemeClr val="bg1"/>
              </a:solidFill>
            </a:endParaRPr>
          </a:p>
          <a:p>
            <a:pPr marL="0" indent="0">
              <a:buNone/>
            </a:pPr>
            <a:r>
              <a:rPr lang="en-US" sz="2400" dirty="0">
                <a:solidFill>
                  <a:schemeClr val="bg1"/>
                </a:solidFill>
              </a:rPr>
              <a:t>1. Offered to all RMRDC Consortium Member Institutions at no cost, taught remotely</a:t>
            </a:r>
          </a:p>
          <a:p>
            <a:pPr marL="0" indent="0">
              <a:buNone/>
            </a:pPr>
            <a:r>
              <a:rPr lang="en-US" sz="2400" dirty="0">
                <a:solidFill>
                  <a:schemeClr val="bg1"/>
                </a:solidFill>
              </a:rPr>
              <a:t>2. Targets early-career graduate students</a:t>
            </a:r>
          </a:p>
          <a:p>
            <a:pPr marL="0" indent="0">
              <a:buNone/>
            </a:pPr>
            <a:r>
              <a:rPr lang="en-US" sz="2400" dirty="0">
                <a:solidFill>
                  <a:schemeClr val="bg1"/>
                </a:solidFill>
              </a:rPr>
              <a:t>3. Students develop the knowledge and skills required to effectively use a variety of federal statistical data sets for health research and policy analysis.</a:t>
            </a:r>
          </a:p>
          <a:p>
            <a:pPr marL="0" indent="0">
              <a:buNone/>
            </a:pPr>
            <a:r>
              <a:rPr lang="en-US" sz="2400" dirty="0">
                <a:solidFill>
                  <a:schemeClr val="bg1"/>
                </a:solidFill>
              </a:rPr>
              <a:t>4. The semester project is a restricted data proposal.</a:t>
            </a:r>
          </a:p>
          <a:p>
            <a:pPr marL="0" indent="0">
              <a:buNone/>
            </a:pPr>
            <a:r>
              <a:rPr lang="en-US" sz="2400" dirty="0">
                <a:solidFill>
                  <a:schemeClr val="bg1"/>
                </a:solidFill>
              </a:rPr>
              <a:t>5. Students get “hands on” exercises using SAS to analyze public versions of the federal data sets to reproduce results in published papers.</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48646F9A-E761-4EB3-BB3F-21FBB4351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71689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5C8402-AACA-4C5F-B0CD-084A116677D2}"/>
              </a:ext>
            </a:extLst>
          </p:cNvPr>
          <p:cNvSpPr txBox="1"/>
          <p:nvPr/>
        </p:nvSpPr>
        <p:spPr>
          <a:xfrm>
            <a:off x="608993" y="0"/>
            <a:ext cx="10974014" cy="3477875"/>
          </a:xfrm>
          <a:prstGeom prst="rect">
            <a:avLst/>
          </a:prstGeom>
          <a:noFill/>
        </p:spPr>
        <p:txBody>
          <a:bodyPr wrap="square" rtlCol="0">
            <a:spAutoFit/>
          </a:bodyPr>
          <a:lstStyle/>
          <a:p>
            <a:r>
              <a:rPr lang="en-US" sz="4400" b="1" dirty="0">
                <a:solidFill>
                  <a:schemeClr val="bg1"/>
                </a:solidFill>
              </a:rPr>
              <a:t>Restricted-Use Health Data Sets Covered in the Course by Dissemination Agency: </a:t>
            </a:r>
          </a:p>
          <a:p>
            <a:endParaRPr lang="en-US" sz="4400" b="1" dirty="0">
              <a:solidFill>
                <a:schemeClr val="bg1"/>
              </a:solidFill>
            </a:endParaRPr>
          </a:p>
          <a:p>
            <a:endParaRPr lang="en-US" sz="4400" b="1" dirty="0">
              <a:solidFill>
                <a:schemeClr val="bg1"/>
              </a:solidFill>
            </a:endParaRPr>
          </a:p>
          <a:p>
            <a:endParaRPr lang="en-US" sz="4400" b="1" dirty="0">
              <a:solidFill>
                <a:schemeClr val="bg1"/>
              </a:solidFill>
            </a:endParaRPr>
          </a:p>
        </p:txBody>
      </p:sp>
      <p:sp>
        <p:nvSpPr>
          <p:cNvPr id="4" name="Content Placeholder 3">
            <a:extLst>
              <a:ext uri="{FF2B5EF4-FFF2-40B4-BE49-F238E27FC236}">
                <a16:creationId xmlns:a16="http://schemas.microsoft.com/office/drawing/2014/main" id="{6D6BF069-78D4-4853-ADA7-1B87154ACB7A}"/>
              </a:ext>
            </a:extLst>
          </p:cNvPr>
          <p:cNvSpPr>
            <a:spLocks noGrp="1"/>
          </p:cNvSpPr>
          <p:nvPr>
            <p:ph sz="half" idx="2"/>
          </p:nvPr>
        </p:nvSpPr>
        <p:spPr>
          <a:xfrm>
            <a:off x="2625123" y="1363309"/>
            <a:ext cx="9442382" cy="5494691"/>
          </a:xfrm>
        </p:spPr>
        <p:txBody>
          <a:bodyPr>
            <a:normAutofit fontScale="25000" lnSpcReduction="20000"/>
          </a:bodyPr>
          <a:lstStyle/>
          <a:p>
            <a:pPr marL="0" indent="0">
              <a:buNone/>
            </a:pPr>
            <a:r>
              <a:rPr lang="en-US" sz="7200" b="1" dirty="0">
                <a:solidFill>
                  <a:srgbClr val="D4B779"/>
                </a:solidFill>
              </a:rPr>
              <a:t>Census:</a:t>
            </a:r>
          </a:p>
          <a:p>
            <a:pPr lvl="1"/>
            <a:r>
              <a:rPr lang="en-US" sz="7200" dirty="0">
                <a:solidFill>
                  <a:schemeClr val="bg1"/>
                </a:solidFill>
              </a:rPr>
              <a:t>American Community Survey (ACS)</a:t>
            </a:r>
          </a:p>
          <a:p>
            <a:pPr lvl="1"/>
            <a:r>
              <a:rPr lang="en-US" sz="7200" dirty="0">
                <a:solidFill>
                  <a:schemeClr val="bg1"/>
                </a:solidFill>
              </a:rPr>
              <a:t>Current Population Survey (CPS)</a:t>
            </a:r>
          </a:p>
          <a:p>
            <a:pPr lvl="1"/>
            <a:r>
              <a:rPr lang="en-US" sz="7200" dirty="0">
                <a:solidFill>
                  <a:schemeClr val="bg1"/>
                </a:solidFill>
              </a:rPr>
              <a:t>National Survey of Children’s Health (NSCH)</a:t>
            </a:r>
          </a:p>
          <a:p>
            <a:pPr lvl="1"/>
            <a:r>
              <a:rPr lang="en-US" sz="6600" dirty="0">
                <a:solidFill>
                  <a:schemeClr val="bg1"/>
                </a:solidFill>
              </a:rPr>
              <a:t>National Crime Victimization Survey (NCVS)</a:t>
            </a:r>
            <a:endParaRPr lang="en-US" sz="7200" dirty="0">
              <a:solidFill>
                <a:schemeClr val="bg1"/>
              </a:solidFill>
            </a:endParaRPr>
          </a:p>
          <a:p>
            <a:pPr marL="0" indent="0">
              <a:buNone/>
            </a:pPr>
            <a:r>
              <a:rPr lang="en-US" sz="7200" b="1" dirty="0">
                <a:solidFill>
                  <a:srgbClr val="D4B779"/>
                </a:solidFill>
              </a:rPr>
              <a:t>NCHS:</a:t>
            </a:r>
          </a:p>
          <a:p>
            <a:pPr lvl="1"/>
            <a:r>
              <a:rPr lang="en-US" sz="7200" dirty="0">
                <a:solidFill>
                  <a:schemeClr val="bg1"/>
                </a:solidFill>
              </a:rPr>
              <a:t>National Vital Statistics System (NVSS)</a:t>
            </a:r>
          </a:p>
          <a:p>
            <a:pPr lvl="1"/>
            <a:r>
              <a:rPr lang="en-US" sz="7200" dirty="0">
                <a:solidFill>
                  <a:schemeClr val="bg1"/>
                </a:solidFill>
              </a:rPr>
              <a:t>National Health and Nutrition Examination Surveys (NHANES)</a:t>
            </a:r>
          </a:p>
          <a:p>
            <a:pPr lvl="1"/>
            <a:r>
              <a:rPr lang="en-US" sz="7200" dirty="0">
                <a:solidFill>
                  <a:schemeClr val="bg1"/>
                </a:solidFill>
              </a:rPr>
              <a:t>National Health Interview Survey (NHIS) linked with National Death Index (NDI)</a:t>
            </a:r>
          </a:p>
          <a:p>
            <a:pPr lvl="1"/>
            <a:r>
              <a:rPr lang="en-US" sz="7200" dirty="0">
                <a:solidFill>
                  <a:schemeClr val="bg1"/>
                </a:solidFill>
              </a:rPr>
              <a:t>National Survey of Family Growth (NSFG)</a:t>
            </a:r>
            <a:endParaRPr lang="en-US" sz="7200" b="1" dirty="0">
              <a:solidFill>
                <a:schemeClr val="bg1"/>
              </a:solidFill>
            </a:endParaRPr>
          </a:p>
          <a:p>
            <a:pPr lvl="1"/>
            <a:r>
              <a:rPr lang="en-US" sz="7200" dirty="0">
                <a:solidFill>
                  <a:schemeClr val="bg1"/>
                </a:solidFill>
              </a:rPr>
              <a:t>Behavioral Risk Factor Surveillance System (BRFSS)</a:t>
            </a:r>
          </a:p>
          <a:p>
            <a:pPr lvl="1"/>
            <a:r>
              <a:rPr lang="en-US" sz="7200" dirty="0">
                <a:solidFill>
                  <a:schemeClr val="bg1"/>
                </a:solidFill>
              </a:rPr>
              <a:t>National Survey on Drug Use and Health (NSDUH)</a:t>
            </a:r>
            <a:br>
              <a:rPr lang="en-US" sz="7200" dirty="0">
                <a:solidFill>
                  <a:schemeClr val="bg1"/>
                </a:solidFill>
              </a:rPr>
            </a:br>
            <a:endParaRPr lang="en-US" sz="7200" dirty="0">
              <a:solidFill>
                <a:schemeClr val="bg1"/>
              </a:solidFill>
            </a:endParaRPr>
          </a:p>
          <a:p>
            <a:pPr marL="0" indent="0">
              <a:buNone/>
            </a:pPr>
            <a:r>
              <a:rPr lang="en-US" sz="7200" b="1" dirty="0">
                <a:solidFill>
                  <a:srgbClr val="D4B779"/>
                </a:solidFill>
              </a:rPr>
              <a:t>Agency for Health Research and Quality (AHRQ):</a:t>
            </a:r>
          </a:p>
          <a:p>
            <a:pPr lvl="1"/>
            <a:r>
              <a:rPr lang="en-US" sz="7200" dirty="0">
                <a:solidFill>
                  <a:schemeClr val="bg1"/>
                </a:solidFill>
              </a:rPr>
              <a:t>Medical Expenditure Panel Survey (MEPS)</a:t>
            </a:r>
            <a:br>
              <a:rPr lang="en-US" sz="7200" dirty="0">
                <a:solidFill>
                  <a:schemeClr val="bg1"/>
                </a:solidFill>
              </a:rPr>
            </a:br>
            <a:endParaRPr lang="en-US" sz="7200" dirty="0">
              <a:solidFill>
                <a:schemeClr val="bg1"/>
              </a:solidFill>
            </a:endParaRPr>
          </a:p>
          <a:p>
            <a:pPr marL="0" indent="0">
              <a:buNone/>
            </a:pPr>
            <a:r>
              <a:rPr lang="en-US" sz="7200" b="1" dirty="0">
                <a:solidFill>
                  <a:srgbClr val="D4B779"/>
                </a:solidFill>
              </a:rPr>
              <a:t>Bureau of Labor Stats (BLS):</a:t>
            </a:r>
          </a:p>
          <a:p>
            <a:pPr lvl="1"/>
            <a:r>
              <a:rPr lang="en-US" sz="7200" dirty="0">
                <a:solidFill>
                  <a:schemeClr val="bg1"/>
                </a:solidFill>
              </a:rPr>
              <a:t>Survey of Occupational Injuries and Illnesses (SOII) </a:t>
            </a:r>
          </a:p>
          <a:p>
            <a:pPr lvl="1"/>
            <a:r>
              <a:rPr lang="en-US" sz="7200" dirty="0">
                <a:solidFill>
                  <a:schemeClr val="bg1"/>
                </a:solidFill>
              </a:rPr>
              <a:t>Census of Fatal Occupational Injuries (CFOI)</a:t>
            </a:r>
          </a:p>
          <a:p>
            <a:pPr marL="457200" lvl="1" indent="0">
              <a:buNone/>
            </a:pPr>
            <a:endParaRPr lang="en-US" sz="4100" dirty="0">
              <a:solidFill>
                <a:schemeClr val="bg1"/>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id="{BF1A26B3-158A-4315-9BD5-BDD7E7A96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376548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F2BDB-7788-48EA-B020-2D1461D22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 name="Title 1">
            <a:extLst>
              <a:ext uri="{FF2B5EF4-FFF2-40B4-BE49-F238E27FC236}">
                <a16:creationId xmlns:a16="http://schemas.microsoft.com/office/drawing/2014/main" id="{6C0EBCDB-BCE9-784E-839B-6DFBE6FAEF2D}"/>
              </a:ext>
            </a:extLst>
          </p:cNvPr>
          <p:cNvSpPr>
            <a:spLocks noGrp="1"/>
          </p:cNvSpPr>
          <p:nvPr>
            <p:ph type="title"/>
          </p:nvPr>
        </p:nvSpPr>
        <p:spPr/>
        <p:txBody>
          <a:bodyPr>
            <a:normAutofit/>
          </a:bodyPr>
          <a:lstStyle/>
          <a:p>
            <a:r>
              <a:rPr lang="en-US" b="1" dirty="0">
                <a:solidFill>
                  <a:schemeClr val="bg1"/>
                </a:solidFill>
              </a:rPr>
              <a:t>Local Project Using National Survey of family Growth (</a:t>
            </a:r>
            <a:r>
              <a:rPr lang="en-US" b="1" dirty="0">
                <a:solidFill>
                  <a:srgbClr val="D4B779"/>
                </a:solidFill>
              </a:rPr>
              <a:t>NSFG</a:t>
            </a:r>
            <a:r>
              <a:rPr lang="en-US" b="1" dirty="0">
                <a:solidFill>
                  <a:schemeClr val="bg1"/>
                </a:solidFill>
              </a:rPr>
              <a:t>)</a:t>
            </a:r>
          </a:p>
        </p:txBody>
      </p:sp>
      <p:sp>
        <p:nvSpPr>
          <p:cNvPr id="3" name="Subtitle 2"/>
          <p:cNvSpPr>
            <a:spLocks noGrp="1"/>
          </p:cNvSpPr>
          <p:nvPr>
            <p:ph idx="1"/>
          </p:nvPr>
        </p:nvSpPr>
        <p:spPr>
          <a:xfrm>
            <a:off x="1157177" y="1556262"/>
            <a:ext cx="10515600" cy="4649534"/>
          </a:xfrm>
        </p:spPr>
        <p:txBody>
          <a:bodyPr>
            <a:noAutofit/>
          </a:bodyPr>
          <a:lstStyle/>
          <a:p>
            <a:r>
              <a:rPr lang="en-US" sz="2000" dirty="0">
                <a:solidFill>
                  <a:schemeClr val="bg1"/>
                </a:solidFill>
              </a:rPr>
              <a:t>Examines adolescent </a:t>
            </a:r>
            <a:r>
              <a:rPr lang="en-US" sz="2000" dirty="0">
                <a:solidFill>
                  <a:srgbClr val="D4B779"/>
                </a:solidFill>
              </a:rPr>
              <a:t>reproductive health outcomes </a:t>
            </a:r>
            <a:r>
              <a:rPr lang="en-US" sz="2000" dirty="0">
                <a:solidFill>
                  <a:schemeClr val="bg1"/>
                </a:solidFill>
              </a:rPr>
              <a:t>among Mexican-origin women on both sides of the U.S.-Mexico border </a:t>
            </a:r>
          </a:p>
          <a:p>
            <a:r>
              <a:rPr lang="en-US" sz="2000" dirty="0">
                <a:solidFill>
                  <a:schemeClr val="bg1"/>
                </a:solidFill>
              </a:rPr>
              <a:t>Female survey respondents aged 15-44 who are</a:t>
            </a:r>
          </a:p>
          <a:p>
            <a:pPr lvl="1"/>
            <a:r>
              <a:rPr lang="en-US" sz="1600" dirty="0">
                <a:solidFill>
                  <a:schemeClr val="bg1"/>
                </a:solidFill>
              </a:rPr>
              <a:t>US-born Latina of Mexican origin (NSFG)</a:t>
            </a:r>
          </a:p>
          <a:p>
            <a:pPr lvl="1"/>
            <a:r>
              <a:rPr lang="en-US" sz="1600" dirty="0">
                <a:solidFill>
                  <a:schemeClr val="bg1"/>
                </a:solidFill>
              </a:rPr>
              <a:t>Foreign-born Latina of Mexican origin (NSFG)</a:t>
            </a:r>
          </a:p>
          <a:p>
            <a:pPr lvl="1"/>
            <a:r>
              <a:rPr lang="en-US" sz="1600" dirty="0">
                <a:solidFill>
                  <a:schemeClr val="bg1"/>
                </a:solidFill>
              </a:rPr>
              <a:t>US-born non-Latina white (NSFG)</a:t>
            </a:r>
          </a:p>
          <a:p>
            <a:pPr lvl="1"/>
            <a:r>
              <a:rPr lang="en-US" sz="1600" dirty="0">
                <a:solidFill>
                  <a:schemeClr val="bg1"/>
                </a:solidFill>
              </a:rPr>
              <a:t>Mexican residing in Mexico (ENADID)</a:t>
            </a:r>
          </a:p>
          <a:p>
            <a:pPr algn="l"/>
            <a:r>
              <a:rPr lang="en-US" sz="2000" dirty="0">
                <a:solidFill>
                  <a:schemeClr val="bg1"/>
                </a:solidFill>
              </a:rPr>
              <a:t>Outcomes of interest</a:t>
            </a:r>
          </a:p>
          <a:p>
            <a:pPr lvl="1"/>
            <a:r>
              <a:rPr lang="en-US" sz="1600" dirty="0">
                <a:solidFill>
                  <a:schemeClr val="bg1"/>
                </a:solidFill>
              </a:rPr>
              <a:t>Adolescent birth: Birth before age 20 and number of births before age 20</a:t>
            </a:r>
          </a:p>
          <a:p>
            <a:pPr lvl="1"/>
            <a:r>
              <a:rPr lang="en-US" sz="1600" dirty="0">
                <a:solidFill>
                  <a:schemeClr val="bg1"/>
                </a:solidFill>
              </a:rPr>
              <a:t>Age at first sex: no prior sexual activity at time of survey, &lt; 15, 15-17, 17-19, 20 or later</a:t>
            </a:r>
          </a:p>
          <a:p>
            <a:pPr lvl="1"/>
            <a:r>
              <a:rPr lang="en-US" sz="1600" dirty="0">
                <a:solidFill>
                  <a:schemeClr val="bg1"/>
                </a:solidFill>
              </a:rPr>
              <a:t>Contraceptive method used at first sex: most effective methods (male or female sterilization, intrauterine device, implant); moderately effective methods (short-acting hormonal methods, diaphragm); least effective methods (condoms, sponge, spermicide, emergency contraception, withdrawal, fertility awareness); none</a:t>
            </a:r>
          </a:p>
          <a:p>
            <a:r>
              <a:rPr lang="en-US" sz="2000" dirty="0">
                <a:solidFill>
                  <a:schemeClr val="bg1"/>
                </a:solidFill>
              </a:rPr>
              <a:t>Access to and use of </a:t>
            </a:r>
            <a:r>
              <a:rPr lang="en-US" sz="2000" dirty="0">
                <a:solidFill>
                  <a:srgbClr val="D4B779"/>
                </a:solidFill>
              </a:rPr>
              <a:t>effective contraception </a:t>
            </a:r>
            <a:r>
              <a:rPr lang="en-US" sz="2000" dirty="0">
                <a:solidFill>
                  <a:schemeClr val="bg1"/>
                </a:solidFill>
              </a:rPr>
              <a:t>rather than timing of initiation of sexual activity is a </a:t>
            </a:r>
            <a:r>
              <a:rPr lang="en-US" sz="2000" dirty="0">
                <a:solidFill>
                  <a:srgbClr val="D4B779"/>
                </a:solidFill>
              </a:rPr>
              <a:t>key determinant of observed Latina adolescent birthrates</a:t>
            </a:r>
          </a:p>
          <a:p>
            <a:endParaRPr lang="en-US" sz="2000" dirty="0">
              <a:solidFill>
                <a:schemeClr val="bg1"/>
              </a:solidFill>
            </a:endParaRPr>
          </a:p>
          <a:p>
            <a:endParaRPr lang="en-US" sz="2000" dirty="0">
              <a:solidFill>
                <a:schemeClr val="bg1"/>
              </a:solidFill>
            </a:endParaRPr>
          </a:p>
          <a:p>
            <a:pPr lvl="1"/>
            <a:endParaRPr lang="en-US" sz="1600" dirty="0">
              <a:solidFill>
                <a:schemeClr val="bg1"/>
              </a:solidFill>
            </a:endParaRPr>
          </a:p>
          <a:p>
            <a:pPr algn="l"/>
            <a:endParaRPr lang="en-US" sz="3600" b="1" dirty="0">
              <a:solidFill>
                <a:schemeClr val="bg1"/>
              </a:solidFill>
            </a:endParaRPr>
          </a:p>
        </p:txBody>
      </p:sp>
    </p:spTree>
    <p:extLst>
      <p:ext uri="{BB962C8B-B14F-4D97-AF65-F5344CB8AC3E}">
        <p14:creationId xmlns:p14="http://schemas.microsoft.com/office/powerpoint/2010/main" val="106951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350185" y="276598"/>
            <a:ext cx="11841271" cy="1325563"/>
          </a:xfrm>
        </p:spPr>
        <p:txBody>
          <a:bodyPr>
            <a:noAutofit/>
          </a:bodyPr>
          <a:lstStyle/>
          <a:p>
            <a:r>
              <a:rPr lang="en-US" sz="4800" b="1" dirty="0">
                <a:solidFill>
                  <a:schemeClr val="bg1"/>
                </a:solidFill>
              </a:rPr>
              <a:t>Current RMRDC </a:t>
            </a:r>
            <a:r>
              <a:rPr lang="en-US" sz="4800" b="1" dirty="0">
                <a:solidFill>
                  <a:srgbClr val="D4B779"/>
                </a:solidFill>
              </a:rPr>
              <a:t>grad student-led </a:t>
            </a:r>
            <a:r>
              <a:rPr lang="en-US" sz="4800" b="1" dirty="0">
                <a:solidFill>
                  <a:schemeClr val="bg1"/>
                </a:solidFill>
              </a:rPr>
              <a:t>health projects:</a:t>
            </a:r>
          </a:p>
        </p:txBody>
      </p:sp>
      <p:sp>
        <p:nvSpPr>
          <p:cNvPr id="6" name="Content Placeholder 5">
            <a:extLst>
              <a:ext uri="{FF2B5EF4-FFF2-40B4-BE49-F238E27FC236}">
                <a16:creationId xmlns:a16="http://schemas.microsoft.com/office/drawing/2014/main" id="{5A01AB60-784B-FF42-B7B8-49AE4BE1C5BF}"/>
              </a:ext>
            </a:extLst>
          </p:cNvPr>
          <p:cNvSpPr>
            <a:spLocks noGrp="1"/>
          </p:cNvSpPr>
          <p:nvPr>
            <p:ph idx="1"/>
          </p:nvPr>
        </p:nvSpPr>
        <p:spPr>
          <a:xfrm>
            <a:off x="350729" y="1713709"/>
            <a:ext cx="10960738" cy="3885641"/>
          </a:xfrm>
        </p:spPr>
        <p:txBody>
          <a:bodyPr>
            <a:normAutofit fontScale="92500" lnSpcReduction="20000"/>
          </a:bodyPr>
          <a:lstStyle/>
          <a:p>
            <a:pPr lvl="1"/>
            <a:r>
              <a:rPr lang="en-US" dirty="0">
                <a:solidFill>
                  <a:schemeClr val="bg1"/>
                </a:solidFill>
                <a:latin typeface="Roboto" panose="02000000000000000000" pitchFamily="2" charset="0"/>
                <a:ea typeface="Roboto" panose="02000000000000000000" pitchFamily="2" charset="0"/>
              </a:rPr>
              <a:t>Black immigrant health and differences by country of origin/time in US</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Gender and racial/ethnic/country of origin differences in timing of HPV vaccination</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Death by Despair: Individual and Contextual Predictors of Suicide Mortality Risk</a:t>
            </a:r>
          </a:p>
          <a:p>
            <a:pPr lvl="1"/>
            <a:endParaRPr lang="en-US" dirty="0">
              <a:solidFill>
                <a:schemeClr val="bg1"/>
              </a:solidFill>
              <a:effectLst/>
              <a:latin typeface="Roboto" panose="02000000000000000000" pitchFamily="2" charset="0"/>
              <a:ea typeface="Roboto" panose="02000000000000000000" pitchFamily="2" charset="0"/>
            </a:endParaRPr>
          </a:p>
          <a:p>
            <a:pPr lvl="1"/>
            <a:r>
              <a:rPr lang="en-US" dirty="0">
                <a:solidFill>
                  <a:schemeClr val="bg1"/>
                </a:solidFill>
                <a:effectLst/>
                <a:latin typeface="Roboto" panose="02000000000000000000" pitchFamily="2" charset="0"/>
                <a:ea typeface="Roboto" panose="02000000000000000000" pitchFamily="2" charset="0"/>
              </a:rPr>
              <a:t>Did</a:t>
            </a:r>
            <a:r>
              <a:rPr lang="en-US" spc="-10" dirty="0">
                <a:solidFill>
                  <a:schemeClr val="bg1"/>
                </a:solidFill>
                <a:effectLst/>
                <a:latin typeface="Roboto" panose="02000000000000000000" pitchFamily="2" charset="0"/>
                <a:ea typeface="Roboto" panose="02000000000000000000" pitchFamily="2" charset="0"/>
              </a:rPr>
              <a:t> </a:t>
            </a:r>
            <a:r>
              <a:rPr lang="en-US" dirty="0">
                <a:solidFill>
                  <a:schemeClr val="bg1"/>
                </a:solidFill>
                <a:effectLst/>
                <a:latin typeface="Roboto" panose="02000000000000000000" pitchFamily="2" charset="0"/>
                <a:ea typeface="Roboto" panose="02000000000000000000" pitchFamily="2" charset="0"/>
              </a:rPr>
              <a:t>ACA</a:t>
            </a:r>
            <a:r>
              <a:rPr lang="en-US" spc="-5" dirty="0">
                <a:solidFill>
                  <a:schemeClr val="bg1"/>
                </a:solidFill>
                <a:effectLst/>
                <a:latin typeface="Roboto" panose="02000000000000000000" pitchFamily="2" charset="0"/>
                <a:ea typeface="Roboto" panose="02000000000000000000" pitchFamily="2" charset="0"/>
              </a:rPr>
              <a:t> </a:t>
            </a:r>
            <a:r>
              <a:rPr lang="en-US" dirty="0">
                <a:solidFill>
                  <a:schemeClr val="bg1"/>
                </a:solidFill>
                <a:effectLst/>
                <a:latin typeface="Roboto" panose="02000000000000000000" pitchFamily="2" charset="0"/>
                <a:ea typeface="Roboto" panose="02000000000000000000" pitchFamily="2" charset="0"/>
              </a:rPr>
              <a:t>Reduce</a:t>
            </a:r>
            <a:r>
              <a:rPr lang="en-US" spc="-10" dirty="0">
                <a:solidFill>
                  <a:schemeClr val="bg1"/>
                </a:solidFill>
                <a:effectLst/>
                <a:latin typeface="Roboto" panose="02000000000000000000" pitchFamily="2" charset="0"/>
                <a:ea typeface="Roboto" panose="02000000000000000000" pitchFamily="2" charset="0"/>
              </a:rPr>
              <a:t> </a:t>
            </a:r>
            <a:r>
              <a:rPr lang="en-US" dirty="0">
                <a:solidFill>
                  <a:schemeClr val="bg1"/>
                </a:solidFill>
                <a:effectLst/>
                <a:latin typeface="Roboto" panose="02000000000000000000" pitchFamily="2" charset="0"/>
                <a:ea typeface="Roboto" panose="02000000000000000000" pitchFamily="2" charset="0"/>
              </a:rPr>
              <a:t>Ethnic and Racial Disparities in Healthcare?</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Do Sugar-Sweetened Beverage Taxes Work?</a:t>
            </a:r>
          </a:p>
          <a:p>
            <a:pPr lvl="1"/>
            <a:endParaRPr lang="en-US" dirty="0">
              <a:solidFill>
                <a:schemeClr val="bg1"/>
              </a:solidFill>
              <a:latin typeface="Roboto" panose="02000000000000000000" pitchFamily="2" charset="0"/>
              <a:ea typeface="Roboto" panose="02000000000000000000" pitchFamily="2" charset="0"/>
            </a:endParaRPr>
          </a:p>
          <a:p>
            <a:pPr lvl="1"/>
            <a:r>
              <a:rPr lang="en-US" dirty="0">
                <a:solidFill>
                  <a:schemeClr val="bg1"/>
                </a:solidFill>
                <a:latin typeface="Roboto" panose="02000000000000000000" pitchFamily="2" charset="0"/>
                <a:ea typeface="Roboto" panose="02000000000000000000" pitchFamily="2" charset="0"/>
              </a:rPr>
              <a:t>State Variation in Intimate Partner Violence Rates: Reporting and Healthcare Utilization</a:t>
            </a:r>
          </a:p>
        </p:txBody>
      </p:sp>
      <p:pic>
        <p:nvPicPr>
          <p:cNvPr id="7" name="Picture 6">
            <a:extLst>
              <a:ext uri="{FF2B5EF4-FFF2-40B4-BE49-F238E27FC236}">
                <a16:creationId xmlns:a16="http://schemas.microsoft.com/office/drawing/2014/main" id="{EDCDAA1A-0B9F-43FF-908C-ED0E4A096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433385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9EA35C-8D60-4841-9F17-AE7DF0192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 name="Title 1">
            <a:extLst>
              <a:ext uri="{FF2B5EF4-FFF2-40B4-BE49-F238E27FC236}">
                <a16:creationId xmlns:a16="http://schemas.microsoft.com/office/drawing/2014/main" id="{BD6F4519-23A6-4D5D-B359-AEFD5B0D1CCE}"/>
              </a:ext>
            </a:extLst>
          </p:cNvPr>
          <p:cNvSpPr>
            <a:spLocks noGrp="1"/>
          </p:cNvSpPr>
          <p:nvPr>
            <p:ph type="title"/>
          </p:nvPr>
        </p:nvSpPr>
        <p:spPr>
          <a:xfrm>
            <a:off x="745921" y="259955"/>
            <a:ext cx="10763250" cy="1325563"/>
          </a:xfrm>
        </p:spPr>
        <p:txBody>
          <a:bodyPr>
            <a:noAutofit/>
          </a:bodyPr>
          <a:lstStyle/>
          <a:p>
            <a:r>
              <a:rPr lang="en-US" b="1" dirty="0">
                <a:solidFill>
                  <a:schemeClr val="bg1"/>
                </a:solidFill>
              </a:rPr>
              <a:t>Local Children’s Health (</a:t>
            </a:r>
            <a:r>
              <a:rPr lang="en-US" b="1" dirty="0">
                <a:solidFill>
                  <a:srgbClr val="D4B779"/>
                </a:solidFill>
              </a:rPr>
              <a:t>NSCH</a:t>
            </a:r>
            <a:r>
              <a:rPr lang="en-US" b="1" dirty="0">
                <a:solidFill>
                  <a:schemeClr val="bg1"/>
                </a:solidFill>
              </a:rPr>
              <a:t>) Project Currently </a:t>
            </a:r>
            <a:r>
              <a:rPr lang="en-US" b="1" dirty="0">
                <a:solidFill>
                  <a:srgbClr val="D4B779"/>
                </a:solidFill>
              </a:rPr>
              <a:t>In Development</a:t>
            </a:r>
          </a:p>
        </p:txBody>
      </p:sp>
      <p:sp>
        <p:nvSpPr>
          <p:cNvPr id="3" name="Content Placeholder 2">
            <a:extLst>
              <a:ext uri="{FF2B5EF4-FFF2-40B4-BE49-F238E27FC236}">
                <a16:creationId xmlns:a16="http://schemas.microsoft.com/office/drawing/2014/main" id="{C3221940-DF8C-4CE6-A591-0D0CA98EE4E8}"/>
              </a:ext>
            </a:extLst>
          </p:cNvPr>
          <p:cNvSpPr>
            <a:spLocks noGrp="1"/>
          </p:cNvSpPr>
          <p:nvPr>
            <p:ph idx="1"/>
          </p:nvPr>
        </p:nvSpPr>
        <p:spPr>
          <a:xfrm>
            <a:off x="930479" y="1585518"/>
            <a:ext cx="10515600" cy="4834331"/>
          </a:xfrm>
        </p:spPr>
        <p:txBody>
          <a:bodyPr>
            <a:normAutofit/>
          </a:bodyPr>
          <a:lstStyle/>
          <a:p>
            <a:pPr algn="l"/>
            <a:r>
              <a:rPr lang="en-US" sz="2400" b="1" dirty="0">
                <a:solidFill>
                  <a:schemeClr val="bg1"/>
                </a:solidFill>
              </a:rPr>
              <a:t>Led by Colorado Department of Public Health and Environment (</a:t>
            </a:r>
            <a:r>
              <a:rPr lang="en-US" sz="2400" b="1" dirty="0">
                <a:solidFill>
                  <a:srgbClr val="D4B779"/>
                </a:solidFill>
              </a:rPr>
              <a:t>CDPHE</a:t>
            </a:r>
            <a:r>
              <a:rPr lang="en-US" sz="2400" b="1" dirty="0">
                <a:solidFill>
                  <a:schemeClr val="bg1"/>
                </a:solidFill>
              </a:rPr>
              <a:t>)</a:t>
            </a:r>
          </a:p>
          <a:p>
            <a:pPr algn="l"/>
            <a:r>
              <a:rPr lang="en-US" sz="2400" b="1" dirty="0">
                <a:solidFill>
                  <a:schemeClr val="bg1"/>
                </a:solidFill>
              </a:rPr>
              <a:t>Make use of the </a:t>
            </a:r>
            <a:r>
              <a:rPr lang="en-US" sz="2400" b="1" dirty="0">
                <a:solidFill>
                  <a:srgbClr val="D4B779"/>
                </a:solidFill>
              </a:rPr>
              <a:t>2020 and future </a:t>
            </a:r>
            <a:r>
              <a:rPr lang="en-US" sz="2400" b="1" dirty="0">
                <a:solidFill>
                  <a:schemeClr val="bg1"/>
                </a:solidFill>
              </a:rPr>
              <a:t>NSCH data’s oversample to: </a:t>
            </a:r>
          </a:p>
          <a:p>
            <a:pPr lvl="1"/>
            <a:r>
              <a:rPr lang="en-US" b="1" dirty="0">
                <a:solidFill>
                  <a:schemeClr val="bg1"/>
                </a:solidFill>
              </a:rPr>
              <a:t>Create estimates of Maternal and Child health for </a:t>
            </a:r>
            <a:r>
              <a:rPr lang="en-US" b="1" dirty="0">
                <a:solidFill>
                  <a:srgbClr val="D4B779"/>
                </a:solidFill>
              </a:rPr>
              <a:t>Colorado Health Service Regions</a:t>
            </a:r>
            <a:r>
              <a:rPr lang="en-US" b="1" dirty="0">
                <a:solidFill>
                  <a:schemeClr val="bg1"/>
                </a:solidFill>
              </a:rPr>
              <a:t> about:</a:t>
            </a:r>
          </a:p>
          <a:p>
            <a:pPr lvl="2"/>
            <a:r>
              <a:rPr lang="en-US" b="1" dirty="0">
                <a:solidFill>
                  <a:schemeClr val="bg1"/>
                </a:solidFill>
              </a:rPr>
              <a:t>Adverse childhood experiences</a:t>
            </a:r>
          </a:p>
          <a:p>
            <a:pPr lvl="2"/>
            <a:r>
              <a:rPr lang="en-US" b="1" dirty="0">
                <a:solidFill>
                  <a:schemeClr val="bg1"/>
                </a:solidFill>
              </a:rPr>
              <a:t>Food insecurity</a:t>
            </a:r>
          </a:p>
          <a:p>
            <a:pPr lvl="2"/>
            <a:r>
              <a:rPr lang="en-US" b="1" dirty="0">
                <a:solidFill>
                  <a:schemeClr val="bg1"/>
                </a:solidFill>
              </a:rPr>
              <a:t>Mental, emotional, developmental, and behavioral problems</a:t>
            </a:r>
          </a:p>
          <a:p>
            <a:pPr lvl="2"/>
            <a:r>
              <a:rPr lang="en-US" b="1" dirty="0">
                <a:solidFill>
                  <a:schemeClr val="bg1"/>
                </a:solidFill>
              </a:rPr>
              <a:t>Family Centered Care</a:t>
            </a:r>
          </a:p>
          <a:p>
            <a:pPr lvl="2"/>
            <a:r>
              <a:rPr lang="en-US" b="1" dirty="0">
                <a:solidFill>
                  <a:schemeClr val="bg1"/>
                </a:solidFill>
              </a:rPr>
              <a:t>Supportive neighborhoods/amenities and built environment</a:t>
            </a:r>
          </a:p>
          <a:p>
            <a:pPr lvl="2"/>
            <a:r>
              <a:rPr lang="en-US" b="1" dirty="0">
                <a:solidFill>
                  <a:schemeClr val="bg1"/>
                </a:solidFill>
              </a:rPr>
              <a:t>Special health care needs and Autism Spectrum Disorder prevalence</a:t>
            </a:r>
          </a:p>
          <a:p>
            <a:pPr lvl="2"/>
            <a:r>
              <a:rPr lang="en-US" b="1" dirty="0">
                <a:solidFill>
                  <a:schemeClr val="bg1"/>
                </a:solidFill>
              </a:rPr>
              <a:t>Access and barriers to care (physical, social, economic)</a:t>
            </a:r>
          </a:p>
          <a:p>
            <a:pPr lvl="2"/>
            <a:r>
              <a:rPr lang="en-US" b="1" dirty="0">
                <a:solidFill>
                  <a:schemeClr val="bg1"/>
                </a:solidFill>
              </a:rPr>
              <a:t>Positive youth development </a:t>
            </a:r>
          </a:p>
          <a:p>
            <a:pPr lvl="2"/>
            <a:r>
              <a:rPr lang="en-US" b="1" dirty="0">
                <a:solidFill>
                  <a:schemeClr val="bg1"/>
                </a:solidFill>
              </a:rPr>
              <a:t>Prosocial connections</a:t>
            </a:r>
          </a:p>
          <a:p>
            <a:pPr lvl="2"/>
            <a:endParaRPr lang="en-US" b="1" dirty="0">
              <a:solidFill>
                <a:schemeClr val="bg1"/>
              </a:solidFill>
            </a:endParaRPr>
          </a:p>
          <a:p>
            <a:pPr lvl="2"/>
            <a:endParaRPr lang="en-US" b="1" dirty="0">
              <a:solidFill>
                <a:schemeClr val="bg1"/>
              </a:solidFill>
            </a:endParaRPr>
          </a:p>
          <a:p>
            <a:pPr lvl="2"/>
            <a:endParaRPr lang="en-US" b="1" dirty="0">
              <a:solidFill>
                <a:schemeClr val="bg1"/>
              </a:solidFill>
            </a:endParaRPr>
          </a:p>
          <a:p>
            <a:pPr lvl="1"/>
            <a:endParaRPr lang="en-US" sz="1600" b="1" dirty="0">
              <a:solidFill>
                <a:schemeClr val="bg1"/>
              </a:solidFill>
            </a:endParaRPr>
          </a:p>
          <a:p>
            <a:pPr lvl="1"/>
            <a:endParaRPr lang="en-US" sz="16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92089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BCDB-BCE9-784E-839B-6DFBE6FAEF2D}"/>
              </a:ext>
            </a:extLst>
          </p:cNvPr>
          <p:cNvSpPr>
            <a:spLocks noGrp="1"/>
          </p:cNvSpPr>
          <p:nvPr>
            <p:ph type="title"/>
          </p:nvPr>
        </p:nvSpPr>
        <p:spPr/>
        <p:txBody>
          <a:bodyPr/>
          <a:lstStyle/>
          <a:p>
            <a:r>
              <a:rPr lang="en-US" b="1" dirty="0">
                <a:solidFill>
                  <a:schemeClr val="bg1"/>
                </a:solidFill>
              </a:rPr>
              <a:t>Advantages of </a:t>
            </a:r>
            <a:r>
              <a:rPr lang="en-US" b="1" dirty="0">
                <a:solidFill>
                  <a:srgbClr val="D4B779"/>
                </a:solidFill>
              </a:rPr>
              <a:t>Restricted-Use Microdata</a:t>
            </a:r>
          </a:p>
        </p:txBody>
      </p:sp>
      <p:sp>
        <p:nvSpPr>
          <p:cNvPr id="3" name="Subtitle 2"/>
          <p:cNvSpPr>
            <a:spLocks noGrp="1"/>
          </p:cNvSpPr>
          <p:nvPr>
            <p:ph idx="1"/>
          </p:nvPr>
        </p:nvSpPr>
        <p:spPr>
          <a:xfrm>
            <a:off x="1108364" y="1988884"/>
            <a:ext cx="10515600" cy="4351338"/>
          </a:xfrm>
        </p:spPr>
        <p:txBody>
          <a:bodyPr>
            <a:noAutofit/>
          </a:bodyPr>
          <a:lstStyle/>
          <a:p>
            <a:pPr algn="l"/>
            <a:r>
              <a:rPr lang="en-US" sz="2000" b="1" dirty="0">
                <a:solidFill>
                  <a:schemeClr val="bg1"/>
                </a:solidFill>
              </a:rPr>
              <a:t>For </a:t>
            </a:r>
            <a:r>
              <a:rPr lang="en-US" sz="2000" b="1" dirty="0">
                <a:solidFill>
                  <a:srgbClr val="D4B779"/>
                </a:solidFill>
              </a:rPr>
              <a:t>Researchers:</a:t>
            </a:r>
          </a:p>
          <a:p>
            <a:pPr lvl="1"/>
            <a:r>
              <a:rPr lang="en-US" sz="2000" dirty="0">
                <a:solidFill>
                  <a:schemeClr val="bg1"/>
                </a:solidFill>
              </a:rPr>
              <a:t>Greatly expands the policy and basic questions that can be addressed</a:t>
            </a:r>
          </a:p>
          <a:p>
            <a:pPr lvl="1"/>
            <a:r>
              <a:rPr lang="en-US" sz="2000" dirty="0">
                <a:solidFill>
                  <a:schemeClr val="bg1"/>
                </a:solidFill>
              </a:rPr>
              <a:t>Builds on past research findings with richer data</a:t>
            </a:r>
          </a:p>
          <a:p>
            <a:pPr lvl="1"/>
            <a:r>
              <a:rPr lang="en-US" sz="2000" dirty="0">
                <a:solidFill>
                  <a:schemeClr val="bg1"/>
                </a:solidFill>
              </a:rPr>
              <a:t>Improves competitive edge for grants, publications, recruitment  </a:t>
            </a:r>
          </a:p>
          <a:p>
            <a:pPr lvl="1"/>
            <a:r>
              <a:rPr lang="en-US" sz="2000" dirty="0">
                <a:solidFill>
                  <a:srgbClr val="D4B779"/>
                </a:solidFill>
              </a:rPr>
              <a:t>Improves graduate education (big data/statistical techniques) and placement</a:t>
            </a:r>
          </a:p>
          <a:p>
            <a:pPr algn="l"/>
            <a:r>
              <a:rPr lang="en-US" sz="2000" b="1" dirty="0">
                <a:solidFill>
                  <a:schemeClr val="bg1"/>
                </a:solidFill>
              </a:rPr>
              <a:t>For </a:t>
            </a:r>
            <a:r>
              <a:rPr lang="en-US" sz="2000" b="1" dirty="0">
                <a:solidFill>
                  <a:srgbClr val="D4B779"/>
                </a:solidFill>
              </a:rPr>
              <a:t>Research:</a:t>
            </a:r>
          </a:p>
          <a:p>
            <a:pPr lvl="1"/>
            <a:r>
              <a:rPr lang="en-US" sz="2000" dirty="0">
                <a:solidFill>
                  <a:schemeClr val="bg1"/>
                </a:solidFill>
              </a:rPr>
              <a:t>National data collections representative of demographic subpopulations and sub-national geographic areas</a:t>
            </a:r>
          </a:p>
          <a:p>
            <a:pPr lvl="1"/>
            <a:r>
              <a:rPr lang="en-US" sz="2000" dirty="0">
                <a:solidFill>
                  <a:schemeClr val="bg1"/>
                </a:solidFill>
              </a:rPr>
              <a:t>Longitudinal and/or linked person-level or household-level data</a:t>
            </a:r>
          </a:p>
          <a:p>
            <a:pPr lvl="1"/>
            <a:r>
              <a:rPr lang="en-US" sz="2000" dirty="0">
                <a:solidFill>
                  <a:schemeClr val="bg1"/>
                </a:solidFill>
              </a:rPr>
              <a:t>Variables not available in public-use versions of data sets, such as low-level geography</a:t>
            </a:r>
          </a:p>
          <a:p>
            <a:pPr marL="0" indent="0" algn="just">
              <a:lnSpc>
                <a:spcPct val="100000"/>
              </a:lnSpc>
              <a:buNone/>
            </a:pPr>
            <a:r>
              <a:rPr lang="en-US" sz="2000" dirty="0">
                <a:solidFill>
                  <a:schemeClr val="bg1"/>
                </a:solidFill>
              </a:rPr>
              <a:t>	</a:t>
            </a:r>
          </a:p>
          <a:p>
            <a:pPr algn="l"/>
            <a:endParaRPr lang="en-US" sz="3600" b="1" dirty="0">
              <a:solidFill>
                <a:schemeClr val="bg1"/>
              </a:solidFill>
            </a:endParaRPr>
          </a:p>
        </p:txBody>
      </p:sp>
      <p:pic>
        <p:nvPicPr>
          <p:cNvPr id="7" name="Picture 6">
            <a:extLst>
              <a:ext uri="{FF2B5EF4-FFF2-40B4-BE49-F238E27FC236}">
                <a16:creationId xmlns:a16="http://schemas.microsoft.com/office/drawing/2014/main" id="{3858D2BD-8E0B-410B-A582-6EC50DC94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385233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9EA35C-8D60-4841-9F17-AE7DF0192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 name="Title 1">
            <a:extLst>
              <a:ext uri="{FF2B5EF4-FFF2-40B4-BE49-F238E27FC236}">
                <a16:creationId xmlns:a16="http://schemas.microsoft.com/office/drawing/2014/main" id="{BD6F4519-23A6-4D5D-B359-AEFD5B0D1CCE}"/>
              </a:ext>
            </a:extLst>
          </p:cNvPr>
          <p:cNvSpPr>
            <a:spLocks noGrp="1"/>
          </p:cNvSpPr>
          <p:nvPr>
            <p:ph type="title"/>
          </p:nvPr>
        </p:nvSpPr>
        <p:spPr>
          <a:xfrm>
            <a:off x="838200" y="365125"/>
            <a:ext cx="10763250" cy="1325563"/>
          </a:xfrm>
        </p:spPr>
        <p:txBody>
          <a:bodyPr>
            <a:noAutofit/>
          </a:bodyPr>
          <a:lstStyle/>
          <a:p>
            <a:r>
              <a:rPr lang="en-US" b="1" dirty="0">
                <a:solidFill>
                  <a:schemeClr val="bg1"/>
                </a:solidFill>
              </a:rPr>
              <a:t>Linkable Demographic Data for </a:t>
            </a:r>
            <a:r>
              <a:rPr lang="en-US" b="1" dirty="0">
                <a:solidFill>
                  <a:srgbClr val="D4B779"/>
                </a:solidFill>
              </a:rPr>
              <a:t>Spatial</a:t>
            </a:r>
            <a:r>
              <a:rPr lang="en-US" b="1" dirty="0">
                <a:solidFill>
                  <a:schemeClr val="bg1"/>
                </a:solidFill>
              </a:rPr>
              <a:t> Research</a:t>
            </a:r>
          </a:p>
        </p:txBody>
      </p:sp>
      <p:sp>
        <p:nvSpPr>
          <p:cNvPr id="3" name="Content Placeholder 2">
            <a:extLst>
              <a:ext uri="{FF2B5EF4-FFF2-40B4-BE49-F238E27FC236}">
                <a16:creationId xmlns:a16="http://schemas.microsoft.com/office/drawing/2014/main" id="{C3221940-DF8C-4CE6-A591-0D0CA98EE4E8}"/>
              </a:ext>
            </a:extLst>
          </p:cNvPr>
          <p:cNvSpPr>
            <a:spLocks noGrp="1"/>
          </p:cNvSpPr>
          <p:nvPr>
            <p:ph idx="1"/>
          </p:nvPr>
        </p:nvSpPr>
        <p:spPr>
          <a:xfrm>
            <a:off x="930479" y="1585519"/>
            <a:ext cx="10515600" cy="4591444"/>
          </a:xfrm>
        </p:spPr>
        <p:txBody>
          <a:bodyPr>
            <a:normAutofit/>
          </a:bodyPr>
          <a:lstStyle/>
          <a:p>
            <a:pPr algn="l"/>
            <a:r>
              <a:rPr lang="en-US" sz="2400" b="1" dirty="0">
                <a:solidFill>
                  <a:schemeClr val="bg1"/>
                </a:solidFill>
              </a:rPr>
              <a:t>Full-count </a:t>
            </a:r>
            <a:r>
              <a:rPr lang="en-US" sz="2400" b="1" dirty="0">
                <a:solidFill>
                  <a:srgbClr val="D4B779"/>
                </a:solidFill>
              </a:rPr>
              <a:t>Decennial Censuses</a:t>
            </a:r>
            <a:r>
              <a:rPr lang="en-US" sz="2400" b="1" dirty="0">
                <a:solidFill>
                  <a:schemeClr val="bg1"/>
                </a:solidFill>
              </a:rPr>
              <a:t>, e.g., 1990, 2000, 2010, 2020</a:t>
            </a:r>
          </a:p>
          <a:p>
            <a:pPr algn="l"/>
            <a:r>
              <a:rPr lang="en-US" sz="2400" b="1" dirty="0">
                <a:solidFill>
                  <a:schemeClr val="bg1"/>
                </a:solidFill>
              </a:rPr>
              <a:t>Administrative records (SNAP/TANF/WIC, SSA Earnings, SSA Births and Deaths)</a:t>
            </a:r>
          </a:p>
          <a:p>
            <a:pPr algn="l"/>
            <a:r>
              <a:rPr lang="en-US" sz="2400" b="1" dirty="0">
                <a:solidFill>
                  <a:schemeClr val="bg1"/>
                </a:solidFill>
              </a:rPr>
              <a:t>Master Address File (</a:t>
            </a:r>
            <a:r>
              <a:rPr lang="en-US" sz="2400" b="1" dirty="0">
                <a:solidFill>
                  <a:srgbClr val="D4B779"/>
                </a:solidFill>
              </a:rPr>
              <a:t>MAF</a:t>
            </a:r>
            <a:r>
              <a:rPr lang="en-US" sz="2400" b="1" dirty="0">
                <a:solidFill>
                  <a:schemeClr val="bg1"/>
                </a:solidFill>
              </a:rPr>
              <a:t>) includes Addresses and </a:t>
            </a:r>
            <a:r>
              <a:rPr lang="en-US" sz="2400" b="1" dirty="0">
                <a:solidFill>
                  <a:srgbClr val="D4B779"/>
                </a:solidFill>
              </a:rPr>
              <a:t>geo-ids</a:t>
            </a:r>
            <a:r>
              <a:rPr lang="en-US" sz="2400" b="1" dirty="0">
                <a:solidFill>
                  <a:schemeClr val="bg1"/>
                </a:solidFill>
              </a:rPr>
              <a:t> of every HH in US</a:t>
            </a:r>
          </a:p>
          <a:p>
            <a:pPr lvl="1"/>
            <a:r>
              <a:rPr lang="en-US" sz="2000" b="1" dirty="0">
                <a:solidFill>
                  <a:schemeClr val="bg1"/>
                </a:solidFill>
              </a:rPr>
              <a:t>Auxiliary Reference File contains past addresses linked to person identifiers</a:t>
            </a:r>
          </a:p>
          <a:p>
            <a:pPr algn="l"/>
            <a:r>
              <a:rPr lang="en-US" sz="2400" b="1" dirty="0">
                <a:solidFill>
                  <a:schemeClr val="bg1"/>
                </a:solidFill>
              </a:rPr>
              <a:t>Sample surveys</a:t>
            </a:r>
          </a:p>
          <a:p>
            <a:pPr lvl="1"/>
            <a:r>
              <a:rPr lang="en-US" sz="2000" b="1" dirty="0">
                <a:solidFill>
                  <a:schemeClr val="bg1"/>
                </a:solidFill>
              </a:rPr>
              <a:t>American Community Survey (</a:t>
            </a:r>
            <a:r>
              <a:rPr lang="en-US" sz="2000" b="1" dirty="0">
                <a:solidFill>
                  <a:srgbClr val="D4B779"/>
                </a:solidFill>
              </a:rPr>
              <a:t>ACS</a:t>
            </a:r>
            <a:r>
              <a:rPr lang="en-US" sz="2000" b="1" dirty="0">
                <a:solidFill>
                  <a:schemeClr val="bg1"/>
                </a:solidFill>
              </a:rPr>
              <a:t>) </a:t>
            </a:r>
          </a:p>
          <a:p>
            <a:pPr lvl="1"/>
            <a:r>
              <a:rPr lang="en-US" sz="2000" b="1" dirty="0">
                <a:solidFill>
                  <a:schemeClr val="bg1"/>
                </a:solidFill>
              </a:rPr>
              <a:t>Current Population Survey (</a:t>
            </a:r>
            <a:r>
              <a:rPr lang="en-US" sz="2000" b="1" dirty="0">
                <a:solidFill>
                  <a:srgbClr val="D4B779"/>
                </a:solidFill>
              </a:rPr>
              <a:t>CPS</a:t>
            </a:r>
            <a:r>
              <a:rPr lang="en-US" sz="2000" b="1" dirty="0">
                <a:solidFill>
                  <a:schemeClr val="bg1"/>
                </a:solidFill>
              </a:rPr>
              <a:t>) </a:t>
            </a:r>
          </a:p>
          <a:p>
            <a:pPr lvl="1"/>
            <a:r>
              <a:rPr lang="en-US" sz="2000" b="1" dirty="0">
                <a:solidFill>
                  <a:schemeClr val="bg1"/>
                </a:solidFill>
              </a:rPr>
              <a:t>American Housing Survey (</a:t>
            </a:r>
            <a:r>
              <a:rPr lang="en-US" sz="2000" b="1" dirty="0">
                <a:solidFill>
                  <a:srgbClr val="D4B779"/>
                </a:solidFill>
              </a:rPr>
              <a:t>AHS</a:t>
            </a:r>
            <a:r>
              <a:rPr lang="en-US" sz="2000" b="1" dirty="0">
                <a:solidFill>
                  <a:schemeClr val="bg1"/>
                </a:solidFill>
              </a:rPr>
              <a:t>) </a:t>
            </a:r>
          </a:p>
          <a:p>
            <a:pPr lvl="1"/>
            <a:r>
              <a:rPr lang="en-US" sz="2000" b="1" dirty="0">
                <a:solidFill>
                  <a:schemeClr val="bg1"/>
                </a:solidFill>
              </a:rPr>
              <a:t>Survey of Income Program Participation (</a:t>
            </a:r>
            <a:r>
              <a:rPr lang="en-US" sz="2000" b="1" dirty="0">
                <a:solidFill>
                  <a:srgbClr val="D4B779"/>
                </a:solidFill>
              </a:rPr>
              <a:t>SIPP</a:t>
            </a:r>
            <a:r>
              <a:rPr lang="en-US" sz="2000" b="1" dirty="0">
                <a:solidFill>
                  <a:schemeClr val="bg1"/>
                </a:solidFill>
              </a:rPr>
              <a:t>) </a:t>
            </a:r>
          </a:p>
          <a:p>
            <a:pPr lvl="1"/>
            <a:r>
              <a:rPr lang="en-US" sz="2000" b="1" dirty="0">
                <a:solidFill>
                  <a:schemeClr val="bg1"/>
                </a:solidFill>
              </a:rPr>
              <a:t>National Crime Victimization Survey (</a:t>
            </a:r>
            <a:r>
              <a:rPr lang="en-US" sz="2000" b="1" dirty="0">
                <a:solidFill>
                  <a:srgbClr val="D4B779"/>
                </a:solidFill>
              </a:rPr>
              <a:t>NCVS</a:t>
            </a:r>
            <a:r>
              <a:rPr lang="en-US" sz="2000" b="1" dirty="0">
                <a:solidFill>
                  <a:schemeClr val="bg1"/>
                </a:solidFill>
              </a:rPr>
              <a:t>)</a:t>
            </a:r>
          </a:p>
          <a:p>
            <a:r>
              <a:rPr lang="en-US" sz="2400" b="1" dirty="0">
                <a:solidFill>
                  <a:schemeClr val="bg1"/>
                </a:solidFill>
              </a:rPr>
              <a:t>Nearly all available via </a:t>
            </a:r>
            <a:r>
              <a:rPr lang="en-US" sz="2400" b="1" dirty="0">
                <a:solidFill>
                  <a:srgbClr val="D4B779"/>
                </a:solidFill>
              </a:rPr>
              <a:t>remote access</a:t>
            </a:r>
            <a:r>
              <a:rPr lang="en-US" sz="2400" b="1" dirty="0">
                <a:solidFill>
                  <a:schemeClr val="bg1"/>
                </a:solidFill>
              </a:rPr>
              <a:t>, from your home office!</a:t>
            </a:r>
          </a:p>
          <a:p>
            <a:pPr lvl="1"/>
            <a:endParaRPr lang="en-US" sz="1600" b="1" dirty="0">
              <a:solidFill>
                <a:schemeClr val="bg1"/>
              </a:solidFill>
            </a:endParaRPr>
          </a:p>
          <a:p>
            <a:pPr lvl="1"/>
            <a:endParaRPr lang="en-US" sz="16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63179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rPr>
              <a:t>Census </a:t>
            </a:r>
            <a:r>
              <a:rPr lang="en-US" sz="5400" b="1" dirty="0">
                <a:solidFill>
                  <a:srgbClr val="D4B779"/>
                </a:solidFill>
              </a:rPr>
              <a:t>Longitudinal Infrastructure</a:t>
            </a:r>
          </a:p>
        </p:txBody>
      </p:sp>
      <p:sp>
        <p:nvSpPr>
          <p:cNvPr id="3" name="TextBox 2"/>
          <p:cNvSpPr txBox="1"/>
          <p:nvPr/>
        </p:nvSpPr>
        <p:spPr>
          <a:xfrm>
            <a:off x="1981201" y="1894564"/>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Census</a:t>
            </a:r>
          </a:p>
        </p:txBody>
      </p:sp>
      <p:sp>
        <p:nvSpPr>
          <p:cNvPr id="4" name="TextBox 3"/>
          <p:cNvSpPr txBox="1"/>
          <p:nvPr/>
        </p:nvSpPr>
        <p:spPr>
          <a:xfrm>
            <a:off x="4352958" y="1896688"/>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Census</a:t>
            </a:r>
          </a:p>
        </p:txBody>
      </p:sp>
      <p:sp>
        <p:nvSpPr>
          <p:cNvPr id="5" name="TextBox 4"/>
          <p:cNvSpPr txBox="1"/>
          <p:nvPr/>
        </p:nvSpPr>
        <p:spPr>
          <a:xfrm>
            <a:off x="9080133" y="1860200"/>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2005-2020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ACS</a:t>
            </a:r>
          </a:p>
        </p:txBody>
      </p:sp>
      <p:sp>
        <p:nvSpPr>
          <p:cNvPr id="6" name="TextBox 5"/>
          <p:cNvSpPr txBox="1"/>
          <p:nvPr/>
        </p:nvSpPr>
        <p:spPr>
          <a:xfrm>
            <a:off x="6716289" y="1876587"/>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Census</a:t>
            </a:r>
          </a:p>
        </p:txBody>
      </p:sp>
      <p:cxnSp>
        <p:nvCxnSpPr>
          <p:cNvPr id="7" name="Straight Arrow Connector 6"/>
          <p:cNvCxnSpPr>
            <a:stCxn id="3" idx="3"/>
            <a:endCxn id="4" idx="1"/>
          </p:cNvCxnSpPr>
          <p:nvPr/>
        </p:nvCxnSpPr>
        <p:spPr>
          <a:xfrm>
            <a:off x="3297463" y="2217729"/>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69569" y="2219853"/>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019322" y="2179572"/>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3641" y="1444448"/>
            <a:ext cx="34902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Decennial </a:t>
            </a:r>
            <a:r>
              <a:rPr kumimoji="0" lang="en-US" sz="1800" b="0" i="0" u="none" strike="noStrike" kern="1200" cap="none" spc="0" normalizeH="0" baseline="0" noProof="0" dirty="0">
                <a:ln>
                  <a:noFill/>
                </a:ln>
                <a:solidFill>
                  <a:srgbClr val="D4B779"/>
                </a:solidFill>
                <a:effectLst/>
                <a:uLnTx/>
                <a:uFillTx/>
                <a:latin typeface="Calibri" panose="020F0502020204030204"/>
                <a:ea typeface="+mn-ea"/>
                <a:cs typeface="+mn-cs"/>
              </a:rPr>
              <a:t>Census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1800" b="0" i="0" u="none" strike="noStrike" kern="1200" cap="none" spc="0" normalizeH="0" baseline="0" noProof="0" dirty="0">
                <a:ln>
                  <a:noFill/>
                </a:ln>
                <a:solidFill>
                  <a:srgbClr val="D4B779"/>
                </a:solidFill>
                <a:effectLst/>
                <a:uLnTx/>
                <a:uFillTx/>
                <a:latin typeface="Calibri" panose="020F0502020204030204"/>
                <a:ea typeface="+mn-ea"/>
                <a:cs typeface="+mn-cs"/>
              </a:rPr>
              <a:t>ACS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datasets</a:t>
            </a:r>
          </a:p>
        </p:txBody>
      </p:sp>
      <p:cxnSp>
        <p:nvCxnSpPr>
          <p:cNvPr id="11" name="Straight Arrow Connector 10"/>
          <p:cNvCxnSpPr/>
          <p:nvPr/>
        </p:nvCxnSpPr>
        <p:spPr>
          <a:xfrm>
            <a:off x="3756079" y="384109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2700000">
            <a:off x="2392652" y="3145294"/>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8100000">
            <a:off x="8689958" y="3097647"/>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2783" y="3098709"/>
            <a:ext cx="27016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Household </a:t>
            </a:r>
            <a:r>
              <a:rPr kumimoji="0" lang="en-US" sz="1800" b="0" i="0" u="none" strike="noStrike" kern="1200" cap="none" spc="0" normalizeH="0" baseline="0" noProof="0" dirty="0">
                <a:ln>
                  <a:noFill/>
                </a:ln>
                <a:solidFill>
                  <a:srgbClr val="D4B779"/>
                </a:solidFill>
                <a:effectLst/>
                <a:uLnTx/>
                <a:uFillTx/>
                <a:latin typeface="Calibri" panose="020F0502020204030204"/>
                <a:ea typeface="+mn-ea"/>
                <a:cs typeface="+mn-cs"/>
              </a:rPr>
              <a:t>survey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datasets</a:t>
            </a:r>
          </a:p>
        </p:txBody>
      </p:sp>
      <p:sp>
        <p:nvSpPr>
          <p:cNvPr id="15" name="TextBox 14"/>
          <p:cNvSpPr txBox="1"/>
          <p:nvPr/>
        </p:nvSpPr>
        <p:spPr>
          <a:xfrm>
            <a:off x="2419150" y="3642427"/>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CPS</a:t>
            </a:r>
          </a:p>
        </p:txBody>
      </p:sp>
      <p:sp>
        <p:nvSpPr>
          <p:cNvPr id="16" name="TextBox 15"/>
          <p:cNvSpPr txBox="1"/>
          <p:nvPr/>
        </p:nvSpPr>
        <p:spPr>
          <a:xfrm>
            <a:off x="4413641" y="3642427"/>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SIPP</a:t>
            </a:r>
          </a:p>
        </p:txBody>
      </p:sp>
      <p:sp>
        <p:nvSpPr>
          <p:cNvPr id="17" name="TextBox 16"/>
          <p:cNvSpPr txBox="1"/>
          <p:nvPr/>
        </p:nvSpPr>
        <p:spPr>
          <a:xfrm>
            <a:off x="6385459" y="3654400"/>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AHS</a:t>
            </a:r>
          </a:p>
        </p:txBody>
      </p:sp>
      <p:sp>
        <p:nvSpPr>
          <p:cNvPr id="18" name="TextBox 17"/>
          <p:cNvSpPr txBox="1"/>
          <p:nvPr/>
        </p:nvSpPr>
        <p:spPr>
          <a:xfrm>
            <a:off x="8356177" y="3642427"/>
            <a:ext cx="1316263" cy="369332"/>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NCVS</a:t>
            </a:r>
          </a:p>
        </p:txBody>
      </p:sp>
      <p:cxnSp>
        <p:nvCxnSpPr>
          <p:cNvPr id="19" name="Straight Arrow Connector 18"/>
          <p:cNvCxnSpPr/>
          <p:nvPr/>
        </p:nvCxnSpPr>
        <p:spPr>
          <a:xfrm>
            <a:off x="5736405" y="3859167"/>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98046" y="3857043"/>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3452787" y="4082243"/>
            <a:ext cx="833987" cy="8185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8100000">
            <a:off x="7769115" y="4525757"/>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74523" y="4986665"/>
            <a:ext cx="1743182"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External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 Sources</a:t>
            </a:r>
          </a:p>
        </p:txBody>
      </p:sp>
      <p:cxnSp>
        <p:nvCxnSpPr>
          <p:cNvPr id="25" name="Straight Arrow Connector 24"/>
          <p:cNvCxnSpPr/>
          <p:nvPr/>
        </p:nvCxnSpPr>
        <p:spPr>
          <a:xfrm>
            <a:off x="4892736" y="532231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6D662C9-BB69-4135-A0D4-25715DEA0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1" name="TextBox 30">
            <a:extLst>
              <a:ext uri="{FF2B5EF4-FFF2-40B4-BE49-F238E27FC236}">
                <a16:creationId xmlns:a16="http://schemas.microsoft.com/office/drawing/2014/main" id="{AEF3A81C-4738-43AD-8670-9961BC1A7336}"/>
              </a:ext>
            </a:extLst>
          </p:cNvPr>
          <p:cNvSpPr txBox="1"/>
          <p:nvPr/>
        </p:nvSpPr>
        <p:spPr>
          <a:xfrm>
            <a:off x="5535289" y="4986666"/>
            <a:ext cx="1316263"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Address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Records</a:t>
            </a:r>
          </a:p>
        </p:txBody>
      </p:sp>
      <p:cxnSp>
        <p:nvCxnSpPr>
          <p:cNvPr id="32" name="Straight Arrow Connector 31">
            <a:extLst>
              <a:ext uri="{FF2B5EF4-FFF2-40B4-BE49-F238E27FC236}">
                <a16:creationId xmlns:a16="http://schemas.microsoft.com/office/drawing/2014/main" id="{6D280C1F-F902-4CCF-8D25-9E43A558FB96}"/>
              </a:ext>
            </a:extLst>
          </p:cNvPr>
          <p:cNvCxnSpPr/>
          <p:nvPr/>
        </p:nvCxnSpPr>
        <p:spPr>
          <a:xfrm>
            <a:off x="6841706" y="531073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A74A22-C38D-407E-90DB-A25DBD1FA7EC}"/>
              </a:ext>
            </a:extLst>
          </p:cNvPr>
          <p:cNvSpPr txBox="1"/>
          <p:nvPr/>
        </p:nvSpPr>
        <p:spPr>
          <a:xfrm>
            <a:off x="4520449" y="4478028"/>
            <a:ext cx="33616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B779"/>
                </a:solidFill>
                <a:effectLst/>
                <a:uLnTx/>
                <a:uFillTx/>
                <a:latin typeface="Calibri" panose="020F0502020204030204"/>
                <a:ea typeface="+mn-ea"/>
                <a:cs typeface="+mn-cs"/>
              </a:rPr>
              <a:t>Administrative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and other datasets</a:t>
            </a:r>
          </a:p>
        </p:txBody>
      </p:sp>
      <p:sp>
        <p:nvSpPr>
          <p:cNvPr id="34" name="TextBox 33">
            <a:extLst>
              <a:ext uri="{FF2B5EF4-FFF2-40B4-BE49-F238E27FC236}">
                <a16:creationId xmlns:a16="http://schemas.microsoft.com/office/drawing/2014/main" id="{882FB0D5-80CD-43F3-AFBF-131ED39D0C64}"/>
              </a:ext>
            </a:extLst>
          </p:cNvPr>
          <p:cNvSpPr txBox="1"/>
          <p:nvPr/>
        </p:nvSpPr>
        <p:spPr>
          <a:xfrm>
            <a:off x="3077281" y="5007571"/>
            <a:ext cx="1743182" cy="64633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LEHD Employer Files</a:t>
            </a:r>
          </a:p>
        </p:txBody>
      </p:sp>
      <p:sp>
        <p:nvSpPr>
          <p:cNvPr id="35" name="Oval 34">
            <a:extLst>
              <a:ext uri="{FF2B5EF4-FFF2-40B4-BE49-F238E27FC236}">
                <a16:creationId xmlns:a16="http://schemas.microsoft.com/office/drawing/2014/main" id="{E9C71199-4CAC-4528-A6E8-697990B10572}"/>
              </a:ext>
            </a:extLst>
          </p:cNvPr>
          <p:cNvSpPr/>
          <p:nvPr/>
        </p:nvSpPr>
        <p:spPr>
          <a:xfrm>
            <a:off x="5407679" y="4790151"/>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8B7C53BB-8B1F-4459-B65B-38D13A5041A8}"/>
              </a:ext>
            </a:extLst>
          </p:cNvPr>
          <p:cNvSpPr/>
          <p:nvPr/>
        </p:nvSpPr>
        <p:spPr>
          <a:xfrm>
            <a:off x="7554857" y="4836738"/>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11761C43-5835-4328-B518-556A46D1CC7C}"/>
              </a:ext>
            </a:extLst>
          </p:cNvPr>
          <p:cNvSpPr/>
          <p:nvPr/>
        </p:nvSpPr>
        <p:spPr>
          <a:xfrm>
            <a:off x="8951279" y="1636545"/>
            <a:ext cx="1602640" cy="1086053"/>
          </a:xfrm>
          <a:prstGeom prst="ellipse">
            <a:avLst/>
          </a:prstGeom>
          <a:noFill/>
          <a:ln w="635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439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fontScale="90000"/>
          </a:bodyPr>
          <a:lstStyle/>
          <a:p>
            <a:r>
              <a:rPr lang="en-US" sz="5400" b="1" dirty="0">
                <a:solidFill>
                  <a:schemeClr val="bg1"/>
                </a:solidFill>
              </a:rPr>
              <a:t>More </a:t>
            </a:r>
            <a:r>
              <a:rPr lang="en-US" sz="5400" b="1" dirty="0">
                <a:solidFill>
                  <a:srgbClr val="D4B779"/>
                </a:solidFill>
              </a:rPr>
              <a:t>Local Use </a:t>
            </a:r>
            <a:r>
              <a:rPr lang="en-US" sz="5400" b="1" dirty="0">
                <a:solidFill>
                  <a:schemeClr val="bg1"/>
                </a:solidFill>
              </a:rPr>
              <a:t>of Spatial (Linked)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3647"/>
            <a:ext cx="10515600" cy="4563316"/>
          </a:xfrm>
        </p:spPr>
        <p:txBody>
          <a:bodyPr/>
          <a:lstStyle/>
          <a:p>
            <a:r>
              <a:rPr lang="en-US" dirty="0" err="1">
                <a:solidFill>
                  <a:schemeClr val="bg1"/>
                </a:solidFill>
              </a:rPr>
              <a:t>Allshouse</a:t>
            </a:r>
            <a:r>
              <a:rPr lang="en-US" dirty="0">
                <a:solidFill>
                  <a:schemeClr val="bg1"/>
                </a:solidFill>
              </a:rPr>
              <a:t>, Sansone-Poe, and McKenzie (</a:t>
            </a:r>
            <a:r>
              <a:rPr lang="en-US" dirty="0">
                <a:solidFill>
                  <a:srgbClr val="D4B779"/>
                </a:solidFill>
              </a:rPr>
              <a:t>CU Anschutz</a:t>
            </a:r>
            <a:r>
              <a:rPr lang="en-US" dirty="0">
                <a:solidFill>
                  <a:schemeClr val="bg1"/>
                </a:solidFill>
              </a:rPr>
              <a:t>) - “Oil and Gas Siting, Housing Choices, and Environmental Justice”</a:t>
            </a:r>
          </a:p>
          <a:p>
            <a:r>
              <a:rPr lang="en-US" dirty="0">
                <a:solidFill>
                  <a:schemeClr val="bg1"/>
                </a:solidFill>
              </a:rPr>
              <a:t>Uses a unique mosaic of datasets to determine population characteristics of those at risk of O&amp;G development</a:t>
            </a:r>
          </a:p>
          <a:p>
            <a:pPr lvl="1"/>
            <a:r>
              <a:rPr lang="en-US" dirty="0">
                <a:solidFill>
                  <a:schemeClr val="bg1"/>
                </a:solidFill>
              </a:rPr>
              <a:t>American Community Survey (</a:t>
            </a:r>
            <a:r>
              <a:rPr lang="en-US" dirty="0">
                <a:solidFill>
                  <a:srgbClr val="D4B779"/>
                </a:solidFill>
              </a:rPr>
              <a:t>ACS</a:t>
            </a:r>
            <a:r>
              <a:rPr lang="en-US" dirty="0">
                <a:solidFill>
                  <a:schemeClr val="bg1"/>
                </a:solidFill>
              </a:rPr>
              <a:t>) – Household characteristics</a:t>
            </a:r>
          </a:p>
          <a:p>
            <a:pPr lvl="1"/>
            <a:r>
              <a:rPr lang="en-US" dirty="0">
                <a:solidFill>
                  <a:schemeClr val="bg1"/>
                </a:solidFill>
              </a:rPr>
              <a:t>Master Address File (</a:t>
            </a:r>
            <a:r>
              <a:rPr lang="en-US" dirty="0" err="1">
                <a:solidFill>
                  <a:srgbClr val="D4B779"/>
                </a:solidFill>
              </a:rPr>
              <a:t>MAFx</a:t>
            </a:r>
            <a:r>
              <a:rPr lang="en-US" dirty="0">
                <a:solidFill>
                  <a:schemeClr val="bg1"/>
                </a:solidFill>
              </a:rPr>
              <a:t>) – Location of households (address, </a:t>
            </a:r>
            <a:r>
              <a:rPr lang="en-US" dirty="0" err="1">
                <a:solidFill>
                  <a:schemeClr val="bg1"/>
                </a:solidFill>
              </a:rPr>
              <a:t>lat</a:t>
            </a:r>
            <a:r>
              <a:rPr lang="en-US" dirty="0">
                <a:solidFill>
                  <a:schemeClr val="bg1"/>
                </a:solidFill>
              </a:rPr>
              <a:t>/long)</a:t>
            </a:r>
          </a:p>
          <a:p>
            <a:pPr lvl="1"/>
            <a:r>
              <a:rPr lang="en-US" dirty="0">
                <a:solidFill>
                  <a:schemeClr val="bg1"/>
                </a:solidFill>
              </a:rPr>
              <a:t>External </a:t>
            </a:r>
            <a:r>
              <a:rPr lang="en-US" dirty="0">
                <a:solidFill>
                  <a:srgbClr val="D4B779"/>
                </a:solidFill>
              </a:rPr>
              <a:t>Oil &amp; Gas well site </a:t>
            </a:r>
            <a:r>
              <a:rPr lang="en-US" dirty="0">
                <a:solidFill>
                  <a:schemeClr val="bg1"/>
                </a:solidFill>
              </a:rPr>
              <a:t>data (</a:t>
            </a:r>
            <a:r>
              <a:rPr lang="en-US" dirty="0" err="1">
                <a:solidFill>
                  <a:schemeClr val="bg1"/>
                </a:solidFill>
              </a:rPr>
              <a:t>lat</a:t>
            </a:r>
            <a:r>
              <a:rPr lang="en-US" dirty="0">
                <a:solidFill>
                  <a:schemeClr val="bg1"/>
                </a:solidFill>
              </a:rPr>
              <a:t>/long)</a:t>
            </a:r>
          </a:p>
          <a:p>
            <a:pPr lvl="1"/>
            <a:r>
              <a:rPr lang="en-US" dirty="0">
                <a:solidFill>
                  <a:schemeClr val="bg1"/>
                </a:solidFill>
              </a:rPr>
              <a:t>External US </a:t>
            </a:r>
            <a:r>
              <a:rPr lang="en-US" dirty="0">
                <a:solidFill>
                  <a:srgbClr val="D4B779"/>
                </a:solidFill>
              </a:rPr>
              <a:t>Building footprints </a:t>
            </a:r>
            <a:r>
              <a:rPr lang="en-US" dirty="0">
                <a:solidFill>
                  <a:schemeClr val="bg1"/>
                </a:solidFill>
              </a:rPr>
              <a:t>data (</a:t>
            </a:r>
            <a:r>
              <a:rPr lang="en-US" dirty="0" err="1">
                <a:solidFill>
                  <a:schemeClr val="bg1"/>
                </a:solidFill>
              </a:rPr>
              <a:t>lat</a:t>
            </a:r>
            <a:r>
              <a:rPr lang="en-US" dirty="0">
                <a:solidFill>
                  <a:schemeClr val="bg1"/>
                </a:solidFill>
              </a:rPr>
              <a:t>/long of residential units on lots)</a:t>
            </a:r>
          </a:p>
          <a:p>
            <a:r>
              <a:rPr lang="en-US" dirty="0">
                <a:solidFill>
                  <a:schemeClr val="bg1"/>
                </a:solidFill>
              </a:rPr>
              <a:t>Create fine-grained estimates of population mixing to assess possible association with childhood Acute Lymphocytic Leukemia (ALL)</a:t>
            </a:r>
          </a:p>
          <a:p>
            <a:endParaRPr lang="en-US" dirty="0">
              <a:solidFill>
                <a:schemeClr val="bg1"/>
              </a:solidFill>
            </a:endParaRPr>
          </a:p>
        </p:txBody>
      </p:sp>
    </p:spTree>
    <p:extLst>
      <p:ext uri="{BB962C8B-B14F-4D97-AF65-F5344CB8AC3E}">
        <p14:creationId xmlns:p14="http://schemas.microsoft.com/office/powerpoint/2010/main" val="249686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B4F75-6000-4F6C-8DA8-CA6EAB185734}"/>
              </a:ext>
            </a:extLst>
          </p:cNvPr>
          <p:cNvSpPr/>
          <p:nvPr/>
        </p:nvSpPr>
        <p:spPr>
          <a:xfrm>
            <a:off x="819150" y="1438275"/>
            <a:ext cx="10582047" cy="46863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Cloud 30">
            <a:extLst>
              <a:ext uri="{FF2B5EF4-FFF2-40B4-BE49-F238E27FC236}">
                <a16:creationId xmlns:a16="http://schemas.microsoft.com/office/drawing/2014/main" id="{B38AAFC6-0610-4B24-B30B-6BC43E52555E}"/>
              </a:ext>
            </a:extLst>
          </p:cNvPr>
          <p:cNvSpPr/>
          <p:nvPr/>
        </p:nvSpPr>
        <p:spPr>
          <a:xfrm rot="284540">
            <a:off x="8151947" y="2010799"/>
            <a:ext cx="3248862" cy="1152525"/>
          </a:xfrm>
          <a:prstGeom prst="cloud">
            <a:avLst/>
          </a:prstGeom>
          <a:gradFill flip="none" rotWithShape="1">
            <a:gsLst>
              <a:gs pos="0">
                <a:schemeClr val="accent1">
                  <a:lumMod val="5000"/>
                  <a:lumOff val="95000"/>
                </a:schemeClr>
              </a:gs>
              <a:gs pos="40000">
                <a:schemeClr val="bg1">
                  <a:lumMod val="95000"/>
                </a:schemeClr>
              </a:gs>
              <a:gs pos="83000">
                <a:schemeClr val="bg1">
                  <a:lumMod val="85000"/>
                </a:schemeClr>
              </a:gs>
              <a:gs pos="100000">
                <a:schemeClr val="bg1">
                  <a:lumMod val="6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a:xfrm>
            <a:off x="837656" y="228698"/>
            <a:ext cx="10515600" cy="1325563"/>
          </a:xfrm>
        </p:spPr>
        <p:txBody>
          <a:bodyPr>
            <a:normAutofit/>
          </a:bodyPr>
          <a:lstStyle/>
          <a:p>
            <a:r>
              <a:rPr lang="en-US" b="1" dirty="0">
                <a:solidFill>
                  <a:schemeClr val="bg1"/>
                </a:solidFill>
              </a:rPr>
              <a:t>“Oil and Gas Siting, Housing Choices, and Environmental Justice”</a:t>
            </a:r>
          </a:p>
        </p:txBody>
      </p:sp>
      <p:sp>
        <p:nvSpPr>
          <p:cNvPr id="7" name="Oval 6">
            <a:extLst>
              <a:ext uri="{FF2B5EF4-FFF2-40B4-BE49-F238E27FC236}">
                <a16:creationId xmlns:a16="http://schemas.microsoft.com/office/drawing/2014/main" id="{91CEAD6E-1820-41FB-8757-01E2D728CDBC}"/>
              </a:ext>
            </a:extLst>
          </p:cNvPr>
          <p:cNvSpPr/>
          <p:nvPr/>
        </p:nvSpPr>
        <p:spPr>
          <a:xfrm>
            <a:off x="1338792" y="1690688"/>
            <a:ext cx="1035555" cy="1035555"/>
          </a:xfrm>
          <a:prstGeom prst="ellipse">
            <a:avLst/>
          </a:prstGeom>
          <a:ln>
            <a:noFill/>
          </a:ln>
          <a:effectLst>
            <a:glow rad="127000">
              <a:srgbClr val="FFFF00"/>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loud 7">
            <a:extLst>
              <a:ext uri="{FF2B5EF4-FFF2-40B4-BE49-F238E27FC236}">
                <a16:creationId xmlns:a16="http://schemas.microsoft.com/office/drawing/2014/main" id="{627A0FBC-607D-477D-B9CD-CD65A49B067B}"/>
              </a:ext>
            </a:extLst>
          </p:cNvPr>
          <p:cNvSpPr/>
          <p:nvPr/>
        </p:nvSpPr>
        <p:spPr>
          <a:xfrm>
            <a:off x="1676400" y="2085975"/>
            <a:ext cx="1171575" cy="952500"/>
          </a:xfrm>
          <a:prstGeom prst="cloud">
            <a:avLst/>
          </a:prstGeom>
          <a:gradFill flip="none" rotWithShape="1">
            <a:gsLst>
              <a:gs pos="0">
                <a:schemeClr val="accent1">
                  <a:lumMod val="5000"/>
                  <a:lumOff val="95000"/>
                </a:schemeClr>
              </a:gs>
              <a:gs pos="40000">
                <a:schemeClr val="bg1">
                  <a:lumMod val="95000"/>
                </a:schemeClr>
              </a:gs>
              <a:gs pos="83000">
                <a:schemeClr val="bg1">
                  <a:lumMod val="85000"/>
                </a:schemeClr>
              </a:gs>
              <a:gs pos="100000">
                <a:schemeClr val="bg1">
                  <a:lumMod val="6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loud 8">
            <a:extLst>
              <a:ext uri="{FF2B5EF4-FFF2-40B4-BE49-F238E27FC236}">
                <a16:creationId xmlns:a16="http://schemas.microsoft.com/office/drawing/2014/main" id="{92206769-2ABB-49DA-8BC8-8A46DEB7508B}"/>
              </a:ext>
            </a:extLst>
          </p:cNvPr>
          <p:cNvSpPr/>
          <p:nvPr/>
        </p:nvSpPr>
        <p:spPr>
          <a:xfrm>
            <a:off x="2407172" y="2276475"/>
            <a:ext cx="1719263" cy="1152525"/>
          </a:xfrm>
          <a:prstGeom prst="cloud">
            <a:avLst/>
          </a:prstGeom>
          <a:gradFill flip="none" rotWithShape="1">
            <a:gsLst>
              <a:gs pos="0">
                <a:schemeClr val="accent1">
                  <a:lumMod val="5000"/>
                  <a:lumOff val="95000"/>
                </a:schemeClr>
              </a:gs>
              <a:gs pos="40000">
                <a:schemeClr val="bg1">
                  <a:lumMod val="95000"/>
                </a:schemeClr>
              </a:gs>
              <a:gs pos="83000">
                <a:schemeClr val="bg1">
                  <a:lumMod val="85000"/>
                </a:schemeClr>
              </a:gs>
              <a:gs pos="100000">
                <a:schemeClr val="bg1">
                  <a:lumMod val="6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loud 9">
            <a:extLst>
              <a:ext uri="{FF2B5EF4-FFF2-40B4-BE49-F238E27FC236}">
                <a16:creationId xmlns:a16="http://schemas.microsoft.com/office/drawing/2014/main" id="{6E6F6AC2-A360-4633-98C0-94F4AD45D958}"/>
              </a:ext>
            </a:extLst>
          </p:cNvPr>
          <p:cNvSpPr/>
          <p:nvPr/>
        </p:nvSpPr>
        <p:spPr>
          <a:xfrm>
            <a:off x="5087755" y="2933198"/>
            <a:ext cx="4581525" cy="2366959"/>
          </a:xfrm>
          <a:prstGeom prst="cloud">
            <a:avLst/>
          </a:prstGeom>
          <a:gradFill flip="none" rotWithShape="1">
            <a:gsLst>
              <a:gs pos="0">
                <a:schemeClr val="accent1">
                  <a:lumMod val="5000"/>
                  <a:lumOff val="95000"/>
                </a:schemeClr>
              </a:gs>
              <a:gs pos="40000">
                <a:schemeClr val="bg1">
                  <a:lumMod val="95000"/>
                </a:schemeClr>
              </a:gs>
              <a:gs pos="83000">
                <a:schemeClr val="bg1">
                  <a:lumMod val="85000"/>
                </a:schemeClr>
              </a:gs>
              <a:gs pos="100000">
                <a:schemeClr val="bg1">
                  <a:lumMod val="6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E80F44A3-8675-4E91-9719-BE12BD24D279}"/>
              </a:ext>
            </a:extLst>
          </p:cNvPr>
          <p:cNvSpPr/>
          <p:nvPr/>
        </p:nvSpPr>
        <p:spPr>
          <a:xfrm>
            <a:off x="790575" y="3867151"/>
            <a:ext cx="10650718" cy="2326770"/>
          </a:xfrm>
          <a:custGeom>
            <a:avLst/>
            <a:gdLst>
              <a:gd name="connsiteX0" fmla="*/ 10534650 w 10650718"/>
              <a:gd name="connsiteY0" fmla="*/ 628650 h 2352675"/>
              <a:gd name="connsiteX1" fmla="*/ 10239375 w 10650718"/>
              <a:gd name="connsiteY1" fmla="*/ 447675 h 2352675"/>
              <a:gd name="connsiteX2" fmla="*/ 10182225 w 10650718"/>
              <a:gd name="connsiteY2" fmla="*/ 428625 h 2352675"/>
              <a:gd name="connsiteX3" fmla="*/ 10115550 w 10650718"/>
              <a:gd name="connsiteY3" fmla="*/ 400050 h 2352675"/>
              <a:gd name="connsiteX4" fmla="*/ 10039350 w 10650718"/>
              <a:gd name="connsiteY4" fmla="*/ 381000 h 2352675"/>
              <a:gd name="connsiteX5" fmla="*/ 9925050 w 10650718"/>
              <a:gd name="connsiteY5" fmla="*/ 333375 h 2352675"/>
              <a:gd name="connsiteX6" fmla="*/ 9620250 w 10650718"/>
              <a:gd name="connsiteY6" fmla="*/ 238125 h 2352675"/>
              <a:gd name="connsiteX7" fmla="*/ 9553575 w 10650718"/>
              <a:gd name="connsiteY7" fmla="*/ 200025 h 2352675"/>
              <a:gd name="connsiteX8" fmla="*/ 9372600 w 10650718"/>
              <a:gd name="connsiteY8" fmla="*/ 152400 h 2352675"/>
              <a:gd name="connsiteX9" fmla="*/ 9296400 w 10650718"/>
              <a:gd name="connsiteY9" fmla="*/ 133350 h 2352675"/>
              <a:gd name="connsiteX10" fmla="*/ 9163050 w 10650718"/>
              <a:gd name="connsiteY10" fmla="*/ 114300 h 2352675"/>
              <a:gd name="connsiteX11" fmla="*/ 9077325 w 10650718"/>
              <a:gd name="connsiteY11" fmla="*/ 95250 h 2352675"/>
              <a:gd name="connsiteX12" fmla="*/ 9001125 w 10650718"/>
              <a:gd name="connsiteY12" fmla="*/ 76200 h 2352675"/>
              <a:gd name="connsiteX13" fmla="*/ 8858250 w 10650718"/>
              <a:gd name="connsiteY13" fmla="*/ 47625 h 2352675"/>
              <a:gd name="connsiteX14" fmla="*/ 8448675 w 10650718"/>
              <a:gd name="connsiteY14" fmla="*/ 19050 h 2352675"/>
              <a:gd name="connsiteX15" fmla="*/ 8124825 w 10650718"/>
              <a:gd name="connsiteY15" fmla="*/ 0 h 2352675"/>
              <a:gd name="connsiteX16" fmla="*/ 7572375 w 10650718"/>
              <a:gd name="connsiteY16" fmla="*/ 9525 h 2352675"/>
              <a:gd name="connsiteX17" fmla="*/ 7496175 w 10650718"/>
              <a:gd name="connsiteY17" fmla="*/ 19050 h 2352675"/>
              <a:gd name="connsiteX18" fmla="*/ 7115175 w 10650718"/>
              <a:gd name="connsiteY18" fmla="*/ 38100 h 2352675"/>
              <a:gd name="connsiteX19" fmla="*/ 6848475 w 10650718"/>
              <a:gd name="connsiteY19" fmla="*/ 76200 h 2352675"/>
              <a:gd name="connsiteX20" fmla="*/ 6705600 w 10650718"/>
              <a:gd name="connsiteY20" fmla="*/ 123825 h 2352675"/>
              <a:gd name="connsiteX21" fmla="*/ 6677025 w 10650718"/>
              <a:gd name="connsiteY21" fmla="*/ 133350 h 2352675"/>
              <a:gd name="connsiteX22" fmla="*/ 6610350 w 10650718"/>
              <a:gd name="connsiteY22" fmla="*/ 161925 h 2352675"/>
              <a:gd name="connsiteX23" fmla="*/ 6553200 w 10650718"/>
              <a:gd name="connsiteY23" fmla="*/ 171450 h 2352675"/>
              <a:gd name="connsiteX24" fmla="*/ 6457950 w 10650718"/>
              <a:gd name="connsiteY24" fmla="*/ 219075 h 2352675"/>
              <a:gd name="connsiteX25" fmla="*/ 6353175 w 10650718"/>
              <a:gd name="connsiteY25" fmla="*/ 247650 h 2352675"/>
              <a:gd name="connsiteX26" fmla="*/ 6286500 w 10650718"/>
              <a:gd name="connsiteY26" fmla="*/ 285750 h 2352675"/>
              <a:gd name="connsiteX27" fmla="*/ 6238875 w 10650718"/>
              <a:gd name="connsiteY27" fmla="*/ 304800 h 2352675"/>
              <a:gd name="connsiteX28" fmla="*/ 6124575 w 10650718"/>
              <a:gd name="connsiteY28" fmla="*/ 361950 h 2352675"/>
              <a:gd name="connsiteX29" fmla="*/ 5953125 w 10650718"/>
              <a:gd name="connsiteY29" fmla="*/ 428625 h 2352675"/>
              <a:gd name="connsiteX30" fmla="*/ 5905500 w 10650718"/>
              <a:gd name="connsiteY30" fmla="*/ 447675 h 2352675"/>
              <a:gd name="connsiteX31" fmla="*/ 5867400 w 10650718"/>
              <a:gd name="connsiteY31" fmla="*/ 466725 h 2352675"/>
              <a:gd name="connsiteX32" fmla="*/ 5800725 w 10650718"/>
              <a:gd name="connsiteY32" fmla="*/ 485775 h 2352675"/>
              <a:gd name="connsiteX33" fmla="*/ 5762625 w 10650718"/>
              <a:gd name="connsiteY33" fmla="*/ 504825 h 2352675"/>
              <a:gd name="connsiteX34" fmla="*/ 5667375 w 10650718"/>
              <a:gd name="connsiteY34" fmla="*/ 561975 h 2352675"/>
              <a:gd name="connsiteX35" fmla="*/ 5629275 w 10650718"/>
              <a:gd name="connsiteY35" fmla="*/ 571500 h 2352675"/>
              <a:gd name="connsiteX36" fmla="*/ 5419725 w 10650718"/>
              <a:gd name="connsiteY36" fmla="*/ 542925 h 2352675"/>
              <a:gd name="connsiteX37" fmla="*/ 5372100 w 10650718"/>
              <a:gd name="connsiteY37" fmla="*/ 533400 h 2352675"/>
              <a:gd name="connsiteX38" fmla="*/ 5276850 w 10650718"/>
              <a:gd name="connsiteY38" fmla="*/ 504825 h 2352675"/>
              <a:gd name="connsiteX39" fmla="*/ 5153025 w 10650718"/>
              <a:gd name="connsiteY39" fmla="*/ 466725 h 2352675"/>
              <a:gd name="connsiteX40" fmla="*/ 5076825 w 10650718"/>
              <a:gd name="connsiteY40" fmla="*/ 438150 h 2352675"/>
              <a:gd name="connsiteX41" fmla="*/ 5000625 w 10650718"/>
              <a:gd name="connsiteY41" fmla="*/ 419100 h 2352675"/>
              <a:gd name="connsiteX42" fmla="*/ 4838700 w 10650718"/>
              <a:gd name="connsiteY42" fmla="*/ 381000 h 2352675"/>
              <a:gd name="connsiteX43" fmla="*/ 4619625 w 10650718"/>
              <a:gd name="connsiteY43" fmla="*/ 333375 h 2352675"/>
              <a:gd name="connsiteX44" fmla="*/ 4514850 w 10650718"/>
              <a:gd name="connsiteY44" fmla="*/ 323850 h 2352675"/>
              <a:gd name="connsiteX45" fmla="*/ 4267200 w 10650718"/>
              <a:gd name="connsiteY45" fmla="*/ 285750 h 2352675"/>
              <a:gd name="connsiteX46" fmla="*/ 3943350 w 10650718"/>
              <a:gd name="connsiteY46" fmla="*/ 238125 h 2352675"/>
              <a:gd name="connsiteX47" fmla="*/ 3590925 w 10650718"/>
              <a:gd name="connsiteY47" fmla="*/ 228600 h 2352675"/>
              <a:gd name="connsiteX48" fmla="*/ 3276600 w 10650718"/>
              <a:gd name="connsiteY48" fmla="*/ 219075 h 2352675"/>
              <a:gd name="connsiteX49" fmla="*/ 3171825 w 10650718"/>
              <a:gd name="connsiteY49" fmla="*/ 200025 h 2352675"/>
              <a:gd name="connsiteX50" fmla="*/ 2333625 w 10650718"/>
              <a:gd name="connsiteY50" fmla="*/ 200025 h 2352675"/>
              <a:gd name="connsiteX51" fmla="*/ 2000250 w 10650718"/>
              <a:gd name="connsiteY51" fmla="*/ 219075 h 2352675"/>
              <a:gd name="connsiteX52" fmla="*/ 1905000 w 10650718"/>
              <a:gd name="connsiteY52" fmla="*/ 238125 h 2352675"/>
              <a:gd name="connsiteX53" fmla="*/ 1485900 w 10650718"/>
              <a:gd name="connsiteY53" fmla="*/ 257175 h 2352675"/>
              <a:gd name="connsiteX54" fmla="*/ 1390650 w 10650718"/>
              <a:gd name="connsiteY54" fmla="*/ 266700 h 2352675"/>
              <a:gd name="connsiteX55" fmla="*/ 1314450 w 10650718"/>
              <a:gd name="connsiteY55" fmla="*/ 285750 h 2352675"/>
              <a:gd name="connsiteX56" fmla="*/ 1133475 w 10650718"/>
              <a:gd name="connsiteY56" fmla="*/ 304800 h 2352675"/>
              <a:gd name="connsiteX57" fmla="*/ 1057275 w 10650718"/>
              <a:gd name="connsiteY57" fmla="*/ 323850 h 2352675"/>
              <a:gd name="connsiteX58" fmla="*/ 962025 w 10650718"/>
              <a:gd name="connsiteY58" fmla="*/ 342900 h 2352675"/>
              <a:gd name="connsiteX59" fmla="*/ 914400 w 10650718"/>
              <a:gd name="connsiteY59" fmla="*/ 352425 h 2352675"/>
              <a:gd name="connsiteX60" fmla="*/ 876300 w 10650718"/>
              <a:gd name="connsiteY60" fmla="*/ 361950 h 2352675"/>
              <a:gd name="connsiteX61" fmla="*/ 847725 w 10650718"/>
              <a:gd name="connsiteY61" fmla="*/ 371475 h 2352675"/>
              <a:gd name="connsiteX62" fmla="*/ 781050 w 10650718"/>
              <a:gd name="connsiteY62" fmla="*/ 390525 h 2352675"/>
              <a:gd name="connsiteX63" fmla="*/ 752475 w 10650718"/>
              <a:gd name="connsiteY63" fmla="*/ 409575 h 2352675"/>
              <a:gd name="connsiteX64" fmla="*/ 695325 w 10650718"/>
              <a:gd name="connsiteY64" fmla="*/ 428625 h 2352675"/>
              <a:gd name="connsiteX65" fmla="*/ 628650 w 10650718"/>
              <a:gd name="connsiteY65" fmla="*/ 457200 h 2352675"/>
              <a:gd name="connsiteX66" fmla="*/ 581025 w 10650718"/>
              <a:gd name="connsiteY66" fmla="*/ 485775 h 2352675"/>
              <a:gd name="connsiteX67" fmla="*/ 523875 w 10650718"/>
              <a:gd name="connsiteY67" fmla="*/ 504825 h 2352675"/>
              <a:gd name="connsiteX68" fmla="*/ 438150 w 10650718"/>
              <a:gd name="connsiteY68" fmla="*/ 533400 h 2352675"/>
              <a:gd name="connsiteX69" fmla="*/ 409575 w 10650718"/>
              <a:gd name="connsiteY69" fmla="*/ 552450 h 2352675"/>
              <a:gd name="connsiteX70" fmla="*/ 371475 w 10650718"/>
              <a:gd name="connsiteY70" fmla="*/ 571500 h 2352675"/>
              <a:gd name="connsiteX71" fmla="*/ 247650 w 10650718"/>
              <a:gd name="connsiteY71" fmla="*/ 619125 h 2352675"/>
              <a:gd name="connsiteX72" fmla="*/ 209550 w 10650718"/>
              <a:gd name="connsiteY72" fmla="*/ 647700 h 2352675"/>
              <a:gd name="connsiteX73" fmla="*/ 171450 w 10650718"/>
              <a:gd name="connsiteY73" fmla="*/ 657225 h 2352675"/>
              <a:gd name="connsiteX74" fmla="*/ 104775 w 10650718"/>
              <a:gd name="connsiteY74" fmla="*/ 695325 h 2352675"/>
              <a:gd name="connsiteX75" fmla="*/ 85725 w 10650718"/>
              <a:gd name="connsiteY75" fmla="*/ 723900 h 2352675"/>
              <a:gd name="connsiteX76" fmla="*/ 28575 w 10650718"/>
              <a:gd name="connsiteY76" fmla="*/ 762000 h 2352675"/>
              <a:gd name="connsiteX77" fmla="*/ 9525 w 10650718"/>
              <a:gd name="connsiteY77" fmla="*/ 1276350 h 2352675"/>
              <a:gd name="connsiteX78" fmla="*/ 0 w 10650718"/>
              <a:gd name="connsiteY78" fmla="*/ 1400175 h 2352675"/>
              <a:gd name="connsiteX79" fmla="*/ 28575 w 10650718"/>
              <a:gd name="connsiteY79" fmla="*/ 1800225 h 2352675"/>
              <a:gd name="connsiteX80" fmla="*/ 38100 w 10650718"/>
              <a:gd name="connsiteY80" fmla="*/ 2171700 h 2352675"/>
              <a:gd name="connsiteX81" fmla="*/ 47625 w 10650718"/>
              <a:gd name="connsiteY81" fmla="*/ 2247900 h 2352675"/>
              <a:gd name="connsiteX82" fmla="*/ 76200 w 10650718"/>
              <a:gd name="connsiteY82" fmla="*/ 2324100 h 2352675"/>
              <a:gd name="connsiteX83" fmla="*/ 1571625 w 10650718"/>
              <a:gd name="connsiteY83" fmla="*/ 2324100 h 2352675"/>
              <a:gd name="connsiteX84" fmla="*/ 1781175 w 10650718"/>
              <a:gd name="connsiteY84" fmla="*/ 2343150 h 2352675"/>
              <a:gd name="connsiteX85" fmla="*/ 2000250 w 10650718"/>
              <a:gd name="connsiteY85" fmla="*/ 2352675 h 2352675"/>
              <a:gd name="connsiteX86" fmla="*/ 2981325 w 10650718"/>
              <a:gd name="connsiteY86" fmla="*/ 2343150 h 2352675"/>
              <a:gd name="connsiteX87" fmla="*/ 3181350 w 10650718"/>
              <a:gd name="connsiteY87" fmla="*/ 2324100 h 2352675"/>
              <a:gd name="connsiteX88" fmla="*/ 3486150 w 10650718"/>
              <a:gd name="connsiteY88" fmla="*/ 2305050 h 2352675"/>
              <a:gd name="connsiteX89" fmla="*/ 6362700 w 10650718"/>
              <a:gd name="connsiteY89" fmla="*/ 2286000 h 2352675"/>
              <a:gd name="connsiteX90" fmla="*/ 6524625 w 10650718"/>
              <a:gd name="connsiteY90" fmla="*/ 2276475 h 2352675"/>
              <a:gd name="connsiteX91" fmla="*/ 10296525 w 10650718"/>
              <a:gd name="connsiteY91" fmla="*/ 2286000 h 2352675"/>
              <a:gd name="connsiteX92" fmla="*/ 10582275 w 10650718"/>
              <a:gd name="connsiteY92" fmla="*/ 2276475 h 2352675"/>
              <a:gd name="connsiteX93" fmla="*/ 10610850 w 10650718"/>
              <a:gd name="connsiteY93" fmla="*/ 1990725 h 2352675"/>
              <a:gd name="connsiteX94" fmla="*/ 10629900 w 10650718"/>
              <a:gd name="connsiteY94" fmla="*/ 1952625 h 2352675"/>
              <a:gd name="connsiteX95" fmla="*/ 10639425 w 10650718"/>
              <a:gd name="connsiteY95" fmla="*/ 1076325 h 2352675"/>
              <a:gd name="connsiteX96" fmla="*/ 10620375 w 10650718"/>
              <a:gd name="connsiteY96" fmla="*/ 714375 h 2352675"/>
              <a:gd name="connsiteX97" fmla="*/ 10553700 w 10650718"/>
              <a:gd name="connsiteY97" fmla="*/ 666750 h 2352675"/>
              <a:gd name="connsiteX98" fmla="*/ 10534650 w 10650718"/>
              <a:gd name="connsiteY98" fmla="*/ 628650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650718" h="2352675">
                <a:moveTo>
                  <a:pt x="10534650" y="628650"/>
                </a:moveTo>
                <a:cubicBezTo>
                  <a:pt x="10482263" y="592138"/>
                  <a:pt x="10339772" y="504657"/>
                  <a:pt x="10239375" y="447675"/>
                </a:cubicBezTo>
                <a:cubicBezTo>
                  <a:pt x="10221911" y="437763"/>
                  <a:pt x="10200967" y="435833"/>
                  <a:pt x="10182225" y="428625"/>
                </a:cubicBezTo>
                <a:cubicBezTo>
                  <a:pt x="10159657" y="419945"/>
                  <a:pt x="10138489" y="407696"/>
                  <a:pt x="10115550" y="400050"/>
                </a:cubicBezTo>
                <a:cubicBezTo>
                  <a:pt x="10090712" y="391771"/>
                  <a:pt x="10064062" y="389649"/>
                  <a:pt x="10039350" y="381000"/>
                </a:cubicBezTo>
                <a:cubicBezTo>
                  <a:pt x="10000392" y="367365"/>
                  <a:pt x="9963840" y="347480"/>
                  <a:pt x="9925050" y="333375"/>
                </a:cubicBezTo>
                <a:cubicBezTo>
                  <a:pt x="9768805" y="276559"/>
                  <a:pt x="9752591" y="274218"/>
                  <a:pt x="9620250" y="238125"/>
                </a:cubicBezTo>
                <a:cubicBezTo>
                  <a:pt x="9598025" y="225425"/>
                  <a:pt x="9577764" y="208398"/>
                  <a:pt x="9553575" y="200025"/>
                </a:cubicBezTo>
                <a:cubicBezTo>
                  <a:pt x="9494628" y="179620"/>
                  <a:pt x="9432983" y="168055"/>
                  <a:pt x="9372600" y="152400"/>
                </a:cubicBezTo>
                <a:cubicBezTo>
                  <a:pt x="9347256" y="145829"/>
                  <a:pt x="9322319" y="137053"/>
                  <a:pt x="9296400" y="133350"/>
                </a:cubicBezTo>
                <a:cubicBezTo>
                  <a:pt x="9251950" y="127000"/>
                  <a:pt x="9207287" y="121993"/>
                  <a:pt x="9163050" y="114300"/>
                </a:cubicBezTo>
                <a:cubicBezTo>
                  <a:pt x="9134211" y="109284"/>
                  <a:pt x="9105819" y="101954"/>
                  <a:pt x="9077325" y="95250"/>
                </a:cubicBezTo>
                <a:cubicBezTo>
                  <a:pt x="9051839" y="89253"/>
                  <a:pt x="9026611" y="82197"/>
                  <a:pt x="9001125" y="76200"/>
                </a:cubicBezTo>
                <a:cubicBezTo>
                  <a:pt x="8954636" y="65261"/>
                  <a:pt x="8905949" y="53847"/>
                  <a:pt x="8858250" y="47625"/>
                </a:cubicBezTo>
                <a:cubicBezTo>
                  <a:pt x="8638697" y="18988"/>
                  <a:pt x="8713516" y="30565"/>
                  <a:pt x="8448675" y="19050"/>
                </a:cubicBezTo>
                <a:cubicBezTo>
                  <a:pt x="8268502" y="11216"/>
                  <a:pt x="8283158" y="11310"/>
                  <a:pt x="8124825" y="0"/>
                </a:cubicBezTo>
                <a:lnTo>
                  <a:pt x="7572375" y="9525"/>
                </a:lnTo>
                <a:cubicBezTo>
                  <a:pt x="7546789" y="10300"/>
                  <a:pt x="7521723" y="17453"/>
                  <a:pt x="7496175" y="19050"/>
                </a:cubicBezTo>
                <a:cubicBezTo>
                  <a:pt x="7369264" y="26982"/>
                  <a:pt x="7242175" y="31750"/>
                  <a:pt x="7115175" y="38100"/>
                </a:cubicBezTo>
                <a:cubicBezTo>
                  <a:pt x="7057707" y="44861"/>
                  <a:pt x="6915466" y="58164"/>
                  <a:pt x="6848475" y="76200"/>
                </a:cubicBezTo>
                <a:cubicBezTo>
                  <a:pt x="6800000" y="89251"/>
                  <a:pt x="6753225" y="107950"/>
                  <a:pt x="6705600" y="123825"/>
                </a:cubicBezTo>
                <a:cubicBezTo>
                  <a:pt x="6696075" y="127000"/>
                  <a:pt x="6686253" y="129395"/>
                  <a:pt x="6677025" y="133350"/>
                </a:cubicBezTo>
                <a:cubicBezTo>
                  <a:pt x="6654800" y="142875"/>
                  <a:pt x="6633461" y="154814"/>
                  <a:pt x="6610350" y="161925"/>
                </a:cubicBezTo>
                <a:cubicBezTo>
                  <a:pt x="6591891" y="167605"/>
                  <a:pt x="6572250" y="168275"/>
                  <a:pt x="6553200" y="171450"/>
                </a:cubicBezTo>
                <a:cubicBezTo>
                  <a:pt x="6514307" y="194786"/>
                  <a:pt x="6501159" y="206112"/>
                  <a:pt x="6457950" y="219075"/>
                </a:cubicBezTo>
                <a:cubicBezTo>
                  <a:pt x="6395358" y="237852"/>
                  <a:pt x="6419824" y="216889"/>
                  <a:pt x="6353175" y="247650"/>
                </a:cubicBezTo>
                <a:cubicBezTo>
                  <a:pt x="6329933" y="258377"/>
                  <a:pt x="6309395" y="274302"/>
                  <a:pt x="6286500" y="285750"/>
                </a:cubicBezTo>
                <a:cubicBezTo>
                  <a:pt x="6271207" y="293396"/>
                  <a:pt x="6254345" y="297520"/>
                  <a:pt x="6238875" y="304800"/>
                </a:cubicBezTo>
                <a:cubicBezTo>
                  <a:pt x="6200332" y="322938"/>
                  <a:pt x="6164333" y="346659"/>
                  <a:pt x="6124575" y="361950"/>
                </a:cubicBezTo>
                <a:cubicBezTo>
                  <a:pt x="5984792" y="415713"/>
                  <a:pt x="6041810" y="393151"/>
                  <a:pt x="5953125" y="428625"/>
                </a:cubicBezTo>
                <a:cubicBezTo>
                  <a:pt x="5937250" y="434975"/>
                  <a:pt x="5920793" y="440029"/>
                  <a:pt x="5905500" y="447675"/>
                </a:cubicBezTo>
                <a:cubicBezTo>
                  <a:pt x="5892800" y="454025"/>
                  <a:pt x="5880695" y="461739"/>
                  <a:pt x="5867400" y="466725"/>
                </a:cubicBezTo>
                <a:cubicBezTo>
                  <a:pt x="5802954" y="490892"/>
                  <a:pt x="5854455" y="462748"/>
                  <a:pt x="5800725" y="485775"/>
                </a:cubicBezTo>
                <a:cubicBezTo>
                  <a:pt x="5787674" y="491368"/>
                  <a:pt x="5774953" y="497780"/>
                  <a:pt x="5762625" y="504825"/>
                </a:cubicBezTo>
                <a:cubicBezTo>
                  <a:pt x="5706377" y="536967"/>
                  <a:pt x="5758244" y="520671"/>
                  <a:pt x="5667375" y="561975"/>
                </a:cubicBezTo>
                <a:cubicBezTo>
                  <a:pt x="5655458" y="567392"/>
                  <a:pt x="5641975" y="568325"/>
                  <a:pt x="5629275" y="571500"/>
                </a:cubicBezTo>
                <a:lnTo>
                  <a:pt x="5419725" y="542925"/>
                </a:lnTo>
                <a:cubicBezTo>
                  <a:pt x="5403710" y="540552"/>
                  <a:pt x="5387607" y="538052"/>
                  <a:pt x="5372100" y="533400"/>
                </a:cubicBezTo>
                <a:cubicBezTo>
                  <a:pt x="5246787" y="495806"/>
                  <a:pt x="5400568" y="529569"/>
                  <a:pt x="5276850" y="504825"/>
                </a:cubicBezTo>
                <a:cubicBezTo>
                  <a:pt x="5107911" y="432423"/>
                  <a:pt x="5301527" y="509154"/>
                  <a:pt x="5153025" y="466725"/>
                </a:cubicBezTo>
                <a:cubicBezTo>
                  <a:pt x="5126942" y="459273"/>
                  <a:pt x="5102717" y="446241"/>
                  <a:pt x="5076825" y="438150"/>
                </a:cubicBezTo>
                <a:cubicBezTo>
                  <a:pt x="5051835" y="430341"/>
                  <a:pt x="5025923" y="425846"/>
                  <a:pt x="5000625" y="419100"/>
                </a:cubicBezTo>
                <a:cubicBezTo>
                  <a:pt x="4797249" y="364866"/>
                  <a:pt x="5104496" y="441408"/>
                  <a:pt x="4838700" y="381000"/>
                </a:cubicBezTo>
                <a:cubicBezTo>
                  <a:pt x="4732111" y="356775"/>
                  <a:pt x="4724942" y="347736"/>
                  <a:pt x="4619625" y="333375"/>
                </a:cubicBezTo>
                <a:cubicBezTo>
                  <a:pt x="4584878" y="328637"/>
                  <a:pt x="4549669" y="328028"/>
                  <a:pt x="4514850" y="323850"/>
                </a:cubicBezTo>
                <a:cubicBezTo>
                  <a:pt x="4455804" y="316764"/>
                  <a:pt x="4328979" y="297190"/>
                  <a:pt x="4267200" y="285750"/>
                </a:cubicBezTo>
                <a:cubicBezTo>
                  <a:pt x="4114168" y="257411"/>
                  <a:pt x="4111025" y="247108"/>
                  <a:pt x="3943350" y="238125"/>
                </a:cubicBezTo>
                <a:cubicBezTo>
                  <a:pt x="3826000" y="231838"/>
                  <a:pt x="3708395" y="231956"/>
                  <a:pt x="3590925" y="228600"/>
                </a:cubicBezTo>
                <a:lnTo>
                  <a:pt x="3276600" y="219075"/>
                </a:lnTo>
                <a:cubicBezTo>
                  <a:pt x="3241675" y="212725"/>
                  <a:pt x="3206930" y="205291"/>
                  <a:pt x="3171825" y="200025"/>
                </a:cubicBezTo>
                <a:cubicBezTo>
                  <a:pt x="2916891" y="161785"/>
                  <a:pt x="2415980" y="198983"/>
                  <a:pt x="2333625" y="200025"/>
                </a:cubicBezTo>
                <a:cubicBezTo>
                  <a:pt x="2268849" y="202616"/>
                  <a:pt x="2092108" y="204943"/>
                  <a:pt x="2000250" y="219075"/>
                </a:cubicBezTo>
                <a:cubicBezTo>
                  <a:pt x="1852349" y="241829"/>
                  <a:pt x="2200811" y="213474"/>
                  <a:pt x="1905000" y="238125"/>
                </a:cubicBezTo>
                <a:cubicBezTo>
                  <a:pt x="1788501" y="247833"/>
                  <a:pt x="1589166" y="253350"/>
                  <a:pt x="1485900" y="257175"/>
                </a:cubicBezTo>
                <a:cubicBezTo>
                  <a:pt x="1454150" y="260350"/>
                  <a:pt x="1422124" y="261454"/>
                  <a:pt x="1390650" y="266700"/>
                </a:cubicBezTo>
                <a:cubicBezTo>
                  <a:pt x="1364825" y="271004"/>
                  <a:pt x="1340488" y="283009"/>
                  <a:pt x="1314450" y="285750"/>
                </a:cubicBezTo>
                <a:lnTo>
                  <a:pt x="1133475" y="304800"/>
                </a:lnTo>
                <a:cubicBezTo>
                  <a:pt x="1108075" y="311150"/>
                  <a:pt x="1082833" y="318170"/>
                  <a:pt x="1057275" y="323850"/>
                </a:cubicBezTo>
                <a:cubicBezTo>
                  <a:pt x="1025667" y="330874"/>
                  <a:pt x="993775" y="336550"/>
                  <a:pt x="962025" y="342900"/>
                </a:cubicBezTo>
                <a:cubicBezTo>
                  <a:pt x="946150" y="346075"/>
                  <a:pt x="930106" y="348498"/>
                  <a:pt x="914400" y="352425"/>
                </a:cubicBezTo>
                <a:cubicBezTo>
                  <a:pt x="901700" y="355600"/>
                  <a:pt x="888887" y="358354"/>
                  <a:pt x="876300" y="361950"/>
                </a:cubicBezTo>
                <a:cubicBezTo>
                  <a:pt x="866646" y="364708"/>
                  <a:pt x="857342" y="368590"/>
                  <a:pt x="847725" y="371475"/>
                </a:cubicBezTo>
                <a:cubicBezTo>
                  <a:pt x="825585" y="378117"/>
                  <a:pt x="803275" y="384175"/>
                  <a:pt x="781050" y="390525"/>
                </a:cubicBezTo>
                <a:cubicBezTo>
                  <a:pt x="771525" y="396875"/>
                  <a:pt x="762936" y="404926"/>
                  <a:pt x="752475" y="409575"/>
                </a:cubicBezTo>
                <a:cubicBezTo>
                  <a:pt x="734125" y="417730"/>
                  <a:pt x="712033" y="417486"/>
                  <a:pt x="695325" y="428625"/>
                </a:cubicBezTo>
                <a:cubicBezTo>
                  <a:pt x="655858" y="454937"/>
                  <a:pt x="677856" y="444899"/>
                  <a:pt x="628650" y="457200"/>
                </a:cubicBezTo>
                <a:cubicBezTo>
                  <a:pt x="612775" y="466725"/>
                  <a:pt x="597879" y="478114"/>
                  <a:pt x="581025" y="485775"/>
                </a:cubicBezTo>
                <a:cubicBezTo>
                  <a:pt x="562744" y="494084"/>
                  <a:pt x="542519" y="497367"/>
                  <a:pt x="523875" y="504825"/>
                </a:cubicBezTo>
                <a:cubicBezTo>
                  <a:pt x="464095" y="528737"/>
                  <a:pt x="492837" y="519728"/>
                  <a:pt x="438150" y="533400"/>
                </a:cubicBezTo>
                <a:cubicBezTo>
                  <a:pt x="428625" y="539750"/>
                  <a:pt x="419514" y="546770"/>
                  <a:pt x="409575" y="552450"/>
                </a:cubicBezTo>
                <a:cubicBezTo>
                  <a:pt x="397247" y="559495"/>
                  <a:pt x="384526" y="565907"/>
                  <a:pt x="371475" y="571500"/>
                </a:cubicBezTo>
                <a:cubicBezTo>
                  <a:pt x="298275" y="602872"/>
                  <a:pt x="299455" y="601857"/>
                  <a:pt x="247650" y="619125"/>
                </a:cubicBezTo>
                <a:cubicBezTo>
                  <a:pt x="234950" y="628650"/>
                  <a:pt x="223749" y="640600"/>
                  <a:pt x="209550" y="647700"/>
                </a:cubicBezTo>
                <a:cubicBezTo>
                  <a:pt x="197841" y="653554"/>
                  <a:pt x="182816" y="650730"/>
                  <a:pt x="171450" y="657225"/>
                </a:cubicBezTo>
                <a:cubicBezTo>
                  <a:pt x="83176" y="707667"/>
                  <a:pt x="204964" y="670278"/>
                  <a:pt x="104775" y="695325"/>
                </a:cubicBezTo>
                <a:cubicBezTo>
                  <a:pt x="98425" y="704850"/>
                  <a:pt x="94340" y="716362"/>
                  <a:pt x="85725" y="723900"/>
                </a:cubicBezTo>
                <a:cubicBezTo>
                  <a:pt x="68495" y="738977"/>
                  <a:pt x="28575" y="762000"/>
                  <a:pt x="28575" y="762000"/>
                </a:cubicBezTo>
                <a:cubicBezTo>
                  <a:pt x="1632" y="1004483"/>
                  <a:pt x="27820" y="745802"/>
                  <a:pt x="9525" y="1276350"/>
                </a:cubicBezTo>
                <a:cubicBezTo>
                  <a:pt x="8098" y="1317722"/>
                  <a:pt x="3175" y="1358900"/>
                  <a:pt x="0" y="1400175"/>
                </a:cubicBezTo>
                <a:cubicBezTo>
                  <a:pt x="20553" y="1749578"/>
                  <a:pt x="5637" y="1616723"/>
                  <a:pt x="28575" y="1800225"/>
                </a:cubicBezTo>
                <a:cubicBezTo>
                  <a:pt x="31750" y="1924050"/>
                  <a:pt x="32834" y="2047946"/>
                  <a:pt x="38100" y="2171700"/>
                </a:cubicBezTo>
                <a:cubicBezTo>
                  <a:pt x="39188" y="2197275"/>
                  <a:pt x="41417" y="2223067"/>
                  <a:pt x="47625" y="2247900"/>
                </a:cubicBezTo>
                <a:cubicBezTo>
                  <a:pt x="54204" y="2274217"/>
                  <a:pt x="66675" y="2298700"/>
                  <a:pt x="76200" y="2324100"/>
                </a:cubicBezTo>
                <a:cubicBezTo>
                  <a:pt x="660573" y="2316974"/>
                  <a:pt x="994598" y="2306254"/>
                  <a:pt x="1571625" y="2324100"/>
                </a:cubicBezTo>
                <a:cubicBezTo>
                  <a:pt x="1641730" y="2326268"/>
                  <a:pt x="1711192" y="2338484"/>
                  <a:pt x="1781175" y="2343150"/>
                </a:cubicBezTo>
                <a:cubicBezTo>
                  <a:pt x="1854107" y="2348012"/>
                  <a:pt x="1927225" y="2349500"/>
                  <a:pt x="2000250" y="2352675"/>
                </a:cubicBezTo>
                <a:lnTo>
                  <a:pt x="2981325" y="2343150"/>
                </a:lnTo>
                <a:cubicBezTo>
                  <a:pt x="3048282" y="2341530"/>
                  <a:pt x="3114618" y="2329820"/>
                  <a:pt x="3181350" y="2324100"/>
                </a:cubicBezTo>
                <a:cubicBezTo>
                  <a:pt x="3281583" y="2315509"/>
                  <a:pt x="3386073" y="2310610"/>
                  <a:pt x="3486150" y="2305050"/>
                </a:cubicBezTo>
                <a:cubicBezTo>
                  <a:pt x="4435384" y="2169445"/>
                  <a:pt x="5403849" y="2292146"/>
                  <a:pt x="6362700" y="2286000"/>
                </a:cubicBezTo>
                <a:cubicBezTo>
                  <a:pt x="6416767" y="2285653"/>
                  <a:pt x="6470650" y="2279650"/>
                  <a:pt x="6524625" y="2276475"/>
                </a:cubicBezTo>
                <a:lnTo>
                  <a:pt x="10296525" y="2286000"/>
                </a:lnTo>
                <a:cubicBezTo>
                  <a:pt x="10391828" y="2286000"/>
                  <a:pt x="10504888" y="2332097"/>
                  <a:pt x="10582275" y="2276475"/>
                </a:cubicBezTo>
                <a:cubicBezTo>
                  <a:pt x="10597565" y="2265485"/>
                  <a:pt x="10594844" y="2054751"/>
                  <a:pt x="10610850" y="1990725"/>
                </a:cubicBezTo>
                <a:cubicBezTo>
                  <a:pt x="10614294" y="1976950"/>
                  <a:pt x="10623550" y="1965325"/>
                  <a:pt x="10629900" y="1952625"/>
                </a:cubicBezTo>
                <a:cubicBezTo>
                  <a:pt x="10633075" y="1660525"/>
                  <a:pt x="10633966" y="1368391"/>
                  <a:pt x="10639425" y="1076325"/>
                </a:cubicBezTo>
                <a:cubicBezTo>
                  <a:pt x="10642949" y="887808"/>
                  <a:pt x="10671941" y="937828"/>
                  <a:pt x="10620375" y="714375"/>
                </a:cubicBezTo>
                <a:cubicBezTo>
                  <a:pt x="10615338" y="692549"/>
                  <a:pt x="10568453" y="674127"/>
                  <a:pt x="10553700" y="666750"/>
                </a:cubicBezTo>
                <a:cubicBezTo>
                  <a:pt x="10543171" y="635163"/>
                  <a:pt x="10587037" y="665162"/>
                  <a:pt x="10534650" y="628650"/>
                </a:cubicBez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3ABF47A-980E-40F9-8313-E7693F55CFBE}"/>
              </a:ext>
            </a:extLst>
          </p:cNvPr>
          <p:cNvSpPr/>
          <p:nvPr/>
        </p:nvSpPr>
        <p:spPr>
          <a:xfrm>
            <a:off x="5429250" y="4385972"/>
            <a:ext cx="1028701" cy="723648"/>
          </a:xfrm>
          <a:custGeom>
            <a:avLst/>
            <a:gdLst>
              <a:gd name="connsiteX0" fmla="*/ 677272 w 915397"/>
              <a:gd name="connsiteY0" fmla="*/ 9514 h 571489"/>
              <a:gd name="connsiteX1" fmla="*/ 524872 w 915397"/>
              <a:gd name="connsiteY1" fmla="*/ 95239 h 571489"/>
              <a:gd name="connsiteX2" fmla="*/ 458197 w 915397"/>
              <a:gd name="connsiteY2" fmla="*/ 133339 h 571489"/>
              <a:gd name="connsiteX3" fmla="*/ 353422 w 915397"/>
              <a:gd name="connsiteY3" fmla="*/ 200014 h 571489"/>
              <a:gd name="connsiteX4" fmla="*/ 324847 w 915397"/>
              <a:gd name="connsiteY4" fmla="*/ 219064 h 571489"/>
              <a:gd name="connsiteX5" fmla="*/ 286747 w 915397"/>
              <a:gd name="connsiteY5" fmla="*/ 247639 h 571489"/>
              <a:gd name="connsiteX6" fmla="*/ 239122 w 915397"/>
              <a:gd name="connsiteY6" fmla="*/ 266689 h 571489"/>
              <a:gd name="connsiteX7" fmla="*/ 105772 w 915397"/>
              <a:gd name="connsiteY7" fmla="*/ 380989 h 571489"/>
              <a:gd name="connsiteX8" fmla="*/ 77197 w 915397"/>
              <a:gd name="connsiteY8" fmla="*/ 400039 h 571489"/>
              <a:gd name="connsiteX9" fmla="*/ 10522 w 915397"/>
              <a:gd name="connsiteY9" fmla="*/ 447664 h 571489"/>
              <a:gd name="connsiteX10" fmla="*/ 115297 w 915397"/>
              <a:gd name="connsiteY10" fmla="*/ 504814 h 571489"/>
              <a:gd name="connsiteX11" fmla="*/ 153397 w 915397"/>
              <a:gd name="connsiteY11" fmla="*/ 514339 h 571489"/>
              <a:gd name="connsiteX12" fmla="*/ 181972 w 915397"/>
              <a:gd name="connsiteY12" fmla="*/ 533389 h 571489"/>
              <a:gd name="connsiteX13" fmla="*/ 258172 w 915397"/>
              <a:gd name="connsiteY13" fmla="*/ 552439 h 571489"/>
              <a:gd name="connsiteX14" fmla="*/ 315322 w 915397"/>
              <a:gd name="connsiteY14" fmla="*/ 571489 h 571489"/>
              <a:gd name="connsiteX15" fmla="*/ 486772 w 915397"/>
              <a:gd name="connsiteY15" fmla="*/ 561964 h 571489"/>
              <a:gd name="connsiteX16" fmla="*/ 505822 w 915397"/>
              <a:gd name="connsiteY16" fmla="*/ 523864 h 571489"/>
              <a:gd name="connsiteX17" fmla="*/ 524872 w 915397"/>
              <a:gd name="connsiteY17" fmla="*/ 466714 h 571489"/>
              <a:gd name="connsiteX18" fmla="*/ 543922 w 915397"/>
              <a:gd name="connsiteY18" fmla="*/ 438139 h 571489"/>
              <a:gd name="connsiteX19" fmla="*/ 582022 w 915397"/>
              <a:gd name="connsiteY19" fmla="*/ 361939 h 571489"/>
              <a:gd name="connsiteX20" fmla="*/ 610597 w 915397"/>
              <a:gd name="connsiteY20" fmla="*/ 342889 h 571489"/>
              <a:gd name="connsiteX21" fmla="*/ 696322 w 915397"/>
              <a:gd name="connsiteY21" fmla="*/ 238114 h 571489"/>
              <a:gd name="connsiteX22" fmla="*/ 743947 w 915397"/>
              <a:gd name="connsiteY22" fmla="*/ 180964 h 571489"/>
              <a:gd name="connsiteX23" fmla="*/ 772522 w 915397"/>
              <a:gd name="connsiteY23" fmla="*/ 161914 h 571489"/>
              <a:gd name="connsiteX24" fmla="*/ 839197 w 915397"/>
              <a:gd name="connsiteY24" fmla="*/ 95239 h 571489"/>
              <a:gd name="connsiteX25" fmla="*/ 915397 w 915397"/>
              <a:gd name="connsiteY25" fmla="*/ 38089 h 571489"/>
              <a:gd name="connsiteX26" fmla="*/ 810622 w 915397"/>
              <a:gd name="connsiteY26" fmla="*/ 19039 h 571489"/>
              <a:gd name="connsiteX27" fmla="*/ 677272 w 915397"/>
              <a:gd name="connsiteY27" fmla="*/ 9514 h 57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397" h="571489">
                <a:moveTo>
                  <a:pt x="677272" y="9514"/>
                </a:moveTo>
                <a:cubicBezTo>
                  <a:pt x="629647" y="22214"/>
                  <a:pt x="574851" y="65251"/>
                  <a:pt x="524872" y="95239"/>
                </a:cubicBezTo>
                <a:cubicBezTo>
                  <a:pt x="452790" y="138488"/>
                  <a:pt x="518244" y="113323"/>
                  <a:pt x="458197" y="133339"/>
                </a:cubicBezTo>
                <a:cubicBezTo>
                  <a:pt x="319829" y="232173"/>
                  <a:pt x="447215" y="146418"/>
                  <a:pt x="353422" y="200014"/>
                </a:cubicBezTo>
                <a:cubicBezTo>
                  <a:pt x="343483" y="205694"/>
                  <a:pt x="334162" y="212410"/>
                  <a:pt x="324847" y="219064"/>
                </a:cubicBezTo>
                <a:cubicBezTo>
                  <a:pt x="311929" y="228291"/>
                  <a:pt x="300624" y="239929"/>
                  <a:pt x="286747" y="247639"/>
                </a:cubicBezTo>
                <a:cubicBezTo>
                  <a:pt x="271801" y="255942"/>
                  <a:pt x="253348" y="257205"/>
                  <a:pt x="239122" y="266689"/>
                </a:cubicBezTo>
                <a:cubicBezTo>
                  <a:pt x="92835" y="364214"/>
                  <a:pt x="188972" y="309674"/>
                  <a:pt x="105772" y="380989"/>
                </a:cubicBezTo>
                <a:cubicBezTo>
                  <a:pt x="97080" y="388439"/>
                  <a:pt x="86512" y="393385"/>
                  <a:pt x="77197" y="400039"/>
                </a:cubicBezTo>
                <a:cubicBezTo>
                  <a:pt x="-5505" y="459112"/>
                  <a:pt x="77865" y="402769"/>
                  <a:pt x="10522" y="447664"/>
                </a:cubicBezTo>
                <a:cubicBezTo>
                  <a:pt x="-11422" y="513496"/>
                  <a:pt x="-8743" y="473804"/>
                  <a:pt x="115297" y="504814"/>
                </a:cubicBezTo>
                <a:lnTo>
                  <a:pt x="153397" y="514339"/>
                </a:lnTo>
                <a:cubicBezTo>
                  <a:pt x="162922" y="520689"/>
                  <a:pt x="171214" y="529477"/>
                  <a:pt x="181972" y="533389"/>
                </a:cubicBezTo>
                <a:cubicBezTo>
                  <a:pt x="206577" y="542336"/>
                  <a:pt x="233334" y="544160"/>
                  <a:pt x="258172" y="552439"/>
                </a:cubicBezTo>
                <a:lnTo>
                  <a:pt x="315322" y="571489"/>
                </a:lnTo>
                <a:cubicBezTo>
                  <a:pt x="372472" y="568314"/>
                  <a:pt x="431243" y="575846"/>
                  <a:pt x="486772" y="561964"/>
                </a:cubicBezTo>
                <a:cubicBezTo>
                  <a:pt x="500547" y="558520"/>
                  <a:pt x="500549" y="537047"/>
                  <a:pt x="505822" y="523864"/>
                </a:cubicBezTo>
                <a:cubicBezTo>
                  <a:pt x="513280" y="505220"/>
                  <a:pt x="513733" y="483422"/>
                  <a:pt x="524872" y="466714"/>
                </a:cubicBezTo>
                <a:cubicBezTo>
                  <a:pt x="531222" y="457189"/>
                  <a:pt x="538802" y="448378"/>
                  <a:pt x="543922" y="438139"/>
                </a:cubicBezTo>
                <a:cubicBezTo>
                  <a:pt x="557565" y="410852"/>
                  <a:pt x="559954" y="384007"/>
                  <a:pt x="582022" y="361939"/>
                </a:cubicBezTo>
                <a:cubicBezTo>
                  <a:pt x="590117" y="353844"/>
                  <a:pt x="601072" y="349239"/>
                  <a:pt x="610597" y="342889"/>
                </a:cubicBezTo>
                <a:cubicBezTo>
                  <a:pt x="639242" y="256953"/>
                  <a:pt x="585256" y="404713"/>
                  <a:pt x="696322" y="238114"/>
                </a:cubicBezTo>
                <a:cubicBezTo>
                  <a:pt x="715053" y="210017"/>
                  <a:pt x="716445" y="203883"/>
                  <a:pt x="743947" y="180964"/>
                </a:cubicBezTo>
                <a:cubicBezTo>
                  <a:pt x="752741" y="173635"/>
                  <a:pt x="764013" y="169572"/>
                  <a:pt x="772522" y="161914"/>
                </a:cubicBezTo>
                <a:cubicBezTo>
                  <a:pt x="795884" y="140888"/>
                  <a:pt x="812245" y="111410"/>
                  <a:pt x="839197" y="95239"/>
                </a:cubicBezTo>
                <a:cubicBezTo>
                  <a:pt x="898373" y="59734"/>
                  <a:pt x="873731" y="79755"/>
                  <a:pt x="915397" y="38089"/>
                </a:cubicBezTo>
                <a:cubicBezTo>
                  <a:pt x="837191" y="12020"/>
                  <a:pt x="961407" y="51350"/>
                  <a:pt x="810622" y="19039"/>
                </a:cubicBezTo>
                <a:cubicBezTo>
                  <a:pt x="693609" y="-6035"/>
                  <a:pt x="724897" y="-3186"/>
                  <a:pt x="677272" y="9514"/>
                </a:cubicBezTo>
                <a:close/>
              </a:path>
            </a:pathLst>
          </a:custGeom>
          <a:gradFill flip="none" rotWithShape="1">
            <a:gsLst>
              <a:gs pos="0">
                <a:schemeClr val="accent4">
                  <a:lumMod val="60000"/>
                  <a:lumOff val="40000"/>
                </a:schemeClr>
              </a:gs>
              <a:gs pos="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descr="A cartoon of a house&#10;&#10;Description automatically generated with low confidence">
            <a:extLst>
              <a:ext uri="{FF2B5EF4-FFF2-40B4-BE49-F238E27FC236}">
                <a16:creationId xmlns:a16="http://schemas.microsoft.com/office/drawing/2014/main" id="{317E6A47-DBAC-4AC9-A768-D7F4A9C56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2515" y="2788569"/>
            <a:ext cx="1948345" cy="1280862"/>
          </a:xfrm>
          <a:prstGeom prst="rect">
            <a:avLst/>
          </a:prstGeom>
        </p:spPr>
      </p:pic>
      <p:sp>
        <p:nvSpPr>
          <p:cNvPr id="30" name="Oval 29">
            <a:extLst>
              <a:ext uri="{FF2B5EF4-FFF2-40B4-BE49-F238E27FC236}">
                <a16:creationId xmlns:a16="http://schemas.microsoft.com/office/drawing/2014/main" id="{70F0A84A-7515-4C07-9D6E-5D28562F817F}"/>
              </a:ext>
            </a:extLst>
          </p:cNvPr>
          <p:cNvSpPr/>
          <p:nvPr/>
        </p:nvSpPr>
        <p:spPr>
          <a:xfrm>
            <a:off x="1011369" y="4166646"/>
            <a:ext cx="5388455" cy="862011"/>
          </a:xfrm>
          <a:prstGeom prst="ellipse">
            <a:avLst/>
          </a:prstGeom>
          <a:solidFill>
            <a:srgbClr val="C0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42374A03-BAE4-40CF-83B2-D2F49B295BF0}"/>
              </a:ext>
            </a:extLst>
          </p:cNvPr>
          <p:cNvSpPr/>
          <p:nvPr/>
        </p:nvSpPr>
        <p:spPr>
          <a:xfrm>
            <a:off x="2061904" y="4186324"/>
            <a:ext cx="3142466" cy="568046"/>
          </a:xfrm>
          <a:prstGeom prst="ellipse">
            <a:avLst/>
          </a:prstGeom>
          <a:solidFill>
            <a:srgbClr val="C0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A picture containing text&#10;&#10;Description automatically generated">
            <a:extLst>
              <a:ext uri="{FF2B5EF4-FFF2-40B4-BE49-F238E27FC236}">
                <a16:creationId xmlns:a16="http://schemas.microsoft.com/office/drawing/2014/main" id="{4364ACE4-A3C0-4B8B-9100-825E6F16F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105" y="3161862"/>
            <a:ext cx="663450" cy="1239128"/>
          </a:xfrm>
          <a:prstGeom prst="rect">
            <a:avLst/>
          </a:prstGeom>
        </p:spPr>
      </p:pic>
      <p:sp>
        <p:nvSpPr>
          <p:cNvPr id="12" name="Freeform: Shape 11">
            <a:extLst>
              <a:ext uri="{FF2B5EF4-FFF2-40B4-BE49-F238E27FC236}">
                <a16:creationId xmlns:a16="http://schemas.microsoft.com/office/drawing/2014/main" id="{4AC16DCE-34A5-4333-9F12-00B2FDE89A8E}"/>
              </a:ext>
            </a:extLst>
          </p:cNvPr>
          <p:cNvSpPr/>
          <p:nvPr/>
        </p:nvSpPr>
        <p:spPr>
          <a:xfrm>
            <a:off x="738765" y="4890797"/>
            <a:ext cx="10582047" cy="1329028"/>
          </a:xfrm>
          <a:custGeom>
            <a:avLst/>
            <a:gdLst>
              <a:gd name="connsiteX0" fmla="*/ 61335 w 10582047"/>
              <a:gd name="connsiteY0" fmla="*/ 281278 h 1329028"/>
              <a:gd name="connsiteX1" fmla="*/ 766185 w 10582047"/>
              <a:gd name="connsiteY1" fmla="*/ 186028 h 1329028"/>
              <a:gd name="connsiteX2" fmla="*/ 956685 w 10582047"/>
              <a:gd name="connsiteY2" fmla="*/ 157453 h 1329028"/>
              <a:gd name="connsiteX3" fmla="*/ 1109085 w 10582047"/>
              <a:gd name="connsiteY3" fmla="*/ 138403 h 1329028"/>
              <a:gd name="connsiteX4" fmla="*/ 1280535 w 10582047"/>
              <a:gd name="connsiteY4" fmla="*/ 100303 h 1329028"/>
              <a:gd name="connsiteX5" fmla="*/ 1423410 w 10582047"/>
              <a:gd name="connsiteY5" fmla="*/ 71728 h 1329028"/>
              <a:gd name="connsiteX6" fmla="*/ 1499610 w 10582047"/>
              <a:gd name="connsiteY6" fmla="*/ 52678 h 1329028"/>
              <a:gd name="connsiteX7" fmla="*/ 1661535 w 10582047"/>
              <a:gd name="connsiteY7" fmla="*/ 43153 h 1329028"/>
              <a:gd name="connsiteX8" fmla="*/ 1880610 w 10582047"/>
              <a:gd name="connsiteY8" fmla="*/ 24103 h 1329028"/>
              <a:gd name="connsiteX9" fmla="*/ 3499860 w 10582047"/>
              <a:gd name="connsiteY9" fmla="*/ 14578 h 1329028"/>
              <a:gd name="connsiteX10" fmla="*/ 3614160 w 10582047"/>
              <a:gd name="connsiteY10" fmla="*/ 5053 h 1329028"/>
              <a:gd name="connsiteX11" fmla="*/ 4776210 w 10582047"/>
              <a:gd name="connsiteY11" fmla="*/ 33628 h 1329028"/>
              <a:gd name="connsiteX12" fmla="*/ 4900035 w 10582047"/>
              <a:gd name="connsiteY12" fmla="*/ 52678 h 1329028"/>
              <a:gd name="connsiteX13" fmla="*/ 5071485 w 10582047"/>
              <a:gd name="connsiteY13" fmla="*/ 100303 h 1329028"/>
              <a:gd name="connsiteX14" fmla="*/ 5138160 w 10582047"/>
              <a:gd name="connsiteY14" fmla="*/ 119353 h 1329028"/>
              <a:gd name="connsiteX15" fmla="*/ 5185785 w 10582047"/>
              <a:gd name="connsiteY15" fmla="*/ 128878 h 1329028"/>
              <a:gd name="connsiteX16" fmla="*/ 5242935 w 10582047"/>
              <a:gd name="connsiteY16" fmla="*/ 138403 h 1329028"/>
              <a:gd name="connsiteX17" fmla="*/ 5271510 w 10582047"/>
              <a:gd name="connsiteY17" fmla="*/ 147928 h 1329028"/>
              <a:gd name="connsiteX18" fmla="*/ 5490585 w 10582047"/>
              <a:gd name="connsiteY18" fmla="*/ 176503 h 1329028"/>
              <a:gd name="connsiteX19" fmla="*/ 5652510 w 10582047"/>
              <a:gd name="connsiteY19" fmla="*/ 214603 h 1329028"/>
              <a:gd name="connsiteX20" fmla="*/ 5700135 w 10582047"/>
              <a:gd name="connsiteY20" fmla="*/ 224128 h 1329028"/>
              <a:gd name="connsiteX21" fmla="*/ 5747760 w 10582047"/>
              <a:gd name="connsiteY21" fmla="*/ 243178 h 1329028"/>
              <a:gd name="connsiteX22" fmla="*/ 5833485 w 10582047"/>
              <a:gd name="connsiteY22" fmla="*/ 252703 h 1329028"/>
              <a:gd name="connsiteX23" fmla="*/ 5871585 w 10582047"/>
              <a:gd name="connsiteY23" fmla="*/ 262228 h 1329028"/>
              <a:gd name="connsiteX24" fmla="*/ 6014460 w 10582047"/>
              <a:gd name="connsiteY24" fmla="*/ 281278 h 1329028"/>
              <a:gd name="connsiteX25" fmla="*/ 6262110 w 10582047"/>
              <a:gd name="connsiteY25" fmla="*/ 338428 h 1329028"/>
              <a:gd name="connsiteX26" fmla="*/ 6347835 w 10582047"/>
              <a:gd name="connsiteY26" fmla="*/ 347953 h 1329028"/>
              <a:gd name="connsiteX27" fmla="*/ 6424035 w 10582047"/>
              <a:gd name="connsiteY27" fmla="*/ 367003 h 1329028"/>
              <a:gd name="connsiteX28" fmla="*/ 6452610 w 10582047"/>
              <a:gd name="connsiteY28" fmla="*/ 376528 h 1329028"/>
              <a:gd name="connsiteX29" fmla="*/ 6576435 w 10582047"/>
              <a:gd name="connsiteY29" fmla="*/ 395578 h 1329028"/>
              <a:gd name="connsiteX30" fmla="*/ 6624060 w 10582047"/>
              <a:gd name="connsiteY30" fmla="*/ 405103 h 1329028"/>
              <a:gd name="connsiteX31" fmla="*/ 6728835 w 10582047"/>
              <a:gd name="connsiteY31" fmla="*/ 452728 h 1329028"/>
              <a:gd name="connsiteX32" fmla="*/ 6843135 w 10582047"/>
              <a:gd name="connsiteY32" fmla="*/ 471778 h 1329028"/>
              <a:gd name="connsiteX33" fmla="*/ 6890760 w 10582047"/>
              <a:gd name="connsiteY33" fmla="*/ 481303 h 1329028"/>
              <a:gd name="connsiteX34" fmla="*/ 7043160 w 10582047"/>
              <a:gd name="connsiteY34" fmla="*/ 500353 h 1329028"/>
              <a:gd name="connsiteX35" fmla="*/ 7205085 w 10582047"/>
              <a:gd name="connsiteY35" fmla="*/ 538453 h 1329028"/>
              <a:gd name="connsiteX36" fmla="*/ 7405110 w 10582047"/>
              <a:gd name="connsiteY36" fmla="*/ 567028 h 1329028"/>
              <a:gd name="connsiteX37" fmla="*/ 7547985 w 10582047"/>
              <a:gd name="connsiteY37" fmla="*/ 586078 h 1329028"/>
              <a:gd name="connsiteX38" fmla="*/ 7767060 w 10582047"/>
              <a:gd name="connsiteY38" fmla="*/ 624178 h 1329028"/>
              <a:gd name="connsiteX39" fmla="*/ 7833735 w 10582047"/>
              <a:gd name="connsiteY39" fmla="*/ 633703 h 1329028"/>
              <a:gd name="connsiteX40" fmla="*/ 8062335 w 10582047"/>
              <a:gd name="connsiteY40" fmla="*/ 681328 h 1329028"/>
              <a:gd name="connsiteX41" fmla="*/ 8252835 w 10582047"/>
              <a:gd name="connsiteY41" fmla="*/ 738478 h 1329028"/>
              <a:gd name="connsiteX42" fmla="*/ 8462385 w 10582047"/>
              <a:gd name="connsiteY42" fmla="*/ 776578 h 1329028"/>
              <a:gd name="connsiteX43" fmla="*/ 8729085 w 10582047"/>
              <a:gd name="connsiteY43" fmla="*/ 824203 h 1329028"/>
              <a:gd name="connsiteX44" fmla="*/ 8986260 w 10582047"/>
              <a:gd name="connsiteY44" fmla="*/ 881353 h 1329028"/>
              <a:gd name="connsiteX45" fmla="*/ 9167235 w 10582047"/>
              <a:gd name="connsiteY45" fmla="*/ 928978 h 1329028"/>
              <a:gd name="connsiteX46" fmla="*/ 9338685 w 10582047"/>
              <a:gd name="connsiteY46" fmla="*/ 957553 h 1329028"/>
              <a:gd name="connsiteX47" fmla="*/ 9557760 w 10582047"/>
              <a:gd name="connsiteY47" fmla="*/ 1014703 h 1329028"/>
              <a:gd name="connsiteX48" fmla="*/ 9662535 w 10582047"/>
              <a:gd name="connsiteY48" fmla="*/ 1043278 h 1329028"/>
              <a:gd name="connsiteX49" fmla="*/ 9833985 w 10582047"/>
              <a:gd name="connsiteY49" fmla="*/ 1081378 h 1329028"/>
              <a:gd name="connsiteX50" fmla="*/ 9900660 w 10582047"/>
              <a:gd name="connsiteY50" fmla="*/ 1100428 h 1329028"/>
              <a:gd name="connsiteX51" fmla="*/ 9986385 w 10582047"/>
              <a:gd name="connsiteY51" fmla="*/ 1119478 h 1329028"/>
              <a:gd name="connsiteX52" fmla="*/ 10024485 w 10582047"/>
              <a:gd name="connsiteY52" fmla="*/ 1129003 h 1329028"/>
              <a:gd name="connsiteX53" fmla="*/ 10072110 w 10582047"/>
              <a:gd name="connsiteY53" fmla="*/ 1138528 h 1329028"/>
              <a:gd name="connsiteX54" fmla="*/ 10129260 w 10582047"/>
              <a:gd name="connsiteY54" fmla="*/ 1148053 h 1329028"/>
              <a:gd name="connsiteX55" fmla="*/ 10195935 w 10582047"/>
              <a:gd name="connsiteY55" fmla="*/ 1167103 h 1329028"/>
              <a:gd name="connsiteX56" fmla="*/ 10300710 w 10582047"/>
              <a:gd name="connsiteY56" fmla="*/ 1186153 h 1329028"/>
              <a:gd name="connsiteX57" fmla="*/ 10367385 w 10582047"/>
              <a:gd name="connsiteY57" fmla="*/ 1205203 h 1329028"/>
              <a:gd name="connsiteX58" fmla="*/ 10462635 w 10582047"/>
              <a:gd name="connsiteY58" fmla="*/ 1224253 h 1329028"/>
              <a:gd name="connsiteX59" fmla="*/ 10500735 w 10582047"/>
              <a:gd name="connsiteY59" fmla="*/ 1243303 h 1329028"/>
              <a:gd name="connsiteX60" fmla="*/ 10576935 w 10582047"/>
              <a:gd name="connsiteY60" fmla="*/ 1252828 h 1329028"/>
              <a:gd name="connsiteX61" fmla="*/ 10291185 w 10582047"/>
              <a:gd name="connsiteY61" fmla="*/ 1262353 h 1329028"/>
              <a:gd name="connsiteX62" fmla="*/ 9433935 w 10582047"/>
              <a:gd name="connsiteY62" fmla="*/ 1281403 h 1329028"/>
              <a:gd name="connsiteX63" fmla="*/ 9252960 w 10582047"/>
              <a:gd name="connsiteY63" fmla="*/ 1300453 h 1329028"/>
              <a:gd name="connsiteX64" fmla="*/ 8957685 w 10582047"/>
              <a:gd name="connsiteY64" fmla="*/ 1309978 h 1329028"/>
              <a:gd name="connsiteX65" fmla="*/ 8843385 w 10582047"/>
              <a:gd name="connsiteY65" fmla="*/ 1319503 h 1329028"/>
              <a:gd name="connsiteX66" fmla="*/ 7843260 w 10582047"/>
              <a:gd name="connsiteY66" fmla="*/ 1309978 h 1329028"/>
              <a:gd name="connsiteX67" fmla="*/ 7595610 w 10582047"/>
              <a:gd name="connsiteY67" fmla="*/ 1300453 h 1329028"/>
              <a:gd name="connsiteX68" fmla="*/ 7138410 w 10582047"/>
              <a:gd name="connsiteY68" fmla="*/ 1252828 h 1329028"/>
              <a:gd name="connsiteX69" fmla="*/ 4623810 w 10582047"/>
              <a:gd name="connsiteY69" fmla="*/ 1271878 h 1329028"/>
              <a:gd name="connsiteX70" fmla="*/ 4138035 w 10582047"/>
              <a:gd name="connsiteY70" fmla="*/ 1290928 h 1329028"/>
              <a:gd name="connsiteX71" fmla="*/ 3823710 w 10582047"/>
              <a:gd name="connsiteY71" fmla="*/ 1300453 h 1329028"/>
              <a:gd name="connsiteX72" fmla="*/ 3737985 w 10582047"/>
              <a:gd name="connsiteY72" fmla="*/ 1309978 h 1329028"/>
              <a:gd name="connsiteX73" fmla="*/ 3623685 w 10582047"/>
              <a:gd name="connsiteY73" fmla="*/ 1329028 h 1329028"/>
              <a:gd name="connsiteX74" fmla="*/ 2004435 w 10582047"/>
              <a:gd name="connsiteY74" fmla="*/ 1319503 h 1329028"/>
              <a:gd name="connsiteX75" fmla="*/ 1747260 w 10582047"/>
              <a:gd name="connsiteY75" fmla="*/ 1281403 h 1329028"/>
              <a:gd name="connsiteX76" fmla="*/ 1594860 w 10582047"/>
              <a:gd name="connsiteY76" fmla="*/ 1271878 h 1329028"/>
              <a:gd name="connsiteX77" fmla="*/ 1480560 w 10582047"/>
              <a:gd name="connsiteY77" fmla="*/ 1252828 h 1329028"/>
              <a:gd name="connsiteX78" fmla="*/ 1051935 w 10582047"/>
              <a:gd name="connsiteY78" fmla="*/ 1252828 h 1329028"/>
              <a:gd name="connsiteX79" fmla="*/ 899535 w 10582047"/>
              <a:gd name="connsiteY79" fmla="*/ 1300453 h 1329028"/>
              <a:gd name="connsiteX80" fmla="*/ 737610 w 10582047"/>
              <a:gd name="connsiteY80" fmla="*/ 1329028 h 1329028"/>
              <a:gd name="connsiteX81" fmla="*/ 318510 w 10582047"/>
              <a:gd name="connsiteY81" fmla="*/ 1309978 h 1329028"/>
              <a:gd name="connsiteX82" fmla="*/ 185160 w 10582047"/>
              <a:gd name="connsiteY82" fmla="*/ 1271878 h 1329028"/>
              <a:gd name="connsiteX83" fmla="*/ 137535 w 10582047"/>
              <a:gd name="connsiteY83" fmla="*/ 1262353 h 1329028"/>
              <a:gd name="connsiteX84" fmla="*/ 61335 w 10582047"/>
              <a:gd name="connsiteY84" fmla="*/ 1195678 h 1329028"/>
              <a:gd name="connsiteX85" fmla="*/ 32760 w 10582047"/>
              <a:gd name="connsiteY85" fmla="*/ 1062328 h 1329028"/>
              <a:gd name="connsiteX86" fmla="*/ 42285 w 10582047"/>
              <a:gd name="connsiteY86" fmla="*/ 547978 h 1329028"/>
              <a:gd name="connsiteX87" fmla="*/ 61335 w 10582047"/>
              <a:gd name="connsiteY87" fmla="*/ 424153 h 1329028"/>
              <a:gd name="connsiteX88" fmla="*/ 51810 w 10582047"/>
              <a:gd name="connsiteY88" fmla="*/ 328903 h 1329028"/>
              <a:gd name="connsiteX89" fmla="*/ 61335 w 10582047"/>
              <a:gd name="connsiteY89" fmla="*/ 281278 h 13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582047" h="1329028">
                <a:moveTo>
                  <a:pt x="61335" y="281278"/>
                </a:moveTo>
                <a:cubicBezTo>
                  <a:pt x="180397" y="257466"/>
                  <a:pt x="531335" y="218507"/>
                  <a:pt x="766185" y="186028"/>
                </a:cubicBezTo>
                <a:cubicBezTo>
                  <a:pt x="829790" y="177232"/>
                  <a:pt x="893085" y="166286"/>
                  <a:pt x="956685" y="157453"/>
                </a:cubicBezTo>
                <a:cubicBezTo>
                  <a:pt x="1007394" y="150410"/>
                  <a:pt x="1058669" y="147300"/>
                  <a:pt x="1109085" y="138403"/>
                </a:cubicBezTo>
                <a:cubicBezTo>
                  <a:pt x="1166738" y="128229"/>
                  <a:pt x="1222787" y="109928"/>
                  <a:pt x="1280535" y="100303"/>
                </a:cubicBezTo>
                <a:cubicBezTo>
                  <a:pt x="1353416" y="88156"/>
                  <a:pt x="1338752" y="91648"/>
                  <a:pt x="1423410" y="71728"/>
                </a:cubicBezTo>
                <a:cubicBezTo>
                  <a:pt x="1448896" y="65731"/>
                  <a:pt x="1473615" y="55797"/>
                  <a:pt x="1499610" y="52678"/>
                </a:cubicBezTo>
                <a:cubicBezTo>
                  <a:pt x="1553293" y="46236"/>
                  <a:pt x="1607560" y="46328"/>
                  <a:pt x="1661535" y="43153"/>
                </a:cubicBezTo>
                <a:cubicBezTo>
                  <a:pt x="1750854" y="20823"/>
                  <a:pt x="1720643" y="25796"/>
                  <a:pt x="1880610" y="24103"/>
                </a:cubicBezTo>
                <a:lnTo>
                  <a:pt x="3499860" y="14578"/>
                </a:lnTo>
                <a:cubicBezTo>
                  <a:pt x="3537960" y="11403"/>
                  <a:pt x="3575928" y="5053"/>
                  <a:pt x="3614160" y="5053"/>
                </a:cubicBezTo>
                <a:cubicBezTo>
                  <a:pt x="4144039" y="5053"/>
                  <a:pt x="4364928" y="-17782"/>
                  <a:pt x="4776210" y="33628"/>
                </a:cubicBezTo>
                <a:cubicBezTo>
                  <a:pt x="4817648" y="38808"/>
                  <a:pt x="4859300" y="43480"/>
                  <a:pt x="4900035" y="52678"/>
                </a:cubicBezTo>
                <a:cubicBezTo>
                  <a:pt x="4957892" y="65743"/>
                  <a:pt x="5014368" y="84310"/>
                  <a:pt x="5071485" y="100303"/>
                </a:cubicBezTo>
                <a:cubicBezTo>
                  <a:pt x="5093743" y="106535"/>
                  <a:pt x="5115495" y="114820"/>
                  <a:pt x="5138160" y="119353"/>
                </a:cubicBezTo>
                <a:lnTo>
                  <a:pt x="5185785" y="128878"/>
                </a:lnTo>
                <a:cubicBezTo>
                  <a:pt x="5204786" y="132333"/>
                  <a:pt x="5224082" y="134213"/>
                  <a:pt x="5242935" y="138403"/>
                </a:cubicBezTo>
                <a:cubicBezTo>
                  <a:pt x="5252736" y="140581"/>
                  <a:pt x="5261642" y="146078"/>
                  <a:pt x="5271510" y="147928"/>
                </a:cubicBezTo>
                <a:cubicBezTo>
                  <a:pt x="5367118" y="165854"/>
                  <a:pt x="5399439" y="167388"/>
                  <a:pt x="5490585" y="176503"/>
                </a:cubicBezTo>
                <a:cubicBezTo>
                  <a:pt x="5567840" y="215130"/>
                  <a:pt x="5509349" y="190743"/>
                  <a:pt x="5652510" y="214603"/>
                </a:cubicBezTo>
                <a:cubicBezTo>
                  <a:pt x="5668479" y="217265"/>
                  <a:pt x="5684628" y="219476"/>
                  <a:pt x="5700135" y="224128"/>
                </a:cubicBezTo>
                <a:cubicBezTo>
                  <a:pt x="5716512" y="229041"/>
                  <a:pt x="5731042" y="239595"/>
                  <a:pt x="5747760" y="243178"/>
                </a:cubicBezTo>
                <a:cubicBezTo>
                  <a:pt x="5775873" y="249202"/>
                  <a:pt x="5804910" y="249528"/>
                  <a:pt x="5833485" y="252703"/>
                </a:cubicBezTo>
                <a:cubicBezTo>
                  <a:pt x="5846185" y="255878"/>
                  <a:pt x="5858626" y="260377"/>
                  <a:pt x="5871585" y="262228"/>
                </a:cubicBezTo>
                <a:cubicBezTo>
                  <a:pt x="5982795" y="278115"/>
                  <a:pt x="5935622" y="263085"/>
                  <a:pt x="6014460" y="281278"/>
                </a:cubicBezTo>
                <a:cubicBezTo>
                  <a:pt x="6087019" y="298022"/>
                  <a:pt x="6200243" y="331554"/>
                  <a:pt x="6262110" y="338428"/>
                </a:cubicBezTo>
                <a:lnTo>
                  <a:pt x="6347835" y="347953"/>
                </a:lnTo>
                <a:cubicBezTo>
                  <a:pt x="6373235" y="354303"/>
                  <a:pt x="6398776" y="360114"/>
                  <a:pt x="6424035" y="367003"/>
                </a:cubicBezTo>
                <a:cubicBezTo>
                  <a:pt x="6433721" y="369645"/>
                  <a:pt x="6442742" y="374678"/>
                  <a:pt x="6452610" y="376528"/>
                </a:cubicBezTo>
                <a:cubicBezTo>
                  <a:pt x="6493655" y="384224"/>
                  <a:pt x="6535243" y="388713"/>
                  <a:pt x="6576435" y="395578"/>
                </a:cubicBezTo>
                <a:cubicBezTo>
                  <a:pt x="6592404" y="398240"/>
                  <a:pt x="6608185" y="401928"/>
                  <a:pt x="6624060" y="405103"/>
                </a:cubicBezTo>
                <a:cubicBezTo>
                  <a:pt x="6644262" y="415204"/>
                  <a:pt x="6703373" y="446737"/>
                  <a:pt x="6728835" y="452728"/>
                </a:cubicBezTo>
                <a:cubicBezTo>
                  <a:pt x="6766434" y="461575"/>
                  <a:pt x="6805260" y="464203"/>
                  <a:pt x="6843135" y="471778"/>
                </a:cubicBezTo>
                <a:cubicBezTo>
                  <a:pt x="6859010" y="474953"/>
                  <a:pt x="6874733" y="479013"/>
                  <a:pt x="6890760" y="481303"/>
                </a:cubicBezTo>
                <a:cubicBezTo>
                  <a:pt x="6941441" y="488543"/>
                  <a:pt x="6992790" y="491195"/>
                  <a:pt x="7043160" y="500353"/>
                </a:cubicBezTo>
                <a:cubicBezTo>
                  <a:pt x="7097715" y="510272"/>
                  <a:pt x="7150786" y="527219"/>
                  <a:pt x="7205085" y="538453"/>
                </a:cubicBezTo>
                <a:cubicBezTo>
                  <a:pt x="7305944" y="559320"/>
                  <a:pt x="7312110" y="555403"/>
                  <a:pt x="7405110" y="567028"/>
                </a:cubicBezTo>
                <a:cubicBezTo>
                  <a:pt x="7452785" y="572987"/>
                  <a:pt x="7500526" y="578585"/>
                  <a:pt x="7547985" y="586078"/>
                </a:cubicBezTo>
                <a:cubicBezTo>
                  <a:pt x="7621199" y="597638"/>
                  <a:pt x="7693684" y="613696"/>
                  <a:pt x="7767060" y="624178"/>
                </a:cubicBezTo>
                <a:lnTo>
                  <a:pt x="7833735" y="633703"/>
                </a:lnTo>
                <a:cubicBezTo>
                  <a:pt x="8063483" y="710286"/>
                  <a:pt x="7732575" y="605954"/>
                  <a:pt x="8062335" y="681328"/>
                </a:cubicBezTo>
                <a:cubicBezTo>
                  <a:pt x="8126964" y="696100"/>
                  <a:pt x="8188342" y="723122"/>
                  <a:pt x="8252835" y="738478"/>
                </a:cubicBezTo>
                <a:cubicBezTo>
                  <a:pt x="8321900" y="754922"/>
                  <a:pt x="8392913" y="761952"/>
                  <a:pt x="8462385" y="776578"/>
                </a:cubicBezTo>
                <a:cubicBezTo>
                  <a:pt x="8671494" y="820601"/>
                  <a:pt x="8582090" y="807870"/>
                  <a:pt x="8729085" y="824203"/>
                </a:cubicBezTo>
                <a:cubicBezTo>
                  <a:pt x="8814810" y="843253"/>
                  <a:pt x="8902147" y="856119"/>
                  <a:pt x="8986260" y="881353"/>
                </a:cubicBezTo>
                <a:cubicBezTo>
                  <a:pt x="9066412" y="905399"/>
                  <a:pt x="9087243" y="914165"/>
                  <a:pt x="9167235" y="928978"/>
                </a:cubicBezTo>
                <a:cubicBezTo>
                  <a:pt x="9224205" y="939528"/>
                  <a:pt x="9282094" y="945131"/>
                  <a:pt x="9338685" y="957553"/>
                </a:cubicBezTo>
                <a:cubicBezTo>
                  <a:pt x="9412399" y="973734"/>
                  <a:pt x="9484804" y="995391"/>
                  <a:pt x="9557760" y="1014703"/>
                </a:cubicBezTo>
                <a:cubicBezTo>
                  <a:pt x="9592755" y="1023966"/>
                  <a:pt x="9628192" y="1031830"/>
                  <a:pt x="9662535" y="1043278"/>
                </a:cubicBezTo>
                <a:cubicBezTo>
                  <a:pt x="9775535" y="1080945"/>
                  <a:pt x="9718324" y="1068527"/>
                  <a:pt x="9833985" y="1081378"/>
                </a:cubicBezTo>
                <a:cubicBezTo>
                  <a:pt x="9856210" y="1087728"/>
                  <a:pt x="9878236" y="1094822"/>
                  <a:pt x="9900660" y="1100428"/>
                </a:cubicBezTo>
                <a:cubicBezTo>
                  <a:pt x="9929058" y="1107528"/>
                  <a:pt x="9957863" y="1112896"/>
                  <a:pt x="9986385" y="1119478"/>
                </a:cubicBezTo>
                <a:cubicBezTo>
                  <a:pt x="9999141" y="1122422"/>
                  <a:pt x="10011706" y="1126163"/>
                  <a:pt x="10024485" y="1129003"/>
                </a:cubicBezTo>
                <a:cubicBezTo>
                  <a:pt x="10040289" y="1132515"/>
                  <a:pt x="10056182" y="1135632"/>
                  <a:pt x="10072110" y="1138528"/>
                </a:cubicBezTo>
                <a:cubicBezTo>
                  <a:pt x="10091111" y="1141983"/>
                  <a:pt x="10110442" y="1143710"/>
                  <a:pt x="10129260" y="1148053"/>
                </a:cubicBezTo>
                <a:cubicBezTo>
                  <a:pt x="10151782" y="1153250"/>
                  <a:pt x="10173511" y="1161497"/>
                  <a:pt x="10195935" y="1167103"/>
                </a:cubicBezTo>
                <a:cubicBezTo>
                  <a:pt x="10293747" y="1191556"/>
                  <a:pt x="10190312" y="1160677"/>
                  <a:pt x="10300710" y="1186153"/>
                </a:cubicBezTo>
                <a:cubicBezTo>
                  <a:pt x="10323232" y="1191350"/>
                  <a:pt x="10344885" y="1199909"/>
                  <a:pt x="10367385" y="1205203"/>
                </a:cubicBezTo>
                <a:cubicBezTo>
                  <a:pt x="10398903" y="1212619"/>
                  <a:pt x="10430885" y="1217903"/>
                  <a:pt x="10462635" y="1224253"/>
                </a:cubicBezTo>
                <a:cubicBezTo>
                  <a:pt x="10475335" y="1230603"/>
                  <a:pt x="10486960" y="1239859"/>
                  <a:pt x="10500735" y="1243303"/>
                </a:cubicBezTo>
                <a:cubicBezTo>
                  <a:pt x="10525568" y="1249511"/>
                  <a:pt x="10602428" y="1250510"/>
                  <a:pt x="10576935" y="1252828"/>
                </a:cubicBezTo>
                <a:cubicBezTo>
                  <a:pt x="10482023" y="1261456"/>
                  <a:pt x="10386420" y="1258759"/>
                  <a:pt x="10291185" y="1262353"/>
                </a:cubicBezTo>
                <a:cubicBezTo>
                  <a:pt x="9750903" y="1282741"/>
                  <a:pt x="10461460" y="1266067"/>
                  <a:pt x="9433935" y="1281403"/>
                </a:cubicBezTo>
                <a:cubicBezTo>
                  <a:pt x="9373610" y="1287753"/>
                  <a:pt x="9313509" y="1296820"/>
                  <a:pt x="9252960" y="1300453"/>
                </a:cubicBezTo>
                <a:cubicBezTo>
                  <a:pt x="9154661" y="1306351"/>
                  <a:pt x="9056055" y="1305403"/>
                  <a:pt x="8957685" y="1309978"/>
                </a:cubicBezTo>
                <a:cubicBezTo>
                  <a:pt x="8919494" y="1311754"/>
                  <a:pt x="8881485" y="1316328"/>
                  <a:pt x="8843385" y="1319503"/>
                </a:cubicBezTo>
                <a:lnTo>
                  <a:pt x="7843260" y="1309978"/>
                </a:lnTo>
                <a:cubicBezTo>
                  <a:pt x="7760659" y="1308717"/>
                  <a:pt x="7678025" y="1306137"/>
                  <a:pt x="7595610" y="1300453"/>
                </a:cubicBezTo>
                <a:cubicBezTo>
                  <a:pt x="7397199" y="1286769"/>
                  <a:pt x="7313121" y="1274667"/>
                  <a:pt x="7138410" y="1252828"/>
                </a:cubicBezTo>
                <a:lnTo>
                  <a:pt x="4623810" y="1271878"/>
                </a:lnTo>
                <a:cubicBezTo>
                  <a:pt x="4365464" y="1274174"/>
                  <a:pt x="4362018" y="1282476"/>
                  <a:pt x="4138035" y="1290928"/>
                </a:cubicBezTo>
                <a:lnTo>
                  <a:pt x="3823710" y="1300453"/>
                </a:lnTo>
                <a:cubicBezTo>
                  <a:pt x="3795135" y="1303628"/>
                  <a:pt x="3766447" y="1305912"/>
                  <a:pt x="3737985" y="1309978"/>
                </a:cubicBezTo>
                <a:cubicBezTo>
                  <a:pt x="3699748" y="1315440"/>
                  <a:pt x="3662310" y="1328816"/>
                  <a:pt x="3623685" y="1329028"/>
                </a:cubicBezTo>
                <a:lnTo>
                  <a:pt x="2004435" y="1319503"/>
                </a:lnTo>
                <a:cubicBezTo>
                  <a:pt x="1583209" y="1289415"/>
                  <a:pt x="2147986" y="1336676"/>
                  <a:pt x="1747260" y="1281403"/>
                </a:cubicBezTo>
                <a:cubicBezTo>
                  <a:pt x="1696838" y="1274448"/>
                  <a:pt x="1645660" y="1275053"/>
                  <a:pt x="1594860" y="1271878"/>
                </a:cubicBezTo>
                <a:cubicBezTo>
                  <a:pt x="1556760" y="1265528"/>
                  <a:pt x="1519052" y="1256036"/>
                  <a:pt x="1480560" y="1252828"/>
                </a:cubicBezTo>
                <a:cubicBezTo>
                  <a:pt x="1279224" y="1236050"/>
                  <a:pt x="1245906" y="1243591"/>
                  <a:pt x="1051935" y="1252828"/>
                </a:cubicBezTo>
                <a:cubicBezTo>
                  <a:pt x="997693" y="1270909"/>
                  <a:pt x="954185" y="1286791"/>
                  <a:pt x="899535" y="1300453"/>
                </a:cubicBezTo>
                <a:cubicBezTo>
                  <a:pt x="865335" y="1309003"/>
                  <a:pt x="745484" y="1327716"/>
                  <a:pt x="737610" y="1329028"/>
                </a:cubicBezTo>
                <a:cubicBezTo>
                  <a:pt x="597910" y="1322678"/>
                  <a:pt x="457780" y="1322639"/>
                  <a:pt x="318510" y="1309978"/>
                </a:cubicBezTo>
                <a:cubicBezTo>
                  <a:pt x="216034" y="1300662"/>
                  <a:pt x="244754" y="1286776"/>
                  <a:pt x="185160" y="1271878"/>
                </a:cubicBezTo>
                <a:cubicBezTo>
                  <a:pt x="169454" y="1267951"/>
                  <a:pt x="153410" y="1265528"/>
                  <a:pt x="137535" y="1262353"/>
                </a:cubicBezTo>
                <a:cubicBezTo>
                  <a:pt x="113148" y="1246095"/>
                  <a:pt x="72207" y="1221499"/>
                  <a:pt x="61335" y="1195678"/>
                </a:cubicBezTo>
                <a:cubicBezTo>
                  <a:pt x="43694" y="1153781"/>
                  <a:pt x="32760" y="1062328"/>
                  <a:pt x="32760" y="1062328"/>
                </a:cubicBezTo>
                <a:cubicBezTo>
                  <a:pt x="35935" y="890878"/>
                  <a:pt x="36666" y="719365"/>
                  <a:pt x="42285" y="547978"/>
                </a:cubicBezTo>
                <a:cubicBezTo>
                  <a:pt x="42785" y="532720"/>
                  <a:pt x="58232" y="442771"/>
                  <a:pt x="61335" y="424153"/>
                </a:cubicBezTo>
                <a:cubicBezTo>
                  <a:pt x="58160" y="392403"/>
                  <a:pt x="58985" y="359994"/>
                  <a:pt x="51810" y="328903"/>
                </a:cubicBezTo>
                <a:cubicBezTo>
                  <a:pt x="29238" y="231089"/>
                  <a:pt x="-57727" y="305090"/>
                  <a:pt x="61335" y="281278"/>
                </a:cubicBez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3FAAE7C-C156-48F9-8D9F-8FE0B4EE4685}"/>
              </a:ext>
            </a:extLst>
          </p:cNvPr>
          <p:cNvSpPr/>
          <p:nvPr/>
        </p:nvSpPr>
        <p:spPr>
          <a:xfrm>
            <a:off x="6133035" y="5068849"/>
            <a:ext cx="772590" cy="484236"/>
          </a:xfrm>
          <a:custGeom>
            <a:avLst/>
            <a:gdLst>
              <a:gd name="connsiteX0" fmla="*/ 1065 w 772590"/>
              <a:gd name="connsiteY0" fmla="*/ 7976 h 398501"/>
              <a:gd name="connsiteX1" fmla="*/ 115365 w 772590"/>
              <a:gd name="connsiteY1" fmla="*/ 112751 h 398501"/>
              <a:gd name="connsiteX2" fmla="*/ 143940 w 772590"/>
              <a:gd name="connsiteY2" fmla="*/ 150851 h 398501"/>
              <a:gd name="connsiteX3" fmla="*/ 182040 w 772590"/>
              <a:gd name="connsiteY3" fmla="*/ 188951 h 398501"/>
              <a:gd name="connsiteX4" fmla="*/ 220140 w 772590"/>
              <a:gd name="connsiteY4" fmla="*/ 265151 h 398501"/>
              <a:gd name="connsiteX5" fmla="*/ 248715 w 772590"/>
              <a:gd name="connsiteY5" fmla="*/ 322301 h 398501"/>
              <a:gd name="connsiteX6" fmla="*/ 267765 w 772590"/>
              <a:gd name="connsiteY6" fmla="*/ 398501 h 398501"/>
              <a:gd name="connsiteX7" fmla="*/ 401115 w 772590"/>
              <a:gd name="connsiteY7" fmla="*/ 388976 h 398501"/>
              <a:gd name="connsiteX8" fmla="*/ 467790 w 772590"/>
              <a:gd name="connsiteY8" fmla="*/ 369926 h 398501"/>
              <a:gd name="connsiteX9" fmla="*/ 772590 w 772590"/>
              <a:gd name="connsiteY9" fmla="*/ 350876 h 398501"/>
              <a:gd name="connsiteX10" fmla="*/ 744015 w 772590"/>
              <a:gd name="connsiteY10" fmla="*/ 274676 h 398501"/>
              <a:gd name="connsiteX11" fmla="*/ 734490 w 772590"/>
              <a:gd name="connsiteY11" fmla="*/ 246101 h 398501"/>
              <a:gd name="connsiteX12" fmla="*/ 686865 w 772590"/>
              <a:gd name="connsiteY12" fmla="*/ 208001 h 398501"/>
              <a:gd name="connsiteX13" fmla="*/ 629715 w 772590"/>
              <a:gd name="connsiteY13" fmla="*/ 160376 h 398501"/>
              <a:gd name="connsiteX14" fmla="*/ 563040 w 772590"/>
              <a:gd name="connsiteY14" fmla="*/ 122276 h 398501"/>
              <a:gd name="connsiteX15" fmla="*/ 505890 w 772590"/>
              <a:gd name="connsiteY15" fmla="*/ 93701 h 398501"/>
              <a:gd name="connsiteX16" fmla="*/ 448740 w 772590"/>
              <a:gd name="connsiteY16" fmla="*/ 84176 h 398501"/>
              <a:gd name="connsiteX17" fmla="*/ 410640 w 772590"/>
              <a:gd name="connsiteY17" fmla="*/ 74651 h 398501"/>
              <a:gd name="connsiteX18" fmla="*/ 363015 w 772590"/>
              <a:gd name="connsiteY18" fmla="*/ 65126 h 398501"/>
              <a:gd name="connsiteX19" fmla="*/ 334440 w 772590"/>
              <a:gd name="connsiteY19" fmla="*/ 55601 h 398501"/>
              <a:gd name="connsiteX20" fmla="*/ 220140 w 772590"/>
              <a:gd name="connsiteY20" fmla="*/ 36551 h 398501"/>
              <a:gd name="connsiteX21" fmla="*/ 162990 w 772590"/>
              <a:gd name="connsiteY21" fmla="*/ 27026 h 398501"/>
              <a:gd name="connsiteX22" fmla="*/ 58215 w 772590"/>
              <a:gd name="connsiteY22" fmla="*/ 7976 h 398501"/>
              <a:gd name="connsiteX23" fmla="*/ 1065 w 772590"/>
              <a:gd name="connsiteY23" fmla="*/ 7976 h 39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2590" h="398501">
                <a:moveTo>
                  <a:pt x="1065" y="7976"/>
                </a:moveTo>
                <a:cubicBezTo>
                  <a:pt x="10590" y="25439"/>
                  <a:pt x="78818" y="76204"/>
                  <a:pt x="115365" y="112751"/>
                </a:cubicBezTo>
                <a:cubicBezTo>
                  <a:pt x="126590" y="123976"/>
                  <a:pt x="133486" y="138904"/>
                  <a:pt x="143940" y="150851"/>
                </a:cubicBezTo>
                <a:cubicBezTo>
                  <a:pt x="155767" y="164368"/>
                  <a:pt x="172077" y="174007"/>
                  <a:pt x="182040" y="188951"/>
                </a:cubicBezTo>
                <a:cubicBezTo>
                  <a:pt x="197792" y="212580"/>
                  <a:pt x="204388" y="241522"/>
                  <a:pt x="220140" y="265151"/>
                </a:cubicBezTo>
                <a:cubicBezTo>
                  <a:pt x="240148" y="295163"/>
                  <a:pt x="239615" y="288933"/>
                  <a:pt x="248715" y="322301"/>
                </a:cubicBezTo>
                <a:cubicBezTo>
                  <a:pt x="255604" y="347560"/>
                  <a:pt x="267765" y="398501"/>
                  <a:pt x="267765" y="398501"/>
                </a:cubicBezTo>
                <a:cubicBezTo>
                  <a:pt x="312215" y="395326"/>
                  <a:pt x="356857" y="394183"/>
                  <a:pt x="401115" y="388976"/>
                </a:cubicBezTo>
                <a:cubicBezTo>
                  <a:pt x="521568" y="374805"/>
                  <a:pt x="316348" y="382546"/>
                  <a:pt x="467790" y="369926"/>
                </a:cubicBezTo>
                <a:cubicBezTo>
                  <a:pt x="569237" y="361472"/>
                  <a:pt x="670990" y="357226"/>
                  <a:pt x="772590" y="350876"/>
                </a:cubicBezTo>
                <a:cubicBezTo>
                  <a:pt x="755029" y="280632"/>
                  <a:pt x="773900" y="344408"/>
                  <a:pt x="744015" y="274676"/>
                </a:cubicBezTo>
                <a:cubicBezTo>
                  <a:pt x="740060" y="265448"/>
                  <a:pt x="741024" y="253724"/>
                  <a:pt x="734490" y="246101"/>
                </a:cubicBezTo>
                <a:cubicBezTo>
                  <a:pt x="721259" y="230665"/>
                  <a:pt x="701240" y="222376"/>
                  <a:pt x="686865" y="208001"/>
                </a:cubicBezTo>
                <a:cubicBezTo>
                  <a:pt x="634966" y="156102"/>
                  <a:pt x="684292" y="178568"/>
                  <a:pt x="629715" y="160376"/>
                </a:cubicBezTo>
                <a:cubicBezTo>
                  <a:pt x="537587" y="91280"/>
                  <a:pt x="635766" y="158639"/>
                  <a:pt x="563040" y="122276"/>
                </a:cubicBezTo>
                <a:cubicBezTo>
                  <a:pt x="521939" y="101725"/>
                  <a:pt x="548984" y="103278"/>
                  <a:pt x="505890" y="93701"/>
                </a:cubicBezTo>
                <a:cubicBezTo>
                  <a:pt x="487037" y="89511"/>
                  <a:pt x="467678" y="87964"/>
                  <a:pt x="448740" y="84176"/>
                </a:cubicBezTo>
                <a:cubicBezTo>
                  <a:pt x="435903" y="81609"/>
                  <a:pt x="423419" y="77491"/>
                  <a:pt x="410640" y="74651"/>
                </a:cubicBezTo>
                <a:cubicBezTo>
                  <a:pt x="394836" y="71139"/>
                  <a:pt x="378721" y="69053"/>
                  <a:pt x="363015" y="65126"/>
                </a:cubicBezTo>
                <a:cubicBezTo>
                  <a:pt x="353275" y="62691"/>
                  <a:pt x="344180" y="58036"/>
                  <a:pt x="334440" y="55601"/>
                </a:cubicBezTo>
                <a:cubicBezTo>
                  <a:pt x="294197" y="45540"/>
                  <a:pt x="262075" y="43003"/>
                  <a:pt x="220140" y="36551"/>
                </a:cubicBezTo>
                <a:cubicBezTo>
                  <a:pt x="201052" y="33614"/>
                  <a:pt x="181928" y="30814"/>
                  <a:pt x="162990" y="27026"/>
                </a:cubicBezTo>
                <a:cubicBezTo>
                  <a:pt x="93070" y="13042"/>
                  <a:pt x="155067" y="17661"/>
                  <a:pt x="58215" y="7976"/>
                </a:cubicBezTo>
                <a:cubicBezTo>
                  <a:pt x="48737" y="7028"/>
                  <a:pt x="-8460" y="-9487"/>
                  <a:pt x="1065" y="7976"/>
                </a:cubicBezTo>
                <a:close/>
              </a:path>
            </a:pathLst>
          </a:custGeom>
          <a:gradFill>
            <a:gsLst>
              <a:gs pos="0">
                <a:schemeClr val="accent4">
                  <a:lumMod val="60000"/>
                  <a:lumOff val="40000"/>
                </a:schemeClr>
              </a:gs>
              <a:gs pos="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EB3E9FA-65F7-45D8-B5B6-E441A0BA668D}"/>
              </a:ext>
            </a:extLst>
          </p:cNvPr>
          <p:cNvSpPr/>
          <p:nvPr/>
        </p:nvSpPr>
        <p:spPr>
          <a:xfrm>
            <a:off x="2667000" y="5476875"/>
            <a:ext cx="8791575" cy="809625"/>
          </a:xfrm>
          <a:custGeom>
            <a:avLst/>
            <a:gdLst>
              <a:gd name="connsiteX0" fmla="*/ 8734425 w 8791575"/>
              <a:gd name="connsiteY0" fmla="*/ 247650 h 809625"/>
              <a:gd name="connsiteX1" fmla="*/ 8686800 w 8791575"/>
              <a:gd name="connsiteY1" fmla="*/ 228600 h 809625"/>
              <a:gd name="connsiteX2" fmla="*/ 8658225 w 8791575"/>
              <a:gd name="connsiteY2" fmla="*/ 219075 h 809625"/>
              <a:gd name="connsiteX3" fmla="*/ 8591550 w 8791575"/>
              <a:gd name="connsiteY3" fmla="*/ 190500 h 809625"/>
              <a:gd name="connsiteX4" fmla="*/ 8362950 w 8791575"/>
              <a:gd name="connsiteY4" fmla="*/ 152400 h 809625"/>
              <a:gd name="connsiteX5" fmla="*/ 8153400 w 8791575"/>
              <a:gd name="connsiteY5" fmla="*/ 114300 h 809625"/>
              <a:gd name="connsiteX6" fmla="*/ 7962900 w 8791575"/>
              <a:gd name="connsiteY6" fmla="*/ 76200 h 809625"/>
              <a:gd name="connsiteX7" fmla="*/ 7839075 w 8791575"/>
              <a:gd name="connsiteY7" fmla="*/ 66675 h 809625"/>
              <a:gd name="connsiteX8" fmla="*/ 7248525 w 8791575"/>
              <a:gd name="connsiteY8" fmla="*/ 47625 h 809625"/>
              <a:gd name="connsiteX9" fmla="*/ 6677025 w 8791575"/>
              <a:gd name="connsiteY9" fmla="*/ 28575 h 809625"/>
              <a:gd name="connsiteX10" fmla="*/ 6524625 w 8791575"/>
              <a:gd name="connsiteY10" fmla="*/ 19050 h 809625"/>
              <a:gd name="connsiteX11" fmla="*/ 6429375 w 8791575"/>
              <a:gd name="connsiteY11" fmla="*/ 9525 h 809625"/>
              <a:gd name="connsiteX12" fmla="*/ 5695950 w 8791575"/>
              <a:gd name="connsiteY12" fmla="*/ 0 h 809625"/>
              <a:gd name="connsiteX13" fmla="*/ 4057650 w 8791575"/>
              <a:gd name="connsiteY13" fmla="*/ 9525 h 809625"/>
              <a:gd name="connsiteX14" fmla="*/ 3771900 w 8791575"/>
              <a:gd name="connsiteY14" fmla="*/ 28575 h 809625"/>
              <a:gd name="connsiteX15" fmla="*/ 3543300 w 8791575"/>
              <a:gd name="connsiteY15" fmla="*/ 47625 h 809625"/>
              <a:gd name="connsiteX16" fmla="*/ 3419475 w 8791575"/>
              <a:gd name="connsiteY16" fmla="*/ 66675 h 809625"/>
              <a:gd name="connsiteX17" fmla="*/ 3114675 w 8791575"/>
              <a:gd name="connsiteY17" fmla="*/ 95250 h 809625"/>
              <a:gd name="connsiteX18" fmla="*/ 3019425 w 8791575"/>
              <a:gd name="connsiteY18" fmla="*/ 114300 h 809625"/>
              <a:gd name="connsiteX19" fmla="*/ 2933700 w 8791575"/>
              <a:gd name="connsiteY19" fmla="*/ 133350 h 809625"/>
              <a:gd name="connsiteX20" fmla="*/ 2847975 w 8791575"/>
              <a:gd name="connsiteY20" fmla="*/ 142875 h 809625"/>
              <a:gd name="connsiteX21" fmla="*/ 2771775 w 8791575"/>
              <a:gd name="connsiteY21" fmla="*/ 152400 h 809625"/>
              <a:gd name="connsiteX22" fmla="*/ 2571750 w 8791575"/>
              <a:gd name="connsiteY22" fmla="*/ 200025 h 809625"/>
              <a:gd name="connsiteX23" fmla="*/ 2466975 w 8791575"/>
              <a:gd name="connsiteY23" fmla="*/ 219075 h 809625"/>
              <a:gd name="connsiteX24" fmla="*/ 2381250 w 8791575"/>
              <a:gd name="connsiteY24" fmla="*/ 238125 h 809625"/>
              <a:gd name="connsiteX25" fmla="*/ 2305050 w 8791575"/>
              <a:gd name="connsiteY25" fmla="*/ 257175 h 809625"/>
              <a:gd name="connsiteX26" fmla="*/ 2009775 w 8791575"/>
              <a:gd name="connsiteY26" fmla="*/ 295275 h 809625"/>
              <a:gd name="connsiteX27" fmla="*/ 1943100 w 8791575"/>
              <a:gd name="connsiteY27" fmla="*/ 314325 h 809625"/>
              <a:gd name="connsiteX28" fmla="*/ 1866900 w 8791575"/>
              <a:gd name="connsiteY28" fmla="*/ 342900 h 809625"/>
              <a:gd name="connsiteX29" fmla="*/ 1676400 w 8791575"/>
              <a:gd name="connsiteY29" fmla="*/ 361950 h 809625"/>
              <a:gd name="connsiteX30" fmla="*/ 1552575 w 8791575"/>
              <a:gd name="connsiteY30" fmla="*/ 390525 h 809625"/>
              <a:gd name="connsiteX31" fmla="*/ 1485900 w 8791575"/>
              <a:gd name="connsiteY31" fmla="*/ 409575 h 809625"/>
              <a:gd name="connsiteX32" fmla="*/ 1314450 w 8791575"/>
              <a:gd name="connsiteY32" fmla="*/ 428625 h 809625"/>
              <a:gd name="connsiteX33" fmla="*/ 1247775 w 8791575"/>
              <a:gd name="connsiteY33" fmla="*/ 447675 h 809625"/>
              <a:gd name="connsiteX34" fmla="*/ 1162050 w 8791575"/>
              <a:gd name="connsiteY34" fmla="*/ 466725 h 809625"/>
              <a:gd name="connsiteX35" fmla="*/ 1123950 w 8791575"/>
              <a:gd name="connsiteY35" fmla="*/ 476250 h 809625"/>
              <a:gd name="connsiteX36" fmla="*/ 1047750 w 8791575"/>
              <a:gd name="connsiteY36" fmla="*/ 485775 h 809625"/>
              <a:gd name="connsiteX37" fmla="*/ 952500 w 8791575"/>
              <a:gd name="connsiteY37" fmla="*/ 504825 h 809625"/>
              <a:gd name="connsiteX38" fmla="*/ 819150 w 8791575"/>
              <a:gd name="connsiteY38" fmla="*/ 523875 h 809625"/>
              <a:gd name="connsiteX39" fmla="*/ 781050 w 8791575"/>
              <a:gd name="connsiteY39" fmla="*/ 542925 h 809625"/>
              <a:gd name="connsiteX40" fmla="*/ 742950 w 8791575"/>
              <a:gd name="connsiteY40" fmla="*/ 552450 h 809625"/>
              <a:gd name="connsiteX41" fmla="*/ 647700 w 8791575"/>
              <a:gd name="connsiteY41" fmla="*/ 571500 h 809625"/>
              <a:gd name="connsiteX42" fmla="*/ 581025 w 8791575"/>
              <a:gd name="connsiteY42" fmla="*/ 590550 h 809625"/>
              <a:gd name="connsiteX43" fmla="*/ 504825 w 8791575"/>
              <a:gd name="connsiteY43" fmla="*/ 609600 h 809625"/>
              <a:gd name="connsiteX44" fmla="*/ 457200 w 8791575"/>
              <a:gd name="connsiteY44" fmla="*/ 628650 h 809625"/>
              <a:gd name="connsiteX45" fmla="*/ 361950 w 8791575"/>
              <a:gd name="connsiteY45" fmla="*/ 647700 h 809625"/>
              <a:gd name="connsiteX46" fmla="*/ 304800 w 8791575"/>
              <a:gd name="connsiteY46" fmla="*/ 666750 h 809625"/>
              <a:gd name="connsiteX47" fmla="*/ 228600 w 8791575"/>
              <a:gd name="connsiteY47" fmla="*/ 685800 h 809625"/>
              <a:gd name="connsiteX48" fmla="*/ 200025 w 8791575"/>
              <a:gd name="connsiteY48" fmla="*/ 695325 h 809625"/>
              <a:gd name="connsiteX49" fmla="*/ 161925 w 8791575"/>
              <a:gd name="connsiteY49" fmla="*/ 704850 h 809625"/>
              <a:gd name="connsiteX50" fmla="*/ 133350 w 8791575"/>
              <a:gd name="connsiteY50" fmla="*/ 714375 h 809625"/>
              <a:gd name="connsiteX51" fmla="*/ 85725 w 8791575"/>
              <a:gd name="connsiteY51" fmla="*/ 723900 h 809625"/>
              <a:gd name="connsiteX52" fmla="*/ 0 w 8791575"/>
              <a:gd name="connsiteY52" fmla="*/ 752475 h 809625"/>
              <a:gd name="connsiteX53" fmla="*/ 38100 w 8791575"/>
              <a:gd name="connsiteY53" fmla="*/ 790575 h 809625"/>
              <a:gd name="connsiteX54" fmla="*/ 95250 w 8791575"/>
              <a:gd name="connsiteY54" fmla="*/ 800100 h 809625"/>
              <a:gd name="connsiteX55" fmla="*/ 123825 w 8791575"/>
              <a:gd name="connsiteY55" fmla="*/ 809625 h 809625"/>
              <a:gd name="connsiteX56" fmla="*/ 2400300 w 8791575"/>
              <a:gd name="connsiteY56" fmla="*/ 800100 h 809625"/>
              <a:gd name="connsiteX57" fmla="*/ 2543175 w 8791575"/>
              <a:gd name="connsiteY57" fmla="*/ 790575 h 809625"/>
              <a:gd name="connsiteX58" fmla="*/ 3733800 w 8791575"/>
              <a:gd name="connsiteY58" fmla="*/ 781050 h 809625"/>
              <a:gd name="connsiteX59" fmla="*/ 3876675 w 8791575"/>
              <a:gd name="connsiteY59" fmla="*/ 771525 h 809625"/>
              <a:gd name="connsiteX60" fmla="*/ 4391025 w 8791575"/>
              <a:gd name="connsiteY60" fmla="*/ 723900 h 809625"/>
              <a:gd name="connsiteX61" fmla="*/ 5305425 w 8791575"/>
              <a:gd name="connsiteY61" fmla="*/ 742950 h 809625"/>
              <a:gd name="connsiteX62" fmla="*/ 5495925 w 8791575"/>
              <a:gd name="connsiteY62" fmla="*/ 762000 h 809625"/>
              <a:gd name="connsiteX63" fmla="*/ 5629275 w 8791575"/>
              <a:gd name="connsiteY63" fmla="*/ 771525 h 809625"/>
              <a:gd name="connsiteX64" fmla="*/ 5848350 w 8791575"/>
              <a:gd name="connsiteY64" fmla="*/ 790575 h 809625"/>
              <a:gd name="connsiteX65" fmla="*/ 6657975 w 8791575"/>
              <a:gd name="connsiteY65" fmla="*/ 809625 h 809625"/>
              <a:gd name="connsiteX66" fmla="*/ 7477125 w 8791575"/>
              <a:gd name="connsiteY66" fmla="*/ 800100 h 809625"/>
              <a:gd name="connsiteX67" fmla="*/ 7581900 w 8791575"/>
              <a:gd name="connsiteY67" fmla="*/ 781050 h 809625"/>
              <a:gd name="connsiteX68" fmla="*/ 7781925 w 8791575"/>
              <a:gd name="connsiteY68" fmla="*/ 762000 h 809625"/>
              <a:gd name="connsiteX69" fmla="*/ 8067675 w 8791575"/>
              <a:gd name="connsiteY69" fmla="*/ 752475 h 809625"/>
              <a:gd name="connsiteX70" fmla="*/ 8467725 w 8791575"/>
              <a:gd name="connsiteY70" fmla="*/ 733425 h 809625"/>
              <a:gd name="connsiteX71" fmla="*/ 8734425 w 8791575"/>
              <a:gd name="connsiteY71" fmla="*/ 714375 h 809625"/>
              <a:gd name="connsiteX72" fmla="*/ 8743950 w 8791575"/>
              <a:gd name="connsiteY72" fmla="*/ 657225 h 809625"/>
              <a:gd name="connsiteX73" fmla="*/ 8763000 w 8791575"/>
              <a:gd name="connsiteY73" fmla="*/ 600075 h 809625"/>
              <a:gd name="connsiteX74" fmla="*/ 8772525 w 8791575"/>
              <a:gd name="connsiteY74" fmla="*/ 571500 h 809625"/>
              <a:gd name="connsiteX75" fmla="*/ 8782050 w 8791575"/>
              <a:gd name="connsiteY75" fmla="*/ 542925 h 809625"/>
              <a:gd name="connsiteX76" fmla="*/ 8791575 w 8791575"/>
              <a:gd name="connsiteY76" fmla="*/ 514350 h 809625"/>
              <a:gd name="connsiteX77" fmla="*/ 8772525 w 8791575"/>
              <a:gd name="connsiteY77" fmla="*/ 266700 h 809625"/>
              <a:gd name="connsiteX78" fmla="*/ 8734425 w 8791575"/>
              <a:gd name="connsiteY78" fmla="*/ 24765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791575" h="809625">
                <a:moveTo>
                  <a:pt x="8734425" y="247650"/>
                </a:moveTo>
                <a:cubicBezTo>
                  <a:pt x="8720137" y="241300"/>
                  <a:pt x="8702809" y="234603"/>
                  <a:pt x="8686800" y="228600"/>
                </a:cubicBezTo>
                <a:cubicBezTo>
                  <a:pt x="8677399" y="225075"/>
                  <a:pt x="8667453" y="223030"/>
                  <a:pt x="8658225" y="219075"/>
                </a:cubicBezTo>
                <a:cubicBezTo>
                  <a:pt x="8624975" y="204825"/>
                  <a:pt x="8623816" y="197946"/>
                  <a:pt x="8591550" y="190500"/>
                </a:cubicBezTo>
                <a:cubicBezTo>
                  <a:pt x="8370041" y="139383"/>
                  <a:pt x="8642385" y="208287"/>
                  <a:pt x="8362950" y="152400"/>
                </a:cubicBezTo>
                <a:cubicBezTo>
                  <a:pt x="8025512" y="84912"/>
                  <a:pt x="8543369" y="187419"/>
                  <a:pt x="8153400" y="114300"/>
                </a:cubicBezTo>
                <a:cubicBezTo>
                  <a:pt x="8089752" y="102366"/>
                  <a:pt x="8026927" y="85901"/>
                  <a:pt x="7962900" y="76200"/>
                </a:cubicBezTo>
                <a:cubicBezTo>
                  <a:pt x="7921970" y="69999"/>
                  <a:pt x="7880367" y="69624"/>
                  <a:pt x="7839075" y="66675"/>
                </a:cubicBezTo>
                <a:cubicBezTo>
                  <a:pt x="7563527" y="46993"/>
                  <a:pt x="7693089" y="58880"/>
                  <a:pt x="7248525" y="47625"/>
                </a:cubicBezTo>
                <a:lnTo>
                  <a:pt x="6677025" y="28575"/>
                </a:lnTo>
                <a:cubicBezTo>
                  <a:pt x="6626178" y="26264"/>
                  <a:pt x="6575374" y="22954"/>
                  <a:pt x="6524625" y="19050"/>
                </a:cubicBezTo>
                <a:cubicBezTo>
                  <a:pt x="6492811" y="16603"/>
                  <a:pt x="6461275" y="10258"/>
                  <a:pt x="6429375" y="9525"/>
                </a:cubicBezTo>
                <a:cubicBezTo>
                  <a:pt x="6184944" y="3906"/>
                  <a:pt x="5940425" y="3175"/>
                  <a:pt x="5695950" y="0"/>
                </a:cubicBezTo>
                <a:lnTo>
                  <a:pt x="4057650" y="9525"/>
                </a:lnTo>
                <a:cubicBezTo>
                  <a:pt x="3962199" y="10943"/>
                  <a:pt x="3867032" y="20647"/>
                  <a:pt x="3771900" y="28575"/>
                </a:cubicBezTo>
                <a:cubicBezTo>
                  <a:pt x="3695700" y="34925"/>
                  <a:pt x="3619321" y="39406"/>
                  <a:pt x="3543300" y="47625"/>
                </a:cubicBezTo>
                <a:cubicBezTo>
                  <a:pt x="3501781" y="52114"/>
                  <a:pt x="3460913" y="61495"/>
                  <a:pt x="3419475" y="66675"/>
                </a:cubicBezTo>
                <a:cubicBezTo>
                  <a:pt x="3288527" y="83044"/>
                  <a:pt x="3236742" y="85860"/>
                  <a:pt x="3114675" y="95250"/>
                </a:cubicBezTo>
                <a:lnTo>
                  <a:pt x="3019425" y="114300"/>
                </a:lnTo>
                <a:cubicBezTo>
                  <a:pt x="2990781" y="120330"/>
                  <a:pt x="2962574" y="128538"/>
                  <a:pt x="2933700" y="133350"/>
                </a:cubicBezTo>
                <a:cubicBezTo>
                  <a:pt x="2905340" y="138077"/>
                  <a:pt x="2876529" y="139516"/>
                  <a:pt x="2847975" y="142875"/>
                </a:cubicBezTo>
                <a:lnTo>
                  <a:pt x="2771775" y="152400"/>
                </a:lnTo>
                <a:cubicBezTo>
                  <a:pt x="2674606" y="180163"/>
                  <a:pt x="2701709" y="174033"/>
                  <a:pt x="2571750" y="200025"/>
                </a:cubicBezTo>
                <a:cubicBezTo>
                  <a:pt x="2536942" y="206987"/>
                  <a:pt x="2501627" y="211374"/>
                  <a:pt x="2466975" y="219075"/>
                </a:cubicBezTo>
                <a:lnTo>
                  <a:pt x="2381250" y="238125"/>
                </a:lnTo>
                <a:cubicBezTo>
                  <a:pt x="2355764" y="244122"/>
                  <a:pt x="2330809" y="252491"/>
                  <a:pt x="2305050" y="257175"/>
                </a:cubicBezTo>
                <a:cubicBezTo>
                  <a:pt x="2231526" y="270543"/>
                  <a:pt x="2078762" y="287159"/>
                  <a:pt x="2009775" y="295275"/>
                </a:cubicBezTo>
                <a:cubicBezTo>
                  <a:pt x="1987550" y="301625"/>
                  <a:pt x="1965028" y="307016"/>
                  <a:pt x="1943100" y="314325"/>
                </a:cubicBezTo>
                <a:cubicBezTo>
                  <a:pt x="1917365" y="322903"/>
                  <a:pt x="1893605" y="338131"/>
                  <a:pt x="1866900" y="342900"/>
                </a:cubicBezTo>
                <a:cubicBezTo>
                  <a:pt x="1804077" y="354118"/>
                  <a:pt x="1739900" y="355600"/>
                  <a:pt x="1676400" y="361950"/>
                </a:cubicBezTo>
                <a:lnTo>
                  <a:pt x="1552575" y="390525"/>
                </a:lnTo>
                <a:cubicBezTo>
                  <a:pt x="1530151" y="396131"/>
                  <a:pt x="1508700" y="405775"/>
                  <a:pt x="1485900" y="409575"/>
                </a:cubicBezTo>
                <a:cubicBezTo>
                  <a:pt x="1394077" y="424879"/>
                  <a:pt x="1393236" y="411742"/>
                  <a:pt x="1314450" y="428625"/>
                </a:cubicBezTo>
                <a:cubicBezTo>
                  <a:pt x="1291849" y="433468"/>
                  <a:pt x="1270199" y="442069"/>
                  <a:pt x="1247775" y="447675"/>
                </a:cubicBezTo>
                <a:cubicBezTo>
                  <a:pt x="1219377" y="454775"/>
                  <a:pt x="1190572" y="460143"/>
                  <a:pt x="1162050" y="466725"/>
                </a:cubicBezTo>
                <a:cubicBezTo>
                  <a:pt x="1149294" y="469669"/>
                  <a:pt x="1136863" y="474098"/>
                  <a:pt x="1123950" y="476250"/>
                </a:cubicBezTo>
                <a:cubicBezTo>
                  <a:pt x="1098701" y="480458"/>
                  <a:pt x="1072999" y="481567"/>
                  <a:pt x="1047750" y="485775"/>
                </a:cubicBezTo>
                <a:cubicBezTo>
                  <a:pt x="1015812" y="491098"/>
                  <a:pt x="984324" y="498858"/>
                  <a:pt x="952500" y="504825"/>
                </a:cubicBezTo>
                <a:cubicBezTo>
                  <a:pt x="897567" y="515125"/>
                  <a:pt x="878109" y="516505"/>
                  <a:pt x="819150" y="523875"/>
                </a:cubicBezTo>
                <a:cubicBezTo>
                  <a:pt x="806450" y="530225"/>
                  <a:pt x="794345" y="537939"/>
                  <a:pt x="781050" y="542925"/>
                </a:cubicBezTo>
                <a:cubicBezTo>
                  <a:pt x="768793" y="547522"/>
                  <a:pt x="755750" y="549707"/>
                  <a:pt x="742950" y="552450"/>
                </a:cubicBezTo>
                <a:cubicBezTo>
                  <a:pt x="711290" y="559234"/>
                  <a:pt x="678833" y="562605"/>
                  <a:pt x="647700" y="571500"/>
                </a:cubicBezTo>
                <a:lnTo>
                  <a:pt x="581025" y="590550"/>
                </a:lnTo>
                <a:cubicBezTo>
                  <a:pt x="555727" y="597296"/>
                  <a:pt x="529849" y="601900"/>
                  <a:pt x="504825" y="609600"/>
                </a:cubicBezTo>
                <a:cubicBezTo>
                  <a:pt x="488483" y="614628"/>
                  <a:pt x="473721" y="624245"/>
                  <a:pt x="457200" y="628650"/>
                </a:cubicBezTo>
                <a:cubicBezTo>
                  <a:pt x="425914" y="636993"/>
                  <a:pt x="393362" y="639847"/>
                  <a:pt x="361950" y="647700"/>
                </a:cubicBezTo>
                <a:cubicBezTo>
                  <a:pt x="342469" y="652570"/>
                  <a:pt x="324108" y="661233"/>
                  <a:pt x="304800" y="666750"/>
                </a:cubicBezTo>
                <a:cubicBezTo>
                  <a:pt x="279626" y="673943"/>
                  <a:pt x="253438" y="677521"/>
                  <a:pt x="228600" y="685800"/>
                </a:cubicBezTo>
                <a:cubicBezTo>
                  <a:pt x="219075" y="688975"/>
                  <a:pt x="209679" y="692567"/>
                  <a:pt x="200025" y="695325"/>
                </a:cubicBezTo>
                <a:cubicBezTo>
                  <a:pt x="187438" y="698921"/>
                  <a:pt x="174512" y="701254"/>
                  <a:pt x="161925" y="704850"/>
                </a:cubicBezTo>
                <a:cubicBezTo>
                  <a:pt x="152271" y="707608"/>
                  <a:pt x="143090" y="711940"/>
                  <a:pt x="133350" y="714375"/>
                </a:cubicBezTo>
                <a:cubicBezTo>
                  <a:pt x="117644" y="718302"/>
                  <a:pt x="101232" y="719248"/>
                  <a:pt x="85725" y="723900"/>
                </a:cubicBezTo>
                <a:cubicBezTo>
                  <a:pt x="-93614" y="777702"/>
                  <a:pt x="146227" y="715918"/>
                  <a:pt x="0" y="752475"/>
                </a:cubicBezTo>
                <a:cubicBezTo>
                  <a:pt x="12700" y="765175"/>
                  <a:pt x="22036" y="782543"/>
                  <a:pt x="38100" y="790575"/>
                </a:cubicBezTo>
                <a:cubicBezTo>
                  <a:pt x="55374" y="799212"/>
                  <a:pt x="76397" y="795910"/>
                  <a:pt x="95250" y="800100"/>
                </a:cubicBezTo>
                <a:cubicBezTo>
                  <a:pt x="105051" y="802278"/>
                  <a:pt x="114300" y="806450"/>
                  <a:pt x="123825" y="809625"/>
                </a:cubicBezTo>
                <a:lnTo>
                  <a:pt x="2400300" y="800100"/>
                </a:lnTo>
                <a:cubicBezTo>
                  <a:pt x="2448029" y="799724"/>
                  <a:pt x="2495449" y="791257"/>
                  <a:pt x="2543175" y="790575"/>
                </a:cubicBezTo>
                <a:lnTo>
                  <a:pt x="3733800" y="781050"/>
                </a:lnTo>
                <a:cubicBezTo>
                  <a:pt x="3781425" y="777875"/>
                  <a:pt x="3829148" y="775926"/>
                  <a:pt x="3876675" y="771525"/>
                </a:cubicBezTo>
                <a:cubicBezTo>
                  <a:pt x="4456769" y="717813"/>
                  <a:pt x="4062162" y="745824"/>
                  <a:pt x="4391025" y="723900"/>
                </a:cubicBezTo>
                <a:lnTo>
                  <a:pt x="5305425" y="742950"/>
                </a:lnTo>
                <a:cubicBezTo>
                  <a:pt x="5369204" y="745149"/>
                  <a:pt x="5432355" y="756391"/>
                  <a:pt x="5495925" y="762000"/>
                </a:cubicBezTo>
                <a:cubicBezTo>
                  <a:pt x="5540316" y="765917"/>
                  <a:pt x="5584866" y="767824"/>
                  <a:pt x="5629275" y="771525"/>
                </a:cubicBezTo>
                <a:cubicBezTo>
                  <a:pt x="5703471" y="777708"/>
                  <a:pt x="5773467" y="788283"/>
                  <a:pt x="5848350" y="790575"/>
                </a:cubicBezTo>
                <a:lnTo>
                  <a:pt x="6657975" y="809625"/>
                </a:lnTo>
                <a:lnTo>
                  <a:pt x="7477125" y="800100"/>
                </a:lnTo>
                <a:cubicBezTo>
                  <a:pt x="7512606" y="799003"/>
                  <a:pt x="7546677" y="785453"/>
                  <a:pt x="7581900" y="781050"/>
                </a:cubicBezTo>
                <a:cubicBezTo>
                  <a:pt x="7648359" y="772743"/>
                  <a:pt x="7715064" y="765933"/>
                  <a:pt x="7781925" y="762000"/>
                </a:cubicBezTo>
                <a:cubicBezTo>
                  <a:pt x="7877063" y="756404"/>
                  <a:pt x="7972440" y="756069"/>
                  <a:pt x="8067675" y="752475"/>
                </a:cubicBezTo>
                <a:lnTo>
                  <a:pt x="8467725" y="733425"/>
                </a:lnTo>
                <a:cubicBezTo>
                  <a:pt x="8572094" y="727286"/>
                  <a:pt x="8632230" y="722236"/>
                  <a:pt x="8734425" y="714375"/>
                </a:cubicBezTo>
                <a:cubicBezTo>
                  <a:pt x="8737600" y="695325"/>
                  <a:pt x="8739266" y="675961"/>
                  <a:pt x="8743950" y="657225"/>
                </a:cubicBezTo>
                <a:cubicBezTo>
                  <a:pt x="8748820" y="637744"/>
                  <a:pt x="8756650" y="619125"/>
                  <a:pt x="8763000" y="600075"/>
                </a:cubicBezTo>
                <a:lnTo>
                  <a:pt x="8772525" y="571500"/>
                </a:lnTo>
                <a:lnTo>
                  <a:pt x="8782050" y="542925"/>
                </a:lnTo>
                <a:lnTo>
                  <a:pt x="8791575" y="514350"/>
                </a:lnTo>
                <a:cubicBezTo>
                  <a:pt x="8785225" y="431800"/>
                  <a:pt x="8781044" y="349054"/>
                  <a:pt x="8772525" y="266700"/>
                </a:cubicBezTo>
                <a:cubicBezTo>
                  <a:pt x="8771492" y="256713"/>
                  <a:pt x="8748713" y="254000"/>
                  <a:pt x="8734425" y="247650"/>
                </a:cubicBez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ADA0637-9F81-436B-8C01-77B707F2CFE5}"/>
              </a:ext>
            </a:extLst>
          </p:cNvPr>
          <p:cNvSpPr/>
          <p:nvPr/>
        </p:nvSpPr>
        <p:spPr>
          <a:xfrm>
            <a:off x="6981825" y="5476875"/>
            <a:ext cx="2286000" cy="819150"/>
          </a:xfrm>
          <a:custGeom>
            <a:avLst/>
            <a:gdLst>
              <a:gd name="connsiteX0" fmla="*/ 0 w 2286000"/>
              <a:gd name="connsiteY0" fmla="*/ 28575 h 819150"/>
              <a:gd name="connsiteX1" fmla="*/ 57150 w 2286000"/>
              <a:gd name="connsiteY1" fmla="*/ 66675 h 819150"/>
              <a:gd name="connsiteX2" fmla="*/ 142875 w 2286000"/>
              <a:gd name="connsiteY2" fmla="*/ 142875 h 819150"/>
              <a:gd name="connsiteX3" fmla="*/ 266700 w 2286000"/>
              <a:gd name="connsiteY3" fmla="*/ 285750 h 819150"/>
              <a:gd name="connsiteX4" fmla="*/ 304800 w 2286000"/>
              <a:gd name="connsiteY4" fmla="*/ 352425 h 819150"/>
              <a:gd name="connsiteX5" fmla="*/ 333375 w 2286000"/>
              <a:gd name="connsiteY5" fmla="*/ 400050 h 819150"/>
              <a:gd name="connsiteX6" fmla="*/ 352425 w 2286000"/>
              <a:gd name="connsiteY6" fmla="*/ 438150 h 819150"/>
              <a:gd name="connsiteX7" fmla="*/ 371475 w 2286000"/>
              <a:gd name="connsiteY7" fmla="*/ 466725 h 819150"/>
              <a:gd name="connsiteX8" fmla="*/ 409575 w 2286000"/>
              <a:gd name="connsiteY8" fmla="*/ 542925 h 819150"/>
              <a:gd name="connsiteX9" fmla="*/ 428625 w 2286000"/>
              <a:gd name="connsiteY9" fmla="*/ 581025 h 819150"/>
              <a:gd name="connsiteX10" fmla="*/ 438150 w 2286000"/>
              <a:gd name="connsiteY10" fmla="*/ 619125 h 819150"/>
              <a:gd name="connsiteX11" fmla="*/ 466725 w 2286000"/>
              <a:gd name="connsiteY11" fmla="*/ 733425 h 819150"/>
              <a:gd name="connsiteX12" fmla="*/ 495300 w 2286000"/>
              <a:gd name="connsiteY12" fmla="*/ 762000 h 819150"/>
              <a:gd name="connsiteX13" fmla="*/ 523875 w 2286000"/>
              <a:gd name="connsiteY13" fmla="*/ 771525 h 819150"/>
              <a:gd name="connsiteX14" fmla="*/ 914400 w 2286000"/>
              <a:gd name="connsiteY14" fmla="*/ 781050 h 819150"/>
              <a:gd name="connsiteX15" fmla="*/ 1485900 w 2286000"/>
              <a:gd name="connsiteY15" fmla="*/ 790575 h 819150"/>
              <a:gd name="connsiteX16" fmla="*/ 1971675 w 2286000"/>
              <a:gd name="connsiteY16" fmla="*/ 809625 h 819150"/>
              <a:gd name="connsiteX17" fmla="*/ 2286000 w 2286000"/>
              <a:gd name="connsiteY17" fmla="*/ 819150 h 819150"/>
              <a:gd name="connsiteX18" fmla="*/ 2247900 w 2286000"/>
              <a:gd name="connsiteY18" fmla="*/ 723900 h 819150"/>
              <a:gd name="connsiteX19" fmla="*/ 2171700 w 2286000"/>
              <a:gd name="connsiteY19" fmla="*/ 647700 h 819150"/>
              <a:gd name="connsiteX20" fmla="*/ 2133600 w 2286000"/>
              <a:gd name="connsiteY20" fmla="*/ 609600 h 819150"/>
              <a:gd name="connsiteX21" fmla="*/ 2085975 w 2286000"/>
              <a:gd name="connsiteY21" fmla="*/ 571500 h 819150"/>
              <a:gd name="connsiteX22" fmla="*/ 2019300 w 2286000"/>
              <a:gd name="connsiteY22" fmla="*/ 504825 h 819150"/>
              <a:gd name="connsiteX23" fmla="*/ 1952625 w 2286000"/>
              <a:gd name="connsiteY23" fmla="*/ 447675 h 819150"/>
              <a:gd name="connsiteX24" fmla="*/ 1914525 w 2286000"/>
              <a:gd name="connsiteY24" fmla="*/ 419100 h 819150"/>
              <a:gd name="connsiteX25" fmla="*/ 1876425 w 2286000"/>
              <a:gd name="connsiteY25" fmla="*/ 381000 h 819150"/>
              <a:gd name="connsiteX26" fmla="*/ 1819275 w 2286000"/>
              <a:gd name="connsiteY26" fmla="*/ 342900 h 819150"/>
              <a:gd name="connsiteX27" fmla="*/ 1733550 w 2286000"/>
              <a:gd name="connsiteY27" fmla="*/ 285750 h 819150"/>
              <a:gd name="connsiteX28" fmla="*/ 1685925 w 2286000"/>
              <a:gd name="connsiteY28" fmla="*/ 266700 h 819150"/>
              <a:gd name="connsiteX29" fmla="*/ 1638300 w 2286000"/>
              <a:gd name="connsiteY29" fmla="*/ 238125 h 819150"/>
              <a:gd name="connsiteX30" fmla="*/ 1609725 w 2286000"/>
              <a:gd name="connsiteY30" fmla="*/ 219075 h 819150"/>
              <a:gd name="connsiteX31" fmla="*/ 1562100 w 2286000"/>
              <a:gd name="connsiteY31" fmla="*/ 200025 h 819150"/>
              <a:gd name="connsiteX32" fmla="*/ 1533525 w 2286000"/>
              <a:gd name="connsiteY32" fmla="*/ 180975 h 819150"/>
              <a:gd name="connsiteX33" fmla="*/ 1476375 w 2286000"/>
              <a:gd name="connsiteY33" fmla="*/ 161925 h 819150"/>
              <a:gd name="connsiteX34" fmla="*/ 1438275 w 2286000"/>
              <a:gd name="connsiteY34" fmla="*/ 142875 h 819150"/>
              <a:gd name="connsiteX35" fmla="*/ 1409700 w 2286000"/>
              <a:gd name="connsiteY35" fmla="*/ 133350 h 819150"/>
              <a:gd name="connsiteX36" fmla="*/ 1333500 w 2286000"/>
              <a:gd name="connsiteY36" fmla="*/ 95250 h 819150"/>
              <a:gd name="connsiteX37" fmla="*/ 1266825 w 2286000"/>
              <a:gd name="connsiteY37" fmla="*/ 66675 h 819150"/>
              <a:gd name="connsiteX38" fmla="*/ 1171575 w 2286000"/>
              <a:gd name="connsiteY38" fmla="*/ 47625 h 819150"/>
              <a:gd name="connsiteX39" fmla="*/ 1095375 w 2286000"/>
              <a:gd name="connsiteY39" fmla="*/ 28575 h 819150"/>
              <a:gd name="connsiteX40" fmla="*/ 1066800 w 2286000"/>
              <a:gd name="connsiteY40" fmla="*/ 19050 h 819150"/>
              <a:gd name="connsiteX41" fmla="*/ 990600 w 2286000"/>
              <a:gd name="connsiteY41" fmla="*/ 0 h 819150"/>
              <a:gd name="connsiteX42" fmla="*/ 923925 w 2286000"/>
              <a:gd name="connsiteY42" fmla="*/ 9525 h 819150"/>
              <a:gd name="connsiteX43" fmla="*/ 876300 w 2286000"/>
              <a:gd name="connsiteY43" fmla="*/ 19050 h 819150"/>
              <a:gd name="connsiteX44" fmla="*/ 0 w 2286000"/>
              <a:gd name="connsiteY44" fmla="*/ 28575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86000" h="819150">
                <a:moveTo>
                  <a:pt x="0" y="28575"/>
                </a:moveTo>
                <a:cubicBezTo>
                  <a:pt x="19050" y="41275"/>
                  <a:pt x="39272" y="52372"/>
                  <a:pt x="57150" y="66675"/>
                </a:cubicBezTo>
                <a:cubicBezTo>
                  <a:pt x="87004" y="90558"/>
                  <a:pt x="114859" y="116860"/>
                  <a:pt x="142875" y="142875"/>
                </a:cubicBezTo>
                <a:cubicBezTo>
                  <a:pt x="187908" y="184692"/>
                  <a:pt x="233239" y="235558"/>
                  <a:pt x="266700" y="285750"/>
                </a:cubicBezTo>
                <a:cubicBezTo>
                  <a:pt x="306617" y="345625"/>
                  <a:pt x="264517" y="279916"/>
                  <a:pt x="304800" y="352425"/>
                </a:cubicBezTo>
                <a:cubicBezTo>
                  <a:pt x="313791" y="368609"/>
                  <a:pt x="324384" y="383866"/>
                  <a:pt x="333375" y="400050"/>
                </a:cubicBezTo>
                <a:cubicBezTo>
                  <a:pt x="340271" y="412462"/>
                  <a:pt x="345380" y="425822"/>
                  <a:pt x="352425" y="438150"/>
                </a:cubicBezTo>
                <a:cubicBezTo>
                  <a:pt x="358105" y="448089"/>
                  <a:pt x="365993" y="456675"/>
                  <a:pt x="371475" y="466725"/>
                </a:cubicBezTo>
                <a:cubicBezTo>
                  <a:pt x="385073" y="491656"/>
                  <a:pt x="396875" y="517525"/>
                  <a:pt x="409575" y="542925"/>
                </a:cubicBezTo>
                <a:cubicBezTo>
                  <a:pt x="415925" y="555625"/>
                  <a:pt x="425181" y="567250"/>
                  <a:pt x="428625" y="581025"/>
                </a:cubicBezTo>
                <a:cubicBezTo>
                  <a:pt x="431800" y="593725"/>
                  <a:pt x="435583" y="606288"/>
                  <a:pt x="438150" y="619125"/>
                </a:cubicBezTo>
                <a:cubicBezTo>
                  <a:pt x="442085" y="638800"/>
                  <a:pt x="450812" y="717512"/>
                  <a:pt x="466725" y="733425"/>
                </a:cubicBezTo>
                <a:cubicBezTo>
                  <a:pt x="476250" y="742950"/>
                  <a:pt x="484092" y="754528"/>
                  <a:pt x="495300" y="762000"/>
                </a:cubicBezTo>
                <a:cubicBezTo>
                  <a:pt x="503654" y="767569"/>
                  <a:pt x="513845" y="771069"/>
                  <a:pt x="523875" y="771525"/>
                </a:cubicBezTo>
                <a:cubicBezTo>
                  <a:pt x="653954" y="777438"/>
                  <a:pt x="784212" y="778472"/>
                  <a:pt x="914400" y="781050"/>
                </a:cubicBezTo>
                <a:lnTo>
                  <a:pt x="1485900" y="790575"/>
                </a:lnTo>
                <a:cubicBezTo>
                  <a:pt x="1677804" y="828956"/>
                  <a:pt x="1508035" y="797887"/>
                  <a:pt x="1971675" y="809625"/>
                </a:cubicBezTo>
                <a:lnTo>
                  <a:pt x="2286000" y="819150"/>
                </a:lnTo>
                <a:cubicBezTo>
                  <a:pt x="2280078" y="801384"/>
                  <a:pt x="2263472" y="742587"/>
                  <a:pt x="2247900" y="723900"/>
                </a:cubicBezTo>
                <a:cubicBezTo>
                  <a:pt x="2224904" y="696305"/>
                  <a:pt x="2197100" y="673100"/>
                  <a:pt x="2171700" y="647700"/>
                </a:cubicBezTo>
                <a:cubicBezTo>
                  <a:pt x="2159000" y="635000"/>
                  <a:pt x="2147625" y="620820"/>
                  <a:pt x="2133600" y="609600"/>
                </a:cubicBezTo>
                <a:cubicBezTo>
                  <a:pt x="2117725" y="596900"/>
                  <a:pt x="2100961" y="585237"/>
                  <a:pt x="2085975" y="571500"/>
                </a:cubicBezTo>
                <a:cubicBezTo>
                  <a:pt x="2062806" y="550261"/>
                  <a:pt x="2043164" y="525280"/>
                  <a:pt x="2019300" y="504825"/>
                </a:cubicBezTo>
                <a:cubicBezTo>
                  <a:pt x="1997075" y="485775"/>
                  <a:pt x="1975280" y="466211"/>
                  <a:pt x="1952625" y="447675"/>
                </a:cubicBezTo>
                <a:cubicBezTo>
                  <a:pt x="1940338" y="437622"/>
                  <a:pt x="1926472" y="429554"/>
                  <a:pt x="1914525" y="419100"/>
                </a:cubicBezTo>
                <a:cubicBezTo>
                  <a:pt x="1901008" y="407273"/>
                  <a:pt x="1890450" y="392220"/>
                  <a:pt x="1876425" y="381000"/>
                </a:cubicBezTo>
                <a:cubicBezTo>
                  <a:pt x="1858547" y="366697"/>
                  <a:pt x="1837591" y="356637"/>
                  <a:pt x="1819275" y="342900"/>
                </a:cubicBezTo>
                <a:cubicBezTo>
                  <a:pt x="1787369" y="318970"/>
                  <a:pt x="1770293" y="304121"/>
                  <a:pt x="1733550" y="285750"/>
                </a:cubicBezTo>
                <a:cubicBezTo>
                  <a:pt x="1718257" y="278104"/>
                  <a:pt x="1701218" y="274346"/>
                  <a:pt x="1685925" y="266700"/>
                </a:cubicBezTo>
                <a:cubicBezTo>
                  <a:pt x="1669366" y="258421"/>
                  <a:pt x="1653999" y="247937"/>
                  <a:pt x="1638300" y="238125"/>
                </a:cubicBezTo>
                <a:cubicBezTo>
                  <a:pt x="1628592" y="232058"/>
                  <a:pt x="1619964" y="224195"/>
                  <a:pt x="1609725" y="219075"/>
                </a:cubicBezTo>
                <a:cubicBezTo>
                  <a:pt x="1594432" y="211429"/>
                  <a:pt x="1577393" y="207671"/>
                  <a:pt x="1562100" y="200025"/>
                </a:cubicBezTo>
                <a:cubicBezTo>
                  <a:pt x="1551861" y="194905"/>
                  <a:pt x="1543986" y="185624"/>
                  <a:pt x="1533525" y="180975"/>
                </a:cubicBezTo>
                <a:cubicBezTo>
                  <a:pt x="1515175" y="172820"/>
                  <a:pt x="1495019" y="169383"/>
                  <a:pt x="1476375" y="161925"/>
                </a:cubicBezTo>
                <a:cubicBezTo>
                  <a:pt x="1463192" y="156652"/>
                  <a:pt x="1451326" y="148468"/>
                  <a:pt x="1438275" y="142875"/>
                </a:cubicBezTo>
                <a:cubicBezTo>
                  <a:pt x="1429047" y="138920"/>
                  <a:pt x="1418840" y="137505"/>
                  <a:pt x="1409700" y="133350"/>
                </a:cubicBezTo>
                <a:cubicBezTo>
                  <a:pt x="1383847" y="121599"/>
                  <a:pt x="1358900" y="107950"/>
                  <a:pt x="1333500" y="95250"/>
                </a:cubicBezTo>
                <a:cubicBezTo>
                  <a:pt x="1309072" y="83036"/>
                  <a:pt x="1292853" y="72681"/>
                  <a:pt x="1266825" y="66675"/>
                </a:cubicBezTo>
                <a:cubicBezTo>
                  <a:pt x="1235275" y="59394"/>
                  <a:pt x="1202987" y="55478"/>
                  <a:pt x="1171575" y="47625"/>
                </a:cubicBezTo>
                <a:cubicBezTo>
                  <a:pt x="1146175" y="41275"/>
                  <a:pt x="1120213" y="36854"/>
                  <a:pt x="1095375" y="28575"/>
                </a:cubicBezTo>
                <a:cubicBezTo>
                  <a:pt x="1085850" y="25400"/>
                  <a:pt x="1076486" y="21692"/>
                  <a:pt x="1066800" y="19050"/>
                </a:cubicBezTo>
                <a:cubicBezTo>
                  <a:pt x="1041541" y="12161"/>
                  <a:pt x="990600" y="0"/>
                  <a:pt x="990600" y="0"/>
                </a:cubicBezTo>
                <a:cubicBezTo>
                  <a:pt x="968375" y="3175"/>
                  <a:pt x="946070" y="5834"/>
                  <a:pt x="923925" y="9525"/>
                </a:cubicBezTo>
                <a:cubicBezTo>
                  <a:pt x="907956" y="12187"/>
                  <a:pt x="892489" y="18890"/>
                  <a:pt x="876300" y="19050"/>
                </a:cubicBezTo>
                <a:lnTo>
                  <a:pt x="0" y="28575"/>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pic>
        <p:nvPicPr>
          <p:cNvPr id="32" name="Picture 31" descr="A cartoon of a house&#10;&#10;Description automatically generated with low confidence">
            <a:extLst>
              <a:ext uri="{FF2B5EF4-FFF2-40B4-BE49-F238E27FC236}">
                <a16:creationId xmlns:a16="http://schemas.microsoft.com/office/drawing/2014/main" id="{6E462628-C828-44F5-8A8B-93817B01F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80737" y="3591217"/>
            <a:ext cx="1021024" cy="691006"/>
          </a:xfrm>
          <a:prstGeom prst="rect">
            <a:avLst/>
          </a:prstGeom>
        </p:spPr>
      </p:pic>
      <p:pic>
        <p:nvPicPr>
          <p:cNvPr id="21" name="Picture 20" descr="A cartoon of a house&#10;&#10;Description automatically generated with low confidence">
            <a:extLst>
              <a:ext uri="{FF2B5EF4-FFF2-40B4-BE49-F238E27FC236}">
                <a16:creationId xmlns:a16="http://schemas.microsoft.com/office/drawing/2014/main" id="{27533D1C-697A-431F-BA5F-B6844CB84B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21770" y="3514996"/>
            <a:ext cx="2694760" cy="1941783"/>
          </a:xfrm>
          <a:prstGeom prst="rect">
            <a:avLst/>
          </a:prstGeom>
        </p:spPr>
      </p:pic>
    </p:spTree>
    <p:extLst>
      <p:ext uri="{BB962C8B-B14F-4D97-AF65-F5344CB8AC3E}">
        <p14:creationId xmlns:p14="http://schemas.microsoft.com/office/powerpoint/2010/main" val="231109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fontScale="90000"/>
          </a:bodyPr>
          <a:lstStyle/>
          <a:p>
            <a:r>
              <a:rPr lang="en-US" sz="5400" b="1" dirty="0">
                <a:solidFill>
                  <a:srgbClr val="D4B779"/>
                </a:solidFill>
              </a:rPr>
              <a:t>Data </a:t>
            </a:r>
            <a:r>
              <a:rPr lang="en-US" sz="5400" b="1" dirty="0">
                <a:solidFill>
                  <a:schemeClr val="bg1"/>
                </a:solidFill>
              </a:rPr>
              <a:t>Overview – Census Economic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2265"/>
            <a:ext cx="10515600" cy="4351338"/>
          </a:xfrm>
        </p:spPr>
        <p:txBody>
          <a:bodyPr>
            <a:normAutofit fontScale="92500"/>
          </a:bodyPr>
          <a:lstStyle/>
          <a:p>
            <a:r>
              <a:rPr lang="en-US" dirty="0">
                <a:solidFill>
                  <a:schemeClr val="bg1"/>
                </a:solidFill>
              </a:rPr>
              <a:t>There are </a:t>
            </a:r>
            <a:r>
              <a:rPr lang="en-US" dirty="0">
                <a:solidFill>
                  <a:srgbClr val="CEAC66"/>
                </a:solidFill>
              </a:rPr>
              <a:t>many </a:t>
            </a:r>
            <a:r>
              <a:rPr lang="en-US" dirty="0">
                <a:solidFill>
                  <a:srgbClr val="FFFFFF"/>
                </a:solidFill>
              </a:rPr>
              <a:t>data </a:t>
            </a:r>
            <a:r>
              <a:rPr lang="en-US" dirty="0">
                <a:solidFill>
                  <a:schemeClr val="bg1"/>
                </a:solidFill>
              </a:rPr>
              <a:t>options for economic research available in the RDC</a:t>
            </a:r>
          </a:p>
          <a:p>
            <a:r>
              <a:rPr lang="en-US" dirty="0">
                <a:solidFill>
                  <a:schemeClr val="bg1"/>
                </a:solidFill>
              </a:rPr>
              <a:t>Census collects the </a:t>
            </a:r>
            <a:r>
              <a:rPr lang="en-US" dirty="0">
                <a:solidFill>
                  <a:srgbClr val="CEAC66"/>
                </a:solidFill>
              </a:rPr>
              <a:t>Economic Censuses </a:t>
            </a:r>
            <a:r>
              <a:rPr lang="en-US" dirty="0">
                <a:solidFill>
                  <a:schemeClr val="bg1"/>
                </a:solidFill>
              </a:rPr>
              <a:t>(every five years) and </a:t>
            </a:r>
            <a:r>
              <a:rPr lang="en-US" dirty="0">
                <a:solidFill>
                  <a:srgbClr val="CEAC66"/>
                </a:solidFill>
              </a:rPr>
              <a:t>Annual Surveys </a:t>
            </a:r>
            <a:r>
              <a:rPr lang="en-US" dirty="0">
                <a:solidFill>
                  <a:schemeClr val="bg1"/>
                </a:solidFill>
              </a:rPr>
              <a:t>from business </a:t>
            </a:r>
            <a:r>
              <a:rPr lang="en-US" dirty="0">
                <a:solidFill>
                  <a:srgbClr val="CEAC66"/>
                </a:solidFill>
              </a:rPr>
              <a:t>establishments</a:t>
            </a:r>
            <a:r>
              <a:rPr lang="en-US" dirty="0">
                <a:solidFill>
                  <a:schemeClr val="bg1"/>
                </a:solidFill>
              </a:rPr>
              <a:t> every year</a:t>
            </a:r>
          </a:p>
          <a:p>
            <a:r>
              <a:rPr lang="en-US" dirty="0">
                <a:solidFill>
                  <a:schemeClr val="bg1"/>
                </a:solidFill>
              </a:rPr>
              <a:t>Census also keeps a </a:t>
            </a:r>
            <a:r>
              <a:rPr lang="en-US" dirty="0">
                <a:solidFill>
                  <a:srgbClr val="CEAC66"/>
                </a:solidFill>
              </a:rPr>
              <a:t>Business Register </a:t>
            </a:r>
            <a:r>
              <a:rPr lang="en-US" dirty="0">
                <a:solidFill>
                  <a:schemeClr val="bg1"/>
                </a:solidFill>
              </a:rPr>
              <a:t>of all employer establishments in the US, which are linked over time in the Longitudinal Business Database (</a:t>
            </a:r>
            <a:r>
              <a:rPr lang="en-US" dirty="0">
                <a:solidFill>
                  <a:srgbClr val="CEAC66"/>
                </a:solidFill>
              </a:rPr>
              <a:t>LBD</a:t>
            </a:r>
            <a:r>
              <a:rPr lang="en-US" dirty="0">
                <a:solidFill>
                  <a:schemeClr val="bg1"/>
                </a:solidFill>
              </a:rPr>
              <a:t>)</a:t>
            </a:r>
          </a:p>
          <a:p>
            <a:r>
              <a:rPr lang="en-US" dirty="0">
                <a:solidFill>
                  <a:schemeClr val="bg1"/>
                </a:solidFill>
              </a:rPr>
              <a:t>For </a:t>
            </a:r>
            <a:r>
              <a:rPr lang="en-US" dirty="0">
                <a:solidFill>
                  <a:srgbClr val="CEAC66"/>
                </a:solidFill>
              </a:rPr>
              <a:t>US-based </a:t>
            </a:r>
            <a:r>
              <a:rPr lang="en-US" dirty="0">
                <a:solidFill>
                  <a:schemeClr val="bg1"/>
                </a:solidFill>
              </a:rPr>
              <a:t>businesses, </a:t>
            </a:r>
            <a:r>
              <a:rPr lang="en-US" dirty="0">
                <a:solidFill>
                  <a:srgbClr val="CEAC66"/>
                </a:solidFill>
              </a:rPr>
              <a:t>trade/transaction </a:t>
            </a:r>
            <a:r>
              <a:rPr lang="en-US" dirty="0">
                <a:solidFill>
                  <a:schemeClr val="bg1"/>
                </a:solidFill>
              </a:rPr>
              <a:t>data are also collected by Census and made available at the establishment and transaction level</a:t>
            </a:r>
          </a:p>
          <a:p>
            <a:r>
              <a:rPr lang="en-US" dirty="0">
                <a:solidFill>
                  <a:schemeClr val="bg1"/>
                </a:solidFill>
              </a:rPr>
              <a:t>Census works with </a:t>
            </a:r>
            <a:r>
              <a:rPr lang="en-US" dirty="0">
                <a:solidFill>
                  <a:srgbClr val="CEAC66"/>
                </a:solidFill>
              </a:rPr>
              <a:t>State unemployment offices </a:t>
            </a:r>
            <a:r>
              <a:rPr lang="en-US" dirty="0">
                <a:solidFill>
                  <a:schemeClr val="bg1"/>
                </a:solidFill>
              </a:rPr>
              <a:t>to make longitudinal, linked </a:t>
            </a:r>
            <a:r>
              <a:rPr lang="en-US" dirty="0">
                <a:solidFill>
                  <a:srgbClr val="CEAC66"/>
                </a:solidFill>
              </a:rPr>
              <a:t>employer-employee data </a:t>
            </a:r>
            <a:r>
              <a:rPr lang="en-US" dirty="0">
                <a:solidFill>
                  <a:schemeClr val="bg1"/>
                </a:solidFill>
              </a:rPr>
              <a:t>available as well (96% coverage of private sector)</a:t>
            </a:r>
          </a:p>
          <a:p>
            <a:endParaRPr lang="en-US" dirty="0">
              <a:solidFill>
                <a:schemeClr val="bg1"/>
              </a:solidFill>
            </a:endParaRPr>
          </a:p>
        </p:txBody>
      </p:sp>
    </p:spTree>
    <p:extLst>
      <p:ext uri="{BB962C8B-B14F-4D97-AF65-F5344CB8AC3E}">
        <p14:creationId xmlns:p14="http://schemas.microsoft.com/office/powerpoint/2010/main" val="1451067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fontScale="90000"/>
          </a:bodyPr>
          <a:lstStyle/>
          <a:p>
            <a:r>
              <a:rPr lang="en-US" sz="5400" b="1" dirty="0">
                <a:solidFill>
                  <a:srgbClr val="D4B779"/>
                </a:solidFill>
              </a:rPr>
              <a:t>Local Example </a:t>
            </a:r>
            <a:r>
              <a:rPr lang="en-US" sz="5400" b="1" dirty="0">
                <a:solidFill>
                  <a:schemeClr val="bg1"/>
                </a:solidFill>
              </a:rPr>
              <a:t>of Using Census Economic Data for Health Research</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2264"/>
            <a:ext cx="10515600" cy="4210181"/>
          </a:xfrm>
        </p:spPr>
        <p:txBody>
          <a:bodyPr>
            <a:normAutofit/>
          </a:bodyPr>
          <a:lstStyle/>
          <a:p>
            <a:r>
              <a:rPr lang="en-US" sz="2600" dirty="0">
                <a:solidFill>
                  <a:srgbClr val="FFFFFF"/>
                </a:solidFill>
              </a:rPr>
              <a:t>Tran and Krueger (</a:t>
            </a:r>
            <a:r>
              <a:rPr lang="en-US" sz="2600" dirty="0">
                <a:solidFill>
                  <a:srgbClr val="D4B779"/>
                </a:solidFill>
              </a:rPr>
              <a:t>CU Denver, CSPH</a:t>
            </a:r>
            <a:r>
              <a:rPr lang="en-US" sz="2600" dirty="0">
                <a:solidFill>
                  <a:srgbClr val="FFFFFF"/>
                </a:solidFill>
              </a:rPr>
              <a:t>) – “Small Businesses and Employer-Sponsored Health Insurance”</a:t>
            </a:r>
          </a:p>
          <a:p>
            <a:r>
              <a:rPr lang="en-US" sz="2600" dirty="0">
                <a:solidFill>
                  <a:srgbClr val="FFFFFF"/>
                </a:solidFill>
              </a:rPr>
              <a:t>Unique in using business data to assess a health-related outcome</a:t>
            </a:r>
          </a:p>
          <a:p>
            <a:r>
              <a:rPr lang="en-US" sz="2600" dirty="0">
                <a:solidFill>
                  <a:srgbClr val="FFFFFF"/>
                </a:solidFill>
              </a:rPr>
              <a:t>Uses a variety of newer small-business focused surveys to assess whether race/ethnicity and nativity of business owners, as well as local community, predicts whether businesses offer ESI</a:t>
            </a:r>
          </a:p>
          <a:p>
            <a:pPr lvl="1"/>
            <a:r>
              <a:rPr lang="en-US" sz="1800" dirty="0">
                <a:solidFill>
                  <a:srgbClr val="FFFFFF"/>
                </a:solidFill>
              </a:rPr>
              <a:t>Survey of Business Owners (</a:t>
            </a:r>
            <a:r>
              <a:rPr lang="en-US" sz="1800" dirty="0">
                <a:solidFill>
                  <a:srgbClr val="D4B779"/>
                </a:solidFill>
              </a:rPr>
              <a:t>SBO</a:t>
            </a:r>
            <a:r>
              <a:rPr lang="en-US" sz="1800" dirty="0">
                <a:solidFill>
                  <a:srgbClr val="FFFFFF"/>
                </a:solidFill>
              </a:rPr>
              <a:t>)</a:t>
            </a:r>
          </a:p>
          <a:p>
            <a:pPr lvl="1"/>
            <a:r>
              <a:rPr lang="en-US" sz="1800" dirty="0">
                <a:solidFill>
                  <a:srgbClr val="FFFFFF"/>
                </a:solidFill>
              </a:rPr>
              <a:t>Annual Survey of Entrepreneurs (</a:t>
            </a:r>
            <a:r>
              <a:rPr lang="en-US" sz="1800" dirty="0">
                <a:solidFill>
                  <a:srgbClr val="D4B779"/>
                </a:solidFill>
              </a:rPr>
              <a:t>ASE</a:t>
            </a:r>
            <a:r>
              <a:rPr lang="en-US" sz="1800" dirty="0">
                <a:solidFill>
                  <a:srgbClr val="FFFFFF"/>
                </a:solidFill>
              </a:rPr>
              <a:t>)</a:t>
            </a:r>
          </a:p>
          <a:p>
            <a:pPr lvl="1"/>
            <a:r>
              <a:rPr lang="en-US" sz="1800" dirty="0">
                <a:solidFill>
                  <a:srgbClr val="FFFFFF"/>
                </a:solidFill>
              </a:rPr>
              <a:t>Annual Business Survey (</a:t>
            </a:r>
            <a:r>
              <a:rPr lang="en-US" sz="1800" dirty="0">
                <a:solidFill>
                  <a:srgbClr val="D4B779"/>
                </a:solidFill>
              </a:rPr>
              <a:t>ABS</a:t>
            </a:r>
            <a:r>
              <a:rPr lang="en-US" sz="1800" dirty="0">
                <a:solidFill>
                  <a:srgbClr val="FFFFFF"/>
                </a:solidFill>
              </a:rPr>
              <a:t>)</a:t>
            </a:r>
          </a:p>
          <a:p>
            <a:pPr lvl="1"/>
            <a:endParaRPr lang="en-US" sz="1800" dirty="0">
              <a:solidFill>
                <a:schemeClr val="bg1"/>
              </a:solidFill>
            </a:endParaRPr>
          </a:p>
        </p:txBody>
      </p:sp>
      <p:pic>
        <p:nvPicPr>
          <p:cNvPr id="6" name="Picture 5">
            <a:extLst>
              <a:ext uri="{FF2B5EF4-FFF2-40B4-BE49-F238E27FC236}">
                <a16:creationId xmlns:a16="http://schemas.microsoft.com/office/drawing/2014/main" id="{A6E5564F-3378-46A5-BAB3-ECFE050B0253}"/>
              </a:ext>
            </a:extLst>
          </p:cNvPr>
          <p:cNvPicPr>
            <a:picLocks noChangeAspect="1"/>
          </p:cNvPicPr>
          <p:nvPr/>
        </p:nvPicPr>
        <p:blipFill>
          <a:blip r:embed="rId3"/>
          <a:stretch>
            <a:fillRect/>
          </a:stretch>
        </p:blipFill>
        <p:spPr>
          <a:xfrm>
            <a:off x="6698254" y="3857702"/>
            <a:ext cx="4144523" cy="2303709"/>
          </a:xfrm>
          <a:prstGeom prst="rect">
            <a:avLst/>
          </a:prstGeom>
        </p:spPr>
      </p:pic>
    </p:spTree>
    <p:extLst>
      <p:ext uri="{BB962C8B-B14F-4D97-AF65-F5344CB8AC3E}">
        <p14:creationId xmlns:p14="http://schemas.microsoft.com/office/powerpoint/2010/main" val="3948100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Census </a:t>
            </a:r>
            <a:r>
              <a:rPr lang="en-US" sz="5400" b="1" dirty="0">
                <a:solidFill>
                  <a:schemeClr val="bg1"/>
                </a:solidFill>
              </a:rPr>
              <a:t>Economic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2265"/>
            <a:ext cx="10515600" cy="4351338"/>
          </a:xfrm>
        </p:spPr>
        <p:txBody>
          <a:bodyPr>
            <a:normAutofit lnSpcReduction="10000"/>
          </a:bodyPr>
          <a:lstStyle/>
          <a:p>
            <a:r>
              <a:rPr lang="en-US" dirty="0">
                <a:solidFill>
                  <a:srgbClr val="FFFFFF"/>
                </a:solidFill>
              </a:rPr>
              <a:t>Establishment-level microdata from </a:t>
            </a:r>
            <a:r>
              <a:rPr lang="en-US" dirty="0">
                <a:solidFill>
                  <a:srgbClr val="CEAC66"/>
                </a:solidFill>
              </a:rPr>
              <a:t>Economic Censuses </a:t>
            </a:r>
            <a:r>
              <a:rPr lang="en-US" dirty="0">
                <a:solidFill>
                  <a:srgbClr val="FFFFFF"/>
                </a:solidFill>
              </a:rPr>
              <a:t>and </a:t>
            </a:r>
            <a:r>
              <a:rPr lang="en-US" dirty="0">
                <a:solidFill>
                  <a:srgbClr val="CEAC66"/>
                </a:solidFill>
              </a:rPr>
              <a:t>Surveys</a:t>
            </a:r>
            <a:r>
              <a:rPr lang="en-US" dirty="0">
                <a:solidFill>
                  <a:srgbClr val="FFFFFF"/>
                </a:solidFill>
              </a:rPr>
              <a:t>:</a:t>
            </a:r>
          </a:p>
          <a:p>
            <a:pPr lvl="1"/>
            <a:r>
              <a:rPr lang="en-US" dirty="0">
                <a:solidFill>
                  <a:srgbClr val="FFFFFF"/>
                </a:solidFill>
              </a:rPr>
              <a:t>Establishment name and address</a:t>
            </a:r>
          </a:p>
          <a:p>
            <a:pPr lvl="1"/>
            <a:r>
              <a:rPr lang="en-US" dirty="0">
                <a:solidFill>
                  <a:srgbClr val="FFFFFF"/>
                </a:solidFill>
              </a:rPr>
              <a:t>Ownership information and franchise indicators</a:t>
            </a:r>
          </a:p>
          <a:p>
            <a:pPr lvl="1"/>
            <a:r>
              <a:rPr lang="en-US" dirty="0">
                <a:solidFill>
                  <a:srgbClr val="FFFFFF"/>
                </a:solidFill>
              </a:rPr>
              <a:t>Revenues, employment, payroll</a:t>
            </a:r>
          </a:p>
          <a:p>
            <a:pPr lvl="1"/>
            <a:r>
              <a:rPr lang="en-US" dirty="0">
                <a:solidFill>
                  <a:srgbClr val="FFFFFF"/>
                </a:solidFill>
              </a:rPr>
              <a:t>Industry</a:t>
            </a:r>
          </a:p>
          <a:p>
            <a:pPr lvl="1"/>
            <a:r>
              <a:rPr lang="en-US" dirty="0">
                <a:solidFill>
                  <a:srgbClr val="FFFFFF"/>
                </a:solidFill>
              </a:rPr>
              <a:t>Customer types (consumers, contractors, government, etc.)</a:t>
            </a:r>
          </a:p>
          <a:p>
            <a:pPr lvl="1"/>
            <a:r>
              <a:rPr lang="en-US" dirty="0">
                <a:solidFill>
                  <a:srgbClr val="FFFFFF"/>
                </a:solidFill>
              </a:rPr>
              <a:t>Sales by item codes</a:t>
            </a:r>
          </a:p>
          <a:p>
            <a:r>
              <a:rPr lang="en-US" dirty="0">
                <a:solidFill>
                  <a:srgbClr val="FFFFFF"/>
                </a:solidFill>
              </a:rPr>
              <a:t>Business Register (derived from </a:t>
            </a:r>
            <a:r>
              <a:rPr lang="en-US" dirty="0">
                <a:solidFill>
                  <a:srgbClr val="CEAC66"/>
                </a:solidFill>
              </a:rPr>
              <a:t>IRS, BLS, SSA </a:t>
            </a:r>
            <a:r>
              <a:rPr lang="en-US" dirty="0">
                <a:solidFill>
                  <a:srgbClr val="FFFFFF"/>
                </a:solidFill>
              </a:rPr>
              <a:t>and </a:t>
            </a:r>
            <a:r>
              <a:rPr lang="en-US" dirty="0">
                <a:solidFill>
                  <a:srgbClr val="CEAC66"/>
                </a:solidFill>
              </a:rPr>
              <a:t>Census </a:t>
            </a:r>
            <a:r>
              <a:rPr lang="en-US" dirty="0">
                <a:solidFill>
                  <a:srgbClr val="FFFFFF"/>
                </a:solidFill>
              </a:rPr>
              <a:t>data)</a:t>
            </a:r>
          </a:p>
          <a:p>
            <a:pPr lvl="1"/>
            <a:r>
              <a:rPr lang="en-US" dirty="0">
                <a:solidFill>
                  <a:srgbClr val="FFFFFF"/>
                </a:solidFill>
              </a:rPr>
              <a:t>Comprehensive snapshot of employer business universe </a:t>
            </a:r>
          </a:p>
          <a:p>
            <a:r>
              <a:rPr lang="en-US" dirty="0">
                <a:solidFill>
                  <a:srgbClr val="FFFFFF"/>
                </a:solidFill>
              </a:rPr>
              <a:t>Longitudinal Business Database (</a:t>
            </a:r>
            <a:r>
              <a:rPr lang="en-US" dirty="0">
                <a:solidFill>
                  <a:srgbClr val="CEAC66"/>
                </a:solidFill>
              </a:rPr>
              <a:t>LBD</a:t>
            </a:r>
            <a:r>
              <a:rPr lang="en-US" dirty="0">
                <a:solidFill>
                  <a:srgbClr val="FFFFFF"/>
                </a:solidFill>
              </a:rPr>
              <a:t>)</a:t>
            </a:r>
          </a:p>
          <a:p>
            <a:pPr lvl="1"/>
            <a:r>
              <a:rPr lang="en-US" dirty="0">
                <a:solidFill>
                  <a:srgbClr val="FFFFFF"/>
                </a:solidFill>
              </a:rPr>
              <a:t>Establishment births, deaths, mergers and acquisitions over time</a:t>
            </a:r>
          </a:p>
          <a:p>
            <a:endParaRPr lang="en-US" dirty="0">
              <a:solidFill>
                <a:schemeClr val="bg1"/>
              </a:solidFill>
            </a:endParaRPr>
          </a:p>
        </p:txBody>
      </p:sp>
    </p:spTree>
    <p:extLst>
      <p:ext uri="{BB962C8B-B14F-4D97-AF65-F5344CB8AC3E}">
        <p14:creationId xmlns:p14="http://schemas.microsoft.com/office/powerpoint/2010/main" val="3828683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fontScale="90000"/>
          </a:bodyPr>
          <a:lstStyle/>
          <a:p>
            <a:r>
              <a:rPr lang="en-US" sz="5400" b="1" dirty="0">
                <a:solidFill>
                  <a:srgbClr val="D4B779"/>
                </a:solidFill>
              </a:rPr>
              <a:t>ANOTHER Local Example </a:t>
            </a:r>
            <a:r>
              <a:rPr lang="en-US" sz="5400" b="1" dirty="0">
                <a:solidFill>
                  <a:schemeClr val="bg1"/>
                </a:solidFill>
              </a:rPr>
              <a:t>of Using Census Economic Data for Health Research</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2264"/>
            <a:ext cx="10515600" cy="4535617"/>
          </a:xfrm>
        </p:spPr>
        <p:txBody>
          <a:bodyPr>
            <a:normAutofit/>
          </a:bodyPr>
          <a:lstStyle/>
          <a:p>
            <a:r>
              <a:rPr lang="en-US" sz="2600" dirty="0">
                <a:solidFill>
                  <a:srgbClr val="FFFFFF"/>
                </a:solidFill>
              </a:rPr>
              <a:t>Van </a:t>
            </a:r>
            <a:r>
              <a:rPr lang="en-US" sz="2600" dirty="0" err="1">
                <a:solidFill>
                  <a:srgbClr val="FFFFFF"/>
                </a:solidFill>
              </a:rPr>
              <a:t>Sandt</a:t>
            </a:r>
            <a:r>
              <a:rPr lang="en-US" sz="2600" dirty="0">
                <a:solidFill>
                  <a:srgbClr val="FFFFFF"/>
                </a:solidFill>
              </a:rPr>
              <a:t> (</a:t>
            </a:r>
            <a:r>
              <a:rPr lang="en-US" sz="2600" dirty="0">
                <a:solidFill>
                  <a:srgbClr val="D4B779"/>
                </a:solidFill>
              </a:rPr>
              <a:t>U </a:t>
            </a:r>
            <a:r>
              <a:rPr lang="en-US" sz="2600" dirty="0" err="1">
                <a:solidFill>
                  <a:srgbClr val="D4B779"/>
                </a:solidFill>
              </a:rPr>
              <a:t>Wyo</a:t>
            </a:r>
            <a:r>
              <a:rPr lang="en-US" sz="2600" dirty="0">
                <a:solidFill>
                  <a:srgbClr val="FFFFFF"/>
                </a:solidFill>
              </a:rPr>
              <a:t>) – “Exploring the Impact of Comprehensive Health Care Access on Health Outcomes Across the US”</a:t>
            </a:r>
            <a:endParaRPr lang="en-US" sz="1800" dirty="0">
              <a:solidFill>
                <a:schemeClr val="bg1"/>
              </a:solidFill>
            </a:endParaRPr>
          </a:p>
          <a:p>
            <a:r>
              <a:rPr lang="en-US" sz="2600" dirty="0">
                <a:solidFill>
                  <a:srgbClr val="FFFFFF"/>
                </a:solidFill>
              </a:rPr>
              <a:t>Assesses physical, financial, and social access to care across the US by disaggregating the types of care providers available at the same location (e.g. hospitals or clinics), as well as proximity to health-related industries like fitness and recreational sports centers, grocery stores, restaurants</a:t>
            </a:r>
          </a:p>
          <a:p>
            <a:r>
              <a:rPr lang="en-US" sz="2600" dirty="0">
                <a:solidFill>
                  <a:srgbClr val="FFFFFF"/>
                </a:solidFill>
              </a:rPr>
              <a:t>Examines impacts on county-level cause-specific mortality, from NCHS data</a:t>
            </a:r>
          </a:p>
          <a:p>
            <a:pPr lvl="1"/>
            <a:r>
              <a:rPr lang="en-US" sz="2200" dirty="0">
                <a:solidFill>
                  <a:srgbClr val="FFFFFF"/>
                </a:solidFill>
              </a:rPr>
              <a:t>Longitudinal Business Database (</a:t>
            </a:r>
            <a:r>
              <a:rPr lang="en-US" sz="2200" dirty="0">
                <a:solidFill>
                  <a:srgbClr val="D4B779"/>
                </a:solidFill>
              </a:rPr>
              <a:t>LBD</a:t>
            </a:r>
            <a:r>
              <a:rPr lang="en-US" sz="2200" dirty="0">
                <a:solidFill>
                  <a:srgbClr val="FFFFFF"/>
                </a:solidFill>
              </a:rPr>
              <a:t>) </a:t>
            </a:r>
          </a:p>
          <a:p>
            <a:pPr lvl="1"/>
            <a:r>
              <a:rPr lang="en-US" sz="2200" dirty="0">
                <a:solidFill>
                  <a:srgbClr val="FFFFFF"/>
                </a:solidFill>
              </a:rPr>
              <a:t>County Business Patterns Business Register (</a:t>
            </a:r>
            <a:r>
              <a:rPr lang="en-US" sz="2200" dirty="0">
                <a:solidFill>
                  <a:srgbClr val="D4B779"/>
                </a:solidFill>
              </a:rPr>
              <a:t>CBPBR</a:t>
            </a:r>
            <a:r>
              <a:rPr lang="en-US" sz="2200" dirty="0">
                <a:solidFill>
                  <a:srgbClr val="FFFFFF"/>
                </a:solidFill>
              </a:rPr>
              <a:t>)</a:t>
            </a:r>
          </a:p>
          <a:p>
            <a:pPr lvl="1"/>
            <a:r>
              <a:rPr lang="en-US" sz="2200" dirty="0">
                <a:solidFill>
                  <a:srgbClr val="FFFFFF"/>
                </a:solidFill>
              </a:rPr>
              <a:t>American Community Survey (</a:t>
            </a:r>
            <a:r>
              <a:rPr lang="en-US" sz="2200" dirty="0">
                <a:solidFill>
                  <a:srgbClr val="D4B779"/>
                </a:solidFill>
              </a:rPr>
              <a:t>ACS</a:t>
            </a:r>
            <a:r>
              <a:rPr lang="en-US" sz="2200" dirty="0">
                <a:solidFill>
                  <a:srgbClr val="FFFFFF"/>
                </a:solidFill>
              </a:rPr>
              <a:t>)</a:t>
            </a:r>
          </a:p>
          <a:p>
            <a:pPr lvl="1"/>
            <a:r>
              <a:rPr lang="en-US" sz="2200" dirty="0">
                <a:solidFill>
                  <a:srgbClr val="FFFFFF"/>
                </a:solidFill>
              </a:rPr>
              <a:t>National Vital Statistics System (</a:t>
            </a:r>
            <a:r>
              <a:rPr lang="en-US" sz="2200" dirty="0">
                <a:solidFill>
                  <a:srgbClr val="D4B779"/>
                </a:solidFill>
              </a:rPr>
              <a:t>NVSS</a:t>
            </a:r>
            <a:r>
              <a:rPr lang="en-US" sz="2200" dirty="0">
                <a:solidFill>
                  <a:srgbClr val="FFFFFF"/>
                </a:solidFill>
              </a:rPr>
              <a:t>) Mortality Multiple Cause of Death file</a:t>
            </a:r>
          </a:p>
        </p:txBody>
      </p:sp>
    </p:spTree>
    <p:extLst>
      <p:ext uri="{BB962C8B-B14F-4D97-AF65-F5344CB8AC3E}">
        <p14:creationId xmlns:p14="http://schemas.microsoft.com/office/powerpoint/2010/main" val="86358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chemeClr val="bg1"/>
                </a:solidFill>
              </a:rPr>
              <a:t>Economic Data </a:t>
            </a:r>
            <a:r>
              <a:rPr lang="en-US" sz="5400" b="1" dirty="0">
                <a:solidFill>
                  <a:srgbClr val="D4B779"/>
                </a:solidFill>
              </a:rPr>
              <a:t>Linkage</a:t>
            </a:r>
            <a:endParaRPr lang="en-US" sz="5400" b="1" dirty="0">
              <a:solidFill>
                <a:schemeClr val="bg1"/>
              </a:solidFill>
            </a:endParaRP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8200" y="1612265"/>
            <a:ext cx="10515600" cy="4351338"/>
          </a:xfrm>
        </p:spPr>
        <p:txBody>
          <a:bodyPr>
            <a:normAutofit/>
          </a:bodyPr>
          <a:lstStyle/>
          <a:p>
            <a:r>
              <a:rPr lang="en-US" dirty="0">
                <a:solidFill>
                  <a:srgbClr val="FFFFFF"/>
                </a:solidFill>
              </a:rPr>
              <a:t>Projects may request data from a variety of sources, and match businesses according to tax reporting identifiers, names, or addresses</a:t>
            </a:r>
          </a:p>
          <a:p>
            <a:r>
              <a:rPr lang="en-US" dirty="0">
                <a:solidFill>
                  <a:srgbClr val="FFFFFF"/>
                </a:solidFill>
              </a:rPr>
              <a:t>Can also look at some employee outcomes, by linking to </a:t>
            </a:r>
            <a:r>
              <a:rPr lang="en-US" dirty="0">
                <a:solidFill>
                  <a:srgbClr val="D4B779"/>
                </a:solidFill>
              </a:rPr>
              <a:t>LEHD</a:t>
            </a:r>
            <a:r>
              <a:rPr lang="en-US" dirty="0">
                <a:solidFill>
                  <a:srgbClr val="FFFFFF"/>
                </a:solidFill>
              </a:rPr>
              <a:t> data</a:t>
            </a:r>
          </a:p>
          <a:p>
            <a:r>
              <a:rPr lang="en-US" dirty="0">
                <a:solidFill>
                  <a:srgbClr val="FFFFFF"/>
                </a:solidFill>
              </a:rPr>
              <a:t>Cross-agency projects are possible </a:t>
            </a:r>
          </a:p>
          <a:p>
            <a:endParaRPr lang="en-US" dirty="0">
              <a:solidFill>
                <a:schemeClr val="bg1"/>
              </a:solidFill>
            </a:endParaRPr>
          </a:p>
        </p:txBody>
      </p:sp>
      <p:sp>
        <p:nvSpPr>
          <p:cNvPr id="9" name="TextBox 8">
            <a:extLst>
              <a:ext uri="{FF2B5EF4-FFF2-40B4-BE49-F238E27FC236}">
                <a16:creationId xmlns:a16="http://schemas.microsoft.com/office/drawing/2014/main" id="{232ACADB-E3E0-41E0-9DB8-EA91BE63CA31}"/>
              </a:ext>
            </a:extLst>
          </p:cNvPr>
          <p:cNvSpPr txBox="1"/>
          <p:nvPr/>
        </p:nvSpPr>
        <p:spPr>
          <a:xfrm>
            <a:off x="3379743" y="4336305"/>
            <a:ext cx="1181100" cy="646331"/>
          </a:xfrm>
          <a:prstGeom prst="rect">
            <a:avLst/>
          </a:prstGeom>
          <a:solidFill>
            <a:srgbClr val="6A6C6E"/>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Address</a:t>
            </a:r>
          </a:p>
        </p:txBody>
      </p:sp>
      <p:sp>
        <p:nvSpPr>
          <p:cNvPr id="5" name="Rectangle: Rounded Corners 4">
            <a:extLst>
              <a:ext uri="{FF2B5EF4-FFF2-40B4-BE49-F238E27FC236}">
                <a16:creationId xmlns:a16="http://schemas.microsoft.com/office/drawing/2014/main" id="{9239627C-B480-44AB-8D7B-B055F7A31697}"/>
              </a:ext>
            </a:extLst>
          </p:cNvPr>
          <p:cNvSpPr/>
          <p:nvPr/>
        </p:nvSpPr>
        <p:spPr>
          <a:xfrm>
            <a:off x="333919" y="3835559"/>
            <a:ext cx="3209925" cy="1647825"/>
          </a:xfrm>
          <a:prstGeom prst="roundRect">
            <a:avLst/>
          </a:prstGeom>
          <a:solidFill>
            <a:srgbClr val="D4B7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BLS or BEA Data</a:t>
            </a:r>
          </a:p>
        </p:txBody>
      </p:sp>
      <p:sp>
        <p:nvSpPr>
          <p:cNvPr id="10" name="TextBox 9">
            <a:extLst>
              <a:ext uri="{FF2B5EF4-FFF2-40B4-BE49-F238E27FC236}">
                <a16:creationId xmlns:a16="http://schemas.microsoft.com/office/drawing/2014/main" id="{E4F5EB2C-5081-412C-A83E-CCC212CCC213}"/>
              </a:ext>
            </a:extLst>
          </p:cNvPr>
          <p:cNvSpPr txBox="1"/>
          <p:nvPr/>
        </p:nvSpPr>
        <p:spPr>
          <a:xfrm>
            <a:off x="7631159" y="4450604"/>
            <a:ext cx="1408066" cy="369332"/>
          </a:xfrm>
          <a:prstGeom prst="rect">
            <a:avLst/>
          </a:prstGeom>
          <a:solidFill>
            <a:srgbClr val="6A6C6E"/>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Tax IDs</a:t>
            </a:r>
          </a:p>
        </p:txBody>
      </p:sp>
      <p:sp>
        <p:nvSpPr>
          <p:cNvPr id="8" name="Trapezoid 7">
            <a:extLst>
              <a:ext uri="{FF2B5EF4-FFF2-40B4-BE49-F238E27FC236}">
                <a16:creationId xmlns:a16="http://schemas.microsoft.com/office/drawing/2014/main" id="{994D2F91-DF1F-411E-AF79-0C31A45DB39C}"/>
              </a:ext>
            </a:extLst>
          </p:cNvPr>
          <p:cNvSpPr/>
          <p:nvPr/>
        </p:nvSpPr>
        <p:spPr>
          <a:xfrm>
            <a:off x="8447587" y="3722938"/>
            <a:ext cx="2524125" cy="1879095"/>
          </a:xfrm>
          <a:prstGeom prst="trapezoid">
            <a:avLst>
              <a:gd name="adj" fmla="val 35645"/>
            </a:avLst>
          </a:prstGeom>
          <a:solidFill>
            <a:srgbClr val="D4B7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LEHD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Employee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BA67A5F-59A6-41B5-8381-CD0CC0847C01}"/>
              </a:ext>
            </a:extLst>
          </p:cNvPr>
          <p:cNvSpPr/>
          <p:nvPr/>
        </p:nvSpPr>
        <p:spPr>
          <a:xfrm>
            <a:off x="4352381" y="3722939"/>
            <a:ext cx="3486150" cy="1879095"/>
          </a:xfrm>
          <a:prstGeom prst="ellipse">
            <a:avLst/>
          </a:prstGeom>
          <a:solidFill>
            <a:srgbClr val="D4B7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Economic Census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LBD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Business Register</a:t>
            </a:r>
          </a:p>
        </p:txBody>
      </p:sp>
    </p:spTree>
    <p:extLst>
      <p:ext uri="{BB962C8B-B14F-4D97-AF65-F5344CB8AC3E}">
        <p14:creationId xmlns:p14="http://schemas.microsoft.com/office/powerpoint/2010/main" val="392443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Local </a:t>
            </a:r>
            <a:r>
              <a:rPr lang="en-US" sz="5400" b="1" dirty="0">
                <a:solidFill>
                  <a:schemeClr val="bg1"/>
                </a:solidFill>
              </a:rPr>
              <a:t>Use of</a:t>
            </a:r>
            <a:r>
              <a:rPr lang="en-US" sz="5400" b="1" dirty="0">
                <a:solidFill>
                  <a:srgbClr val="D4B779"/>
                </a:solidFill>
              </a:rPr>
              <a:t> </a:t>
            </a:r>
            <a:r>
              <a:rPr lang="en-US" sz="5400" b="1" dirty="0">
                <a:solidFill>
                  <a:schemeClr val="bg1"/>
                </a:solidFill>
              </a:rPr>
              <a:t>Linked Economic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7656" y="1617347"/>
            <a:ext cx="10515600" cy="4384619"/>
          </a:xfrm>
        </p:spPr>
        <p:txBody>
          <a:bodyPr>
            <a:normAutofit/>
          </a:bodyPr>
          <a:lstStyle/>
          <a:p>
            <a:r>
              <a:rPr lang="en-US" dirty="0">
                <a:solidFill>
                  <a:schemeClr val="bg1"/>
                </a:solidFill>
              </a:rPr>
              <a:t>Duncan (</a:t>
            </a:r>
            <a:r>
              <a:rPr lang="en-US" dirty="0">
                <a:solidFill>
                  <a:srgbClr val="D4B779"/>
                </a:solidFill>
              </a:rPr>
              <a:t>CSU Pueblo</a:t>
            </a:r>
            <a:r>
              <a:rPr lang="en-US" dirty="0">
                <a:solidFill>
                  <a:schemeClr val="bg1"/>
                </a:solidFill>
              </a:rPr>
              <a:t>) – “Effects of Subcontracting and other Contractor Characteristics on Injuries in the Construction Industry”</a:t>
            </a:r>
          </a:p>
          <a:p>
            <a:r>
              <a:rPr lang="en-US" dirty="0">
                <a:solidFill>
                  <a:schemeClr val="bg1"/>
                </a:solidFill>
              </a:rPr>
              <a:t>Examines the distribution and severity of injuries in the Constructor sector by Subcontractor types</a:t>
            </a:r>
          </a:p>
          <a:p>
            <a:r>
              <a:rPr lang="en-US" dirty="0">
                <a:solidFill>
                  <a:schemeClr val="bg1"/>
                </a:solidFill>
              </a:rPr>
              <a:t>Combines restricted BLS data with Census Economic Data to get better estimates of employer characteristics</a:t>
            </a:r>
          </a:p>
          <a:p>
            <a:pPr lvl="1"/>
            <a:r>
              <a:rPr lang="en-US" dirty="0">
                <a:solidFill>
                  <a:schemeClr val="bg1"/>
                </a:solidFill>
              </a:rPr>
              <a:t>Survey of Occupational Illnesses and Injuries (</a:t>
            </a:r>
            <a:r>
              <a:rPr lang="en-US" dirty="0">
                <a:solidFill>
                  <a:srgbClr val="D4B779"/>
                </a:solidFill>
              </a:rPr>
              <a:t>SOII</a:t>
            </a:r>
            <a:r>
              <a:rPr lang="en-US" dirty="0">
                <a:solidFill>
                  <a:schemeClr val="bg1"/>
                </a:solidFill>
              </a:rPr>
              <a:t>)</a:t>
            </a:r>
          </a:p>
          <a:p>
            <a:pPr lvl="1"/>
            <a:r>
              <a:rPr lang="en-US" dirty="0">
                <a:solidFill>
                  <a:schemeClr val="bg1"/>
                </a:solidFill>
              </a:rPr>
              <a:t>Census of Construction Injuries (</a:t>
            </a:r>
            <a:r>
              <a:rPr lang="en-US" dirty="0">
                <a:solidFill>
                  <a:srgbClr val="D4B779"/>
                </a:solidFill>
              </a:rPr>
              <a:t>CCI</a:t>
            </a:r>
            <a:r>
              <a:rPr lang="en-US" dirty="0">
                <a:solidFill>
                  <a:schemeClr val="bg1"/>
                </a:solidFill>
              </a:rPr>
              <a:t>)</a:t>
            </a:r>
          </a:p>
        </p:txBody>
      </p:sp>
    </p:spTree>
    <p:extLst>
      <p:ext uri="{BB962C8B-B14F-4D97-AF65-F5344CB8AC3E}">
        <p14:creationId xmlns:p14="http://schemas.microsoft.com/office/powerpoint/2010/main" val="304583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E71B2565-C85E-FB4D-8046-D505A47873D9}"/>
              </a:ext>
            </a:extLst>
          </p:cNvPr>
          <p:cNvSpPr txBox="1">
            <a:spLocks/>
          </p:cNvSpPr>
          <p:nvPr/>
        </p:nvSpPr>
        <p:spPr>
          <a:xfrm>
            <a:off x="389616" y="461098"/>
            <a:ext cx="2365267" cy="59358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rPr>
              <a:t>RMRDC is part of a </a:t>
            </a:r>
            <a:r>
              <a:rPr lang="en-US" sz="2800" b="1" dirty="0">
                <a:solidFill>
                  <a:srgbClr val="D4B779"/>
                </a:solidFill>
              </a:rPr>
              <a:t>National Network of FSRDCs </a:t>
            </a:r>
            <a:r>
              <a:rPr lang="en-US" sz="2800" b="1" dirty="0">
                <a:solidFill>
                  <a:schemeClr val="bg1"/>
                </a:solidFill>
              </a:rPr>
              <a:t>Providing Access to Restricted-Use Data Collected by Federal Statistical Agencies</a:t>
            </a:r>
          </a:p>
          <a:p>
            <a:endParaRPr lang="en-US" sz="4000" dirty="0">
              <a:solidFill>
                <a:schemeClr val="bg1"/>
              </a:solidFill>
            </a:endParaRPr>
          </a:p>
        </p:txBody>
      </p:sp>
      <p:pic>
        <p:nvPicPr>
          <p:cNvPr id="4" name="Picture 3" descr="Map&#10;&#10;Description automatically generated">
            <a:extLst>
              <a:ext uri="{FF2B5EF4-FFF2-40B4-BE49-F238E27FC236}">
                <a16:creationId xmlns:a16="http://schemas.microsoft.com/office/drawing/2014/main" id="{1484864B-91BD-443E-BBAF-D3C95D47B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4995" y="120586"/>
            <a:ext cx="8729331" cy="6616828"/>
          </a:xfrm>
          <a:prstGeom prst="rect">
            <a:avLst/>
          </a:prstGeom>
        </p:spPr>
      </p:pic>
      <p:pic>
        <p:nvPicPr>
          <p:cNvPr id="5" name="Picture 4">
            <a:extLst>
              <a:ext uri="{FF2B5EF4-FFF2-40B4-BE49-F238E27FC236}">
                <a16:creationId xmlns:a16="http://schemas.microsoft.com/office/drawing/2014/main" id="{DFDF843F-FD5A-401D-A3DF-1F8506F1D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4098379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BLS </a:t>
            </a:r>
            <a:r>
              <a:rPr lang="en-US" sz="5400" b="1" dirty="0">
                <a:solidFill>
                  <a:schemeClr val="bg1"/>
                </a:solidFill>
              </a:rPr>
              <a:t>Injury and Fatality Data</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a:xfrm>
            <a:off x="837656" y="1490887"/>
            <a:ext cx="10515600" cy="4651375"/>
          </a:xfrm>
        </p:spPr>
        <p:txBody>
          <a:bodyPr>
            <a:normAutofit/>
          </a:bodyPr>
          <a:lstStyle/>
          <a:p>
            <a:r>
              <a:rPr lang="en-US" dirty="0">
                <a:solidFill>
                  <a:srgbClr val="FFFFFF"/>
                </a:solidFill>
              </a:rPr>
              <a:t>The Bureau of Labor Statistics (</a:t>
            </a:r>
            <a:r>
              <a:rPr lang="en-US" dirty="0">
                <a:solidFill>
                  <a:srgbClr val="D4B779"/>
                </a:solidFill>
              </a:rPr>
              <a:t>BLS</a:t>
            </a:r>
            <a:r>
              <a:rPr lang="en-US" dirty="0">
                <a:solidFill>
                  <a:srgbClr val="FFFFFF"/>
                </a:solidFill>
              </a:rPr>
              <a:t>) collects the Survey of Occupational Illnesses and Injuries (</a:t>
            </a:r>
            <a:r>
              <a:rPr lang="en-US" dirty="0">
                <a:solidFill>
                  <a:srgbClr val="D4B779"/>
                </a:solidFill>
              </a:rPr>
              <a:t>SOII</a:t>
            </a:r>
            <a:r>
              <a:rPr lang="en-US" dirty="0">
                <a:solidFill>
                  <a:srgbClr val="FFFFFF"/>
                </a:solidFill>
              </a:rPr>
              <a:t>) and Census of Fatal Occupational Injuries (</a:t>
            </a:r>
            <a:r>
              <a:rPr lang="en-US" dirty="0">
                <a:solidFill>
                  <a:srgbClr val="D4B779"/>
                </a:solidFill>
              </a:rPr>
              <a:t>CFOI</a:t>
            </a:r>
            <a:r>
              <a:rPr lang="en-US" dirty="0">
                <a:solidFill>
                  <a:srgbClr val="FFFFFF"/>
                </a:solidFill>
              </a:rPr>
              <a:t>)</a:t>
            </a:r>
          </a:p>
          <a:p>
            <a:r>
              <a:rPr lang="en-US" dirty="0">
                <a:solidFill>
                  <a:srgbClr val="FFFFFF"/>
                </a:solidFill>
              </a:rPr>
              <a:t>SOII contains a sample of establishments who report the number of illnesses or injuries suffered by workers as a result of their job</a:t>
            </a:r>
          </a:p>
          <a:p>
            <a:pPr lvl="1"/>
            <a:r>
              <a:rPr lang="en-US" dirty="0">
                <a:solidFill>
                  <a:srgbClr val="FFFFFF"/>
                </a:solidFill>
              </a:rPr>
              <a:t>Only contains detail (injury severity, time out of work, employee race/ethnicity) for </a:t>
            </a:r>
            <a:r>
              <a:rPr lang="en-US" dirty="0">
                <a:solidFill>
                  <a:srgbClr val="D4B779"/>
                </a:solidFill>
              </a:rPr>
              <a:t>a sample </a:t>
            </a:r>
            <a:r>
              <a:rPr lang="en-US" dirty="0">
                <a:solidFill>
                  <a:srgbClr val="FFFFFF"/>
                </a:solidFill>
              </a:rPr>
              <a:t>of reported injuries if &gt;15 reported</a:t>
            </a:r>
          </a:p>
          <a:p>
            <a:pPr lvl="1"/>
            <a:r>
              <a:rPr lang="en-US" dirty="0">
                <a:solidFill>
                  <a:srgbClr val="FFFFFF"/>
                </a:solidFill>
              </a:rPr>
              <a:t>Establishment data is </a:t>
            </a:r>
            <a:r>
              <a:rPr lang="en-US" dirty="0">
                <a:solidFill>
                  <a:srgbClr val="D4B779"/>
                </a:solidFill>
              </a:rPr>
              <a:t>sufficient for linkage </a:t>
            </a:r>
            <a:r>
              <a:rPr lang="en-US" dirty="0">
                <a:solidFill>
                  <a:srgbClr val="FFFFFF"/>
                </a:solidFill>
              </a:rPr>
              <a:t>to Census business data</a:t>
            </a:r>
          </a:p>
          <a:p>
            <a:r>
              <a:rPr lang="en-US" dirty="0">
                <a:solidFill>
                  <a:srgbClr val="FFFFFF"/>
                </a:solidFill>
              </a:rPr>
              <a:t>CFOI compiles comprehensive information on fatal accidents suffered on the job</a:t>
            </a:r>
          </a:p>
          <a:p>
            <a:pPr lvl="1"/>
            <a:r>
              <a:rPr lang="en-US" dirty="0">
                <a:solidFill>
                  <a:srgbClr val="FFFFFF"/>
                </a:solidFill>
              </a:rPr>
              <a:t>Does </a:t>
            </a:r>
            <a:r>
              <a:rPr lang="en-US" dirty="0">
                <a:solidFill>
                  <a:srgbClr val="D4B779"/>
                </a:solidFill>
              </a:rPr>
              <a:t>NOT </a:t>
            </a:r>
            <a:r>
              <a:rPr lang="en-US" dirty="0">
                <a:solidFill>
                  <a:srgbClr val="FFFFFF"/>
                </a:solidFill>
              </a:rPr>
              <a:t>contain data necessary to link establishments to business data</a:t>
            </a:r>
            <a:endParaRPr lang="en-US" dirty="0">
              <a:solidFill>
                <a:srgbClr val="CEAC66"/>
              </a:solidFill>
            </a:endParaRPr>
          </a:p>
        </p:txBody>
      </p:sp>
    </p:spTree>
    <p:extLst>
      <p:ext uri="{BB962C8B-B14F-4D97-AF65-F5344CB8AC3E}">
        <p14:creationId xmlns:p14="http://schemas.microsoft.com/office/powerpoint/2010/main" val="62134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Proposal</a:t>
            </a:r>
            <a:r>
              <a:rPr lang="en-US" sz="5400" b="1" dirty="0">
                <a:solidFill>
                  <a:schemeClr val="bg1"/>
                </a:solidFill>
              </a:rPr>
              <a:t> Development</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p:txBody>
          <a:bodyPr/>
          <a:lstStyle/>
          <a:p>
            <a:r>
              <a:rPr lang="en-US" dirty="0">
                <a:solidFill>
                  <a:schemeClr val="bg1"/>
                </a:solidFill>
              </a:rPr>
              <a:t>Researchers work closely with RMRDC administrator </a:t>
            </a:r>
            <a:r>
              <a:rPr lang="en-US" dirty="0">
                <a:solidFill>
                  <a:srgbClr val="D4B779"/>
                </a:solidFill>
              </a:rPr>
              <a:t>Phil</a:t>
            </a:r>
            <a:r>
              <a:rPr lang="en-US" dirty="0">
                <a:solidFill>
                  <a:schemeClr val="bg1"/>
                </a:solidFill>
              </a:rPr>
              <a:t> to write successful proposals for </a:t>
            </a:r>
            <a:r>
              <a:rPr lang="en-US" dirty="0">
                <a:solidFill>
                  <a:srgbClr val="D4B779"/>
                </a:solidFill>
              </a:rPr>
              <a:t>Census </a:t>
            </a:r>
            <a:r>
              <a:rPr lang="en-US" dirty="0">
                <a:solidFill>
                  <a:schemeClr val="bg1"/>
                </a:solidFill>
              </a:rPr>
              <a:t>projects (most data described here!)</a:t>
            </a:r>
          </a:p>
          <a:p>
            <a:pPr lvl="1"/>
            <a:r>
              <a:rPr lang="en-US" dirty="0">
                <a:solidFill>
                  <a:schemeClr val="bg1"/>
                </a:solidFill>
              </a:rPr>
              <a:t>Typically, 8-20 page project description and separate “Predominant Purpose Statement” (</a:t>
            </a:r>
            <a:r>
              <a:rPr lang="en-US" dirty="0">
                <a:solidFill>
                  <a:srgbClr val="D4B779"/>
                </a:solidFill>
              </a:rPr>
              <a:t>Phil helps draft this</a:t>
            </a:r>
            <a:r>
              <a:rPr lang="en-US" dirty="0">
                <a:solidFill>
                  <a:schemeClr val="bg1"/>
                </a:solidFill>
              </a:rPr>
              <a:t>)</a:t>
            </a:r>
          </a:p>
          <a:p>
            <a:pPr lvl="1"/>
            <a:r>
              <a:rPr lang="en-US" dirty="0">
                <a:solidFill>
                  <a:schemeClr val="bg1"/>
                </a:solidFill>
              </a:rPr>
              <a:t>Focus on research questions, need for confidential data, methods, expected output and disclosure risk, and benefits to Census Bureau</a:t>
            </a:r>
          </a:p>
          <a:p>
            <a:pPr lvl="1"/>
            <a:r>
              <a:rPr lang="en-US" dirty="0">
                <a:solidFill>
                  <a:schemeClr val="bg1"/>
                </a:solidFill>
              </a:rPr>
              <a:t>Evaluated on feasibility, benefits, disclosure risk, and need for data</a:t>
            </a:r>
          </a:p>
          <a:p>
            <a:r>
              <a:rPr lang="en-US" dirty="0">
                <a:solidFill>
                  <a:schemeClr val="bg1"/>
                </a:solidFill>
              </a:rPr>
              <a:t>For assistance with other agency proposals (e.g. NCHS health projects), contact either </a:t>
            </a:r>
            <a:r>
              <a:rPr lang="en-US" dirty="0">
                <a:solidFill>
                  <a:srgbClr val="D4B779"/>
                </a:solidFill>
              </a:rPr>
              <a:t>Jani</a:t>
            </a:r>
            <a:r>
              <a:rPr lang="en-US" dirty="0">
                <a:solidFill>
                  <a:schemeClr val="bg1"/>
                </a:solidFill>
              </a:rPr>
              <a:t> or </a:t>
            </a:r>
            <a:r>
              <a:rPr lang="en-US" dirty="0">
                <a:solidFill>
                  <a:srgbClr val="D4B779"/>
                </a:solidFill>
              </a:rPr>
              <a:t>Phil</a:t>
            </a:r>
          </a:p>
          <a:p>
            <a:endParaRPr lang="en-US" dirty="0">
              <a:solidFill>
                <a:schemeClr val="bg1"/>
              </a:solidFill>
            </a:endParaRPr>
          </a:p>
        </p:txBody>
      </p:sp>
    </p:spTree>
    <p:extLst>
      <p:ext uri="{BB962C8B-B14F-4D97-AF65-F5344CB8AC3E}">
        <p14:creationId xmlns:p14="http://schemas.microsoft.com/office/powerpoint/2010/main" val="2450304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026A8-A280-4620-9279-6F1DD0ABC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3" name="Title 2">
            <a:extLst>
              <a:ext uri="{FF2B5EF4-FFF2-40B4-BE49-F238E27FC236}">
                <a16:creationId xmlns:a16="http://schemas.microsoft.com/office/drawing/2014/main" id="{CF90A847-5A87-495B-ACA7-B096DA951747}"/>
              </a:ext>
            </a:extLst>
          </p:cNvPr>
          <p:cNvSpPr>
            <a:spLocks noGrp="1"/>
          </p:cNvSpPr>
          <p:nvPr>
            <p:ph type="title"/>
          </p:nvPr>
        </p:nvSpPr>
        <p:spPr/>
        <p:txBody>
          <a:bodyPr>
            <a:normAutofit/>
          </a:bodyPr>
          <a:lstStyle/>
          <a:p>
            <a:r>
              <a:rPr lang="en-US" sz="5400" b="1" dirty="0">
                <a:solidFill>
                  <a:srgbClr val="D4B779"/>
                </a:solidFill>
              </a:rPr>
              <a:t>Proposal</a:t>
            </a:r>
            <a:r>
              <a:rPr lang="en-US" sz="5400" b="1" dirty="0">
                <a:solidFill>
                  <a:schemeClr val="bg1"/>
                </a:solidFill>
              </a:rPr>
              <a:t> Reviews and Timeline</a:t>
            </a:r>
          </a:p>
        </p:txBody>
      </p:sp>
      <p:sp>
        <p:nvSpPr>
          <p:cNvPr id="4" name="Content Placeholder 3">
            <a:extLst>
              <a:ext uri="{FF2B5EF4-FFF2-40B4-BE49-F238E27FC236}">
                <a16:creationId xmlns:a16="http://schemas.microsoft.com/office/drawing/2014/main" id="{9EC2EC8C-CC01-4595-8BBC-DAF6397FF805}"/>
              </a:ext>
            </a:extLst>
          </p:cNvPr>
          <p:cNvSpPr>
            <a:spLocks noGrp="1"/>
          </p:cNvSpPr>
          <p:nvPr>
            <p:ph idx="1"/>
          </p:nvPr>
        </p:nvSpPr>
        <p:spPr/>
        <p:txBody>
          <a:bodyPr/>
          <a:lstStyle/>
          <a:p>
            <a:r>
              <a:rPr lang="en-US" dirty="0">
                <a:solidFill>
                  <a:schemeClr val="bg1"/>
                </a:solidFill>
              </a:rPr>
              <a:t>The slowest part of the proposal process is often </a:t>
            </a:r>
            <a:r>
              <a:rPr lang="en-US" dirty="0">
                <a:solidFill>
                  <a:srgbClr val="D4B779"/>
                </a:solidFill>
              </a:rPr>
              <a:t>you</a:t>
            </a:r>
            <a:r>
              <a:rPr lang="en-US" dirty="0">
                <a:solidFill>
                  <a:schemeClr val="bg1"/>
                </a:solidFill>
              </a:rPr>
              <a:t>; but it doesn’t have to be!</a:t>
            </a:r>
          </a:p>
          <a:p>
            <a:r>
              <a:rPr lang="en-US" dirty="0">
                <a:solidFill>
                  <a:schemeClr val="bg1"/>
                </a:solidFill>
              </a:rPr>
              <a:t>Final proposal review time with Census: </a:t>
            </a:r>
            <a:r>
              <a:rPr lang="en-US" dirty="0">
                <a:solidFill>
                  <a:srgbClr val="D4B779"/>
                </a:solidFill>
              </a:rPr>
              <a:t>~3 months</a:t>
            </a:r>
          </a:p>
          <a:p>
            <a:r>
              <a:rPr lang="en-US" dirty="0">
                <a:solidFill>
                  <a:schemeClr val="bg1"/>
                </a:solidFill>
              </a:rPr>
              <a:t>If additional agency review is necessary (e.g. IRS): </a:t>
            </a:r>
            <a:r>
              <a:rPr lang="en-US" dirty="0">
                <a:solidFill>
                  <a:srgbClr val="D4B779"/>
                </a:solidFill>
              </a:rPr>
              <a:t>~6 months</a:t>
            </a:r>
          </a:p>
          <a:p>
            <a:r>
              <a:rPr lang="en-US" dirty="0">
                <a:solidFill>
                  <a:schemeClr val="bg1"/>
                </a:solidFill>
              </a:rPr>
              <a:t>Background check/security clearance: </a:t>
            </a:r>
            <a:r>
              <a:rPr lang="en-US" dirty="0">
                <a:solidFill>
                  <a:srgbClr val="D4B779"/>
                </a:solidFill>
              </a:rPr>
              <a:t>~3 months</a:t>
            </a:r>
          </a:p>
          <a:p>
            <a:r>
              <a:rPr lang="en-US" dirty="0">
                <a:solidFill>
                  <a:schemeClr val="bg1"/>
                </a:solidFill>
              </a:rPr>
              <a:t>Example timeline for most proposals:</a:t>
            </a:r>
          </a:p>
          <a:p>
            <a:pPr lvl="1"/>
            <a:r>
              <a:rPr lang="en-US" dirty="0">
                <a:solidFill>
                  <a:schemeClr val="bg1"/>
                </a:solidFill>
              </a:rPr>
              <a:t>3 months for Census review + 3 months for IRS review (optional) and/or 3 months for clearance (concurrent) = 6 months total before project start</a:t>
            </a:r>
          </a:p>
        </p:txBody>
      </p:sp>
    </p:spTree>
    <p:extLst>
      <p:ext uri="{BB962C8B-B14F-4D97-AF65-F5344CB8AC3E}">
        <p14:creationId xmlns:p14="http://schemas.microsoft.com/office/powerpoint/2010/main" val="411663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152768" y="-27715"/>
            <a:ext cx="11699310" cy="1325563"/>
          </a:xfrm>
        </p:spPr>
        <p:txBody>
          <a:bodyPr>
            <a:normAutofit/>
          </a:bodyPr>
          <a:lstStyle/>
          <a:p>
            <a:pPr algn="ctr"/>
            <a:r>
              <a:rPr lang="en-US" sz="5400" b="1" dirty="0">
                <a:solidFill>
                  <a:srgbClr val="D4B779"/>
                </a:solidFill>
                <a:effectLst/>
              </a:rPr>
              <a:t>Thank You!</a:t>
            </a:r>
          </a:p>
        </p:txBody>
      </p:sp>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17665" y="1301859"/>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5484" cy="2480609"/>
          </a:xfrm>
          <a:prstGeom prst="ellipse">
            <a:avLst/>
          </a:prstGeom>
          <a:ln w="25400">
            <a:solidFill>
              <a:schemeClr val="tx1"/>
            </a:solidFill>
          </a:ln>
          <a:effectLst/>
        </p:spPr>
      </p:pic>
      <p:pic>
        <p:nvPicPr>
          <p:cNvPr id="11" name="Picture 10">
            <a:extLst>
              <a:ext uri="{FF2B5EF4-FFF2-40B4-BE49-F238E27FC236}">
                <a16:creationId xmlns:a16="http://schemas.microsoft.com/office/drawing/2014/main" id="{5737C0DB-D8AD-4A39-8F99-931C2F3C594B}"/>
              </a:ext>
            </a:extLst>
          </p:cNvPr>
          <p:cNvPicPr>
            <a:picLocks noChangeAspect="1"/>
          </p:cNvPicPr>
          <p:nvPr/>
        </p:nvPicPr>
        <p:blipFill>
          <a:blip r:embed="rId4"/>
          <a:stretch>
            <a:fillRect/>
          </a:stretch>
        </p:blipFill>
        <p:spPr>
          <a:xfrm>
            <a:off x="4919629" y="1763479"/>
            <a:ext cx="2425485" cy="2480609"/>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632619" y="4410130"/>
            <a:ext cx="301364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Phil Pendergast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philip.m.pendergast@census.gov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5ABBB89-EA91-4E7E-BE97-0271C8228A83}"/>
              </a:ext>
            </a:extLst>
          </p:cNvPr>
          <p:cNvPicPr>
            <a:picLocks noChangeAspect="1"/>
          </p:cNvPicPr>
          <p:nvPr/>
        </p:nvPicPr>
        <p:blipFill>
          <a:blip r:embed="rId7" cstate="print">
            <a:extLst>
              <a:ext uri="{28A0092B-C50C-407E-A947-70E740481C1C}">
                <a14:useLocalDpi xmlns:a14="http://schemas.microsoft.com/office/drawing/2010/main" val="0"/>
              </a:ext>
            </a:extLst>
          </a:blip>
          <a:srcRect t="9081" b="9081"/>
          <a:stretch/>
        </p:blipFill>
        <p:spPr>
          <a:xfrm>
            <a:off x="7735086" y="1876124"/>
            <a:ext cx="2319970" cy="2408453"/>
          </a:xfrm>
          <a:prstGeom prst="ellipse">
            <a:avLst/>
          </a:prstGeom>
          <a:ln w="25400">
            <a:solidFill>
              <a:schemeClr val="tx1"/>
            </a:solidFill>
          </a:ln>
          <a:effectLst/>
        </p:spPr>
      </p:pic>
      <p:sp>
        <p:nvSpPr>
          <p:cNvPr id="14" name="TextBox 13">
            <a:extLst>
              <a:ext uri="{FF2B5EF4-FFF2-40B4-BE49-F238E27FC236}">
                <a16:creationId xmlns:a16="http://schemas.microsoft.com/office/drawing/2014/main" id="{85073BBF-E296-4993-96E3-AC98B8BE892C}"/>
              </a:ext>
            </a:extLst>
          </p:cNvPr>
          <p:cNvSpPr txBox="1"/>
          <p:nvPr/>
        </p:nvSpPr>
        <p:spPr>
          <a:xfrm>
            <a:off x="7816919" y="4518422"/>
            <a:ext cx="2444900"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Kas McLean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8"/>
              </a:rPr>
              <a:t>kas.mclean@colorado.edu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44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D57338C6-528B-1F40-B8E3-3F4EFF3F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53" y="2010259"/>
            <a:ext cx="3159249" cy="1540134"/>
          </a:xfrm>
          <a:prstGeom prst="rect">
            <a:avLst/>
          </a:prstGeom>
        </p:spPr>
      </p:pic>
      <p:pic>
        <p:nvPicPr>
          <p:cNvPr id="16" name="Picture 15">
            <a:extLst>
              <a:ext uri="{FF2B5EF4-FFF2-40B4-BE49-F238E27FC236}">
                <a16:creationId xmlns:a16="http://schemas.microsoft.com/office/drawing/2014/main" id="{5644EDA5-1268-5B4C-8B01-2D322D1A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626" y="1528198"/>
            <a:ext cx="3159249" cy="1026755"/>
          </a:xfrm>
          <a:prstGeom prst="rect">
            <a:avLst/>
          </a:prstGeom>
        </p:spPr>
      </p:pic>
      <p:pic>
        <p:nvPicPr>
          <p:cNvPr id="17" name="Picture 16">
            <a:extLst>
              <a:ext uri="{FF2B5EF4-FFF2-40B4-BE49-F238E27FC236}">
                <a16:creationId xmlns:a16="http://schemas.microsoft.com/office/drawing/2014/main" id="{AA679E94-D083-1C44-A6B1-094EBFF15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268" y="1693685"/>
            <a:ext cx="2928186" cy="805251"/>
          </a:xfrm>
          <a:prstGeom prst="rect">
            <a:avLst/>
          </a:prstGeom>
        </p:spPr>
      </p:pic>
      <p:pic>
        <p:nvPicPr>
          <p:cNvPr id="18" name="Picture 17">
            <a:extLst>
              <a:ext uri="{FF2B5EF4-FFF2-40B4-BE49-F238E27FC236}">
                <a16:creationId xmlns:a16="http://schemas.microsoft.com/office/drawing/2014/main" id="{3F80478D-C955-2F4C-8ED3-7A83EF178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3793" y="2809917"/>
            <a:ext cx="2458719" cy="969547"/>
          </a:xfrm>
          <a:prstGeom prst="rect">
            <a:avLst/>
          </a:prstGeom>
        </p:spPr>
      </p:pic>
      <p:pic>
        <p:nvPicPr>
          <p:cNvPr id="19" name="Picture 18">
            <a:extLst>
              <a:ext uri="{FF2B5EF4-FFF2-40B4-BE49-F238E27FC236}">
                <a16:creationId xmlns:a16="http://schemas.microsoft.com/office/drawing/2014/main" id="{5F6923A8-A3E6-7348-80BE-7DEB7A1AA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516" y="4091907"/>
            <a:ext cx="3175682" cy="952705"/>
          </a:xfrm>
          <a:prstGeom prst="rect">
            <a:avLst/>
          </a:prstGeom>
        </p:spPr>
      </p:pic>
      <p:pic>
        <p:nvPicPr>
          <p:cNvPr id="20" name="Picture 19">
            <a:extLst>
              <a:ext uri="{FF2B5EF4-FFF2-40B4-BE49-F238E27FC236}">
                <a16:creationId xmlns:a16="http://schemas.microsoft.com/office/drawing/2014/main" id="{0C43DFD1-9E85-614C-8A76-C3789428F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463" y="5308013"/>
            <a:ext cx="3472356" cy="935475"/>
          </a:xfrm>
          <a:prstGeom prst="rect">
            <a:avLst/>
          </a:prstGeom>
        </p:spPr>
      </p:pic>
      <p:pic>
        <p:nvPicPr>
          <p:cNvPr id="21" name="Picture 20">
            <a:extLst>
              <a:ext uri="{FF2B5EF4-FFF2-40B4-BE49-F238E27FC236}">
                <a16:creationId xmlns:a16="http://schemas.microsoft.com/office/drawing/2014/main" id="{D0E0F685-D781-3348-B22E-967F980DD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537" y="3983194"/>
            <a:ext cx="2085975" cy="1939094"/>
          </a:xfrm>
          <a:prstGeom prst="rect">
            <a:avLst/>
          </a:prstGeom>
        </p:spPr>
      </p:pic>
      <p:pic>
        <p:nvPicPr>
          <p:cNvPr id="23" name="Picture 22" descr="Logo&#10;&#10;Description automatically generated">
            <a:extLst>
              <a:ext uri="{FF2B5EF4-FFF2-40B4-BE49-F238E27FC236}">
                <a16:creationId xmlns:a16="http://schemas.microsoft.com/office/drawing/2014/main" id="{79A21FAF-E628-2B44-92D9-F1F813A381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4420" y="4035357"/>
            <a:ext cx="2133600" cy="2143125"/>
          </a:xfrm>
          <a:prstGeom prst="rect">
            <a:avLst/>
          </a:prstGeom>
        </p:spPr>
      </p:pic>
      <p:pic>
        <p:nvPicPr>
          <p:cNvPr id="13" name="Picture 12">
            <a:extLst>
              <a:ext uri="{FF2B5EF4-FFF2-40B4-BE49-F238E27FC236}">
                <a16:creationId xmlns:a16="http://schemas.microsoft.com/office/drawing/2014/main" id="{CBB5FBD3-05E6-4C48-B7C5-ACDDB7DCFD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2" name="Title 1">
            <a:extLst>
              <a:ext uri="{FF2B5EF4-FFF2-40B4-BE49-F238E27FC236}">
                <a16:creationId xmlns:a16="http://schemas.microsoft.com/office/drawing/2014/main" id="{54EFB116-BB97-423C-9C74-A2D1850C40A8}"/>
              </a:ext>
            </a:extLst>
          </p:cNvPr>
          <p:cNvSpPr>
            <a:spLocks noGrp="1"/>
          </p:cNvSpPr>
          <p:nvPr>
            <p:ph type="title"/>
          </p:nvPr>
        </p:nvSpPr>
        <p:spPr>
          <a:xfrm>
            <a:off x="838200" y="365125"/>
            <a:ext cx="10515600" cy="1325563"/>
          </a:xfrm>
        </p:spPr>
        <p:txBody>
          <a:bodyPr>
            <a:noAutofit/>
          </a:bodyPr>
          <a:lstStyle/>
          <a:p>
            <a:r>
              <a:rPr lang="en-US" sz="4900" b="1" dirty="0">
                <a:solidFill>
                  <a:schemeClr val="bg1"/>
                </a:solidFill>
              </a:rPr>
              <a:t>RMRDC </a:t>
            </a:r>
            <a:r>
              <a:rPr lang="en-US" sz="4900" b="1" dirty="0">
                <a:solidFill>
                  <a:srgbClr val="D4B779"/>
                </a:solidFill>
              </a:rPr>
              <a:t>Membership Network</a:t>
            </a:r>
            <a:br>
              <a:rPr lang="en-US" sz="4900" b="1" dirty="0">
                <a:solidFill>
                  <a:srgbClr val="D4B779"/>
                </a:solidFill>
              </a:rPr>
            </a:br>
            <a:r>
              <a:rPr lang="en-US" sz="2000" b="1" dirty="0">
                <a:solidFill>
                  <a:srgbClr val="D4B779"/>
                </a:solidFill>
              </a:rPr>
              <a:t>*</a:t>
            </a:r>
            <a:r>
              <a:rPr lang="en-US" sz="2000" b="1" dirty="0">
                <a:solidFill>
                  <a:schemeClr val="bg1"/>
                </a:solidFill>
              </a:rPr>
              <a:t>All faculty, staff and graduate students associated with member universities have </a:t>
            </a:r>
            <a:r>
              <a:rPr lang="en-US" sz="2000" b="1" dirty="0">
                <a:solidFill>
                  <a:srgbClr val="D4B779"/>
                </a:solidFill>
              </a:rPr>
              <a:t>free access </a:t>
            </a:r>
            <a:r>
              <a:rPr lang="en-US" sz="2000" b="1" dirty="0">
                <a:solidFill>
                  <a:schemeClr val="bg1"/>
                </a:solidFill>
              </a:rPr>
              <a:t>to the lab and its services</a:t>
            </a:r>
            <a:endParaRPr lang="en-US" sz="4400" b="1" dirty="0">
              <a:solidFill>
                <a:schemeClr val="bg1"/>
              </a:solidFill>
            </a:endParaRPr>
          </a:p>
        </p:txBody>
      </p:sp>
      <p:pic>
        <p:nvPicPr>
          <p:cNvPr id="24" name="Picture 23">
            <a:extLst>
              <a:ext uri="{FF2B5EF4-FFF2-40B4-BE49-F238E27FC236}">
                <a16:creationId xmlns:a16="http://schemas.microsoft.com/office/drawing/2014/main" id="{914A4AF7-3DD0-427C-B7B2-582D0FBEBDBF}"/>
              </a:ext>
            </a:extLst>
          </p:cNvPr>
          <p:cNvPicPr>
            <a:picLocks noChangeAspect="1"/>
          </p:cNvPicPr>
          <p:nvPr/>
        </p:nvPicPr>
        <p:blipFill>
          <a:blip r:embed="rId11"/>
          <a:stretch>
            <a:fillRect/>
          </a:stretch>
        </p:blipFill>
        <p:spPr>
          <a:xfrm>
            <a:off x="4250028" y="2912218"/>
            <a:ext cx="4396245" cy="696332"/>
          </a:xfrm>
          <a:prstGeom prst="rect">
            <a:avLst/>
          </a:prstGeom>
        </p:spPr>
      </p:pic>
    </p:spTree>
    <p:extLst>
      <p:ext uri="{BB962C8B-B14F-4D97-AF65-F5344CB8AC3E}">
        <p14:creationId xmlns:p14="http://schemas.microsoft.com/office/powerpoint/2010/main" val="421733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9EA35C-8D60-4841-9F17-AE7DF0192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9" name="12-Point Star 6">
            <a:extLst>
              <a:ext uri="{FF2B5EF4-FFF2-40B4-BE49-F238E27FC236}">
                <a16:creationId xmlns:a16="http://schemas.microsoft.com/office/drawing/2014/main" id="{DE61B1D0-D6DF-4C7A-806B-8E3725B09D1C}"/>
              </a:ext>
            </a:extLst>
          </p:cNvPr>
          <p:cNvSpPr/>
          <p:nvPr/>
        </p:nvSpPr>
        <p:spPr>
          <a:xfrm>
            <a:off x="3624805" y="873215"/>
            <a:ext cx="4942390" cy="4535690"/>
          </a:xfrm>
          <a:prstGeom prst="star12">
            <a:avLst>
              <a:gd name="adj" fmla="val 23174"/>
            </a:avLst>
          </a:prstGeom>
          <a:solidFill>
            <a:srgbClr val="D4B7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prstClr val="white"/>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Federal Statistical Agencies</a:t>
            </a:r>
          </a:p>
        </p:txBody>
      </p:sp>
      <p:sp>
        <p:nvSpPr>
          <p:cNvPr id="10" name="TextBox 9">
            <a:extLst>
              <a:ext uri="{FF2B5EF4-FFF2-40B4-BE49-F238E27FC236}">
                <a16:creationId xmlns:a16="http://schemas.microsoft.com/office/drawing/2014/main" id="{54BB48C2-73DA-4B5A-814E-6AB54CEA7213}"/>
              </a:ext>
            </a:extLst>
          </p:cNvPr>
          <p:cNvSpPr txBox="1"/>
          <p:nvPr/>
        </p:nvSpPr>
        <p:spPr>
          <a:xfrm>
            <a:off x="5123580" y="437403"/>
            <a:ext cx="2389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Bureau of the Census</a:t>
            </a:r>
          </a:p>
        </p:txBody>
      </p:sp>
      <p:sp>
        <p:nvSpPr>
          <p:cNvPr id="11" name="TextBox 10">
            <a:extLst>
              <a:ext uri="{FF2B5EF4-FFF2-40B4-BE49-F238E27FC236}">
                <a16:creationId xmlns:a16="http://schemas.microsoft.com/office/drawing/2014/main" id="{08AA0A04-D796-4626-BF9D-25A5694CE65C}"/>
              </a:ext>
            </a:extLst>
          </p:cNvPr>
          <p:cNvSpPr txBox="1"/>
          <p:nvPr/>
        </p:nvSpPr>
        <p:spPr>
          <a:xfrm>
            <a:off x="7512729" y="939296"/>
            <a:ext cx="3912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National Center for Education Statistics</a:t>
            </a:r>
          </a:p>
        </p:txBody>
      </p:sp>
      <p:sp>
        <p:nvSpPr>
          <p:cNvPr id="12" name="TextBox 11">
            <a:extLst>
              <a:ext uri="{FF2B5EF4-FFF2-40B4-BE49-F238E27FC236}">
                <a16:creationId xmlns:a16="http://schemas.microsoft.com/office/drawing/2014/main" id="{80C594FE-E3C1-4A94-8627-9D7F7D713017}"/>
              </a:ext>
            </a:extLst>
          </p:cNvPr>
          <p:cNvSpPr txBox="1"/>
          <p:nvPr/>
        </p:nvSpPr>
        <p:spPr>
          <a:xfrm>
            <a:off x="8434169" y="1849439"/>
            <a:ext cx="38050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National Agricultural Statistics Service</a:t>
            </a:r>
          </a:p>
        </p:txBody>
      </p:sp>
      <p:sp>
        <p:nvSpPr>
          <p:cNvPr id="13" name="TextBox 12">
            <a:extLst>
              <a:ext uri="{FF2B5EF4-FFF2-40B4-BE49-F238E27FC236}">
                <a16:creationId xmlns:a16="http://schemas.microsoft.com/office/drawing/2014/main" id="{5DD14351-397B-47E4-B8EE-6C114236A162}"/>
              </a:ext>
            </a:extLst>
          </p:cNvPr>
          <p:cNvSpPr txBox="1"/>
          <p:nvPr/>
        </p:nvSpPr>
        <p:spPr>
          <a:xfrm>
            <a:off x="8737457" y="3135459"/>
            <a:ext cx="26133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Bureau of Labor Statistics</a:t>
            </a:r>
          </a:p>
        </p:txBody>
      </p:sp>
      <p:sp>
        <p:nvSpPr>
          <p:cNvPr id="14" name="TextBox 13">
            <a:extLst>
              <a:ext uri="{FF2B5EF4-FFF2-40B4-BE49-F238E27FC236}">
                <a16:creationId xmlns:a16="http://schemas.microsoft.com/office/drawing/2014/main" id="{CA0A6874-FEF3-4305-BED9-3934F1F47857}"/>
              </a:ext>
            </a:extLst>
          </p:cNvPr>
          <p:cNvSpPr txBox="1"/>
          <p:nvPr/>
        </p:nvSpPr>
        <p:spPr>
          <a:xfrm>
            <a:off x="8434169" y="4161136"/>
            <a:ext cx="29193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Bureau of Economic Analysis</a:t>
            </a:r>
          </a:p>
        </p:txBody>
      </p:sp>
      <p:sp>
        <p:nvSpPr>
          <p:cNvPr id="15" name="TextBox 14">
            <a:extLst>
              <a:ext uri="{FF2B5EF4-FFF2-40B4-BE49-F238E27FC236}">
                <a16:creationId xmlns:a16="http://schemas.microsoft.com/office/drawing/2014/main" id="{F21663B6-0E92-41B4-B165-EA4CD03C4889}"/>
              </a:ext>
            </a:extLst>
          </p:cNvPr>
          <p:cNvSpPr txBox="1"/>
          <p:nvPr/>
        </p:nvSpPr>
        <p:spPr>
          <a:xfrm>
            <a:off x="7541542" y="4790810"/>
            <a:ext cx="27504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Economic Research Service</a:t>
            </a:r>
          </a:p>
        </p:txBody>
      </p:sp>
      <p:sp>
        <p:nvSpPr>
          <p:cNvPr id="16" name="TextBox 15">
            <a:extLst>
              <a:ext uri="{FF2B5EF4-FFF2-40B4-BE49-F238E27FC236}">
                <a16:creationId xmlns:a16="http://schemas.microsoft.com/office/drawing/2014/main" id="{7396DF75-C44A-45DD-8F49-C30B12342FBD}"/>
              </a:ext>
            </a:extLst>
          </p:cNvPr>
          <p:cNvSpPr txBox="1"/>
          <p:nvPr/>
        </p:nvSpPr>
        <p:spPr>
          <a:xfrm>
            <a:off x="4723516" y="5371349"/>
            <a:ext cx="527279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National Center for Science and Engineering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(National Science Foundation)</a:t>
            </a:r>
          </a:p>
        </p:txBody>
      </p:sp>
      <p:sp>
        <p:nvSpPr>
          <p:cNvPr id="17" name="TextBox 16">
            <a:extLst>
              <a:ext uri="{FF2B5EF4-FFF2-40B4-BE49-F238E27FC236}">
                <a16:creationId xmlns:a16="http://schemas.microsoft.com/office/drawing/2014/main" id="{9CD22F68-E3FF-43EA-AA52-FF8F3E908326}"/>
              </a:ext>
            </a:extLst>
          </p:cNvPr>
          <p:cNvSpPr txBox="1"/>
          <p:nvPr/>
        </p:nvSpPr>
        <p:spPr>
          <a:xfrm>
            <a:off x="1871556" y="4845898"/>
            <a:ext cx="2855205"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Statistics of Income Division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(Internal Revenue Service)</a:t>
            </a:r>
          </a:p>
        </p:txBody>
      </p:sp>
      <p:sp>
        <p:nvSpPr>
          <p:cNvPr id="18" name="TextBox 17">
            <a:extLst>
              <a:ext uri="{FF2B5EF4-FFF2-40B4-BE49-F238E27FC236}">
                <a16:creationId xmlns:a16="http://schemas.microsoft.com/office/drawing/2014/main" id="{39387DFF-A7FF-49CD-96DD-885773AAA93E}"/>
              </a:ext>
            </a:extLst>
          </p:cNvPr>
          <p:cNvSpPr txBox="1"/>
          <p:nvPr/>
        </p:nvSpPr>
        <p:spPr>
          <a:xfrm>
            <a:off x="1101593" y="4037277"/>
            <a:ext cx="27101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Bureau of Justice Statistics</a:t>
            </a:r>
          </a:p>
        </p:txBody>
      </p:sp>
      <p:sp>
        <p:nvSpPr>
          <p:cNvPr id="19" name="TextBox 18">
            <a:extLst>
              <a:ext uri="{FF2B5EF4-FFF2-40B4-BE49-F238E27FC236}">
                <a16:creationId xmlns:a16="http://schemas.microsoft.com/office/drawing/2014/main" id="{11C013E2-38B9-450F-9216-C8BD969D5FB2}"/>
              </a:ext>
            </a:extLst>
          </p:cNvPr>
          <p:cNvSpPr txBox="1"/>
          <p:nvPr/>
        </p:nvSpPr>
        <p:spPr>
          <a:xfrm>
            <a:off x="258390" y="2801740"/>
            <a:ext cx="36040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National Center for Health Statistics</a:t>
            </a:r>
          </a:p>
        </p:txBody>
      </p:sp>
      <p:sp>
        <p:nvSpPr>
          <p:cNvPr id="20" name="TextBox 19">
            <a:extLst>
              <a:ext uri="{FF2B5EF4-FFF2-40B4-BE49-F238E27FC236}">
                <a16:creationId xmlns:a16="http://schemas.microsoft.com/office/drawing/2014/main" id="{6237E1C2-D865-4FA2-9324-761FD523FE0F}"/>
              </a:ext>
            </a:extLst>
          </p:cNvPr>
          <p:cNvSpPr txBox="1"/>
          <p:nvPr/>
        </p:nvSpPr>
        <p:spPr>
          <a:xfrm>
            <a:off x="493286" y="1633559"/>
            <a:ext cx="34817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Bureau of Transportation Statistics</a:t>
            </a:r>
          </a:p>
        </p:txBody>
      </p:sp>
      <p:sp>
        <p:nvSpPr>
          <p:cNvPr id="21" name="TextBox 20">
            <a:extLst>
              <a:ext uri="{FF2B5EF4-FFF2-40B4-BE49-F238E27FC236}">
                <a16:creationId xmlns:a16="http://schemas.microsoft.com/office/drawing/2014/main" id="{1E97F0A9-1F50-42D7-8252-389E43A6FCB4}"/>
              </a:ext>
            </a:extLst>
          </p:cNvPr>
          <p:cNvSpPr txBox="1"/>
          <p:nvPr/>
        </p:nvSpPr>
        <p:spPr>
          <a:xfrm>
            <a:off x="403710" y="664062"/>
            <a:ext cx="4404347"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Office of Research, Evaluation, and Statistics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(Social Security Administration)</a:t>
            </a:r>
          </a:p>
        </p:txBody>
      </p:sp>
      <p:sp>
        <p:nvSpPr>
          <p:cNvPr id="2" name="Rectangle 1">
            <a:extLst>
              <a:ext uri="{FF2B5EF4-FFF2-40B4-BE49-F238E27FC236}">
                <a16:creationId xmlns:a16="http://schemas.microsoft.com/office/drawing/2014/main" id="{E95B6367-EF3F-42FE-A2E1-463124806BDD}"/>
              </a:ext>
            </a:extLst>
          </p:cNvPr>
          <p:cNvSpPr/>
          <p:nvPr/>
        </p:nvSpPr>
        <p:spPr>
          <a:xfrm>
            <a:off x="5123580" y="437403"/>
            <a:ext cx="2207689" cy="435812"/>
          </a:xfrm>
          <a:prstGeom prst="rect">
            <a:avLst/>
          </a:prstGeom>
          <a:noFill/>
          <a:ln w="508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B6997C5-9CD3-44E0-986A-E82BBC507E19}"/>
              </a:ext>
            </a:extLst>
          </p:cNvPr>
          <p:cNvSpPr/>
          <p:nvPr/>
        </p:nvSpPr>
        <p:spPr>
          <a:xfrm>
            <a:off x="155510" y="2726229"/>
            <a:ext cx="3604064" cy="435812"/>
          </a:xfrm>
          <a:prstGeom prst="rect">
            <a:avLst/>
          </a:prstGeom>
          <a:noFill/>
          <a:ln w="508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223DC5-70E6-41F7-BC29-B249740570AA}"/>
              </a:ext>
            </a:extLst>
          </p:cNvPr>
          <p:cNvSpPr/>
          <p:nvPr/>
        </p:nvSpPr>
        <p:spPr>
          <a:xfrm>
            <a:off x="1101593" y="3977309"/>
            <a:ext cx="2656239" cy="435812"/>
          </a:xfrm>
          <a:prstGeom prst="rect">
            <a:avLst/>
          </a:prstGeom>
          <a:noFill/>
          <a:ln w="508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7AE4B3-8D09-4FC3-B172-BBA05354FD92}"/>
              </a:ext>
            </a:extLst>
          </p:cNvPr>
          <p:cNvSpPr/>
          <p:nvPr/>
        </p:nvSpPr>
        <p:spPr>
          <a:xfrm>
            <a:off x="8737457" y="3138534"/>
            <a:ext cx="2687960" cy="435812"/>
          </a:xfrm>
          <a:prstGeom prst="rect">
            <a:avLst/>
          </a:prstGeom>
          <a:noFill/>
          <a:ln w="50800">
            <a:solidFill>
              <a:srgbClr val="D4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4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l"/>
            <a:r>
              <a:rPr lang="en-US" b="1" dirty="0">
                <a:solidFill>
                  <a:schemeClr val="bg1"/>
                </a:solidFill>
              </a:rPr>
              <a:t>What RMRDC </a:t>
            </a:r>
            <a:r>
              <a:rPr lang="en-US" b="1" dirty="0">
                <a:solidFill>
                  <a:srgbClr val="D4B779"/>
                </a:solidFill>
              </a:rPr>
              <a:t>Offers</a:t>
            </a:r>
            <a:endParaRPr lang="en-US" b="1" dirty="0">
              <a:solidFill>
                <a:schemeClr val="bg1"/>
              </a:solidFill>
            </a:endParaRPr>
          </a:p>
        </p:txBody>
      </p:sp>
      <p:sp>
        <p:nvSpPr>
          <p:cNvPr id="5" name="Content Placeholder 4">
            <a:extLst>
              <a:ext uri="{FF2B5EF4-FFF2-40B4-BE49-F238E27FC236}">
                <a16:creationId xmlns:a16="http://schemas.microsoft.com/office/drawing/2014/main" id="{66A9E264-EF2E-214D-843A-7DEB79637019}"/>
              </a:ext>
            </a:extLst>
          </p:cNvPr>
          <p:cNvSpPr>
            <a:spLocks noGrp="1"/>
          </p:cNvSpPr>
          <p:nvPr>
            <p:ph idx="1"/>
          </p:nvPr>
        </p:nvSpPr>
        <p:spPr>
          <a:xfrm>
            <a:off x="408709" y="1210541"/>
            <a:ext cx="11783291" cy="4436918"/>
          </a:xfrm>
        </p:spPr>
        <p:txBody>
          <a:bodyPr>
            <a:normAutofit lnSpcReduction="10000"/>
          </a:bodyPr>
          <a:lstStyle/>
          <a:p>
            <a:r>
              <a:rPr lang="en-US" dirty="0">
                <a:solidFill>
                  <a:schemeClr val="bg1"/>
                </a:solidFill>
              </a:rPr>
              <a:t>Access to </a:t>
            </a:r>
            <a:r>
              <a:rPr lang="en-US" dirty="0">
                <a:solidFill>
                  <a:srgbClr val="D4B779"/>
                </a:solidFill>
              </a:rPr>
              <a:t>federal restricted data </a:t>
            </a:r>
            <a:r>
              <a:rPr lang="en-US" dirty="0">
                <a:solidFill>
                  <a:schemeClr val="bg1"/>
                </a:solidFill>
              </a:rPr>
              <a:t>in a </a:t>
            </a:r>
            <a:r>
              <a:rPr lang="en-US" dirty="0">
                <a:solidFill>
                  <a:srgbClr val="D4B779"/>
                </a:solidFill>
              </a:rPr>
              <a:t>secure facility </a:t>
            </a:r>
            <a:r>
              <a:rPr lang="en-US" dirty="0">
                <a:solidFill>
                  <a:schemeClr val="bg1"/>
                </a:solidFill>
              </a:rPr>
              <a:t>and through remote access (when authorized)</a:t>
            </a:r>
          </a:p>
          <a:p>
            <a:pPr marL="0" indent="0">
              <a:buNone/>
            </a:pPr>
            <a:r>
              <a:rPr lang="en-US" dirty="0">
                <a:solidFill>
                  <a:schemeClr val="bg1"/>
                </a:solidFill>
              </a:rPr>
              <a:t>	</a:t>
            </a:r>
            <a:r>
              <a:rPr lang="en-US" u="sng" dirty="0">
                <a:solidFill>
                  <a:schemeClr val="bg1"/>
                </a:solidFill>
              </a:rPr>
              <a:t>Staff assist with:</a:t>
            </a:r>
          </a:p>
          <a:p>
            <a:pPr lvl="2">
              <a:buFont typeface="Wingdings" panose="05000000000000000000" pitchFamily="2" charset="2"/>
              <a:buChar char="§"/>
            </a:pPr>
            <a:r>
              <a:rPr lang="en-US" dirty="0">
                <a:solidFill>
                  <a:schemeClr val="bg1"/>
                </a:solidFill>
              </a:rPr>
              <a:t>Successful proposal development and submission</a:t>
            </a:r>
          </a:p>
          <a:p>
            <a:pPr lvl="2">
              <a:buFont typeface="Wingdings" panose="05000000000000000000" pitchFamily="2" charset="2"/>
              <a:buChar char="§"/>
            </a:pPr>
            <a:r>
              <a:rPr lang="en-US" dirty="0">
                <a:solidFill>
                  <a:schemeClr val="bg1"/>
                </a:solidFill>
              </a:rPr>
              <a:t>Researchers must develop an agency-approved proposal to use the data. </a:t>
            </a:r>
          </a:p>
          <a:p>
            <a:pPr lvl="2">
              <a:buFont typeface="Wingdings" panose="05000000000000000000" pitchFamily="2" charset="2"/>
              <a:buChar char="§"/>
            </a:pPr>
            <a:r>
              <a:rPr lang="en-US" dirty="0">
                <a:solidFill>
                  <a:schemeClr val="bg1"/>
                </a:solidFill>
              </a:rPr>
              <a:t>“Special Sworn Status (SSS)” applications</a:t>
            </a:r>
          </a:p>
          <a:p>
            <a:pPr lvl="3">
              <a:buFont typeface="Wingdings" panose="05000000000000000000" pitchFamily="2" charset="2"/>
              <a:buChar char="§"/>
            </a:pPr>
            <a:r>
              <a:rPr lang="en-US" dirty="0">
                <a:solidFill>
                  <a:schemeClr val="bg1"/>
                </a:solidFill>
              </a:rPr>
              <a:t>Researchers undergo a background check which gets them lab access</a:t>
            </a:r>
          </a:p>
          <a:p>
            <a:pPr lvl="2">
              <a:buFont typeface="Wingdings" panose="05000000000000000000" pitchFamily="2" charset="2"/>
              <a:buChar char="§"/>
            </a:pPr>
            <a:r>
              <a:rPr lang="en-US" dirty="0">
                <a:solidFill>
                  <a:schemeClr val="bg1"/>
                </a:solidFill>
              </a:rPr>
              <a:t>Technical support</a:t>
            </a:r>
          </a:p>
          <a:p>
            <a:pPr lvl="2">
              <a:buFont typeface="Wingdings" panose="05000000000000000000" pitchFamily="2" charset="2"/>
              <a:buChar char="§"/>
            </a:pPr>
            <a:r>
              <a:rPr lang="en-US" dirty="0">
                <a:solidFill>
                  <a:schemeClr val="bg1"/>
                </a:solidFill>
              </a:rPr>
              <a:t>Disclosure review and statistical output approval</a:t>
            </a:r>
          </a:p>
          <a:p>
            <a:pPr lvl="3">
              <a:buFont typeface="Wingdings" panose="05000000000000000000" pitchFamily="2" charset="2"/>
              <a:buChar char="§"/>
            </a:pPr>
            <a:r>
              <a:rPr lang="en-US" dirty="0">
                <a:solidFill>
                  <a:schemeClr val="bg1"/>
                </a:solidFill>
              </a:rPr>
              <a:t>Results must be formally reviewed for disclosure violation before they leave the secure facility</a:t>
            </a:r>
          </a:p>
          <a:p>
            <a:r>
              <a:rPr lang="en-US" dirty="0">
                <a:solidFill>
                  <a:schemeClr val="bg1"/>
                </a:solidFill>
              </a:rPr>
              <a:t>Instruction of virtual “</a:t>
            </a:r>
            <a:r>
              <a:rPr lang="en-US" dirty="0">
                <a:solidFill>
                  <a:srgbClr val="D4B779"/>
                </a:solidFill>
              </a:rPr>
              <a:t>Federal Statistical Data for Health Research and Policy</a:t>
            </a:r>
            <a:r>
              <a:rPr lang="en-US" dirty="0">
                <a:solidFill>
                  <a:schemeClr val="bg1"/>
                </a:solidFill>
              </a:rPr>
              <a:t>” grad course (1 or 3 credit), offered to member institutions at no cost.</a:t>
            </a:r>
          </a:p>
          <a:p>
            <a:pPr marL="457200" lvl="1" indent="0">
              <a:buNone/>
            </a:pPr>
            <a:endParaRPr lang="en-US" dirty="0">
              <a:solidFill>
                <a:schemeClr val="bg1"/>
              </a:solidFill>
            </a:endParaRPr>
          </a:p>
        </p:txBody>
      </p:sp>
      <p:pic>
        <p:nvPicPr>
          <p:cNvPr id="7" name="Picture 6">
            <a:extLst>
              <a:ext uri="{FF2B5EF4-FFF2-40B4-BE49-F238E27FC236}">
                <a16:creationId xmlns:a16="http://schemas.microsoft.com/office/drawing/2014/main" id="{C2F74213-9258-43F1-B490-0D9946900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56693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52289" cy="983357"/>
          </a:xfrm>
        </p:spPr>
        <p:txBody>
          <a:bodyPr>
            <a:normAutofit/>
          </a:bodyPr>
          <a:lstStyle/>
          <a:p>
            <a:pPr algn="l"/>
            <a:r>
              <a:rPr lang="en-US" b="1" dirty="0">
                <a:solidFill>
                  <a:schemeClr val="bg1"/>
                </a:solidFill>
              </a:rPr>
              <a:t>AMC Restricted Data Projects – </a:t>
            </a:r>
            <a:r>
              <a:rPr lang="en-US" b="1" dirty="0">
                <a:solidFill>
                  <a:srgbClr val="D4B779"/>
                </a:solidFill>
              </a:rPr>
              <a:t>Active Projects</a:t>
            </a:r>
          </a:p>
        </p:txBody>
      </p:sp>
      <p:pic>
        <p:nvPicPr>
          <p:cNvPr id="4" name="Picture 3">
            <a:extLst>
              <a:ext uri="{FF2B5EF4-FFF2-40B4-BE49-F238E27FC236}">
                <a16:creationId xmlns:a16="http://schemas.microsoft.com/office/drawing/2014/main" id="{F9696396-3C0F-4843-88ED-EF5ED12C1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graphicFrame>
        <p:nvGraphicFramePr>
          <p:cNvPr id="7" name="Content Placeholder 6">
            <a:extLst>
              <a:ext uri="{FF2B5EF4-FFF2-40B4-BE49-F238E27FC236}">
                <a16:creationId xmlns:a16="http://schemas.microsoft.com/office/drawing/2014/main" id="{80AD771C-9DD7-4CE0-AB80-7CACE053A48E}"/>
              </a:ext>
            </a:extLst>
          </p:cNvPr>
          <p:cNvGraphicFramePr>
            <a:graphicFrameLocks noGrp="1"/>
          </p:cNvGraphicFramePr>
          <p:nvPr>
            <p:ph idx="1"/>
            <p:extLst>
              <p:ext uri="{D42A27DB-BD31-4B8C-83A1-F6EECF244321}">
                <p14:modId xmlns:p14="http://schemas.microsoft.com/office/powerpoint/2010/main" val="3154297025"/>
              </p:ext>
            </p:extLst>
          </p:nvPr>
        </p:nvGraphicFramePr>
        <p:xfrm>
          <a:off x="1165579" y="772663"/>
          <a:ext cx="10198161" cy="5312674"/>
        </p:xfrm>
        <a:graphic>
          <a:graphicData uri="http://schemas.openxmlformats.org/drawingml/2006/table">
            <a:tbl>
              <a:tblPr firstRow="1" firstCol="1" bandRow="1">
                <a:tableStyleId>{5C22544A-7EE6-4342-B048-85BDC9FD1C3A}</a:tableStyleId>
              </a:tblPr>
              <a:tblGrid>
                <a:gridCol w="1633459">
                  <a:extLst>
                    <a:ext uri="{9D8B030D-6E8A-4147-A177-3AD203B41FA5}">
                      <a16:colId xmlns:a16="http://schemas.microsoft.com/office/drawing/2014/main" val="804827540"/>
                    </a:ext>
                  </a:extLst>
                </a:gridCol>
                <a:gridCol w="2702699">
                  <a:extLst>
                    <a:ext uri="{9D8B030D-6E8A-4147-A177-3AD203B41FA5}">
                      <a16:colId xmlns:a16="http://schemas.microsoft.com/office/drawing/2014/main" val="3719850204"/>
                    </a:ext>
                  </a:extLst>
                </a:gridCol>
                <a:gridCol w="5862003">
                  <a:extLst>
                    <a:ext uri="{9D8B030D-6E8A-4147-A177-3AD203B41FA5}">
                      <a16:colId xmlns:a16="http://schemas.microsoft.com/office/drawing/2014/main" val="2771386620"/>
                    </a:ext>
                  </a:extLst>
                </a:gridCol>
              </a:tblGrid>
              <a:tr h="291705">
                <a:tc>
                  <a:txBody>
                    <a:bodyPr/>
                    <a:lstStyle/>
                    <a:p>
                      <a:pPr marL="0" marR="0">
                        <a:lnSpc>
                          <a:spcPct val="107000"/>
                        </a:lnSpc>
                        <a:spcBef>
                          <a:spcPts val="0"/>
                        </a:spcBef>
                        <a:spcAft>
                          <a:spcPts val="0"/>
                        </a:spcAft>
                      </a:pPr>
                      <a:r>
                        <a:rPr lang="en-US" sz="1400" dirty="0">
                          <a:effectLst/>
                        </a:rPr>
                        <a:t>Researchers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Affiliations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dirty="0">
                          <a:effectLst/>
                        </a:rPr>
                        <a:t>Project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extLst>
                  <a:ext uri="{0D108BD9-81ED-4DB2-BD59-A6C34878D82A}">
                    <a16:rowId xmlns:a16="http://schemas.microsoft.com/office/drawing/2014/main" val="1726640945"/>
                  </a:ext>
                </a:extLst>
              </a:tr>
              <a:tr h="739138">
                <a:tc>
                  <a:txBody>
                    <a:bodyPr/>
                    <a:lstStyle/>
                    <a:p>
                      <a:pPr marL="0" marR="0">
                        <a:lnSpc>
                          <a:spcPct val="107000"/>
                        </a:lnSpc>
                        <a:spcBef>
                          <a:spcPts val="0"/>
                        </a:spcBef>
                        <a:spcAft>
                          <a:spcPts val="0"/>
                        </a:spcAft>
                      </a:pPr>
                      <a:r>
                        <a:rPr lang="en-US" sz="1400" dirty="0">
                          <a:solidFill>
                            <a:schemeClr val="tx1"/>
                          </a:solidFill>
                          <a:effectLst/>
                        </a:rPr>
                        <a:t>Richard Dart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a:lnSpc>
                          <a:spcPct val="107000"/>
                        </a:lnSpc>
                        <a:spcBef>
                          <a:spcPts val="0"/>
                        </a:spcBef>
                        <a:spcAft>
                          <a:spcPts val="0"/>
                        </a:spcAft>
                      </a:pPr>
                      <a:r>
                        <a:rPr lang="en-US" sz="1400" dirty="0">
                          <a:effectLst/>
                        </a:rPr>
                        <a:t>CU Anschutz, Medical School and Rocky Mountain Poison &amp; Drug Safety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a:lnSpc>
                          <a:spcPct val="107000"/>
                        </a:lnSpc>
                        <a:spcBef>
                          <a:spcPts val="0"/>
                        </a:spcBef>
                        <a:spcAft>
                          <a:spcPts val="0"/>
                        </a:spcAft>
                      </a:pPr>
                      <a:r>
                        <a:rPr lang="en-US" sz="1400" dirty="0">
                          <a:effectLst/>
                        </a:rPr>
                        <a:t>Analysis of Drug Induced Mortality Data for Stimulants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031333791"/>
                  </a:ext>
                </a:extLst>
              </a:tr>
              <a:tr h="440850">
                <a:tc>
                  <a:txBody>
                    <a:bodyPr/>
                    <a:lstStyle/>
                    <a:p>
                      <a:pPr marL="0" marR="0">
                        <a:lnSpc>
                          <a:spcPct val="107000"/>
                        </a:lnSpc>
                        <a:spcBef>
                          <a:spcPts val="0"/>
                        </a:spcBef>
                        <a:spcAft>
                          <a:spcPts val="0"/>
                        </a:spcAft>
                      </a:pPr>
                      <a:r>
                        <a:rPr lang="en-US" sz="1400" dirty="0">
                          <a:solidFill>
                            <a:schemeClr val="tx1"/>
                          </a:solidFill>
                          <a:effectLst/>
                        </a:rPr>
                        <a:t>Joshua Black</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a:lnSpc>
                          <a:spcPct val="107000"/>
                        </a:lnSpc>
                        <a:spcBef>
                          <a:spcPts val="0"/>
                        </a:spcBef>
                        <a:spcAft>
                          <a:spcPts val="0"/>
                        </a:spcAft>
                      </a:pPr>
                      <a:r>
                        <a:rPr lang="en-US" sz="1400" dirty="0">
                          <a:effectLst/>
                        </a:rPr>
                        <a:t>Rocky Mountain Poison &amp; Drug Safety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a:lnSpc>
                          <a:spcPct val="107000"/>
                        </a:lnSpc>
                        <a:spcBef>
                          <a:spcPts val="0"/>
                        </a:spcBef>
                        <a:spcAft>
                          <a:spcPts val="0"/>
                        </a:spcAft>
                      </a:pPr>
                      <a:r>
                        <a:rPr lang="en-US" sz="1400" dirty="0">
                          <a:effectLst/>
                        </a:rPr>
                        <a:t>Multivariate Analysis of Polysubstance Mortality and </a:t>
                      </a:r>
                    </a:p>
                    <a:p>
                      <a:pPr marL="0" marR="0">
                        <a:lnSpc>
                          <a:spcPct val="107000"/>
                        </a:lnSpc>
                        <a:spcBef>
                          <a:spcPts val="0"/>
                        </a:spcBef>
                        <a:spcAft>
                          <a:spcPts val="0"/>
                        </a:spcAft>
                      </a:pPr>
                      <a:r>
                        <a:rPr lang="en-US" sz="1400" dirty="0">
                          <a:effectLst/>
                        </a:rPr>
                        <a:t>Analysis of Buprenorphine Mortality</a:t>
                      </a:r>
                      <a:endParaRPr lang="en-US" sz="1400" dirty="0"/>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886387837"/>
                  </a:ext>
                </a:extLst>
              </a:tr>
              <a:tr h="291705">
                <a:tc>
                  <a:txBody>
                    <a:bodyPr/>
                    <a:lstStyle/>
                    <a:p>
                      <a:pPr marL="0" marR="0">
                        <a:lnSpc>
                          <a:spcPct val="107000"/>
                        </a:lnSpc>
                        <a:spcBef>
                          <a:spcPts val="0"/>
                        </a:spcBef>
                        <a:spcAft>
                          <a:spcPts val="0"/>
                        </a:spcAft>
                      </a:pPr>
                      <a:r>
                        <a:rPr lang="en-US" sz="1400" dirty="0">
                          <a:solidFill>
                            <a:schemeClr val="tx1"/>
                          </a:solidFill>
                          <a:effectLst/>
                        </a:rPr>
                        <a:t>Karilynn Rockhill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a:lnSpc>
                          <a:spcPct val="107000"/>
                        </a:lnSpc>
                        <a:spcBef>
                          <a:spcPts val="0"/>
                        </a:spcBef>
                        <a:spcAft>
                          <a:spcPts val="0"/>
                        </a:spcAft>
                      </a:pPr>
                      <a:r>
                        <a:rPr lang="en-US" sz="1400">
                          <a:effectLst/>
                        </a:rPr>
                        <a:t>CU Anschutz, PhD Cand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endParaRPr lang="en-US" sz="1400" dirty="0"/>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302741891"/>
                  </a:ext>
                </a:extLst>
              </a:tr>
              <a:tr h="440850">
                <a:tc>
                  <a:txBody>
                    <a:bodyPr/>
                    <a:lstStyle/>
                    <a:p>
                      <a:pPr marL="0" marR="0">
                        <a:lnSpc>
                          <a:spcPct val="107000"/>
                        </a:lnSpc>
                        <a:spcBef>
                          <a:spcPts val="0"/>
                        </a:spcBef>
                        <a:spcAft>
                          <a:spcPts val="0"/>
                        </a:spcAft>
                      </a:pPr>
                      <a:r>
                        <a:rPr lang="en-US" sz="1400" dirty="0">
                          <a:solidFill>
                            <a:schemeClr val="tx1"/>
                          </a:solidFill>
                          <a:effectLst/>
                        </a:rPr>
                        <a:t>Ben </a:t>
                      </a:r>
                      <a:r>
                        <a:rPr lang="en-US" sz="1400" dirty="0" err="1">
                          <a:solidFill>
                            <a:schemeClr val="tx1"/>
                          </a:solidFill>
                          <a:effectLst/>
                        </a:rPr>
                        <a:t>Allshouse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pPr marL="0" marR="0">
                        <a:lnSpc>
                          <a:spcPct val="107000"/>
                        </a:lnSpc>
                        <a:spcBef>
                          <a:spcPts val="0"/>
                        </a:spcBef>
                        <a:spcAft>
                          <a:spcPts val="0"/>
                        </a:spcAft>
                      </a:pPr>
                      <a:r>
                        <a:rPr lang="en-US" sz="1400">
                          <a:effectLst/>
                        </a:rPr>
                        <a:t>CU Anschutz, CSPH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r>
                        <a:rPr lang="en-US" sz="1400" dirty="0">
                          <a:effectLst/>
                        </a:rPr>
                        <a:t>Oil and Gas Siting, Housing Choices, and Environmental Justice </a:t>
                      </a:r>
                      <a:endParaRPr lang="en-US" sz="1400" dirty="0"/>
                    </a:p>
                  </a:txBody>
                  <a:tcPr marL="58521" marR="58521" marT="0" marB="0">
                    <a:solidFill>
                      <a:schemeClr val="accent4">
                        <a:lumMod val="20000"/>
                        <a:lumOff val="80000"/>
                      </a:schemeClr>
                    </a:solidFill>
                  </a:tcPr>
                </a:tc>
                <a:extLst>
                  <a:ext uri="{0D108BD9-81ED-4DB2-BD59-A6C34878D82A}">
                    <a16:rowId xmlns:a16="http://schemas.microsoft.com/office/drawing/2014/main" val="4041239382"/>
                  </a:ext>
                </a:extLst>
              </a:tr>
              <a:tr h="440850">
                <a:tc>
                  <a:txBody>
                    <a:bodyPr/>
                    <a:lstStyle/>
                    <a:p>
                      <a:pPr marL="0" marR="0">
                        <a:lnSpc>
                          <a:spcPct val="107000"/>
                        </a:lnSpc>
                        <a:spcBef>
                          <a:spcPts val="0"/>
                        </a:spcBef>
                        <a:spcAft>
                          <a:spcPts val="0"/>
                        </a:spcAft>
                      </a:pPr>
                      <a:r>
                        <a:rPr lang="en-US" sz="1400" dirty="0">
                          <a:solidFill>
                            <a:schemeClr val="tx1"/>
                          </a:solidFill>
                          <a:effectLst/>
                        </a:rPr>
                        <a:t>Danielle Sansone-Poe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pPr marL="0" marR="0">
                        <a:lnSpc>
                          <a:spcPct val="107000"/>
                        </a:lnSpc>
                        <a:spcBef>
                          <a:spcPts val="0"/>
                        </a:spcBef>
                        <a:spcAft>
                          <a:spcPts val="0"/>
                        </a:spcAft>
                      </a:pPr>
                      <a:r>
                        <a:rPr lang="en-US" sz="1400" dirty="0">
                          <a:effectLst/>
                        </a:rPr>
                        <a:t>CU Anschutz, CSPH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r>
                        <a:rPr lang="en-US" sz="1400" dirty="0">
                          <a:effectLst/>
                        </a:rPr>
                        <a:t> </a:t>
                      </a:r>
                      <a:endParaRPr lang="en-US" sz="1400" dirty="0"/>
                    </a:p>
                  </a:txBody>
                  <a:tcPr marL="58521" marR="58521" marT="0" marB="0">
                    <a:solidFill>
                      <a:schemeClr val="accent4">
                        <a:lumMod val="20000"/>
                        <a:lumOff val="80000"/>
                      </a:schemeClr>
                    </a:solidFill>
                  </a:tcPr>
                </a:tc>
                <a:extLst>
                  <a:ext uri="{0D108BD9-81ED-4DB2-BD59-A6C34878D82A}">
                    <a16:rowId xmlns:a16="http://schemas.microsoft.com/office/drawing/2014/main" val="1960866611"/>
                  </a:ext>
                </a:extLst>
              </a:tr>
              <a:tr h="440850">
                <a:tc>
                  <a:txBody>
                    <a:bodyPr/>
                    <a:lstStyle/>
                    <a:p>
                      <a:pPr marL="0" marR="0">
                        <a:lnSpc>
                          <a:spcPct val="107000"/>
                        </a:lnSpc>
                        <a:spcBef>
                          <a:spcPts val="0"/>
                        </a:spcBef>
                        <a:spcAft>
                          <a:spcPts val="0"/>
                        </a:spcAft>
                      </a:pPr>
                      <a:r>
                        <a:rPr lang="en-US" sz="1400" dirty="0">
                          <a:solidFill>
                            <a:schemeClr val="tx1"/>
                          </a:solidFill>
                          <a:effectLst/>
                        </a:rPr>
                        <a:t>Lisa McKenzie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pPr marL="0" marR="0">
                        <a:lnSpc>
                          <a:spcPct val="107000"/>
                        </a:lnSpc>
                        <a:spcBef>
                          <a:spcPts val="0"/>
                        </a:spcBef>
                        <a:spcAft>
                          <a:spcPts val="0"/>
                        </a:spcAft>
                      </a:pPr>
                      <a:r>
                        <a:rPr lang="en-US" sz="1400" dirty="0">
                          <a:effectLst/>
                        </a:rPr>
                        <a:t>CU Anschutz, CSPH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r>
                        <a:rPr lang="en-US" sz="1400" dirty="0">
                          <a:effectLst/>
                        </a:rPr>
                        <a:t> </a:t>
                      </a:r>
                      <a:endParaRPr lang="en-US" sz="1400" dirty="0"/>
                    </a:p>
                  </a:txBody>
                  <a:tcPr marL="58521" marR="58521" marT="0" marB="0">
                    <a:solidFill>
                      <a:schemeClr val="accent4">
                        <a:lumMod val="20000"/>
                        <a:lumOff val="80000"/>
                      </a:schemeClr>
                    </a:solidFill>
                  </a:tcPr>
                </a:tc>
                <a:extLst>
                  <a:ext uri="{0D108BD9-81ED-4DB2-BD59-A6C34878D82A}">
                    <a16:rowId xmlns:a16="http://schemas.microsoft.com/office/drawing/2014/main" val="2822439156"/>
                  </a:ext>
                </a:extLst>
              </a:tr>
              <a:tr h="440850">
                <a:tc>
                  <a:txBody>
                    <a:bodyPr/>
                    <a:lstStyle/>
                    <a:p>
                      <a:pPr marL="0" marR="0">
                        <a:lnSpc>
                          <a:spcPct val="107000"/>
                        </a:lnSpc>
                        <a:spcBef>
                          <a:spcPts val="0"/>
                        </a:spcBef>
                        <a:spcAft>
                          <a:spcPts val="0"/>
                        </a:spcAft>
                      </a:pPr>
                      <a:r>
                        <a:rPr lang="en-US" sz="1400" dirty="0">
                          <a:solidFill>
                            <a:schemeClr val="tx1"/>
                          </a:solidFill>
                          <a:effectLst/>
                        </a:rPr>
                        <a:t>Kate Coleman-Minahan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solidFill>
                            <a:schemeClr val="tx1"/>
                          </a:solidFill>
                          <a:effectLst/>
                        </a:rPr>
                        <a:t>CU Anschutz, College of Nursing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1">
                        <a:lumMod val="20000"/>
                        <a:lumOff val="80000"/>
                      </a:schemeClr>
                    </a:solidFill>
                  </a:tcPr>
                </a:tc>
                <a:tc>
                  <a:txBody>
                    <a:bodyPr/>
                    <a:lstStyle/>
                    <a:p>
                      <a:r>
                        <a:rPr lang="en-US" sz="1400" dirty="0">
                          <a:solidFill>
                            <a:schemeClr val="tx1"/>
                          </a:solidFill>
                          <a:effectLst/>
                        </a:rPr>
                        <a:t>Adolescent reproductive health outcomes among Mexican-origin women on both sides of the U.S.-Mexico border </a:t>
                      </a:r>
                      <a:endParaRPr lang="en-US" sz="1400" dirty="0">
                        <a:solidFill>
                          <a:schemeClr val="tx1"/>
                        </a:solidFill>
                      </a:endParaRPr>
                    </a:p>
                  </a:txBody>
                  <a:tcPr marL="58521" marR="58521" marT="0" marB="0">
                    <a:solidFill>
                      <a:schemeClr val="accent1">
                        <a:lumMod val="20000"/>
                        <a:lumOff val="80000"/>
                      </a:schemeClr>
                    </a:solidFill>
                  </a:tcPr>
                </a:tc>
                <a:extLst>
                  <a:ext uri="{0D108BD9-81ED-4DB2-BD59-A6C34878D82A}">
                    <a16:rowId xmlns:a16="http://schemas.microsoft.com/office/drawing/2014/main" val="303994353"/>
                  </a:ext>
                </a:extLst>
              </a:tr>
              <a:tr h="440850">
                <a:tc>
                  <a:txBody>
                    <a:bodyPr/>
                    <a:lstStyle/>
                    <a:p>
                      <a:pPr marL="0" marR="0">
                        <a:lnSpc>
                          <a:spcPct val="107000"/>
                        </a:lnSpc>
                        <a:spcBef>
                          <a:spcPts val="0"/>
                        </a:spcBef>
                        <a:spcAft>
                          <a:spcPts val="0"/>
                        </a:spcAft>
                      </a:pPr>
                      <a:r>
                        <a:rPr lang="en-US" sz="1400" dirty="0">
                          <a:solidFill>
                            <a:schemeClr val="tx1"/>
                          </a:solidFill>
                          <a:effectLst/>
                        </a:rPr>
                        <a:t>Fernando Riosmena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solidFill>
                            <a:schemeClr val="tx1"/>
                          </a:solidFill>
                          <a:effectLst/>
                        </a:rPr>
                        <a:t>CU Boulder, Geography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1">
                        <a:lumMod val="20000"/>
                        <a:lumOff val="80000"/>
                      </a:schemeClr>
                    </a:solidFill>
                  </a:tcPr>
                </a:tc>
                <a:tc>
                  <a:txBody>
                    <a:bodyPr/>
                    <a:lstStyle/>
                    <a:p>
                      <a:r>
                        <a:rPr lang="en-US" sz="1400" dirty="0">
                          <a:solidFill>
                            <a:schemeClr val="tx1"/>
                          </a:solidFill>
                          <a:effectLst/>
                        </a:rPr>
                        <a:t> </a:t>
                      </a:r>
                      <a:endParaRPr lang="en-US" sz="1400" dirty="0">
                        <a:solidFill>
                          <a:schemeClr val="tx1"/>
                        </a:solidFill>
                      </a:endParaRPr>
                    </a:p>
                  </a:txBody>
                  <a:tcPr marL="58521" marR="58521" marT="0" marB="0">
                    <a:solidFill>
                      <a:schemeClr val="accent1">
                        <a:lumMod val="20000"/>
                        <a:lumOff val="80000"/>
                      </a:schemeClr>
                    </a:solidFill>
                  </a:tcPr>
                </a:tc>
                <a:extLst>
                  <a:ext uri="{0D108BD9-81ED-4DB2-BD59-A6C34878D82A}">
                    <a16:rowId xmlns:a16="http://schemas.microsoft.com/office/drawing/2014/main" val="2508654050"/>
                  </a:ext>
                </a:extLst>
              </a:tr>
              <a:tr h="440850">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Kas McLean</a:t>
                      </a:r>
                    </a:p>
                  </a:txBody>
                  <a:tcPr marL="58521" marR="58521"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 Boulder, Econ and RMRDC</a:t>
                      </a:r>
                    </a:p>
                  </a:txBody>
                  <a:tcPr marL="58521" marR="58521" marT="0" marB="0">
                    <a:solidFill>
                      <a:schemeClr val="accent1">
                        <a:lumMod val="20000"/>
                        <a:lumOff val="80000"/>
                      </a:schemeClr>
                    </a:solidFill>
                  </a:tcPr>
                </a:tc>
                <a:tc>
                  <a:txBody>
                    <a:bodyPr/>
                    <a:lstStyle/>
                    <a:p>
                      <a:endParaRPr lang="en-US" sz="1400" dirty="0">
                        <a:solidFill>
                          <a:schemeClr val="tx1"/>
                        </a:solidFill>
                      </a:endParaRPr>
                    </a:p>
                  </a:txBody>
                  <a:tcPr marL="58521" marR="58521" marT="0" marB="0">
                    <a:solidFill>
                      <a:schemeClr val="accent1">
                        <a:lumMod val="20000"/>
                        <a:lumOff val="80000"/>
                      </a:schemeClr>
                    </a:solidFill>
                  </a:tcPr>
                </a:tc>
                <a:extLst>
                  <a:ext uri="{0D108BD9-81ED-4DB2-BD59-A6C34878D82A}">
                    <a16:rowId xmlns:a16="http://schemas.microsoft.com/office/drawing/2014/main" val="1253550027"/>
                  </a:ext>
                </a:extLst>
              </a:tr>
              <a:tr h="440850">
                <a:tc>
                  <a:txBody>
                    <a:bodyPr/>
                    <a:lstStyle/>
                    <a:p>
                      <a:pPr marL="0" marR="0">
                        <a:lnSpc>
                          <a:spcPct val="107000"/>
                        </a:lnSpc>
                        <a:spcBef>
                          <a:spcPts val="0"/>
                        </a:spcBef>
                        <a:spcAft>
                          <a:spcPts val="0"/>
                        </a:spcAft>
                      </a:pPr>
                      <a:r>
                        <a:rPr lang="en-US" sz="1400" dirty="0" err="1">
                          <a:solidFill>
                            <a:schemeClr val="tx1"/>
                          </a:solidFill>
                          <a:effectLst/>
                        </a:rPr>
                        <a:t>Goleen</a:t>
                      </a:r>
                      <a:r>
                        <a:rPr lang="en-US" sz="1400" dirty="0">
                          <a:solidFill>
                            <a:schemeClr val="tx1"/>
                          </a:solidFill>
                          <a:effectLst/>
                        </a:rPr>
                        <a:t> </a:t>
                      </a:r>
                      <a:r>
                        <a:rPr lang="en-US" sz="1400" dirty="0" err="1">
                          <a:solidFill>
                            <a:schemeClr val="tx1"/>
                          </a:solidFill>
                          <a:effectLst/>
                        </a:rPr>
                        <a:t>Samari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tcPr>
                </a:tc>
                <a:tc>
                  <a:txBody>
                    <a:bodyPr/>
                    <a:lstStyle/>
                    <a:p>
                      <a:pPr marL="0" marR="0">
                        <a:lnSpc>
                          <a:spcPct val="107000"/>
                        </a:lnSpc>
                        <a:spcBef>
                          <a:spcPts val="0"/>
                        </a:spcBef>
                        <a:spcAft>
                          <a:spcPts val="0"/>
                        </a:spcAft>
                      </a:pPr>
                      <a:r>
                        <a:rPr lang="en-US" sz="1400" dirty="0">
                          <a:solidFill>
                            <a:schemeClr val="tx1"/>
                          </a:solidFill>
                          <a:effectLst/>
                        </a:rPr>
                        <a:t>Columbia University, Public Health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tcPr>
                </a:tc>
                <a:tc>
                  <a:txBody>
                    <a:bodyPr/>
                    <a:lstStyle/>
                    <a:p>
                      <a:pPr marL="0" marR="0">
                        <a:lnSpc>
                          <a:spcPct val="107000"/>
                        </a:lnSpc>
                        <a:spcBef>
                          <a:spcPts val="0"/>
                        </a:spcBef>
                        <a:spcAft>
                          <a:spcPts val="0"/>
                        </a:spcAft>
                      </a:pPr>
                      <a:r>
                        <a:rPr lang="en-US" sz="1400" dirty="0">
                          <a:solidFill>
                            <a:schemeClr val="tx1"/>
                          </a:solidFill>
                          <a:effectLst/>
                        </a:rPr>
                        <a:t>State Policies and Immigrant Sexual and Reproductive Health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tcPr>
                </a:tc>
                <a:extLst>
                  <a:ext uri="{0D108BD9-81ED-4DB2-BD59-A6C34878D82A}">
                    <a16:rowId xmlns:a16="http://schemas.microsoft.com/office/drawing/2014/main" val="1767733396"/>
                  </a:ext>
                </a:extLst>
              </a:tr>
              <a:tr h="440850">
                <a:tc>
                  <a:txBody>
                    <a:bodyPr/>
                    <a:lstStyle/>
                    <a:p>
                      <a:pPr marL="0" marR="0">
                        <a:lnSpc>
                          <a:spcPct val="107000"/>
                        </a:lnSpc>
                        <a:spcBef>
                          <a:spcPts val="0"/>
                        </a:spcBef>
                        <a:spcAft>
                          <a:spcPts val="0"/>
                        </a:spcAft>
                      </a:pPr>
                      <a:r>
                        <a:rPr lang="en-US" sz="1400">
                          <a:solidFill>
                            <a:schemeClr val="tx1"/>
                          </a:solidFill>
                          <a:effectLst/>
                        </a:rPr>
                        <a:t>Kate Coleman-Minahan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tcPr>
                </a:tc>
                <a:tc>
                  <a:txBody>
                    <a:bodyPr/>
                    <a:lstStyle/>
                    <a:p>
                      <a:pPr marL="0" marR="0">
                        <a:lnSpc>
                          <a:spcPct val="107000"/>
                        </a:lnSpc>
                        <a:spcBef>
                          <a:spcPts val="0"/>
                        </a:spcBef>
                        <a:spcAft>
                          <a:spcPts val="0"/>
                        </a:spcAft>
                      </a:pPr>
                      <a:r>
                        <a:rPr lang="en-US" sz="1400" dirty="0">
                          <a:solidFill>
                            <a:schemeClr val="tx1"/>
                          </a:solidFill>
                          <a:effectLst/>
                        </a:rPr>
                        <a:t>CU Anschutz, College of Nursing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tcPr>
                </a:tc>
                <a:tc>
                  <a:txBody>
                    <a:bodyPr/>
                    <a:lstStyle/>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tcPr>
                </a:tc>
                <a:extLst>
                  <a:ext uri="{0D108BD9-81ED-4DB2-BD59-A6C34878D82A}">
                    <a16:rowId xmlns:a16="http://schemas.microsoft.com/office/drawing/2014/main" val="3462290256"/>
                  </a:ext>
                </a:extLst>
              </a:tr>
            </a:tbl>
          </a:graphicData>
        </a:graphic>
      </p:graphicFrame>
    </p:spTree>
    <p:extLst>
      <p:ext uri="{BB962C8B-B14F-4D97-AF65-F5344CB8AC3E}">
        <p14:creationId xmlns:p14="http://schemas.microsoft.com/office/powerpoint/2010/main" val="354742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9855" y="180304"/>
            <a:ext cx="10977193" cy="983357"/>
          </a:xfrm>
        </p:spPr>
        <p:txBody>
          <a:bodyPr>
            <a:noAutofit/>
          </a:bodyPr>
          <a:lstStyle/>
          <a:p>
            <a:pPr algn="l"/>
            <a:r>
              <a:rPr lang="en-US" b="1" dirty="0">
                <a:solidFill>
                  <a:schemeClr val="bg1"/>
                </a:solidFill>
              </a:rPr>
              <a:t>AMC Restricted Data Projects – </a:t>
            </a:r>
            <a:r>
              <a:rPr lang="en-US" b="1" dirty="0">
                <a:solidFill>
                  <a:srgbClr val="D4B779"/>
                </a:solidFill>
              </a:rPr>
              <a:t>In Development</a:t>
            </a:r>
          </a:p>
        </p:txBody>
      </p:sp>
      <p:graphicFrame>
        <p:nvGraphicFramePr>
          <p:cNvPr id="7" name="Content Placeholder 6">
            <a:extLst>
              <a:ext uri="{FF2B5EF4-FFF2-40B4-BE49-F238E27FC236}">
                <a16:creationId xmlns:a16="http://schemas.microsoft.com/office/drawing/2014/main" id="{80AD771C-9DD7-4CE0-AB80-7CACE053A48E}"/>
              </a:ext>
            </a:extLst>
          </p:cNvPr>
          <p:cNvGraphicFramePr>
            <a:graphicFrameLocks noGrp="1"/>
          </p:cNvGraphicFramePr>
          <p:nvPr>
            <p:ph idx="1"/>
            <p:extLst>
              <p:ext uri="{D42A27DB-BD31-4B8C-83A1-F6EECF244321}">
                <p14:modId xmlns:p14="http://schemas.microsoft.com/office/powerpoint/2010/main" val="1213704043"/>
              </p:ext>
            </p:extLst>
          </p:nvPr>
        </p:nvGraphicFramePr>
        <p:xfrm>
          <a:off x="958125" y="1419697"/>
          <a:ext cx="10656711" cy="2707265"/>
        </p:xfrm>
        <a:graphic>
          <a:graphicData uri="http://schemas.openxmlformats.org/drawingml/2006/table">
            <a:tbl>
              <a:tblPr firstRow="1" firstCol="1" bandRow="1">
                <a:tableStyleId>{5C22544A-7EE6-4342-B048-85BDC9FD1C3A}</a:tableStyleId>
              </a:tblPr>
              <a:tblGrid>
                <a:gridCol w="1714014">
                  <a:extLst>
                    <a:ext uri="{9D8B030D-6E8A-4147-A177-3AD203B41FA5}">
                      <a16:colId xmlns:a16="http://schemas.microsoft.com/office/drawing/2014/main" val="804827540"/>
                    </a:ext>
                  </a:extLst>
                </a:gridCol>
                <a:gridCol w="2821980">
                  <a:extLst>
                    <a:ext uri="{9D8B030D-6E8A-4147-A177-3AD203B41FA5}">
                      <a16:colId xmlns:a16="http://schemas.microsoft.com/office/drawing/2014/main" val="3719850204"/>
                    </a:ext>
                  </a:extLst>
                </a:gridCol>
                <a:gridCol w="6120717">
                  <a:extLst>
                    <a:ext uri="{9D8B030D-6E8A-4147-A177-3AD203B41FA5}">
                      <a16:colId xmlns:a16="http://schemas.microsoft.com/office/drawing/2014/main" val="2771386620"/>
                    </a:ext>
                  </a:extLst>
                </a:gridCol>
              </a:tblGrid>
              <a:tr h="310003">
                <a:tc>
                  <a:txBody>
                    <a:bodyPr/>
                    <a:lstStyle/>
                    <a:p>
                      <a:pPr marL="0" marR="0">
                        <a:lnSpc>
                          <a:spcPct val="107000"/>
                        </a:lnSpc>
                        <a:spcBef>
                          <a:spcPts val="0"/>
                        </a:spcBef>
                        <a:spcAft>
                          <a:spcPts val="0"/>
                        </a:spcAft>
                      </a:pPr>
                      <a:r>
                        <a:rPr lang="en-US" sz="1400" dirty="0">
                          <a:effectLst/>
                        </a:rPr>
                        <a:t>Researchers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a:effectLst/>
                        </a:rPr>
                        <a:t>Affiliations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tc>
                  <a:txBody>
                    <a:bodyPr/>
                    <a:lstStyle/>
                    <a:p>
                      <a:pPr marL="0" marR="0">
                        <a:lnSpc>
                          <a:spcPct val="107000"/>
                        </a:lnSpc>
                        <a:spcBef>
                          <a:spcPts val="0"/>
                        </a:spcBef>
                        <a:spcAft>
                          <a:spcPts val="0"/>
                        </a:spcAft>
                      </a:pPr>
                      <a:r>
                        <a:rPr lang="en-US" sz="1400" dirty="0">
                          <a:effectLst/>
                        </a:rPr>
                        <a:t>Project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tc>
                <a:extLst>
                  <a:ext uri="{0D108BD9-81ED-4DB2-BD59-A6C34878D82A}">
                    <a16:rowId xmlns:a16="http://schemas.microsoft.com/office/drawing/2014/main" val="1726640945"/>
                  </a:ext>
                </a:extLst>
              </a:tr>
              <a:tr h="785503">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Shaowei Wan</a:t>
                      </a: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a:lnSpc>
                          <a:spcPct val="107000"/>
                        </a:lnSpc>
                        <a:spcBef>
                          <a:spcPts val="0"/>
                        </a:spcBef>
                        <a:spcAft>
                          <a:spcPts val="0"/>
                        </a:spcAft>
                      </a:pPr>
                      <a:r>
                        <a:rPr lang="en-US" sz="1400" dirty="0">
                          <a:effectLst/>
                        </a:rPr>
                        <a:t>CU Anschutz, Medical School, Internal Medicine, Research Fellow in Palliative Care and Aging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a:lnSpc>
                          <a:spcPct val="107000"/>
                        </a:lnSpc>
                        <a:spcBef>
                          <a:spcPts val="0"/>
                        </a:spcBef>
                        <a:spcAft>
                          <a:spcPts val="0"/>
                        </a:spcAft>
                      </a:pPr>
                      <a:r>
                        <a:rPr lang="en-US" sz="1400" kern="1200" dirty="0">
                          <a:solidFill>
                            <a:schemeClr val="dk1"/>
                          </a:solidFill>
                          <a:effectLst/>
                          <a:latin typeface="+mn-lt"/>
                          <a:ea typeface="+mn-ea"/>
                          <a:cs typeface="+mn-cs"/>
                        </a:rPr>
                        <a:t>Does Better Care Coordination Reduce Rural Disparities in Access to End-of-Life Care among Older Adults with Advanced Cancer?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031333791"/>
                  </a:ext>
                </a:extLst>
              </a:tr>
              <a:tr h="468504">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Sophia Newcomer</a:t>
                      </a:r>
                    </a:p>
                  </a:txBody>
                  <a:tcPr marL="58521" marR="58521" marT="0" marB="0">
                    <a:solidFill>
                      <a:schemeClr val="accent4">
                        <a:lumMod val="20000"/>
                        <a:lumOff val="80000"/>
                      </a:schemeClr>
                    </a:solidFill>
                  </a:tcPr>
                </a:tc>
                <a:tc>
                  <a:txBody>
                    <a:bodyPr/>
                    <a:lstStyle/>
                    <a:p>
                      <a:pPr marL="0" marR="0">
                        <a:lnSpc>
                          <a:spcPct val="107000"/>
                        </a:lnSpc>
                        <a:spcBef>
                          <a:spcPts val="0"/>
                        </a:spcBef>
                        <a:spcAft>
                          <a:spcPts val="0"/>
                        </a:spcAft>
                      </a:pPr>
                      <a:r>
                        <a:rPr lang="en-US" sz="1400" dirty="0">
                          <a:effectLst/>
                        </a:rPr>
                        <a:t>University of Montana, School of Public and Community Health Sciences, Epidemiology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r>
                        <a:rPr lang="en-US" sz="1400" kern="1200" dirty="0">
                          <a:solidFill>
                            <a:schemeClr val="dk1"/>
                          </a:solidFill>
                          <a:effectLst/>
                          <a:latin typeface="+mn-lt"/>
                          <a:ea typeface="+mn-ea"/>
                          <a:cs typeface="+mn-cs"/>
                        </a:rPr>
                        <a:t>Rural-Urban Differences in Child Immunization Schedule Adherence</a:t>
                      </a:r>
                      <a:r>
                        <a:rPr lang="en-US" sz="1400" dirty="0">
                          <a:effectLst/>
                        </a:rPr>
                        <a:t> </a:t>
                      </a:r>
                      <a:endParaRPr lang="en-US" sz="1400" dirty="0"/>
                    </a:p>
                  </a:txBody>
                  <a:tcPr marL="58521" marR="58521" marT="0" marB="0">
                    <a:solidFill>
                      <a:schemeClr val="accent4">
                        <a:lumMod val="20000"/>
                        <a:lumOff val="80000"/>
                      </a:schemeClr>
                    </a:solidFill>
                  </a:tcPr>
                </a:tc>
                <a:extLst>
                  <a:ext uri="{0D108BD9-81ED-4DB2-BD59-A6C34878D82A}">
                    <a16:rowId xmlns:a16="http://schemas.microsoft.com/office/drawing/2014/main" val="4041239382"/>
                  </a:ext>
                </a:extLst>
              </a:tr>
              <a:tr h="468504">
                <a:tc>
                  <a:txBody>
                    <a:bodyPr/>
                    <a:lstStyle/>
                    <a:p>
                      <a:pPr marL="0" marR="0">
                        <a:lnSpc>
                          <a:spcPct val="107000"/>
                        </a:lnSpc>
                        <a:spcBef>
                          <a:spcPts val="0"/>
                        </a:spcBef>
                        <a:spcAft>
                          <a:spcPts val="0"/>
                        </a:spcAft>
                      </a:pPr>
                      <a:r>
                        <a:rPr lang="en-US" sz="1400" dirty="0">
                          <a:solidFill>
                            <a:schemeClr val="tx1"/>
                          </a:solidFill>
                          <a:effectLst/>
                        </a:rPr>
                        <a:t>Jason Glanz</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pPr marL="0" marR="0">
                        <a:lnSpc>
                          <a:spcPct val="107000"/>
                        </a:lnSpc>
                        <a:spcBef>
                          <a:spcPts val="0"/>
                        </a:spcBef>
                        <a:spcAft>
                          <a:spcPts val="0"/>
                        </a:spcAft>
                      </a:pPr>
                      <a:r>
                        <a:rPr lang="en-US" sz="1400" dirty="0">
                          <a:effectLst/>
                        </a:rPr>
                        <a:t>CU Anschutz, CSPH, Epidemiology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r>
                        <a:rPr lang="en-US" sz="1400" dirty="0">
                          <a:effectLst/>
                        </a:rPr>
                        <a:t> </a:t>
                      </a:r>
                      <a:endParaRPr lang="en-US" sz="1400" dirty="0"/>
                    </a:p>
                  </a:txBody>
                  <a:tcPr marL="58521" marR="58521" marT="0" marB="0">
                    <a:solidFill>
                      <a:schemeClr val="accent4">
                        <a:lumMod val="20000"/>
                        <a:lumOff val="80000"/>
                      </a:schemeClr>
                    </a:solidFill>
                  </a:tcPr>
                </a:tc>
                <a:extLst>
                  <a:ext uri="{0D108BD9-81ED-4DB2-BD59-A6C34878D82A}">
                    <a16:rowId xmlns:a16="http://schemas.microsoft.com/office/drawing/2014/main" val="1960866611"/>
                  </a:ext>
                </a:extLst>
              </a:tr>
              <a:tr h="468504">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Matthew Daley</a:t>
                      </a:r>
                    </a:p>
                  </a:txBody>
                  <a:tcPr marL="58521" marR="58521" marT="0" marB="0">
                    <a:solidFill>
                      <a:schemeClr val="accent4">
                        <a:lumMod val="20000"/>
                        <a:lumOff val="80000"/>
                      </a:schemeClr>
                    </a:solidFill>
                  </a:tcPr>
                </a:tc>
                <a:tc>
                  <a:txBody>
                    <a:bodyPr/>
                    <a:lstStyle/>
                    <a:p>
                      <a:pPr marL="0" marR="0">
                        <a:lnSpc>
                          <a:spcPct val="107000"/>
                        </a:lnSpc>
                        <a:spcBef>
                          <a:spcPts val="0"/>
                        </a:spcBef>
                        <a:spcAft>
                          <a:spcPts val="0"/>
                        </a:spcAft>
                      </a:pPr>
                      <a:r>
                        <a:rPr lang="en-US" sz="1400" dirty="0">
                          <a:effectLst/>
                        </a:rPr>
                        <a:t>CU Anschutz, Medical School, Dept of Pediatrics, Kaiser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521" marR="58521" marT="0" marB="0">
                    <a:solidFill>
                      <a:schemeClr val="accent4">
                        <a:lumMod val="20000"/>
                        <a:lumOff val="80000"/>
                      </a:schemeClr>
                    </a:solidFill>
                  </a:tcPr>
                </a:tc>
                <a:tc>
                  <a:txBody>
                    <a:bodyPr/>
                    <a:lstStyle/>
                    <a:p>
                      <a:r>
                        <a:rPr lang="en-US" sz="1400" dirty="0">
                          <a:effectLst/>
                        </a:rPr>
                        <a:t> </a:t>
                      </a:r>
                      <a:endParaRPr lang="en-US" sz="1400" dirty="0"/>
                    </a:p>
                  </a:txBody>
                  <a:tcPr marL="58521" marR="58521" marT="0" marB="0">
                    <a:solidFill>
                      <a:schemeClr val="accent4">
                        <a:lumMod val="20000"/>
                        <a:lumOff val="80000"/>
                      </a:schemeClr>
                    </a:solidFill>
                  </a:tcPr>
                </a:tc>
                <a:extLst>
                  <a:ext uri="{0D108BD9-81ED-4DB2-BD59-A6C34878D82A}">
                    <a16:rowId xmlns:a16="http://schemas.microsoft.com/office/drawing/2014/main" val="2822439156"/>
                  </a:ext>
                </a:extLst>
              </a:tr>
            </a:tbl>
          </a:graphicData>
        </a:graphic>
      </p:graphicFrame>
      <p:pic>
        <p:nvPicPr>
          <p:cNvPr id="4" name="Picture 3">
            <a:extLst>
              <a:ext uri="{FF2B5EF4-FFF2-40B4-BE49-F238E27FC236}">
                <a16:creationId xmlns:a16="http://schemas.microsoft.com/office/drawing/2014/main" id="{D60CA4C1-BDFF-4742-9661-5298FF056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51166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56E5-42B7-45FB-A271-09145638B380}"/>
              </a:ext>
            </a:extLst>
          </p:cNvPr>
          <p:cNvSpPr>
            <a:spLocks noGrp="1"/>
          </p:cNvSpPr>
          <p:nvPr>
            <p:ph type="title"/>
          </p:nvPr>
        </p:nvSpPr>
        <p:spPr>
          <a:xfrm>
            <a:off x="838200" y="0"/>
            <a:ext cx="10515600" cy="1325563"/>
          </a:xfrm>
        </p:spPr>
        <p:txBody>
          <a:bodyPr>
            <a:normAutofit/>
          </a:bodyPr>
          <a:lstStyle/>
          <a:p>
            <a:r>
              <a:rPr lang="en-US" b="1" dirty="0">
                <a:solidFill>
                  <a:schemeClr val="bg1"/>
                </a:solidFill>
              </a:rPr>
              <a:t>Restricted-Use </a:t>
            </a:r>
            <a:r>
              <a:rPr lang="en-US" b="1" dirty="0">
                <a:solidFill>
                  <a:srgbClr val="D4B779"/>
                </a:solidFill>
              </a:rPr>
              <a:t>Health Data </a:t>
            </a:r>
            <a:br>
              <a:rPr lang="en-US" b="1" dirty="0">
                <a:solidFill>
                  <a:schemeClr val="bg1"/>
                </a:solidFill>
              </a:rPr>
            </a:br>
            <a:r>
              <a:rPr lang="en-US" b="1" dirty="0">
                <a:solidFill>
                  <a:schemeClr val="bg1"/>
                </a:solidFill>
              </a:rPr>
              <a:t>with RMRDC Access Added Recently </a:t>
            </a:r>
          </a:p>
        </p:txBody>
      </p:sp>
      <p:sp>
        <p:nvSpPr>
          <p:cNvPr id="3" name="Content Placeholder 2">
            <a:extLst>
              <a:ext uri="{FF2B5EF4-FFF2-40B4-BE49-F238E27FC236}">
                <a16:creationId xmlns:a16="http://schemas.microsoft.com/office/drawing/2014/main" id="{B4A559B6-0BC0-4E03-9AFF-CC3771AAB11C}"/>
              </a:ext>
            </a:extLst>
          </p:cNvPr>
          <p:cNvSpPr>
            <a:spLocks noGrp="1"/>
          </p:cNvSpPr>
          <p:nvPr>
            <p:ph idx="1"/>
          </p:nvPr>
        </p:nvSpPr>
        <p:spPr>
          <a:xfrm>
            <a:off x="1102463" y="1615571"/>
            <a:ext cx="10515600" cy="4351338"/>
          </a:xfrm>
        </p:spPr>
        <p:txBody>
          <a:bodyPr>
            <a:normAutofit/>
          </a:bodyPr>
          <a:lstStyle/>
          <a:p>
            <a:r>
              <a:rPr lang="en-US" u="sng" dirty="0">
                <a:solidFill>
                  <a:schemeClr val="bg1"/>
                </a:solidFill>
              </a:rPr>
              <a:t>Census Bureau: </a:t>
            </a:r>
          </a:p>
          <a:p>
            <a:pPr lvl="2"/>
            <a:r>
              <a:rPr lang="en-US" sz="2400" dirty="0">
                <a:solidFill>
                  <a:schemeClr val="bg1"/>
                </a:solidFill>
                <a:latin typeface="Roboto" panose="02000000000000000000" pitchFamily="2" charset="0"/>
                <a:ea typeface="Roboto" panose="02000000000000000000" pitchFamily="2" charset="0"/>
              </a:rPr>
              <a:t>HH and Small Business COVID Pulse Surveys</a:t>
            </a:r>
          </a:p>
          <a:p>
            <a:pPr lvl="2"/>
            <a:r>
              <a:rPr lang="en-US" sz="2400" dirty="0">
                <a:solidFill>
                  <a:schemeClr val="bg1"/>
                </a:solidFill>
                <a:latin typeface="Roboto" panose="02000000000000000000" pitchFamily="2" charset="0"/>
                <a:ea typeface="Roboto" panose="02000000000000000000" pitchFamily="2" charset="0"/>
              </a:rPr>
              <a:t>National Survey of Children’s Health (</a:t>
            </a:r>
            <a:r>
              <a:rPr lang="en-US" sz="2400" dirty="0">
                <a:solidFill>
                  <a:srgbClr val="D4B779"/>
                </a:solidFill>
                <a:latin typeface="Roboto" panose="02000000000000000000" pitchFamily="2" charset="0"/>
                <a:ea typeface="Roboto" panose="02000000000000000000" pitchFamily="2" charset="0"/>
              </a:rPr>
              <a:t>NSCH</a:t>
            </a:r>
            <a:r>
              <a:rPr lang="en-US" sz="2400" dirty="0">
                <a:solidFill>
                  <a:schemeClr val="bg1"/>
                </a:solidFill>
                <a:latin typeface="Roboto" panose="02000000000000000000" pitchFamily="2" charset="0"/>
                <a:ea typeface="Roboto" panose="02000000000000000000" pitchFamily="2" charset="0"/>
              </a:rPr>
              <a:t>)</a:t>
            </a:r>
          </a:p>
          <a:p>
            <a:pPr lvl="2"/>
            <a:r>
              <a:rPr lang="en-US" sz="2400" dirty="0">
                <a:solidFill>
                  <a:schemeClr val="bg1"/>
                </a:solidFill>
                <a:latin typeface="Roboto" panose="02000000000000000000" pitchFamily="2" charset="0"/>
                <a:ea typeface="Roboto" panose="02000000000000000000" pitchFamily="2" charset="0"/>
              </a:rPr>
              <a:t>National Sample Survey of Registered Nurses (</a:t>
            </a:r>
            <a:r>
              <a:rPr lang="en-US" sz="2400" dirty="0">
                <a:solidFill>
                  <a:srgbClr val="D4B779"/>
                </a:solidFill>
                <a:latin typeface="Roboto" panose="02000000000000000000" pitchFamily="2" charset="0"/>
                <a:ea typeface="Roboto" panose="02000000000000000000" pitchFamily="2" charset="0"/>
              </a:rPr>
              <a:t>NSSRN</a:t>
            </a:r>
            <a:r>
              <a:rPr lang="en-US" sz="2400" dirty="0">
                <a:solidFill>
                  <a:schemeClr val="bg1"/>
                </a:solidFill>
                <a:latin typeface="Roboto" panose="02000000000000000000" pitchFamily="2" charset="0"/>
                <a:ea typeface="Roboto" panose="02000000000000000000" pitchFamily="2" charset="0"/>
              </a:rPr>
              <a:t>)</a:t>
            </a:r>
          </a:p>
          <a:p>
            <a:pPr marL="914400" lvl="2" indent="0">
              <a:buNone/>
            </a:pPr>
            <a:endParaRPr lang="en-US" sz="2400" dirty="0">
              <a:solidFill>
                <a:schemeClr val="bg1"/>
              </a:solidFill>
              <a:latin typeface="Roboto" panose="02000000000000000000" pitchFamily="2" charset="0"/>
              <a:ea typeface="Roboto" panose="02000000000000000000" pitchFamily="2" charset="0"/>
            </a:endParaRPr>
          </a:p>
          <a:p>
            <a:r>
              <a:rPr lang="en-US" u="sng" dirty="0">
                <a:solidFill>
                  <a:schemeClr val="bg1"/>
                </a:solidFill>
              </a:rPr>
              <a:t>NCHS: </a:t>
            </a:r>
          </a:p>
          <a:p>
            <a:pPr lvl="2"/>
            <a:r>
              <a:rPr lang="en-US" sz="2400" dirty="0">
                <a:solidFill>
                  <a:schemeClr val="bg1"/>
                </a:solidFill>
                <a:latin typeface="Roboto" panose="02000000000000000000" pitchFamily="2" charset="0"/>
                <a:ea typeface="Roboto" panose="02000000000000000000" pitchFamily="2" charset="0"/>
              </a:rPr>
              <a:t>National Survey on Drug Use and Health (</a:t>
            </a:r>
            <a:r>
              <a:rPr lang="en-US" sz="2400" dirty="0">
                <a:solidFill>
                  <a:srgbClr val="D4B779"/>
                </a:solidFill>
                <a:latin typeface="Roboto" panose="02000000000000000000" pitchFamily="2" charset="0"/>
                <a:ea typeface="Roboto" panose="02000000000000000000" pitchFamily="2" charset="0"/>
              </a:rPr>
              <a:t>NSDUH</a:t>
            </a:r>
            <a:r>
              <a:rPr lang="en-US" sz="2400" dirty="0">
                <a:solidFill>
                  <a:schemeClr val="bg1"/>
                </a:solidFill>
                <a:latin typeface="Roboto" panose="02000000000000000000" pitchFamily="2" charset="0"/>
                <a:ea typeface="Roboto" panose="02000000000000000000" pitchFamily="2" charset="0"/>
              </a:rPr>
              <a:t>)</a:t>
            </a:r>
          </a:p>
          <a:p>
            <a:pPr marL="914400" lvl="2" indent="0">
              <a:buNone/>
            </a:pPr>
            <a:endParaRPr lang="en-US" sz="2400" dirty="0">
              <a:solidFill>
                <a:schemeClr val="bg1"/>
              </a:solidFill>
              <a:latin typeface="Roboto" panose="02000000000000000000" pitchFamily="2" charset="0"/>
              <a:ea typeface="Roboto" panose="02000000000000000000" pitchFamily="2" charset="0"/>
            </a:endParaRPr>
          </a:p>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2F0BF1F4-A053-4AE0-8FC7-864E4B597C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3900255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40246</TotalTime>
  <Words>3294</Words>
  <Application>Microsoft Office PowerPoint</Application>
  <PresentationFormat>Widescreen</PresentationFormat>
  <Paragraphs>389</Paragraphs>
  <Slides>33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Calibri Light</vt:lpstr>
      <vt:lpstr>Lora</vt:lpstr>
      <vt:lpstr>Roboto</vt:lpstr>
      <vt:lpstr>Times New Roman</vt:lpstr>
      <vt:lpstr>Wingdings</vt:lpstr>
      <vt:lpstr>Office Theme</vt:lpstr>
      <vt:lpstr>1_Office Theme</vt:lpstr>
      <vt:lpstr>Rocky Mountain Research Data Center (RMRDC): Accessing Restricted Data Collected by Federal Agencies    https://www.colorado.edu/rocky-mountain-research-data-center/</vt:lpstr>
      <vt:lpstr>Advantages of Restricted-Use Microdata</vt:lpstr>
      <vt:lpstr>PowerPoint Presentation</vt:lpstr>
      <vt:lpstr>RMRDC Membership Network *All faculty, staff and graduate students associated with member universities have free access to the lab and its services</vt:lpstr>
      <vt:lpstr>PowerPoint Presentation</vt:lpstr>
      <vt:lpstr>What RMRDC Offers</vt:lpstr>
      <vt:lpstr>AMC Restricted Data Projects – Active Projects</vt:lpstr>
      <vt:lpstr>AMC Restricted Data Projects – In Development</vt:lpstr>
      <vt:lpstr>Restricted-Use Health Data  with RMRDC Access Added Recently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Project Using National Survey of family Growth (NSFG)</vt:lpstr>
      <vt:lpstr>Current RMRDC grad student-led health projects:</vt:lpstr>
      <vt:lpstr>Local Children’s Health (NSCH) Project Currently In Development</vt:lpstr>
      <vt:lpstr>Linkable Demographic Data for Spatial Research</vt:lpstr>
      <vt:lpstr>Census Longitudinal Infrastructure</vt:lpstr>
      <vt:lpstr>More Local Use of Spatial (Linked) Data</vt:lpstr>
      <vt:lpstr>“Oil and Gas Siting, Housing Choices, and Environmental Justice”</vt:lpstr>
      <vt:lpstr>Data Overview – Census Economic Data</vt:lpstr>
      <vt:lpstr>Local Example of Using Census Economic Data for Health Research</vt:lpstr>
      <vt:lpstr>Census Economic Data</vt:lpstr>
      <vt:lpstr>ANOTHER Local Example of Using Census Economic Data for Health Research</vt:lpstr>
      <vt:lpstr>Economic Data Linkage</vt:lpstr>
      <vt:lpstr>Local Use of Linked Economic Data</vt:lpstr>
      <vt:lpstr>BLS Injury and Fatality Data</vt:lpstr>
      <vt:lpstr>Proposal Development</vt:lpstr>
      <vt:lpstr>Proposal Reviews and Timeline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 S Morrissey Little</dc:creator>
  <cp:lastModifiedBy>Jani S Morrissey Little</cp:lastModifiedBy>
  <cp:revision>282</cp:revision>
  <dcterms:created xsi:type="dcterms:W3CDTF">2019-11-21T16:48:46Z</dcterms:created>
  <dcterms:modified xsi:type="dcterms:W3CDTF">2022-03-09T19:48:17Z</dcterms:modified>
</cp:coreProperties>
</file>