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7" r:id="rId4"/>
    <p:sldId id="258" r:id="rId5"/>
    <p:sldId id="259" r:id="rId6"/>
    <p:sldId id="260" r:id="rId7"/>
    <p:sldId id="262" r:id="rId8"/>
    <p:sldId id="582" r:id="rId9"/>
    <p:sldId id="374" r:id="rId10"/>
    <p:sldId id="572" r:id="rId11"/>
    <p:sldId id="573" r:id="rId12"/>
    <p:sldId id="571" r:id="rId13"/>
    <p:sldId id="574" r:id="rId14"/>
    <p:sldId id="547" r:id="rId15"/>
    <p:sldId id="575" r:id="rId16"/>
    <p:sldId id="554" r:id="rId17"/>
    <p:sldId id="261" r:id="rId18"/>
    <p:sldId id="576" r:id="rId19"/>
    <p:sldId id="556" r:id="rId20"/>
    <p:sldId id="580" r:id="rId21"/>
    <p:sldId id="557" r:id="rId22"/>
    <p:sldId id="558" r:id="rId23"/>
    <p:sldId id="577" r:id="rId24"/>
    <p:sldId id="581" r:id="rId25"/>
    <p:sldId id="543" r:id="rId26"/>
    <p:sldId id="551" r:id="rId27"/>
    <p:sldId id="542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4B779"/>
    <a:srgbClr val="6A6C6E"/>
    <a:srgbClr val="D4B7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94" autoAdjust="0"/>
    <p:restoredTop sz="94660"/>
  </p:normalViewPr>
  <p:slideViewPr>
    <p:cSldViewPr snapToGrid="0">
      <p:cViewPr varScale="1">
        <p:scale>
          <a:sx n="61" d="100"/>
          <a:sy n="61" d="100"/>
        </p:scale>
        <p:origin x="60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F3EB98-CF44-47FC-9FBE-9B7E94FCA9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7FCC8E4-5CA4-48E7-A8B0-79BD0D0B27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969A84-F209-4A15-86E1-1B4392BC42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4C11B-85FD-4DE2-ACA5-138BFB24037E}" type="datetimeFigureOut">
              <a:rPr lang="en-US" smtClean="0"/>
              <a:t>3/4/2022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B3BC9B-A310-4A2A-8839-098A6865F7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015BFA-5373-490C-B191-5237F022A6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D3249-230C-4465-8CB0-FABD884D8F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7877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C65189-4C1E-4EFD-AB2D-61CDF879A7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DF248BF-2514-42AF-BB69-CB861802D7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BFB430-9E0E-4881-9D76-095703C332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4C11B-85FD-4DE2-ACA5-138BFB24037E}" type="datetimeFigureOut">
              <a:rPr lang="en-US" smtClean="0"/>
              <a:t>3/4/2022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C091A8-4D72-4789-B694-62B70F45C0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3403D3-2DB2-4D3B-B566-5002293BE3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D3249-230C-4465-8CB0-FABD884D8F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6355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C68F080-AB64-48CA-BBB8-AD198D08345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8ECB1DE-B85F-48A7-91B7-9D00188000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F77F06-FAE2-4B58-8561-25589EF2F6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4C11B-85FD-4DE2-ACA5-138BFB24037E}" type="datetimeFigureOut">
              <a:rPr lang="en-US" smtClean="0"/>
              <a:t>3/4/2022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03F705-64A2-4E71-9FC3-7479A14605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8403B9-DDF5-4305-B361-431EA3E3BE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D3249-230C-4465-8CB0-FABD884D8F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3849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F7059-1581-4769-A897-6881CD1724CA}" type="datetimeFigureOut">
              <a:rPr lang="en-US" smtClean="0"/>
              <a:t>3/4/2022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5946A-32C6-46D4-9E82-646DADB36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2800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F7059-1581-4769-A897-6881CD1724CA}" type="datetimeFigureOut">
              <a:rPr lang="en-US" smtClean="0"/>
              <a:t>3/4/2022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5946A-32C6-46D4-9E82-646DADB36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246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F7059-1581-4769-A897-6881CD1724CA}" type="datetimeFigureOut">
              <a:rPr lang="en-US" smtClean="0"/>
              <a:t>3/4/2022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5946A-32C6-46D4-9E82-646DADB36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7715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F7059-1581-4769-A897-6881CD1724CA}" type="datetimeFigureOut">
              <a:rPr lang="en-US" smtClean="0"/>
              <a:t>3/4/2022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5946A-32C6-46D4-9E82-646DADB36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6742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F7059-1581-4769-A897-6881CD1724CA}" type="datetimeFigureOut">
              <a:rPr lang="en-US" smtClean="0"/>
              <a:t>3/4/2022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5946A-32C6-46D4-9E82-646DADB36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1719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F7059-1581-4769-A897-6881CD1724CA}" type="datetimeFigureOut">
              <a:rPr lang="en-US" smtClean="0"/>
              <a:t>3/4/2022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5946A-32C6-46D4-9E82-646DADB36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9902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F7059-1581-4769-A897-6881CD1724CA}" type="datetimeFigureOut">
              <a:rPr lang="en-US" smtClean="0"/>
              <a:t>3/4/2022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5946A-32C6-46D4-9E82-646DADB36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9945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F7059-1581-4769-A897-6881CD1724CA}" type="datetimeFigureOut">
              <a:rPr lang="en-US" smtClean="0"/>
              <a:t>3/4/2022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5946A-32C6-46D4-9E82-646DADB36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8887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1ED36C-5112-4FF2-A3D5-FEDB41B7E5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6F0D84-AC3E-4395-B392-938A6AEBE8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76AB8B-0FEE-436B-BBEE-0F5A59FA63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4C11B-85FD-4DE2-ACA5-138BFB24037E}" type="datetimeFigureOut">
              <a:rPr lang="en-US" smtClean="0"/>
              <a:t>3/4/2022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DF29F2-81F3-460F-8D3B-195622983A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CB7E0E-4909-474D-80F2-4F65F8F8F7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D3249-230C-4465-8CB0-FABD884D8F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7897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F7059-1581-4769-A897-6881CD1724CA}" type="datetimeFigureOut">
              <a:rPr lang="en-US" smtClean="0"/>
              <a:t>3/4/2022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5946A-32C6-46D4-9E82-646DADB36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0545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F7059-1581-4769-A897-6881CD1724CA}" type="datetimeFigureOut">
              <a:rPr lang="en-US" smtClean="0"/>
              <a:t>3/4/2022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5946A-32C6-46D4-9E82-646DADB36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2011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F7059-1581-4769-A897-6881CD1724CA}" type="datetimeFigureOut">
              <a:rPr lang="en-US" smtClean="0"/>
              <a:t>3/4/2022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5946A-32C6-46D4-9E82-646DADB36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0377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8414BC-151B-4405-898A-2487B7B96A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61E2D8-A39A-4AEA-AC83-58CBC40FBC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7D9583-C0CA-4C60-84A9-8B4C71AA29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4C11B-85FD-4DE2-ACA5-138BFB24037E}" type="datetimeFigureOut">
              <a:rPr lang="en-US" smtClean="0"/>
              <a:t>3/4/2022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023E26-9061-4D4A-B7D9-5F008C0EA4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40122F-E190-4676-96AD-6851455F5F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D3249-230C-4465-8CB0-FABD884D8F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9458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E0FD5D-AF7D-468C-A726-7648C7F5AD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E1B30F-0F47-45A8-893F-329A80A351A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10CF43F-85C2-47AC-B717-F898D22CA5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D16C855-9228-4490-9A9D-3C3CDAA784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4C11B-85FD-4DE2-ACA5-138BFB24037E}" type="datetimeFigureOut">
              <a:rPr lang="en-US" smtClean="0"/>
              <a:t>3/4/2022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15F456-68C6-4BF9-90D0-BD8CF3A0A9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D18EFD-4B43-4E52-AC0A-DDBBA2C519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D3249-230C-4465-8CB0-FABD884D8F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7928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625937-535B-4060-83B7-8CC0A83825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CC5B53-59AF-4DC3-A7ED-45EB8E4CC1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D2ADB9-49A4-468C-8136-CF0CBCFFA4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E78232D-2D09-42AD-95C0-C9BCC720BA5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84D84BE-3E3D-4759-A0A3-703B96FFAAE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C4D3A9C-AD59-4E54-B44F-775CF8F5CA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4C11B-85FD-4DE2-ACA5-138BFB24037E}" type="datetimeFigureOut">
              <a:rPr lang="en-US" smtClean="0"/>
              <a:t>3/4/2022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51C9CD6-B7AB-4246-8E39-C9B1B4B3C6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D0D5530-16A0-4A7A-9CED-C7E7250D7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D3249-230C-4465-8CB0-FABD884D8F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4754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18B7BD-A82A-4C54-BD4C-40F7CFF817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0F32B3D-FFB0-413A-9631-E3120F21AD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4C11B-85FD-4DE2-ACA5-138BFB24037E}" type="datetimeFigureOut">
              <a:rPr lang="en-US" smtClean="0"/>
              <a:t>3/4/2022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6836AAD-7E19-40F2-92F5-E16C0E6416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01BC018-5989-4E4C-91A3-170699463E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D3249-230C-4465-8CB0-FABD884D8F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0458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6B6658B-CDAB-4D41-BC09-19E7C57532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4C11B-85FD-4DE2-ACA5-138BFB24037E}" type="datetimeFigureOut">
              <a:rPr lang="en-US" smtClean="0"/>
              <a:t>3/4/2022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16E0BDA-10CD-4691-864B-4C88AABE46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6DA08B-EC2C-45D3-9596-F8E47863A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D3249-230C-4465-8CB0-FABD884D8F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8801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6F41E4-4CFD-4055-A1D0-20D89862DB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D9D57F-F656-4BD3-885B-CC883AA9DA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DE5CA8-0025-475A-AC8F-6DE0487088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AE1507-05CB-4162-A69C-9D38C4E097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4C11B-85FD-4DE2-ACA5-138BFB24037E}" type="datetimeFigureOut">
              <a:rPr lang="en-US" smtClean="0"/>
              <a:t>3/4/2022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D0D8C4-514C-49BC-9A29-38706BC128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088209-2021-4AC4-A7E1-3BFF5ED773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D3249-230C-4465-8CB0-FABD884D8F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726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9BEDBA-33A6-4690-A447-E84BA1A287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F71EF3D-EDD7-4E1C-BF8A-487E7AEB8EF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B35663C-ACFE-4C56-926E-C8B47F461D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076FB2-3776-49D8-8C69-791116C7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4C11B-85FD-4DE2-ACA5-138BFB24037E}" type="datetimeFigureOut">
              <a:rPr lang="en-US" smtClean="0"/>
              <a:t>3/4/2022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4CB3DE-8457-4534-ADC9-EDE8B6AF94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BD5499-125E-4835-B28F-2B0B0D1453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D3249-230C-4465-8CB0-FABD884D8F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6027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16537C6-109C-4369-8902-640828CC8A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1A6024-F824-43C6-B6AD-4459A69489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336C9D-E784-462D-B52B-2225A973AC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B4C11B-85FD-4DE2-ACA5-138BFB24037E}" type="datetimeFigureOut">
              <a:rPr lang="en-US" smtClean="0"/>
              <a:t>3/4/2022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2F4AD3-E770-44F9-9F0D-90411693DD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9F497-6CF3-41AF-85AB-027478DEAF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4D3249-230C-4465-8CB0-FABD884D8F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0419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4F7059-1581-4769-A897-6881CD1724CA}" type="datetimeFigureOut">
              <a:rPr lang="en-US" smtClean="0"/>
              <a:t>3/4/2022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95946A-32C6-46D4-9E82-646DADB36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584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jani.little@colorado.edu" TargetMode="External"/><Relationship Id="rId2" Type="http://schemas.openxmlformats.org/officeDocument/2006/relationships/hyperlink" Target="https://www.colorado.edu/rocky-mountain-research-data-center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hyperlink" Target="mailto:kas.mclean@colorado.edu" TargetMode="External"/><Relationship Id="rId4" Type="http://schemas.openxmlformats.org/officeDocument/2006/relationships/hyperlink" Target="mailto:philip.m.pendergast@census.gov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gif"/><Relationship Id="rId11" Type="http://schemas.openxmlformats.org/officeDocument/2006/relationships/image" Target="../media/image10.png"/><Relationship Id="rId5" Type="http://schemas.openxmlformats.org/officeDocument/2006/relationships/image" Target="../media/image4.jp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dc.gov/rdc/leftbrch/Presubmit.htm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www.cdc.gov/rdc/leftbrch/userestricdt.htm" TargetMode="Externa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hyperlink" Target="mailto:Kas.mclean@colorado.edu" TargetMode="External"/><Relationship Id="rId3" Type="http://schemas.openxmlformats.org/officeDocument/2006/relationships/image" Target="../media/image14.png"/><Relationship Id="rId7" Type="http://schemas.openxmlformats.org/officeDocument/2006/relationships/image" Target="../media/image1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6" Type="http://schemas.openxmlformats.org/officeDocument/2006/relationships/hyperlink" Target="mailto:jani.little@colorado.edu" TargetMode="External"/><Relationship Id="rId5" Type="http://schemas.openxmlformats.org/officeDocument/2006/relationships/hyperlink" Target="mailto:philip.m.pendergast@census.gov" TargetMode="External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6F4519-23A6-4D5D-B359-AEFD5B0D1C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53380" y="1130842"/>
            <a:ext cx="9684152" cy="2387600"/>
          </a:xfrm>
        </p:spPr>
        <p:txBody>
          <a:bodyPr>
            <a:noAutofit/>
          </a:bodyPr>
          <a:lstStyle/>
          <a:p>
            <a:r>
              <a:rPr lang="en-US" sz="4900" b="1" dirty="0">
                <a:solidFill>
                  <a:schemeClr val="bg1"/>
                </a:solidFill>
              </a:rPr>
              <a:t>Rocky Mountain Research Data Center (</a:t>
            </a:r>
            <a:r>
              <a:rPr lang="en-US" sz="4900" b="1" dirty="0">
                <a:solidFill>
                  <a:srgbClr val="D4B779"/>
                </a:solidFill>
              </a:rPr>
              <a:t>RMRDC</a:t>
            </a:r>
            <a:r>
              <a:rPr lang="en-US" sz="4900" b="1" dirty="0">
                <a:solidFill>
                  <a:schemeClr val="bg1"/>
                </a:solidFill>
              </a:rPr>
              <a:t>): Accessing Restricted Data Collected by Federal Agencies</a:t>
            </a:r>
            <a:br>
              <a:rPr lang="en-US" sz="4900" b="1" dirty="0">
                <a:solidFill>
                  <a:schemeClr val="bg1"/>
                </a:solidFill>
              </a:rPr>
            </a:br>
            <a:r>
              <a:rPr lang="en-US" sz="4900" b="1" dirty="0">
                <a:solidFill>
                  <a:schemeClr val="bg1"/>
                </a:solidFill>
              </a:rPr>
              <a:t>  </a:t>
            </a:r>
            <a:br>
              <a:rPr lang="en-US" sz="1800" b="1" dirty="0">
                <a:solidFill>
                  <a:schemeClr val="bg1"/>
                </a:solidFill>
              </a:rPr>
            </a:br>
            <a:r>
              <a:rPr lang="en-US" sz="2200" b="1" dirty="0">
                <a:hlinkClick r:id="rId2"/>
              </a:rPr>
              <a:t>https://www.colorado.edu/rocky-mountain-research-data-center/</a:t>
            </a:r>
            <a:endParaRPr lang="en-US" sz="4400" b="1" dirty="0">
              <a:solidFill>
                <a:schemeClr val="bg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BFBBD97-5666-47CD-B1DE-24E4C5C530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2902934"/>
          </a:xfrm>
        </p:spPr>
        <p:txBody>
          <a:bodyPr/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solidFill>
                  <a:srgbClr val="D4B779"/>
                </a:solidFill>
              </a:rPr>
              <a:t>Jani Little, Executive Director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sz="1800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jani.little@colorado.edu</a:t>
            </a:r>
            <a:endParaRPr lang="en-US" sz="1800" dirty="0">
              <a:solidFill>
                <a:schemeClr val="bg1"/>
              </a:solidFill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sz="1800" dirty="0">
              <a:solidFill>
                <a:schemeClr val="bg1"/>
              </a:solidFill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solidFill>
                  <a:srgbClr val="D4B779"/>
                </a:solidFill>
              </a:rPr>
              <a:t>Philip Pendergast, Administrator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sz="1800" dirty="0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philip.m.pendergast@census.gov</a:t>
            </a:r>
            <a:endParaRPr lang="en-US" sz="1800" dirty="0">
              <a:solidFill>
                <a:schemeClr val="bg1"/>
              </a:solidFill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sz="1800" dirty="0">
              <a:solidFill>
                <a:schemeClr val="bg1"/>
              </a:solidFill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solidFill>
                  <a:srgbClr val="D4B779"/>
                </a:solidFill>
              </a:rPr>
              <a:t>Kas McLean, GRA (Econ PhD Candidate)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sz="1800" dirty="0">
                <a:solidFill>
                  <a:schemeClr val="bg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kas.mclean@colorado.edu</a:t>
            </a:r>
            <a:endParaRPr lang="en-US" sz="1800" dirty="0">
              <a:solidFill>
                <a:schemeClr val="bg1"/>
              </a:solidFill>
            </a:endParaRPr>
          </a:p>
          <a:p>
            <a:pPr>
              <a:spcBef>
                <a:spcPts val="0"/>
              </a:spcBef>
            </a:pP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F9EA35C-8D60-4841-9F17-AE7DF0192A5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4" y="5822445"/>
            <a:ext cx="12192000" cy="1035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7152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</a:rPr>
              <a:t>Census </a:t>
            </a:r>
            <a:r>
              <a:rPr lang="en-US" sz="5400" b="1" dirty="0">
                <a:solidFill>
                  <a:srgbClr val="D4B779"/>
                </a:solidFill>
              </a:rPr>
              <a:t>Longitudinal Infrastructure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981201" y="1894564"/>
            <a:ext cx="1316263" cy="646331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2000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Census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352958" y="1896688"/>
            <a:ext cx="1316263" cy="646331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2010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Census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080133" y="1860200"/>
            <a:ext cx="1316263" cy="646331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2005-2020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ACS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716289" y="1876587"/>
            <a:ext cx="1316263" cy="646331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2020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Census</a:t>
            </a:r>
          </a:p>
        </p:txBody>
      </p:sp>
      <p:cxnSp>
        <p:nvCxnSpPr>
          <p:cNvPr id="7" name="Straight Arrow Connector 6"/>
          <p:cNvCxnSpPr>
            <a:stCxn id="3" idx="3"/>
            <a:endCxn id="4" idx="1"/>
          </p:cNvCxnSpPr>
          <p:nvPr/>
        </p:nvCxnSpPr>
        <p:spPr>
          <a:xfrm>
            <a:off x="3297463" y="2217729"/>
            <a:ext cx="1055494" cy="2124"/>
          </a:xfrm>
          <a:prstGeom prst="straightConnector1">
            <a:avLst/>
          </a:prstGeom>
          <a:ln w="381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5669569" y="2219853"/>
            <a:ext cx="1055494" cy="2124"/>
          </a:xfrm>
          <a:prstGeom prst="straightConnector1">
            <a:avLst/>
          </a:prstGeom>
          <a:ln w="381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8019322" y="2179572"/>
            <a:ext cx="1055494" cy="2124"/>
          </a:xfrm>
          <a:prstGeom prst="straightConnector1">
            <a:avLst/>
          </a:prstGeom>
          <a:ln w="381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413641" y="1444448"/>
            <a:ext cx="34902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Decennial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D4B77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Census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and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D4B77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ACS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datasets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3756079" y="3841092"/>
            <a:ext cx="642553" cy="2124"/>
          </a:xfrm>
          <a:prstGeom prst="straightConnector1">
            <a:avLst/>
          </a:prstGeom>
          <a:ln w="381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2700000">
            <a:off x="2392652" y="3145294"/>
            <a:ext cx="1055494" cy="2124"/>
          </a:xfrm>
          <a:prstGeom prst="straightConnector1">
            <a:avLst/>
          </a:prstGeom>
          <a:ln w="381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8100000">
            <a:off x="8689958" y="3097647"/>
            <a:ext cx="1055494" cy="2124"/>
          </a:xfrm>
          <a:prstGeom prst="straightConnector1">
            <a:avLst/>
          </a:prstGeom>
          <a:ln w="381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672783" y="3098709"/>
            <a:ext cx="27016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Household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D4B77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survey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datasets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419150" y="3642427"/>
            <a:ext cx="1316263" cy="36933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CPS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413641" y="3642427"/>
            <a:ext cx="1316263" cy="36933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SIPP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385459" y="3654400"/>
            <a:ext cx="1316263" cy="36933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AHS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356177" y="3642427"/>
            <a:ext cx="1316263" cy="36933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NCVS</a:t>
            </a:r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5736405" y="3859167"/>
            <a:ext cx="642553" cy="2124"/>
          </a:xfrm>
          <a:prstGeom prst="straightConnector1">
            <a:avLst/>
          </a:prstGeom>
          <a:ln w="381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7698046" y="3857043"/>
            <a:ext cx="642553" cy="2124"/>
          </a:xfrm>
          <a:prstGeom prst="straightConnector1">
            <a:avLst/>
          </a:prstGeom>
          <a:ln w="381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cxnSpLocks/>
          </p:cNvCxnSpPr>
          <p:nvPr/>
        </p:nvCxnSpPr>
        <p:spPr>
          <a:xfrm>
            <a:off x="3452787" y="4082243"/>
            <a:ext cx="833987" cy="818500"/>
          </a:xfrm>
          <a:prstGeom prst="straightConnector1">
            <a:avLst/>
          </a:prstGeom>
          <a:ln w="381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rot="8100000">
            <a:off x="7769115" y="4525757"/>
            <a:ext cx="1055494" cy="2124"/>
          </a:xfrm>
          <a:prstGeom prst="straightConnector1">
            <a:avLst/>
          </a:prstGeom>
          <a:ln w="381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7474523" y="4986665"/>
            <a:ext cx="1743182" cy="646331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External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Data Sources</a:t>
            </a:r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4892736" y="5322312"/>
            <a:ext cx="642553" cy="2124"/>
          </a:xfrm>
          <a:prstGeom prst="straightConnector1">
            <a:avLst/>
          </a:prstGeom>
          <a:ln w="381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Picture 29">
            <a:extLst>
              <a:ext uri="{FF2B5EF4-FFF2-40B4-BE49-F238E27FC236}">
                <a16:creationId xmlns:a16="http://schemas.microsoft.com/office/drawing/2014/main" id="{46D662C9-BB69-4135-A0D4-25715DEA082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4" y="5822445"/>
            <a:ext cx="12192000" cy="1035555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AEF3A81C-4738-43AD-8670-9961BC1A7336}"/>
              </a:ext>
            </a:extLst>
          </p:cNvPr>
          <p:cNvSpPr txBox="1"/>
          <p:nvPr/>
        </p:nvSpPr>
        <p:spPr>
          <a:xfrm>
            <a:off x="5535289" y="4986666"/>
            <a:ext cx="1316263" cy="646331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Address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Records</a:t>
            </a: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6D280C1F-F902-4CCF-8D25-9E43A558FB96}"/>
              </a:ext>
            </a:extLst>
          </p:cNvPr>
          <p:cNvCxnSpPr/>
          <p:nvPr/>
        </p:nvCxnSpPr>
        <p:spPr>
          <a:xfrm>
            <a:off x="6841706" y="5310732"/>
            <a:ext cx="642553" cy="2124"/>
          </a:xfrm>
          <a:prstGeom prst="straightConnector1">
            <a:avLst/>
          </a:prstGeom>
          <a:ln w="381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15A74A22-C38D-407E-90DB-A25DBD1FA7EC}"/>
              </a:ext>
            </a:extLst>
          </p:cNvPr>
          <p:cNvSpPr txBox="1"/>
          <p:nvPr/>
        </p:nvSpPr>
        <p:spPr>
          <a:xfrm>
            <a:off x="4520449" y="4478028"/>
            <a:ext cx="33616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D4B77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Administrative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and other datasets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82FB0D5-80CD-43F3-AFBF-131ED39D0C64}"/>
              </a:ext>
            </a:extLst>
          </p:cNvPr>
          <p:cNvSpPr txBox="1"/>
          <p:nvPr/>
        </p:nvSpPr>
        <p:spPr>
          <a:xfrm>
            <a:off x="3077281" y="5007571"/>
            <a:ext cx="1743182" cy="646331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LEHD Employer Files</a:t>
            </a: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E9C71199-4CAC-4528-A6E8-697990B10572}"/>
              </a:ext>
            </a:extLst>
          </p:cNvPr>
          <p:cNvSpPr/>
          <p:nvPr/>
        </p:nvSpPr>
        <p:spPr>
          <a:xfrm>
            <a:off x="5407679" y="4790151"/>
            <a:ext cx="1602640" cy="1086053"/>
          </a:xfrm>
          <a:prstGeom prst="ellipse">
            <a:avLst/>
          </a:prstGeom>
          <a:noFill/>
          <a:ln w="63500">
            <a:solidFill>
              <a:srgbClr val="D4B7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8B7C53BB-8B1F-4459-B65B-38D13A5041A8}"/>
              </a:ext>
            </a:extLst>
          </p:cNvPr>
          <p:cNvSpPr/>
          <p:nvPr/>
        </p:nvSpPr>
        <p:spPr>
          <a:xfrm>
            <a:off x="7554857" y="4836738"/>
            <a:ext cx="1602640" cy="1086053"/>
          </a:xfrm>
          <a:prstGeom prst="ellipse">
            <a:avLst/>
          </a:prstGeom>
          <a:noFill/>
          <a:ln w="63500">
            <a:solidFill>
              <a:srgbClr val="D4B7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11761C43-5835-4328-B518-556A46D1CC7C}"/>
              </a:ext>
            </a:extLst>
          </p:cNvPr>
          <p:cNvSpPr/>
          <p:nvPr/>
        </p:nvSpPr>
        <p:spPr>
          <a:xfrm>
            <a:off x="8951279" y="1636545"/>
            <a:ext cx="1602640" cy="1086053"/>
          </a:xfrm>
          <a:prstGeom prst="ellipse">
            <a:avLst/>
          </a:prstGeom>
          <a:noFill/>
          <a:ln w="63500">
            <a:solidFill>
              <a:srgbClr val="D4B7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4395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B2026A8-A280-4620-9279-6F1DD0ABCE0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4" y="5822445"/>
            <a:ext cx="12192000" cy="1035555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CF90A847-5A87-495B-ACA7-B096DA9517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5400" b="1" dirty="0">
                <a:solidFill>
                  <a:schemeClr val="bg1"/>
                </a:solidFill>
              </a:rPr>
              <a:t>More </a:t>
            </a:r>
            <a:r>
              <a:rPr lang="en-US" sz="5400" b="1" dirty="0">
                <a:solidFill>
                  <a:srgbClr val="D4B779"/>
                </a:solidFill>
              </a:rPr>
              <a:t>Local Use </a:t>
            </a:r>
            <a:r>
              <a:rPr lang="en-US" sz="5400" b="1" dirty="0">
                <a:solidFill>
                  <a:schemeClr val="bg1"/>
                </a:solidFill>
              </a:rPr>
              <a:t>of Spatial (Linked) Data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C2EC8C-CC01-4595-8BBC-DAF6397FF8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13647"/>
            <a:ext cx="10515600" cy="4563316"/>
          </a:xfrm>
        </p:spPr>
        <p:txBody>
          <a:bodyPr/>
          <a:lstStyle/>
          <a:p>
            <a:r>
              <a:rPr lang="en-US" dirty="0" err="1">
                <a:solidFill>
                  <a:schemeClr val="bg1"/>
                </a:solidFill>
              </a:rPr>
              <a:t>Allshouse</a:t>
            </a:r>
            <a:r>
              <a:rPr lang="en-US" dirty="0">
                <a:solidFill>
                  <a:schemeClr val="bg1"/>
                </a:solidFill>
              </a:rPr>
              <a:t>, Sansone-Poe, and McKenzie (</a:t>
            </a:r>
            <a:r>
              <a:rPr lang="en-US" dirty="0">
                <a:solidFill>
                  <a:srgbClr val="D4B779"/>
                </a:solidFill>
              </a:rPr>
              <a:t>CU Anschutz</a:t>
            </a:r>
            <a:r>
              <a:rPr lang="en-US" dirty="0">
                <a:solidFill>
                  <a:schemeClr val="bg1"/>
                </a:solidFill>
              </a:rPr>
              <a:t>) - “Oil and Gas Siting, Housing Choices, and Environmental Justice”</a:t>
            </a:r>
          </a:p>
          <a:p>
            <a:r>
              <a:rPr lang="en-US" dirty="0">
                <a:solidFill>
                  <a:schemeClr val="bg1"/>
                </a:solidFill>
              </a:rPr>
              <a:t>Uses a unique mosaic of datasets to determine population characteristics of those at risk of O&amp;G development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American Community Survey (</a:t>
            </a:r>
            <a:r>
              <a:rPr lang="en-US" dirty="0">
                <a:solidFill>
                  <a:srgbClr val="D4B779"/>
                </a:solidFill>
              </a:rPr>
              <a:t>ACS</a:t>
            </a:r>
            <a:r>
              <a:rPr lang="en-US" dirty="0">
                <a:solidFill>
                  <a:schemeClr val="bg1"/>
                </a:solidFill>
              </a:rPr>
              <a:t>) – Household characteristics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Master Address File (</a:t>
            </a:r>
            <a:r>
              <a:rPr lang="en-US" dirty="0" err="1">
                <a:solidFill>
                  <a:srgbClr val="D4B779"/>
                </a:solidFill>
              </a:rPr>
              <a:t>MAFx</a:t>
            </a:r>
            <a:r>
              <a:rPr lang="en-US" dirty="0">
                <a:solidFill>
                  <a:schemeClr val="bg1"/>
                </a:solidFill>
              </a:rPr>
              <a:t>) – Location of households (address, </a:t>
            </a:r>
            <a:r>
              <a:rPr lang="en-US" dirty="0" err="1">
                <a:solidFill>
                  <a:schemeClr val="bg1"/>
                </a:solidFill>
              </a:rPr>
              <a:t>lat</a:t>
            </a:r>
            <a:r>
              <a:rPr lang="en-US" dirty="0">
                <a:solidFill>
                  <a:schemeClr val="bg1"/>
                </a:solidFill>
              </a:rPr>
              <a:t>/long)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External </a:t>
            </a:r>
            <a:r>
              <a:rPr lang="en-US" dirty="0">
                <a:solidFill>
                  <a:srgbClr val="D4B779"/>
                </a:solidFill>
              </a:rPr>
              <a:t>Oil &amp; Gas well site </a:t>
            </a:r>
            <a:r>
              <a:rPr lang="en-US" dirty="0">
                <a:solidFill>
                  <a:schemeClr val="bg1"/>
                </a:solidFill>
              </a:rPr>
              <a:t>data (</a:t>
            </a:r>
            <a:r>
              <a:rPr lang="en-US" dirty="0" err="1">
                <a:solidFill>
                  <a:schemeClr val="bg1"/>
                </a:solidFill>
              </a:rPr>
              <a:t>lat</a:t>
            </a:r>
            <a:r>
              <a:rPr lang="en-US" dirty="0">
                <a:solidFill>
                  <a:schemeClr val="bg1"/>
                </a:solidFill>
              </a:rPr>
              <a:t>/long)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External US </a:t>
            </a:r>
            <a:r>
              <a:rPr lang="en-US" dirty="0">
                <a:solidFill>
                  <a:srgbClr val="D4B779"/>
                </a:solidFill>
              </a:rPr>
              <a:t>Building footprints </a:t>
            </a:r>
            <a:r>
              <a:rPr lang="en-US" dirty="0">
                <a:solidFill>
                  <a:schemeClr val="bg1"/>
                </a:solidFill>
              </a:rPr>
              <a:t>data (</a:t>
            </a:r>
            <a:r>
              <a:rPr lang="en-US" dirty="0" err="1">
                <a:solidFill>
                  <a:schemeClr val="bg1"/>
                </a:solidFill>
              </a:rPr>
              <a:t>lat</a:t>
            </a:r>
            <a:r>
              <a:rPr lang="en-US" dirty="0">
                <a:solidFill>
                  <a:schemeClr val="bg1"/>
                </a:solidFill>
              </a:rPr>
              <a:t>/long of residential units on lots)</a:t>
            </a:r>
          </a:p>
          <a:p>
            <a:r>
              <a:rPr lang="en-US" dirty="0">
                <a:solidFill>
                  <a:schemeClr val="bg1"/>
                </a:solidFill>
              </a:rPr>
              <a:t>Create fine-grained estimates of population mixing to assess possible association with childhood Acute Lymphocytic Leukemia (ALL)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68606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B1DB4F75-6000-4F6C-8DA8-CA6EAB185734}"/>
              </a:ext>
            </a:extLst>
          </p:cNvPr>
          <p:cNvSpPr/>
          <p:nvPr/>
        </p:nvSpPr>
        <p:spPr>
          <a:xfrm>
            <a:off x="819150" y="1438275"/>
            <a:ext cx="10582047" cy="46863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Cloud 30">
            <a:extLst>
              <a:ext uri="{FF2B5EF4-FFF2-40B4-BE49-F238E27FC236}">
                <a16:creationId xmlns:a16="http://schemas.microsoft.com/office/drawing/2014/main" id="{B38AAFC6-0610-4B24-B30B-6BC43E52555E}"/>
              </a:ext>
            </a:extLst>
          </p:cNvPr>
          <p:cNvSpPr/>
          <p:nvPr/>
        </p:nvSpPr>
        <p:spPr>
          <a:xfrm rot="284540">
            <a:off x="8151947" y="2010799"/>
            <a:ext cx="3248862" cy="1152525"/>
          </a:xfrm>
          <a:prstGeom prst="cloud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40000">
                <a:schemeClr val="bg1">
                  <a:lumMod val="95000"/>
                </a:schemeClr>
              </a:gs>
              <a:gs pos="83000">
                <a:schemeClr val="bg1">
                  <a:lumMod val="85000"/>
                </a:schemeClr>
              </a:gs>
              <a:gs pos="100000">
                <a:schemeClr val="bg1">
                  <a:lumMod val="65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F90A847-5A87-495B-ACA7-B096DA9517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7656" y="228698"/>
            <a:ext cx="10515600" cy="1325563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“Oil and Gas Siting, Housing Choices, and Environmental Justice”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1CEAD6E-1820-41FB-8757-01E2D728CDBC}"/>
              </a:ext>
            </a:extLst>
          </p:cNvPr>
          <p:cNvSpPr/>
          <p:nvPr/>
        </p:nvSpPr>
        <p:spPr>
          <a:xfrm>
            <a:off x="1338792" y="1690688"/>
            <a:ext cx="1035555" cy="1035555"/>
          </a:xfrm>
          <a:prstGeom prst="ellipse">
            <a:avLst/>
          </a:prstGeom>
          <a:ln>
            <a:noFill/>
          </a:ln>
          <a:effectLst>
            <a:glow rad="127000">
              <a:srgbClr val="FFFF00"/>
            </a:glo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loud 7">
            <a:extLst>
              <a:ext uri="{FF2B5EF4-FFF2-40B4-BE49-F238E27FC236}">
                <a16:creationId xmlns:a16="http://schemas.microsoft.com/office/drawing/2014/main" id="{627A0FBC-607D-477D-B9CD-CD65A49B067B}"/>
              </a:ext>
            </a:extLst>
          </p:cNvPr>
          <p:cNvSpPr/>
          <p:nvPr/>
        </p:nvSpPr>
        <p:spPr>
          <a:xfrm>
            <a:off x="1676400" y="2085975"/>
            <a:ext cx="1171575" cy="952500"/>
          </a:xfrm>
          <a:prstGeom prst="cloud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40000">
                <a:schemeClr val="bg1">
                  <a:lumMod val="95000"/>
                </a:schemeClr>
              </a:gs>
              <a:gs pos="83000">
                <a:schemeClr val="bg1">
                  <a:lumMod val="85000"/>
                </a:schemeClr>
              </a:gs>
              <a:gs pos="100000">
                <a:schemeClr val="bg1">
                  <a:lumMod val="65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loud 8">
            <a:extLst>
              <a:ext uri="{FF2B5EF4-FFF2-40B4-BE49-F238E27FC236}">
                <a16:creationId xmlns:a16="http://schemas.microsoft.com/office/drawing/2014/main" id="{92206769-2ABB-49DA-8BC8-8A46DEB7508B}"/>
              </a:ext>
            </a:extLst>
          </p:cNvPr>
          <p:cNvSpPr/>
          <p:nvPr/>
        </p:nvSpPr>
        <p:spPr>
          <a:xfrm>
            <a:off x="2407172" y="2276475"/>
            <a:ext cx="1719263" cy="1152525"/>
          </a:xfrm>
          <a:prstGeom prst="cloud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40000">
                <a:schemeClr val="bg1">
                  <a:lumMod val="95000"/>
                </a:schemeClr>
              </a:gs>
              <a:gs pos="83000">
                <a:schemeClr val="bg1">
                  <a:lumMod val="85000"/>
                </a:schemeClr>
              </a:gs>
              <a:gs pos="100000">
                <a:schemeClr val="bg1">
                  <a:lumMod val="65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loud 9">
            <a:extLst>
              <a:ext uri="{FF2B5EF4-FFF2-40B4-BE49-F238E27FC236}">
                <a16:creationId xmlns:a16="http://schemas.microsoft.com/office/drawing/2014/main" id="{6E6F6AC2-A360-4633-98C0-94F4AD45D958}"/>
              </a:ext>
            </a:extLst>
          </p:cNvPr>
          <p:cNvSpPr/>
          <p:nvPr/>
        </p:nvSpPr>
        <p:spPr>
          <a:xfrm>
            <a:off x="5087755" y="2933198"/>
            <a:ext cx="4581525" cy="2366959"/>
          </a:xfrm>
          <a:prstGeom prst="cloud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40000">
                <a:schemeClr val="bg1">
                  <a:lumMod val="95000"/>
                </a:schemeClr>
              </a:gs>
              <a:gs pos="83000">
                <a:schemeClr val="bg1">
                  <a:lumMod val="85000"/>
                </a:schemeClr>
              </a:gs>
              <a:gs pos="100000">
                <a:schemeClr val="bg1">
                  <a:lumMod val="65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E80F44A3-8675-4E91-9719-BE12BD24D279}"/>
              </a:ext>
            </a:extLst>
          </p:cNvPr>
          <p:cNvSpPr/>
          <p:nvPr/>
        </p:nvSpPr>
        <p:spPr>
          <a:xfrm>
            <a:off x="790575" y="3867151"/>
            <a:ext cx="10650718" cy="2326770"/>
          </a:xfrm>
          <a:custGeom>
            <a:avLst/>
            <a:gdLst>
              <a:gd name="connsiteX0" fmla="*/ 10534650 w 10650718"/>
              <a:gd name="connsiteY0" fmla="*/ 628650 h 2352675"/>
              <a:gd name="connsiteX1" fmla="*/ 10239375 w 10650718"/>
              <a:gd name="connsiteY1" fmla="*/ 447675 h 2352675"/>
              <a:gd name="connsiteX2" fmla="*/ 10182225 w 10650718"/>
              <a:gd name="connsiteY2" fmla="*/ 428625 h 2352675"/>
              <a:gd name="connsiteX3" fmla="*/ 10115550 w 10650718"/>
              <a:gd name="connsiteY3" fmla="*/ 400050 h 2352675"/>
              <a:gd name="connsiteX4" fmla="*/ 10039350 w 10650718"/>
              <a:gd name="connsiteY4" fmla="*/ 381000 h 2352675"/>
              <a:gd name="connsiteX5" fmla="*/ 9925050 w 10650718"/>
              <a:gd name="connsiteY5" fmla="*/ 333375 h 2352675"/>
              <a:gd name="connsiteX6" fmla="*/ 9620250 w 10650718"/>
              <a:gd name="connsiteY6" fmla="*/ 238125 h 2352675"/>
              <a:gd name="connsiteX7" fmla="*/ 9553575 w 10650718"/>
              <a:gd name="connsiteY7" fmla="*/ 200025 h 2352675"/>
              <a:gd name="connsiteX8" fmla="*/ 9372600 w 10650718"/>
              <a:gd name="connsiteY8" fmla="*/ 152400 h 2352675"/>
              <a:gd name="connsiteX9" fmla="*/ 9296400 w 10650718"/>
              <a:gd name="connsiteY9" fmla="*/ 133350 h 2352675"/>
              <a:gd name="connsiteX10" fmla="*/ 9163050 w 10650718"/>
              <a:gd name="connsiteY10" fmla="*/ 114300 h 2352675"/>
              <a:gd name="connsiteX11" fmla="*/ 9077325 w 10650718"/>
              <a:gd name="connsiteY11" fmla="*/ 95250 h 2352675"/>
              <a:gd name="connsiteX12" fmla="*/ 9001125 w 10650718"/>
              <a:gd name="connsiteY12" fmla="*/ 76200 h 2352675"/>
              <a:gd name="connsiteX13" fmla="*/ 8858250 w 10650718"/>
              <a:gd name="connsiteY13" fmla="*/ 47625 h 2352675"/>
              <a:gd name="connsiteX14" fmla="*/ 8448675 w 10650718"/>
              <a:gd name="connsiteY14" fmla="*/ 19050 h 2352675"/>
              <a:gd name="connsiteX15" fmla="*/ 8124825 w 10650718"/>
              <a:gd name="connsiteY15" fmla="*/ 0 h 2352675"/>
              <a:gd name="connsiteX16" fmla="*/ 7572375 w 10650718"/>
              <a:gd name="connsiteY16" fmla="*/ 9525 h 2352675"/>
              <a:gd name="connsiteX17" fmla="*/ 7496175 w 10650718"/>
              <a:gd name="connsiteY17" fmla="*/ 19050 h 2352675"/>
              <a:gd name="connsiteX18" fmla="*/ 7115175 w 10650718"/>
              <a:gd name="connsiteY18" fmla="*/ 38100 h 2352675"/>
              <a:gd name="connsiteX19" fmla="*/ 6848475 w 10650718"/>
              <a:gd name="connsiteY19" fmla="*/ 76200 h 2352675"/>
              <a:gd name="connsiteX20" fmla="*/ 6705600 w 10650718"/>
              <a:gd name="connsiteY20" fmla="*/ 123825 h 2352675"/>
              <a:gd name="connsiteX21" fmla="*/ 6677025 w 10650718"/>
              <a:gd name="connsiteY21" fmla="*/ 133350 h 2352675"/>
              <a:gd name="connsiteX22" fmla="*/ 6610350 w 10650718"/>
              <a:gd name="connsiteY22" fmla="*/ 161925 h 2352675"/>
              <a:gd name="connsiteX23" fmla="*/ 6553200 w 10650718"/>
              <a:gd name="connsiteY23" fmla="*/ 171450 h 2352675"/>
              <a:gd name="connsiteX24" fmla="*/ 6457950 w 10650718"/>
              <a:gd name="connsiteY24" fmla="*/ 219075 h 2352675"/>
              <a:gd name="connsiteX25" fmla="*/ 6353175 w 10650718"/>
              <a:gd name="connsiteY25" fmla="*/ 247650 h 2352675"/>
              <a:gd name="connsiteX26" fmla="*/ 6286500 w 10650718"/>
              <a:gd name="connsiteY26" fmla="*/ 285750 h 2352675"/>
              <a:gd name="connsiteX27" fmla="*/ 6238875 w 10650718"/>
              <a:gd name="connsiteY27" fmla="*/ 304800 h 2352675"/>
              <a:gd name="connsiteX28" fmla="*/ 6124575 w 10650718"/>
              <a:gd name="connsiteY28" fmla="*/ 361950 h 2352675"/>
              <a:gd name="connsiteX29" fmla="*/ 5953125 w 10650718"/>
              <a:gd name="connsiteY29" fmla="*/ 428625 h 2352675"/>
              <a:gd name="connsiteX30" fmla="*/ 5905500 w 10650718"/>
              <a:gd name="connsiteY30" fmla="*/ 447675 h 2352675"/>
              <a:gd name="connsiteX31" fmla="*/ 5867400 w 10650718"/>
              <a:gd name="connsiteY31" fmla="*/ 466725 h 2352675"/>
              <a:gd name="connsiteX32" fmla="*/ 5800725 w 10650718"/>
              <a:gd name="connsiteY32" fmla="*/ 485775 h 2352675"/>
              <a:gd name="connsiteX33" fmla="*/ 5762625 w 10650718"/>
              <a:gd name="connsiteY33" fmla="*/ 504825 h 2352675"/>
              <a:gd name="connsiteX34" fmla="*/ 5667375 w 10650718"/>
              <a:gd name="connsiteY34" fmla="*/ 561975 h 2352675"/>
              <a:gd name="connsiteX35" fmla="*/ 5629275 w 10650718"/>
              <a:gd name="connsiteY35" fmla="*/ 571500 h 2352675"/>
              <a:gd name="connsiteX36" fmla="*/ 5419725 w 10650718"/>
              <a:gd name="connsiteY36" fmla="*/ 542925 h 2352675"/>
              <a:gd name="connsiteX37" fmla="*/ 5372100 w 10650718"/>
              <a:gd name="connsiteY37" fmla="*/ 533400 h 2352675"/>
              <a:gd name="connsiteX38" fmla="*/ 5276850 w 10650718"/>
              <a:gd name="connsiteY38" fmla="*/ 504825 h 2352675"/>
              <a:gd name="connsiteX39" fmla="*/ 5153025 w 10650718"/>
              <a:gd name="connsiteY39" fmla="*/ 466725 h 2352675"/>
              <a:gd name="connsiteX40" fmla="*/ 5076825 w 10650718"/>
              <a:gd name="connsiteY40" fmla="*/ 438150 h 2352675"/>
              <a:gd name="connsiteX41" fmla="*/ 5000625 w 10650718"/>
              <a:gd name="connsiteY41" fmla="*/ 419100 h 2352675"/>
              <a:gd name="connsiteX42" fmla="*/ 4838700 w 10650718"/>
              <a:gd name="connsiteY42" fmla="*/ 381000 h 2352675"/>
              <a:gd name="connsiteX43" fmla="*/ 4619625 w 10650718"/>
              <a:gd name="connsiteY43" fmla="*/ 333375 h 2352675"/>
              <a:gd name="connsiteX44" fmla="*/ 4514850 w 10650718"/>
              <a:gd name="connsiteY44" fmla="*/ 323850 h 2352675"/>
              <a:gd name="connsiteX45" fmla="*/ 4267200 w 10650718"/>
              <a:gd name="connsiteY45" fmla="*/ 285750 h 2352675"/>
              <a:gd name="connsiteX46" fmla="*/ 3943350 w 10650718"/>
              <a:gd name="connsiteY46" fmla="*/ 238125 h 2352675"/>
              <a:gd name="connsiteX47" fmla="*/ 3590925 w 10650718"/>
              <a:gd name="connsiteY47" fmla="*/ 228600 h 2352675"/>
              <a:gd name="connsiteX48" fmla="*/ 3276600 w 10650718"/>
              <a:gd name="connsiteY48" fmla="*/ 219075 h 2352675"/>
              <a:gd name="connsiteX49" fmla="*/ 3171825 w 10650718"/>
              <a:gd name="connsiteY49" fmla="*/ 200025 h 2352675"/>
              <a:gd name="connsiteX50" fmla="*/ 2333625 w 10650718"/>
              <a:gd name="connsiteY50" fmla="*/ 200025 h 2352675"/>
              <a:gd name="connsiteX51" fmla="*/ 2000250 w 10650718"/>
              <a:gd name="connsiteY51" fmla="*/ 219075 h 2352675"/>
              <a:gd name="connsiteX52" fmla="*/ 1905000 w 10650718"/>
              <a:gd name="connsiteY52" fmla="*/ 238125 h 2352675"/>
              <a:gd name="connsiteX53" fmla="*/ 1485900 w 10650718"/>
              <a:gd name="connsiteY53" fmla="*/ 257175 h 2352675"/>
              <a:gd name="connsiteX54" fmla="*/ 1390650 w 10650718"/>
              <a:gd name="connsiteY54" fmla="*/ 266700 h 2352675"/>
              <a:gd name="connsiteX55" fmla="*/ 1314450 w 10650718"/>
              <a:gd name="connsiteY55" fmla="*/ 285750 h 2352675"/>
              <a:gd name="connsiteX56" fmla="*/ 1133475 w 10650718"/>
              <a:gd name="connsiteY56" fmla="*/ 304800 h 2352675"/>
              <a:gd name="connsiteX57" fmla="*/ 1057275 w 10650718"/>
              <a:gd name="connsiteY57" fmla="*/ 323850 h 2352675"/>
              <a:gd name="connsiteX58" fmla="*/ 962025 w 10650718"/>
              <a:gd name="connsiteY58" fmla="*/ 342900 h 2352675"/>
              <a:gd name="connsiteX59" fmla="*/ 914400 w 10650718"/>
              <a:gd name="connsiteY59" fmla="*/ 352425 h 2352675"/>
              <a:gd name="connsiteX60" fmla="*/ 876300 w 10650718"/>
              <a:gd name="connsiteY60" fmla="*/ 361950 h 2352675"/>
              <a:gd name="connsiteX61" fmla="*/ 847725 w 10650718"/>
              <a:gd name="connsiteY61" fmla="*/ 371475 h 2352675"/>
              <a:gd name="connsiteX62" fmla="*/ 781050 w 10650718"/>
              <a:gd name="connsiteY62" fmla="*/ 390525 h 2352675"/>
              <a:gd name="connsiteX63" fmla="*/ 752475 w 10650718"/>
              <a:gd name="connsiteY63" fmla="*/ 409575 h 2352675"/>
              <a:gd name="connsiteX64" fmla="*/ 695325 w 10650718"/>
              <a:gd name="connsiteY64" fmla="*/ 428625 h 2352675"/>
              <a:gd name="connsiteX65" fmla="*/ 628650 w 10650718"/>
              <a:gd name="connsiteY65" fmla="*/ 457200 h 2352675"/>
              <a:gd name="connsiteX66" fmla="*/ 581025 w 10650718"/>
              <a:gd name="connsiteY66" fmla="*/ 485775 h 2352675"/>
              <a:gd name="connsiteX67" fmla="*/ 523875 w 10650718"/>
              <a:gd name="connsiteY67" fmla="*/ 504825 h 2352675"/>
              <a:gd name="connsiteX68" fmla="*/ 438150 w 10650718"/>
              <a:gd name="connsiteY68" fmla="*/ 533400 h 2352675"/>
              <a:gd name="connsiteX69" fmla="*/ 409575 w 10650718"/>
              <a:gd name="connsiteY69" fmla="*/ 552450 h 2352675"/>
              <a:gd name="connsiteX70" fmla="*/ 371475 w 10650718"/>
              <a:gd name="connsiteY70" fmla="*/ 571500 h 2352675"/>
              <a:gd name="connsiteX71" fmla="*/ 247650 w 10650718"/>
              <a:gd name="connsiteY71" fmla="*/ 619125 h 2352675"/>
              <a:gd name="connsiteX72" fmla="*/ 209550 w 10650718"/>
              <a:gd name="connsiteY72" fmla="*/ 647700 h 2352675"/>
              <a:gd name="connsiteX73" fmla="*/ 171450 w 10650718"/>
              <a:gd name="connsiteY73" fmla="*/ 657225 h 2352675"/>
              <a:gd name="connsiteX74" fmla="*/ 104775 w 10650718"/>
              <a:gd name="connsiteY74" fmla="*/ 695325 h 2352675"/>
              <a:gd name="connsiteX75" fmla="*/ 85725 w 10650718"/>
              <a:gd name="connsiteY75" fmla="*/ 723900 h 2352675"/>
              <a:gd name="connsiteX76" fmla="*/ 28575 w 10650718"/>
              <a:gd name="connsiteY76" fmla="*/ 762000 h 2352675"/>
              <a:gd name="connsiteX77" fmla="*/ 9525 w 10650718"/>
              <a:gd name="connsiteY77" fmla="*/ 1276350 h 2352675"/>
              <a:gd name="connsiteX78" fmla="*/ 0 w 10650718"/>
              <a:gd name="connsiteY78" fmla="*/ 1400175 h 2352675"/>
              <a:gd name="connsiteX79" fmla="*/ 28575 w 10650718"/>
              <a:gd name="connsiteY79" fmla="*/ 1800225 h 2352675"/>
              <a:gd name="connsiteX80" fmla="*/ 38100 w 10650718"/>
              <a:gd name="connsiteY80" fmla="*/ 2171700 h 2352675"/>
              <a:gd name="connsiteX81" fmla="*/ 47625 w 10650718"/>
              <a:gd name="connsiteY81" fmla="*/ 2247900 h 2352675"/>
              <a:gd name="connsiteX82" fmla="*/ 76200 w 10650718"/>
              <a:gd name="connsiteY82" fmla="*/ 2324100 h 2352675"/>
              <a:gd name="connsiteX83" fmla="*/ 1571625 w 10650718"/>
              <a:gd name="connsiteY83" fmla="*/ 2324100 h 2352675"/>
              <a:gd name="connsiteX84" fmla="*/ 1781175 w 10650718"/>
              <a:gd name="connsiteY84" fmla="*/ 2343150 h 2352675"/>
              <a:gd name="connsiteX85" fmla="*/ 2000250 w 10650718"/>
              <a:gd name="connsiteY85" fmla="*/ 2352675 h 2352675"/>
              <a:gd name="connsiteX86" fmla="*/ 2981325 w 10650718"/>
              <a:gd name="connsiteY86" fmla="*/ 2343150 h 2352675"/>
              <a:gd name="connsiteX87" fmla="*/ 3181350 w 10650718"/>
              <a:gd name="connsiteY87" fmla="*/ 2324100 h 2352675"/>
              <a:gd name="connsiteX88" fmla="*/ 3486150 w 10650718"/>
              <a:gd name="connsiteY88" fmla="*/ 2305050 h 2352675"/>
              <a:gd name="connsiteX89" fmla="*/ 6362700 w 10650718"/>
              <a:gd name="connsiteY89" fmla="*/ 2286000 h 2352675"/>
              <a:gd name="connsiteX90" fmla="*/ 6524625 w 10650718"/>
              <a:gd name="connsiteY90" fmla="*/ 2276475 h 2352675"/>
              <a:gd name="connsiteX91" fmla="*/ 10296525 w 10650718"/>
              <a:gd name="connsiteY91" fmla="*/ 2286000 h 2352675"/>
              <a:gd name="connsiteX92" fmla="*/ 10582275 w 10650718"/>
              <a:gd name="connsiteY92" fmla="*/ 2276475 h 2352675"/>
              <a:gd name="connsiteX93" fmla="*/ 10610850 w 10650718"/>
              <a:gd name="connsiteY93" fmla="*/ 1990725 h 2352675"/>
              <a:gd name="connsiteX94" fmla="*/ 10629900 w 10650718"/>
              <a:gd name="connsiteY94" fmla="*/ 1952625 h 2352675"/>
              <a:gd name="connsiteX95" fmla="*/ 10639425 w 10650718"/>
              <a:gd name="connsiteY95" fmla="*/ 1076325 h 2352675"/>
              <a:gd name="connsiteX96" fmla="*/ 10620375 w 10650718"/>
              <a:gd name="connsiteY96" fmla="*/ 714375 h 2352675"/>
              <a:gd name="connsiteX97" fmla="*/ 10553700 w 10650718"/>
              <a:gd name="connsiteY97" fmla="*/ 666750 h 2352675"/>
              <a:gd name="connsiteX98" fmla="*/ 10534650 w 10650718"/>
              <a:gd name="connsiteY98" fmla="*/ 628650 h 2352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</a:cxnLst>
            <a:rect l="l" t="t" r="r" b="b"/>
            <a:pathLst>
              <a:path w="10650718" h="2352675">
                <a:moveTo>
                  <a:pt x="10534650" y="628650"/>
                </a:moveTo>
                <a:cubicBezTo>
                  <a:pt x="10482263" y="592138"/>
                  <a:pt x="10339772" y="504657"/>
                  <a:pt x="10239375" y="447675"/>
                </a:cubicBezTo>
                <a:cubicBezTo>
                  <a:pt x="10221911" y="437763"/>
                  <a:pt x="10200967" y="435833"/>
                  <a:pt x="10182225" y="428625"/>
                </a:cubicBezTo>
                <a:cubicBezTo>
                  <a:pt x="10159657" y="419945"/>
                  <a:pt x="10138489" y="407696"/>
                  <a:pt x="10115550" y="400050"/>
                </a:cubicBezTo>
                <a:cubicBezTo>
                  <a:pt x="10090712" y="391771"/>
                  <a:pt x="10064062" y="389649"/>
                  <a:pt x="10039350" y="381000"/>
                </a:cubicBezTo>
                <a:cubicBezTo>
                  <a:pt x="10000392" y="367365"/>
                  <a:pt x="9963840" y="347480"/>
                  <a:pt x="9925050" y="333375"/>
                </a:cubicBezTo>
                <a:cubicBezTo>
                  <a:pt x="9768805" y="276559"/>
                  <a:pt x="9752591" y="274218"/>
                  <a:pt x="9620250" y="238125"/>
                </a:cubicBezTo>
                <a:cubicBezTo>
                  <a:pt x="9598025" y="225425"/>
                  <a:pt x="9577764" y="208398"/>
                  <a:pt x="9553575" y="200025"/>
                </a:cubicBezTo>
                <a:cubicBezTo>
                  <a:pt x="9494628" y="179620"/>
                  <a:pt x="9432983" y="168055"/>
                  <a:pt x="9372600" y="152400"/>
                </a:cubicBezTo>
                <a:cubicBezTo>
                  <a:pt x="9347256" y="145829"/>
                  <a:pt x="9322319" y="137053"/>
                  <a:pt x="9296400" y="133350"/>
                </a:cubicBezTo>
                <a:cubicBezTo>
                  <a:pt x="9251950" y="127000"/>
                  <a:pt x="9207287" y="121993"/>
                  <a:pt x="9163050" y="114300"/>
                </a:cubicBezTo>
                <a:cubicBezTo>
                  <a:pt x="9134211" y="109284"/>
                  <a:pt x="9105819" y="101954"/>
                  <a:pt x="9077325" y="95250"/>
                </a:cubicBezTo>
                <a:cubicBezTo>
                  <a:pt x="9051839" y="89253"/>
                  <a:pt x="9026611" y="82197"/>
                  <a:pt x="9001125" y="76200"/>
                </a:cubicBezTo>
                <a:cubicBezTo>
                  <a:pt x="8954636" y="65261"/>
                  <a:pt x="8905949" y="53847"/>
                  <a:pt x="8858250" y="47625"/>
                </a:cubicBezTo>
                <a:cubicBezTo>
                  <a:pt x="8638697" y="18988"/>
                  <a:pt x="8713516" y="30565"/>
                  <a:pt x="8448675" y="19050"/>
                </a:cubicBezTo>
                <a:cubicBezTo>
                  <a:pt x="8268502" y="11216"/>
                  <a:pt x="8283158" y="11310"/>
                  <a:pt x="8124825" y="0"/>
                </a:cubicBezTo>
                <a:lnTo>
                  <a:pt x="7572375" y="9525"/>
                </a:lnTo>
                <a:cubicBezTo>
                  <a:pt x="7546789" y="10300"/>
                  <a:pt x="7521723" y="17453"/>
                  <a:pt x="7496175" y="19050"/>
                </a:cubicBezTo>
                <a:cubicBezTo>
                  <a:pt x="7369264" y="26982"/>
                  <a:pt x="7242175" y="31750"/>
                  <a:pt x="7115175" y="38100"/>
                </a:cubicBezTo>
                <a:cubicBezTo>
                  <a:pt x="7057707" y="44861"/>
                  <a:pt x="6915466" y="58164"/>
                  <a:pt x="6848475" y="76200"/>
                </a:cubicBezTo>
                <a:cubicBezTo>
                  <a:pt x="6800000" y="89251"/>
                  <a:pt x="6753225" y="107950"/>
                  <a:pt x="6705600" y="123825"/>
                </a:cubicBezTo>
                <a:cubicBezTo>
                  <a:pt x="6696075" y="127000"/>
                  <a:pt x="6686253" y="129395"/>
                  <a:pt x="6677025" y="133350"/>
                </a:cubicBezTo>
                <a:cubicBezTo>
                  <a:pt x="6654800" y="142875"/>
                  <a:pt x="6633461" y="154814"/>
                  <a:pt x="6610350" y="161925"/>
                </a:cubicBezTo>
                <a:cubicBezTo>
                  <a:pt x="6591891" y="167605"/>
                  <a:pt x="6572250" y="168275"/>
                  <a:pt x="6553200" y="171450"/>
                </a:cubicBezTo>
                <a:cubicBezTo>
                  <a:pt x="6514307" y="194786"/>
                  <a:pt x="6501159" y="206112"/>
                  <a:pt x="6457950" y="219075"/>
                </a:cubicBezTo>
                <a:cubicBezTo>
                  <a:pt x="6395358" y="237852"/>
                  <a:pt x="6419824" y="216889"/>
                  <a:pt x="6353175" y="247650"/>
                </a:cubicBezTo>
                <a:cubicBezTo>
                  <a:pt x="6329933" y="258377"/>
                  <a:pt x="6309395" y="274302"/>
                  <a:pt x="6286500" y="285750"/>
                </a:cubicBezTo>
                <a:cubicBezTo>
                  <a:pt x="6271207" y="293396"/>
                  <a:pt x="6254345" y="297520"/>
                  <a:pt x="6238875" y="304800"/>
                </a:cubicBezTo>
                <a:cubicBezTo>
                  <a:pt x="6200332" y="322938"/>
                  <a:pt x="6164333" y="346659"/>
                  <a:pt x="6124575" y="361950"/>
                </a:cubicBezTo>
                <a:cubicBezTo>
                  <a:pt x="5984792" y="415713"/>
                  <a:pt x="6041810" y="393151"/>
                  <a:pt x="5953125" y="428625"/>
                </a:cubicBezTo>
                <a:cubicBezTo>
                  <a:pt x="5937250" y="434975"/>
                  <a:pt x="5920793" y="440029"/>
                  <a:pt x="5905500" y="447675"/>
                </a:cubicBezTo>
                <a:cubicBezTo>
                  <a:pt x="5892800" y="454025"/>
                  <a:pt x="5880695" y="461739"/>
                  <a:pt x="5867400" y="466725"/>
                </a:cubicBezTo>
                <a:cubicBezTo>
                  <a:pt x="5802954" y="490892"/>
                  <a:pt x="5854455" y="462748"/>
                  <a:pt x="5800725" y="485775"/>
                </a:cubicBezTo>
                <a:cubicBezTo>
                  <a:pt x="5787674" y="491368"/>
                  <a:pt x="5774953" y="497780"/>
                  <a:pt x="5762625" y="504825"/>
                </a:cubicBezTo>
                <a:cubicBezTo>
                  <a:pt x="5706377" y="536967"/>
                  <a:pt x="5758244" y="520671"/>
                  <a:pt x="5667375" y="561975"/>
                </a:cubicBezTo>
                <a:cubicBezTo>
                  <a:pt x="5655458" y="567392"/>
                  <a:pt x="5641975" y="568325"/>
                  <a:pt x="5629275" y="571500"/>
                </a:cubicBezTo>
                <a:lnTo>
                  <a:pt x="5419725" y="542925"/>
                </a:lnTo>
                <a:cubicBezTo>
                  <a:pt x="5403710" y="540552"/>
                  <a:pt x="5387607" y="538052"/>
                  <a:pt x="5372100" y="533400"/>
                </a:cubicBezTo>
                <a:cubicBezTo>
                  <a:pt x="5246787" y="495806"/>
                  <a:pt x="5400568" y="529569"/>
                  <a:pt x="5276850" y="504825"/>
                </a:cubicBezTo>
                <a:cubicBezTo>
                  <a:pt x="5107911" y="432423"/>
                  <a:pt x="5301527" y="509154"/>
                  <a:pt x="5153025" y="466725"/>
                </a:cubicBezTo>
                <a:cubicBezTo>
                  <a:pt x="5126942" y="459273"/>
                  <a:pt x="5102717" y="446241"/>
                  <a:pt x="5076825" y="438150"/>
                </a:cubicBezTo>
                <a:cubicBezTo>
                  <a:pt x="5051835" y="430341"/>
                  <a:pt x="5025923" y="425846"/>
                  <a:pt x="5000625" y="419100"/>
                </a:cubicBezTo>
                <a:cubicBezTo>
                  <a:pt x="4797249" y="364866"/>
                  <a:pt x="5104496" y="441408"/>
                  <a:pt x="4838700" y="381000"/>
                </a:cubicBezTo>
                <a:cubicBezTo>
                  <a:pt x="4732111" y="356775"/>
                  <a:pt x="4724942" y="347736"/>
                  <a:pt x="4619625" y="333375"/>
                </a:cubicBezTo>
                <a:cubicBezTo>
                  <a:pt x="4584878" y="328637"/>
                  <a:pt x="4549669" y="328028"/>
                  <a:pt x="4514850" y="323850"/>
                </a:cubicBezTo>
                <a:cubicBezTo>
                  <a:pt x="4455804" y="316764"/>
                  <a:pt x="4328979" y="297190"/>
                  <a:pt x="4267200" y="285750"/>
                </a:cubicBezTo>
                <a:cubicBezTo>
                  <a:pt x="4114168" y="257411"/>
                  <a:pt x="4111025" y="247108"/>
                  <a:pt x="3943350" y="238125"/>
                </a:cubicBezTo>
                <a:cubicBezTo>
                  <a:pt x="3826000" y="231838"/>
                  <a:pt x="3708395" y="231956"/>
                  <a:pt x="3590925" y="228600"/>
                </a:cubicBezTo>
                <a:lnTo>
                  <a:pt x="3276600" y="219075"/>
                </a:lnTo>
                <a:cubicBezTo>
                  <a:pt x="3241675" y="212725"/>
                  <a:pt x="3206930" y="205291"/>
                  <a:pt x="3171825" y="200025"/>
                </a:cubicBezTo>
                <a:cubicBezTo>
                  <a:pt x="2916891" y="161785"/>
                  <a:pt x="2415980" y="198983"/>
                  <a:pt x="2333625" y="200025"/>
                </a:cubicBezTo>
                <a:cubicBezTo>
                  <a:pt x="2268849" y="202616"/>
                  <a:pt x="2092108" y="204943"/>
                  <a:pt x="2000250" y="219075"/>
                </a:cubicBezTo>
                <a:cubicBezTo>
                  <a:pt x="1852349" y="241829"/>
                  <a:pt x="2200811" y="213474"/>
                  <a:pt x="1905000" y="238125"/>
                </a:cubicBezTo>
                <a:cubicBezTo>
                  <a:pt x="1788501" y="247833"/>
                  <a:pt x="1589166" y="253350"/>
                  <a:pt x="1485900" y="257175"/>
                </a:cubicBezTo>
                <a:cubicBezTo>
                  <a:pt x="1454150" y="260350"/>
                  <a:pt x="1422124" y="261454"/>
                  <a:pt x="1390650" y="266700"/>
                </a:cubicBezTo>
                <a:cubicBezTo>
                  <a:pt x="1364825" y="271004"/>
                  <a:pt x="1340488" y="283009"/>
                  <a:pt x="1314450" y="285750"/>
                </a:cubicBezTo>
                <a:lnTo>
                  <a:pt x="1133475" y="304800"/>
                </a:lnTo>
                <a:cubicBezTo>
                  <a:pt x="1108075" y="311150"/>
                  <a:pt x="1082833" y="318170"/>
                  <a:pt x="1057275" y="323850"/>
                </a:cubicBezTo>
                <a:cubicBezTo>
                  <a:pt x="1025667" y="330874"/>
                  <a:pt x="993775" y="336550"/>
                  <a:pt x="962025" y="342900"/>
                </a:cubicBezTo>
                <a:cubicBezTo>
                  <a:pt x="946150" y="346075"/>
                  <a:pt x="930106" y="348498"/>
                  <a:pt x="914400" y="352425"/>
                </a:cubicBezTo>
                <a:cubicBezTo>
                  <a:pt x="901700" y="355600"/>
                  <a:pt x="888887" y="358354"/>
                  <a:pt x="876300" y="361950"/>
                </a:cubicBezTo>
                <a:cubicBezTo>
                  <a:pt x="866646" y="364708"/>
                  <a:pt x="857342" y="368590"/>
                  <a:pt x="847725" y="371475"/>
                </a:cubicBezTo>
                <a:cubicBezTo>
                  <a:pt x="825585" y="378117"/>
                  <a:pt x="803275" y="384175"/>
                  <a:pt x="781050" y="390525"/>
                </a:cubicBezTo>
                <a:cubicBezTo>
                  <a:pt x="771525" y="396875"/>
                  <a:pt x="762936" y="404926"/>
                  <a:pt x="752475" y="409575"/>
                </a:cubicBezTo>
                <a:cubicBezTo>
                  <a:pt x="734125" y="417730"/>
                  <a:pt x="712033" y="417486"/>
                  <a:pt x="695325" y="428625"/>
                </a:cubicBezTo>
                <a:cubicBezTo>
                  <a:pt x="655858" y="454937"/>
                  <a:pt x="677856" y="444899"/>
                  <a:pt x="628650" y="457200"/>
                </a:cubicBezTo>
                <a:cubicBezTo>
                  <a:pt x="612775" y="466725"/>
                  <a:pt x="597879" y="478114"/>
                  <a:pt x="581025" y="485775"/>
                </a:cubicBezTo>
                <a:cubicBezTo>
                  <a:pt x="562744" y="494084"/>
                  <a:pt x="542519" y="497367"/>
                  <a:pt x="523875" y="504825"/>
                </a:cubicBezTo>
                <a:cubicBezTo>
                  <a:pt x="464095" y="528737"/>
                  <a:pt x="492837" y="519728"/>
                  <a:pt x="438150" y="533400"/>
                </a:cubicBezTo>
                <a:cubicBezTo>
                  <a:pt x="428625" y="539750"/>
                  <a:pt x="419514" y="546770"/>
                  <a:pt x="409575" y="552450"/>
                </a:cubicBezTo>
                <a:cubicBezTo>
                  <a:pt x="397247" y="559495"/>
                  <a:pt x="384526" y="565907"/>
                  <a:pt x="371475" y="571500"/>
                </a:cubicBezTo>
                <a:cubicBezTo>
                  <a:pt x="298275" y="602872"/>
                  <a:pt x="299455" y="601857"/>
                  <a:pt x="247650" y="619125"/>
                </a:cubicBezTo>
                <a:cubicBezTo>
                  <a:pt x="234950" y="628650"/>
                  <a:pt x="223749" y="640600"/>
                  <a:pt x="209550" y="647700"/>
                </a:cubicBezTo>
                <a:cubicBezTo>
                  <a:pt x="197841" y="653554"/>
                  <a:pt x="182816" y="650730"/>
                  <a:pt x="171450" y="657225"/>
                </a:cubicBezTo>
                <a:cubicBezTo>
                  <a:pt x="83176" y="707667"/>
                  <a:pt x="204964" y="670278"/>
                  <a:pt x="104775" y="695325"/>
                </a:cubicBezTo>
                <a:cubicBezTo>
                  <a:pt x="98425" y="704850"/>
                  <a:pt x="94340" y="716362"/>
                  <a:pt x="85725" y="723900"/>
                </a:cubicBezTo>
                <a:cubicBezTo>
                  <a:pt x="68495" y="738977"/>
                  <a:pt x="28575" y="762000"/>
                  <a:pt x="28575" y="762000"/>
                </a:cubicBezTo>
                <a:cubicBezTo>
                  <a:pt x="1632" y="1004483"/>
                  <a:pt x="27820" y="745802"/>
                  <a:pt x="9525" y="1276350"/>
                </a:cubicBezTo>
                <a:cubicBezTo>
                  <a:pt x="8098" y="1317722"/>
                  <a:pt x="3175" y="1358900"/>
                  <a:pt x="0" y="1400175"/>
                </a:cubicBezTo>
                <a:cubicBezTo>
                  <a:pt x="20553" y="1749578"/>
                  <a:pt x="5637" y="1616723"/>
                  <a:pt x="28575" y="1800225"/>
                </a:cubicBezTo>
                <a:cubicBezTo>
                  <a:pt x="31750" y="1924050"/>
                  <a:pt x="32834" y="2047946"/>
                  <a:pt x="38100" y="2171700"/>
                </a:cubicBezTo>
                <a:cubicBezTo>
                  <a:pt x="39188" y="2197275"/>
                  <a:pt x="41417" y="2223067"/>
                  <a:pt x="47625" y="2247900"/>
                </a:cubicBezTo>
                <a:cubicBezTo>
                  <a:pt x="54204" y="2274217"/>
                  <a:pt x="66675" y="2298700"/>
                  <a:pt x="76200" y="2324100"/>
                </a:cubicBezTo>
                <a:cubicBezTo>
                  <a:pt x="660573" y="2316974"/>
                  <a:pt x="994598" y="2306254"/>
                  <a:pt x="1571625" y="2324100"/>
                </a:cubicBezTo>
                <a:cubicBezTo>
                  <a:pt x="1641730" y="2326268"/>
                  <a:pt x="1711192" y="2338484"/>
                  <a:pt x="1781175" y="2343150"/>
                </a:cubicBezTo>
                <a:cubicBezTo>
                  <a:pt x="1854107" y="2348012"/>
                  <a:pt x="1927225" y="2349500"/>
                  <a:pt x="2000250" y="2352675"/>
                </a:cubicBezTo>
                <a:lnTo>
                  <a:pt x="2981325" y="2343150"/>
                </a:lnTo>
                <a:cubicBezTo>
                  <a:pt x="3048282" y="2341530"/>
                  <a:pt x="3114618" y="2329820"/>
                  <a:pt x="3181350" y="2324100"/>
                </a:cubicBezTo>
                <a:cubicBezTo>
                  <a:pt x="3281583" y="2315509"/>
                  <a:pt x="3386073" y="2310610"/>
                  <a:pt x="3486150" y="2305050"/>
                </a:cubicBezTo>
                <a:cubicBezTo>
                  <a:pt x="4435384" y="2169445"/>
                  <a:pt x="5403849" y="2292146"/>
                  <a:pt x="6362700" y="2286000"/>
                </a:cubicBezTo>
                <a:cubicBezTo>
                  <a:pt x="6416767" y="2285653"/>
                  <a:pt x="6470650" y="2279650"/>
                  <a:pt x="6524625" y="2276475"/>
                </a:cubicBezTo>
                <a:lnTo>
                  <a:pt x="10296525" y="2286000"/>
                </a:lnTo>
                <a:cubicBezTo>
                  <a:pt x="10391828" y="2286000"/>
                  <a:pt x="10504888" y="2332097"/>
                  <a:pt x="10582275" y="2276475"/>
                </a:cubicBezTo>
                <a:cubicBezTo>
                  <a:pt x="10597565" y="2265485"/>
                  <a:pt x="10594844" y="2054751"/>
                  <a:pt x="10610850" y="1990725"/>
                </a:cubicBezTo>
                <a:cubicBezTo>
                  <a:pt x="10614294" y="1976950"/>
                  <a:pt x="10623550" y="1965325"/>
                  <a:pt x="10629900" y="1952625"/>
                </a:cubicBezTo>
                <a:cubicBezTo>
                  <a:pt x="10633075" y="1660525"/>
                  <a:pt x="10633966" y="1368391"/>
                  <a:pt x="10639425" y="1076325"/>
                </a:cubicBezTo>
                <a:cubicBezTo>
                  <a:pt x="10642949" y="887808"/>
                  <a:pt x="10671941" y="937828"/>
                  <a:pt x="10620375" y="714375"/>
                </a:cubicBezTo>
                <a:cubicBezTo>
                  <a:pt x="10615338" y="692549"/>
                  <a:pt x="10568453" y="674127"/>
                  <a:pt x="10553700" y="666750"/>
                </a:cubicBezTo>
                <a:cubicBezTo>
                  <a:pt x="10543171" y="635163"/>
                  <a:pt x="10587037" y="665162"/>
                  <a:pt x="10534650" y="62865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C3ABF47A-980E-40F9-8313-E7693F55CFBE}"/>
              </a:ext>
            </a:extLst>
          </p:cNvPr>
          <p:cNvSpPr/>
          <p:nvPr/>
        </p:nvSpPr>
        <p:spPr>
          <a:xfrm>
            <a:off x="5429250" y="4385972"/>
            <a:ext cx="1028701" cy="723648"/>
          </a:xfrm>
          <a:custGeom>
            <a:avLst/>
            <a:gdLst>
              <a:gd name="connsiteX0" fmla="*/ 677272 w 915397"/>
              <a:gd name="connsiteY0" fmla="*/ 9514 h 571489"/>
              <a:gd name="connsiteX1" fmla="*/ 524872 w 915397"/>
              <a:gd name="connsiteY1" fmla="*/ 95239 h 571489"/>
              <a:gd name="connsiteX2" fmla="*/ 458197 w 915397"/>
              <a:gd name="connsiteY2" fmla="*/ 133339 h 571489"/>
              <a:gd name="connsiteX3" fmla="*/ 353422 w 915397"/>
              <a:gd name="connsiteY3" fmla="*/ 200014 h 571489"/>
              <a:gd name="connsiteX4" fmla="*/ 324847 w 915397"/>
              <a:gd name="connsiteY4" fmla="*/ 219064 h 571489"/>
              <a:gd name="connsiteX5" fmla="*/ 286747 w 915397"/>
              <a:gd name="connsiteY5" fmla="*/ 247639 h 571489"/>
              <a:gd name="connsiteX6" fmla="*/ 239122 w 915397"/>
              <a:gd name="connsiteY6" fmla="*/ 266689 h 571489"/>
              <a:gd name="connsiteX7" fmla="*/ 105772 w 915397"/>
              <a:gd name="connsiteY7" fmla="*/ 380989 h 571489"/>
              <a:gd name="connsiteX8" fmla="*/ 77197 w 915397"/>
              <a:gd name="connsiteY8" fmla="*/ 400039 h 571489"/>
              <a:gd name="connsiteX9" fmla="*/ 10522 w 915397"/>
              <a:gd name="connsiteY9" fmla="*/ 447664 h 571489"/>
              <a:gd name="connsiteX10" fmla="*/ 115297 w 915397"/>
              <a:gd name="connsiteY10" fmla="*/ 504814 h 571489"/>
              <a:gd name="connsiteX11" fmla="*/ 153397 w 915397"/>
              <a:gd name="connsiteY11" fmla="*/ 514339 h 571489"/>
              <a:gd name="connsiteX12" fmla="*/ 181972 w 915397"/>
              <a:gd name="connsiteY12" fmla="*/ 533389 h 571489"/>
              <a:gd name="connsiteX13" fmla="*/ 258172 w 915397"/>
              <a:gd name="connsiteY13" fmla="*/ 552439 h 571489"/>
              <a:gd name="connsiteX14" fmla="*/ 315322 w 915397"/>
              <a:gd name="connsiteY14" fmla="*/ 571489 h 571489"/>
              <a:gd name="connsiteX15" fmla="*/ 486772 w 915397"/>
              <a:gd name="connsiteY15" fmla="*/ 561964 h 571489"/>
              <a:gd name="connsiteX16" fmla="*/ 505822 w 915397"/>
              <a:gd name="connsiteY16" fmla="*/ 523864 h 571489"/>
              <a:gd name="connsiteX17" fmla="*/ 524872 w 915397"/>
              <a:gd name="connsiteY17" fmla="*/ 466714 h 571489"/>
              <a:gd name="connsiteX18" fmla="*/ 543922 w 915397"/>
              <a:gd name="connsiteY18" fmla="*/ 438139 h 571489"/>
              <a:gd name="connsiteX19" fmla="*/ 582022 w 915397"/>
              <a:gd name="connsiteY19" fmla="*/ 361939 h 571489"/>
              <a:gd name="connsiteX20" fmla="*/ 610597 w 915397"/>
              <a:gd name="connsiteY20" fmla="*/ 342889 h 571489"/>
              <a:gd name="connsiteX21" fmla="*/ 696322 w 915397"/>
              <a:gd name="connsiteY21" fmla="*/ 238114 h 571489"/>
              <a:gd name="connsiteX22" fmla="*/ 743947 w 915397"/>
              <a:gd name="connsiteY22" fmla="*/ 180964 h 571489"/>
              <a:gd name="connsiteX23" fmla="*/ 772522 w 915397"/>
              <a:gd name="connsiteY23" fmla="*/ 161914 h 571489"/>
              <a:gd name="connsiteX24" fmla="*/ 839197 w 915397"/>
              <a:gd name="connsiteY24" fmla="*/ 95239 h 571489"/>
              <a:gd name="connsiteX25" fmla="*/ 915397 w 915397"/>
              <a:gd name="connsiteY25" fmla="*/ 38089 h 571489"/>
              <a:gd name="connsiteX26" fmla="*/ 810622 w 915397"/>
              <a:gd name="connsiteY26" fmla="*/ 19039 h 571489"/>
              <a:gd name="connsiteX27" fmla="*/ 677272 w 915397"/>
              <a:gd name="connsiteY27" fmla="*/ 9514 h 571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915397" h="571489">
                <a:moveTo>
                  <a:pt x="677272" y="9514"/>
                </a:moveTo>
                <a:cubicBezTo>
                  <a:pt x="629647" y="22214"/>
                  <a:pt x="574851" y="65251"/>
                  <a:pt x="524872" y="95239"/>
                </a:cubicBezTo>
                <a:cubicBezTo>
                  <a:pt x="452790" y="138488"/>
                  <a:pt x="518244" y="113323"/>
                  <a:pt x="458197" y="133339"/>
                </a:cubicBezTo>
                <a:cubicBezTo>
                  <a:pt x="319829" y="232173"/>
                  <a:pt x="447215" y="146418"/>
                  <a:pt x="353422" y="200014"/>
                </a:cubicBezTo>
                <a:cubicBezTo>
                  <a:pt x="343483" y="205694"/>
                  <a:pt x="334162" y="212410"/>
                  <a:pt x="324847" y="219064"/>
                </a:cubicBezTo>
                <a:cubicBezTo>
                  <a:pt x="311929" y="228291"/>
                  <a:pt x="300624" y="239929"/>
                  <a:pt x="286747" y="247639"/>
                </a:cubicBezTo>
                <a:cubicBezTo>
                  <a:pt x="271801" y="255942"/>
                  <a:pt x="253348" y="257205"/>
                  <a:pt x="239122" y="266689"/>
                </a:cubicBezTo>
                <a:cubicBezTo>
                  <a:pt x="92835" y="364214"/>
                  <a:pt x="188972" y="309674"/>
                  <a:pt x="105772" y="380989"/>
                </a:cubicBezTo>
                <a:cubicBezTo>
                  <a:pt x="97080" y="388439"/>
                  <a:pt x="86512" y="393385"/>
                  <a:pt x="77197" y="400039"/>
                </a:cubicBezTo>
                <a:cubicBezTo>
                  <a:pt x="-5505" y="459112"/>
                  <a:pt x="77865" y="402769"/>
                  <a:pt x="10522" y="447664"/>
                </a:cubicBezTo>
                <a:cubicBezTo>
                  <a:pt x="-11422" y="513496"/>
                  <a:pt x="-8743" y="473804"/>
                  <a:pt x="115297" y="504814"/>
                </a:cubicBezTo>
                <a:lnTo>
                  <a:pt x="153397" y="514339"/>
                </a:lnTo>
                <a:cubicBezTo>
                  <a:pt x="162922" y="520689"/>
                  <a:pt x="171214" y="529477"/>
                  <a:pt x="181972" y="533389"/>
                </a:cubicBezTo>
                <a:cubicBezTo>
                  <a:pt x="206577" y="542336"/>
                  <a:pt x="233334" y="544160"/>
                  <a:pt x="258172" y="552439"/>
                </a:cubicBezTo>
                <a:lnTo>
                  <a:pt x="315322" y="571489"/>
                </a:lnTo>
                <a:cubicBezTo>
                  <a:pt x="372472" y="568314"/>
                  <a:pt x="431243" y="575846"/>
                  <a:pt x="486772" y="561964"/>
                </a:cubicBezTo>
                <a:cubicBezTo>
                  <a:pt x="500547" y="558520"/>
                  <a:pt x="500549" y="537047"/>
                  <a:pt x="505822" y="523864"/>
                </a:cubicBezTo>
                <a:cubicBezTo>
                  <a:pt x="513280" y="505220"/>
                  <a:pt x="513733" y="483422"/>
                  <a:pt x="524872" y="466714"/>
                </a:cubicBezTo>
                <a:cubicBezTo>
                  <a:pt x="531222" y="457189"/>
                  <a:pt x="538802" y="448378"/>
                  <a:pt x="543922" y="438139"/>
                </a:cubicBezTo>
                <a:cubicBezTo>
                  <a:pt x="557565" y="410852"/>
                  <a:pt x="559954" y="384007"/>
                  <a:pt x="582022" y="361939"/>
                </a:cubicBezTo>
                <a:cubicBezTo>
                  <a:pt x="590117" y="353844"/>
                  <a:pt x="601072" y="349239"/>
                  <a:pt x="610597" y="342889"/>
                </a:cubicBezTo>
                <a:cubicBezTo>
                  <a:pt x="639242" y="256953"/>
                  <a:pt x="585256" y="404713"/>
                  <a:pt x="696322" y="238114"/>
                </a:cubicBezTo>
                <a:cubicBezTo>
                  <a:pt x="715053" y="210017"/>
                  <a:pt x="716445" y="203883"/>
                  <a:pt x="743947" y="180964"/>
                </a:cubicBezTo>
                <a:cubicBezTo>
                  <a:pt x="752741" y="173635"/>
                  <a:pt x="764013" y="169572"/>
                  <a:pt x="772522" y="161914"/>
                </a:cubicBezTo>
                <a:cubicBezTo>
                  <a:pt x="795884" y="140888"/>
                  <a:pt x="812245" y="111410"/>
                  <a:pt x="839197" y="95239"/>
                </a:cubicBezTo>
                <a:cubicBezTo>
                  <a:pt x="898373" y="59734"/>
                  <a:pt x="873731" y="79755"/>
                  <a:pt x="915397" y="38089"/>
                </a:cubicBezTo>
                <a:cubicBezTo>
                  <a:pt x="837191" y="12020"/>
                  <a:pt x="961407" y="51350"/>
                  <a:pt x="810622" y="19039"/>
                </a:cubicBezTo>
                <a:cubicBezTo>
                  <a:pt x="693609" y="-6035"/>
                  <a:pt x="724897" y="-3186"/>
                  <a:pt x="677272" y="9514"/>
                </a:cubicBezTo>
                <a:close/>
              </a:path>
            </a:pathLst>
          </a:custGeom>
          <a:gradFill flip="none" rotWithShape="1">
            <a:gsLst>
              <a:gs pos="0">
                <a:schemeClr val="accent4">
                  <a:lumMod val="60000"/>
                  <a:lumOff val="40000"/>
                </a:schemeClr>
              </a:gs>
              <a:gs pos="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25" descr="A cartoon of a house&#10;&#10;Description automatically generated with low confidence">
            <a:extLst>
              <a:ext uri="{FF2B5EF4-FFF2-40B4-BE49-F238E27FC236}">
                <a16:creationId xmlns:a16="http://schemas.microsoft.com/office/drawing/2014/main" id="{317E6A47-DBAC-4AC9-A768-D7F4A9C561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2515" y="2788569"/>
            <a:ext cx="1948345" cy="1280862"/>
          </a:xfrm>
          <a:prstGeom prst="rect">
            <a:avLst/>
          </a:prstGeom>
        </p:spPr>
      </p:pic>
      <p:sp>
        <p:nvSpPr>
          <p:cNvPr id="30" name="Oval 29">
            <a:extLst>
              <a:ext uri="{FF2B5EF4-FFF2-40B4-BE49-F238E27FC236}">
                <a16:creationId xmlns:a16="http://schemas.microsoft.com/office/drawing/2014/main" id="{70F0A84A-7515-4C07-9D6E-5D28562F817F}"/>
              </a:ext>
            </a:extLst>
          </p:cNvPr>
          <p:cNvSpPr/>
          <p:nvPr/>
        </p:nvSpPr>
        <p:spPr>
          <a:xfrm>
            <a:off x="1011369" y="4166646"/>
            <a:ext cx="5388455" cy="862011"/>
          </a:xfrm>
          <a:prstGeom prst="ellipse">
            <a:avLst/>
          </a:prstGeom>
          <a:solidFill>
            <a:srgbClr val="C00000">
              <a:alpha val="2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42374A03-BAE4-40CF-83B2-D2F49B295BF0}"/>
              </a:ext>
            </a:extLst>
          </p:cNvPr>
          <p:cNvSpPr/>
          <p:nvPr/>
        </p:nvSpPr>
        <p:spPr>
          <a:xfrm>
            <a:off x="2061904" y="4186324"/>
            <a:ext cx="3142466" cy="568046"/>
          </a:xfrm>
          <a:prstGeom prst="ellipse">
            <a:avLst/>
          </a:prstGeom>
          <a:solidFill>
            <a:srgbClr val="C00000">
              <a:alpha val="2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Picture 27" descr="A picture containing text&#10;&#10;Description automatically generated">
            <a:extLst>
              <a:ext uri="{FF2B5EF4-FFF2-40B4-BE49-F238E27FC236}">
                <a16:creationId xmlns:a16="http://schemas.microsoft.com/office/drawing/2014/main" id="{4364ACE4-A3C0-4B8B-9100-825E6F16F1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4105" y="3161862"/>
            <a:ext cx="663450" cy="1239128"/>
          </a:xfrm>
          <a:prstGeom prst="rect">
            <a:avLst/>
          </a:prstGeom>
        </p:spPr>
      </p:pic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4AC16DCE-34A5-4333-9F12-00B2FDE89A8E}"/>
              </a:ext>
            </a:extLst>
          </p:cNvPr>
          <p:cNvSpPr/>
          <p:nvPr/>
        </p:nvSpPr>
        <p:spPr>
          <a:xfrm>
            <a:off x="738765" y="4890797"/>
            <a:ext cx="10582047" cy="1329028"/>
          </a:xfrm>
          <a:custGeom>
            <a:avLst/>
            <a:gdLst>
              <a:gd name="connsiteX0" fmla="*/ 61335 w 10582047"/>
              <a:gd name="connsiteY0" fmla="*/ 281278 h 1329028"/>
              <a:gd name="connsiteX1" fmla="*/ 766185 w 10582047"/>
              <a:gd name="connsiteY1" fmla="*/ 186028 h 1329028"/>
              <a:gd name="connsiteX2" fmla="*/ 956685 w 10582047"/>
              <a:gd name="connsiteY2" fmla="*/ 157453 h 1329028"/>
              <a:gd name="connsiteX3" fmla="*/ 1109085 w 10582047"/>
              <a:gd name="connsiteY3" fmla="*/ 138403 h 1329028"/>
              <a:gd name="connsiteX4" fmla="*/ 1280535 w 10582047"/>
              <a:gd name="connsiteY4" fmla="*/ 100303 h 1329028"/>
              <a:gd name="connsiteX5" fmla="*/ 1423410 w 10582047"/>
              <a:gd name="connsiteY5" fmla="*/ 71728 h 1329028"/>
              <a:gd name="connsiteX6" fmla="*/ 1499610 w 10582047"/>
              <a:gd name="connsiteY6" fmla="*/ 52678 h 1329028"/>
              <a:gd name="connsiteX7" fmla="*/ 1661535 w 10582047"/>
              <a:gd name="connsiteY7" fmla="*/ 43153 h 1329028"/>
              <a:gd name="connsiteX8" fmla="*/ 1880610 w 10582047"/>
              <a:gd name="connsiteY8" fmla="*/ 24103 h 1329028"/>
              <a:gd name="connsiteX9" fmla="*/ 3499860 w 10582047"/>
              <a:gd name="connsiteY9" fmla="*/ 14578 h 1329028"/>
              <a:gd name="connsiteX10" fmla="*/ 3614160 w 10582047"/>
              <a:gd name="connsiteY10" fmla="*/ 5053 h 1329028"/>
              <a:gd name="connsiteX11" fmla="*/ 4776210 w 10582047"/>
              <a:gd name="connsiteY11" fmla="*/ 33628 h 1329028"/>
              <a:gd name="connsiteX12" fmla="*/ 4900035 w 10582047"/>
              <a:gd name="connsiteY12" fmla="*/ 52678 h 1329028"/>
              <a:gd name="connsiteX13" fmla="*/ 5071485 w 10582047"/>
              <a:gd name="connsiteY13" fmla="*/ 100303 h 1329028"/>
              <a:gd name="connsiteX14" fmla="*/ 5138160 w 10582047"/>
              <a:gd name="connsiteY14" fmla="*/ 119353 h 1329028"/>
              <a:gd name="connsiteX15" fmla="*/ 5185785 w 10582047"/>
              <a:gd name="connsiteY15" fmla="*/ 128878 h 1329028"/>
              <a:gd name="connsiteX16" fmla="*/ 5242935 w 10582047"/>
              <a:gd name="connsiteY16" fmla="*/ 138403 h 1329028"/>
              <a:gd name="connsiteX17" fmla="*/ 5271510 w 10582047"/>
              <a:gd name="connsiteY17" fmla="*/ 147928 h 1329028"/>
              <a:gd name="connsiteX18" fmla="*/ 5490585 w 10582047"/>
              <a:gd name="connsiteY18" fmla="*/ 176503 h 1329028"/>
              <a:gd name="connsiteX19" fmla="*/ 5652510 w 10582047"/>
              <a:gd name="connsiteY19" fmla="*/ 214603 h 1329028"/>
              <a:gd name="connsiteX20" fmla="*/ 5700135 w 10582047"/>
              <a:gd name="connsiteY20" fmla="*/ 224128 h 1329028"/>
              <a:gd name="connsiteX21" fmla="*/ 5747760 w 10582047"/>
              <a:gd name="connsiteY21" fmla="*/ 243178 h 1329028"/>
              <a:gd name="connsiteX22" fmla="*/ 5833485 w 10582047"/>
              <a:gd name="connsiteY22" fmla="*/ 252703 h 1329028"/>
              <a:gd name="connsiteX23" fmla="*/ 5871585 w 10582047"/>
              <a:gd name="connsiteY23" fmla="*/ 262228 h 1329028"/>
              <a:gd name="connsiteX24" fmla="*/ 6014460 w 10582047"/>
              <a:gd name="connsiteY24" fmla="*/ 281278 h 1329028"/>
              <a:gd name="connsiteX25" fmla="*/ 6262110 w 10582047"/>
              <a:gd name="connsiteY25" fmla="*/ 338428 h 1329028"/>
              <a:gd name="connsiteX26" fmla="*/ 6347835 w 10582047"/>
              <a:gd name="connsiteY26" fmla="*/ 347953 h 1329028"/>
              <a:gd name="connsiteX27" fmla="*/ 6424035 w 10582047"/>
              <a:gd name="connsiteY27" fmla="*/ 367003 h 1329028"/>
              <a:gd name="connsiteX28" fmla="*/ 6452610 w 10582047"/>
              <a:gd name="connsiteY28" fmla="*/ 376528 h 1329028"/>
              <a:gd name="connsiteX29" fmla="*/ 6576435 w 10582047"/>
              <a:gd name="connsiteY29" fmla="*/ 395578 h 1329028"/>
              <a:gd name="connsiteX30" fmla="*/ 6624060 w 10582047"/>
              <a:gd name="connsiteY30" fmla="*/ 405103 h 1329028"/>
              <a:gd name="connsiteX31" fmla="*/ 6728835 w 10582047"/>
              <a:gd name="connsiteY31" fmla="*/ 452728 h 1329028"/>
              <a:gd name="connsiteX32" fmla="*/ 6843135 w 10582047"/>
              <a:gd name="connsiteY32" fmla="*/ 471778 h 1329028"/>
              <a:gd name="connsiteX33" fmla="*/ 6890760 w 10582047"/>
              <a:gd name="connsiteY33" fmla="*/ 481303 h 1329028"/>
              <a:gd name="connsiteX34" fmla="*/ 7043160 w 10582047"/>
              <a:gd name="connsiteY34" fmla="*/ 500353 h 1329028"/>
              <a:gd name="connsiteX35" fmla="*/ 7205085 w 10582047"/>
              <a:gd name="connsiteY35" fmla="*/ 538453 h 1329028"/>
              <a:gd name="connsiteX36" fmla="*/ 7405110 w 10582047"/>
              <a:gd name="connsiteY36" fmla="*/ 567028 h 1329028"/>
              <a:gd name="connsiteX37" fmla="*/ 7547985 w 10582047"/>
              <a:gd name="connsiteY37" fmla="*/ 586078 h 1329028"/>
              <a:gd name="connsiteX38" fmla="*/ 7767060 w 10582047"/>
              <a:gd name="connsiteY38" fmla="*/ 624178 h 1329028"/>
              <a:gd name="connsiteX39" fmla="*/ 7833735 w 10582047"/>
              <a:gd name="connsiteY39" fmla="*/ 633703 h 1329028"/>
              <a:gd name="connsiteX40" fmla="*/ 8062335 w 10582047"/>
              <a:gd name="connsiteY40" fmla="*/ 681328 h 1329028"/>
              <a:gd name="connsiteX41" fmla="*/ 8252835 w 10582047"/>
              <a:gd name="connsiteY41" fmla="*/ 738478 h 1329028"/>
              <a:gd name="connsiteX42" fmla="*/ 8462385 w 10582047"/>
              <a:gd name="connsiteY42" fmla="*/ 776578 h 1329028"/>
              <a:gd name="connsiteX43" fmla="*/ 8729085 w 10582047"/>
              <a:gd name="connsiteY43" fmla="*/ 824203 h 1329028"/>
              <a:gd name="connsiteX44" fmla="*/ 8986260 w 10582047"/>
              <a:gd name="connsiteY44" fmla="*/ 881353 h 1329028"/>
              <a:gd name="connsiteX45" fmla="*/ 9167235 w 10582047"/>
              <a:gd name="connsiteY45" fmla="*/ 928978 h 1329028"/>
              <a:gd name="connsiteX46" fmla="*/ 9338685 w 10582047"/>
              <a:gd name="connsiteY46" fmla="*/ 957553 h 1329028"/>
              <a:gd name="connsiteX47" fmla="*/ 9557760 w 10582047"/>
              <a:gd name="connsiteY47" fmla="*/ 1014703 h 1329028"/>
              <a:gd name="connsiteX48" fmla="*/ 9662535 w 10582047"/>
              <a:gd name="connsiteY48" fmla="*/ 1043278 h 1329028"/>
              <a:gd name="connsiteX49" fmla="*/ 9833985 w 10582047"/>
              <a:gd name="connsiteY49" fmla="*/ 1081378 h 1329028"/>
              <a:gd name="connsiteX50" fmla="*/ 9900660 w 10582047"/>
              <a:gd name="connsiteY50" fmla="*/ 1100428 h 1329028"/>
              <a:gd name="connsiteX51" fmla="*/ 9986385 w 10582047"/>
              <a:gd name="connsiteY51" fmla="*/ 1119478 h 1329028"/>
              <a:gd name="connsiteX52" fmla="*/ 10024485 w 10582047"/>
              <a:gd name="connsiteY52" fmla="*/ 1129003 h 1329028"/>
              <a:gd name="connsiteX53" fmla="*/ 10072110 w 10582047"/>
              <a:gd name="connsiteY53" fmla="*/ 1138528 h 1329028"/>
              <a:gd name="connsiteX54" fmla="*/ 10129260 w 10582047"/>
              <a:gd name="connsiteY54" fmla="*/ 1148053 h 1329028"/>
              <a:gd name="connsiteX55" fmla="*/ 10195935 w 10582047"/>
              <a:gd name="connsiteY55" fmla="*/ 1167103 h 1329028"/>
              <a:gd name="connsiteX56" fmla="*/ 10300710 w 10582047"/>
              <a:gd name="connsiteY56" fmla="*/ 1186153 h 1329028"/>
              <a:gd name="connsiteX57" fmla="*/ 10367385 w 10582047"/>
              <a:gd name="connsiteY57" fmla="*/ 1205203 h 1329028"/>
              <a:gd name="connsiteX58" fmla="*/ 10462635 w 10582047"/>
              <a:gd name="connsiteY58" fmla="*/ 1224253 h 1329028"/>
              <a:gd name="connsiteX59" fmla="*/ 10500735 w 10582047"/>
              <a:gd name="connsiteY59" fmla="*/ 1243303 h 1329028"/>
              <a:gd name="connsiteX60" fmla="*/ 10576935 w 10582047"/>
              <a:gd name="connsiteY60" fmla="*/ 1252828 h 1329028"/>
              <a:gd name="connsiteX61" fmla="*/ 10291185 w 10582047"/>
              <a:gd name="connsiteY61" fmla="*/ 1262353 h 1329028"/>
              <a:gd name="connsiteX62" fmla="*/ 9433935 w 10582047"/>
              <a:gd name="connsiteY62" fmla="*/ 1281403 h 1329028"/>
              <a:gd name="connsiteX63" fmla="*/ 9252960 w 10582047"/>
              <a:gd name="connsiteY63" fmla="*/ 1300453 h 1329028"/>
              <a:gd name="connsiteX64" fmla="*/ 8957685 w 10582047"/>
              <a:gd name="connsiteY64" fmla="*/ 1309978 h 1329028"/>
              <a:gd name="connsiteX65" fmla="*/ 8843385 w 10582047"/>
              <a:gd name="connsiteY65" fmla="*/ 1319503 h 1329028"/>
              <a:gd name="connsiteX66" fmla="*/ 7843260 w 10582047"/>
              <a:gd name="connsiteY66" fmla="*/ 1309978 h 1329028"/>
              <a:gd name="connsiteX67" fmla="*/ 7595610 w 10582047"/>
              <a:gd name="connsiteY67" fmla="*/ 1300453 h 1329028"/>
              <a:gd name="connsiteX68" fmla="*/ 7138410 w 10582047"/>
              <a:gd name="connsiteY68" fmla="*/ 1252828 h 1329028"/>
              <a:gd name="connsiteX69" fmla="*/ 4623810 w 10582047"/>
              <a:gd name="connsiteY69" fmla="*/ 1271878 h 1329028"/>
              <a:gd name="connsiteX70" fmla="*/ 4138035 w 10582047"/>
              <a:gd name="connsiteY70" fmla="*/ 1290928 h 1329028"/>
              <a:gd name="connsiteX71" fmla="*/ 3823710 w 10582047"/>
              <a:gd name="connsiteY71" fmla="*/ 1300453 h 1329028"/>
              <a:gd name="connsiteX72" fmla="*/ 3737985 w 10582047"/>
              <a:gd name="connsiteY72" fmla="*/ 1309978 h 1329028"/>
              <a:gd name="connsiteX73" fmla="*/ 3623685 w 10582047"/>
              <a:gd name="connsiteY73" fmla="*/ 1329028 h 1329028"/>
              <a:gd name="connsiteX74" fmla="*/ 2004435 w 10582047"/>
              <a:gd name="connsiteY74" fmla="*/ 1319503 h 1329028"/>
              <a:gd name="connsiteX75" fmla="*/ 1747260 w 10582047"/>
              <a:gd name="connsiteY75" fmla="*/ 1281403 h 1329028"/>
              <a:gd name="connsiteX76" fmla="*/ 1594860 w 10582047"/>
              <a:gd name="connsiteY76" fmla="*/ 1271878 h 1329028"/>
              <a:gd name="connsiteX77" fmla="*/ 1480560 w 10582047"/>
              <a:gd name="connsiteY77" fmla="*/ 1252828 h 1329028"/>
              <a:gd name="connsiteX78" fmla="*/ 1051935 w 10582047"/>
              <a:gd name="connsiteY78" fmla="*/ 1252828 h 1329028"/>
              <a:gd name="connsiteX79" fmla="*/ 899535 w 10582047"/>
              <a:gd name="connsiteY79" fmla="*/ 1300453 h 1329028"/>
              <a:gd name="connsiteX80" fmla="*/ 737610 w 10582047"/>
              <a:gd name="connsiteY80" fmla="*/ 1329028 h 1329028"/>
              <a:gd name="connsiteX81" fmla="*/ 318510 w 10582047"/>
              <a:gd name="connsiteY81" fmla="*/ 1309978 h 1329028"/>
              <a:gd name="connsiteX82" fmla="*/ 185160 w 10582047"/>
              <a:gd name="connsiteY82" fmla="*/ 1271878 h 1329028"/>
              <a:gd name="connsiteX83" fmla="*/ 137535 w 10582047"/>
              <a:gd name="connsiteY83" fmla="*/ 1262353 h 1329028"/>
              <a:gd name="connsiteX84" fmla="*/ 61335 w 10582047"/>
              <a:gd name="connsiteY84" fmla="*/ 1195678 h 1329028"/>
              <a:gd name="connsiteX85" fmla="*/ 32760 w 10582047"/>
              <a:gd name="connsiteY85" fmla="*/ 1062328 h 1329028"/>
              <a:gd name="connsiteX86" fmla="*/ 42285 w 10582047"/>
              <a:gd name="connsiteY86" fmla="*/ 547978 h 1329028"/>
              <a:gd name="connsiteX87" fmla="*/ 61335 w 10582047"/>
              <a:gd name="connsiteY87" fmla="*/ 424153 h 1329028"/>
              <a:gd name="connsiteX88" fmla="*/ 51810 w 10582047"/>
              <a:gd name="connsiteY88" fmla="*/ 328903 h 1329028"/>
              <a:gd name="connsiteX89" fmla="*/ 61335 w 10582047"/>
              <a:gd name="connsiteY89" fmla="*/ 281278 h 1329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10582047" h="1329028">
                <a:moveTo>
                  <a:pt x="61335" y="281278"/>
                </a:moveTo>
                <a:cubicBezTo>
                  <a:pt x="180397" y="257466"/>
                  <a:pt x="531335" y="218507"/>
                  <a:pt x="766185" y="186028"/>
                </a:cubicBezTo>
                <a:cubicBezTo>
                  <a:pt x="829790" y="177232"/>
                  <a:pt x="893085" y="166286"/>
                  <a:pt x="956685" y="157453"/>
                </a:cubicBezTo>
                <a:cubicBezTo>
                  <a:pt x="1007394" y="150410"/>
                  <a:pt x="1058669" y="147300"/>
                  <a:pt x="1109085" y="138403"/>
                </a:cubicBezTo>
                <a:cubicBezTo>
                  <a:pt x="1166738" y="128229"/>
                  <a:pt x="1222787" y="109928"/>
                  <a:pt x="1280535" y="100303"/>
                </a:cubicBezTo>
                <a:cubicBezTo>
                  <a:pt x="1353416" y="88156"/>
                  <a:pt x="1338752" y="91648"/>
                  <a:pt x="1423410" y="71728"/>
                </a:cubicBezTo>
                <a:cubicBezTo>
                  <a:pt x="1448896" y="65731"/>
                  <a:pt x="1473615" y="55797"/>
                  <a:pt x="1499610" y="52678"/>
                </a:cubicBezTo>
                <a:cubicBezTo>
                  <a:pt x="1553293" y="46236"/>
                  <a:pt x="1607560" y="46328"/>
                  <a:pt x="1661535" y="43153"/>
                </a:cubicBezTo>
                <a:cubicBezTo>
                  <a:pt x="1750854" y="20823"/>
                  <a:pt x="1720643" y="25796"/>
                  <a:pt x="1880610" y="24103"/>
                </a:cubicBezTo>
                <a:lnTo>
                  <a:pt x="3499860" y="14578"/>
                </a:lnTo>
                <a:cubicBezTo>
                  <a:pt x="3537960" y="11403"/>
                  <a:pt x="3575928" y="5053"/>
                  <a:pt x="3614160" y="5053"/>
                </a:cubicBezTo>
                <a:cubicBezTo>
                  <a:pt x="4144039" y="5053"/>
                  <a:pt x="4364928" y="-17782"/>
                  <a:pt x="4776210" y="33628"/>
                </a:cubicBezTo>
                <a:cubicBezTo>
                  <a:pt x="4817648" y="38808"/>
                  <a:pt x="4859300" y="43480"/>
                  <a:pt x="4900035" y="52678"/>
                </a:cubicBezTo>
                <a:cubicBezTo>
                  <a:pt x="4957892" y="65743"/>
                  <a:pt x="5014368" y="84310"/>
                  <a:pt x="5071485" y="100303"/>
                </a:cubicBezTo>
                <a:cubicBezTo>
                  <a:pt x="5093743" y="106535"/>
                  <a:pt x="5115495" y="114820"/>
                  <a:pt x="5138160" y="119353"/>
                </a:cubicBezTo>
                <a:lnTo>
                  <a:pt x="5185785" y="128878"/>
                </a:lnTo>
                <a:cubicBezTo>
                  <a:pt x="5204786" y="132333"/>
                  <a:pt x="5224082" y="134213"/>
                  <a:pt x="5242935" y="138403"/>
                </a:cubicBezTo>
                <a:cubicBezTo>
                  <a:pt x="5252736" y="140581"/>
                  <a:pt x="5261642" y="146078"/>
                  <a:pt x="5271510" y="147928"/>
                </a:cubicBezTo>
                <a:cubicBezTo>
                  <a:pt x="5367118" y="165854"/>
                  <a:pt x="5399439" y="167388"/>
                  <a:pt x="5490585" y="176503"/>
                </a:cubicBezTo>
                <a:cubicBezTo>
                  <a:pt x="5567840" y="215130"/>
                  <a:pt x="5509349" y="190743"/>
                  <a:pt x="5652510" y="214603"/>
                </a:cubicBezTo>
                <a:cubicBezTo>
                  <a:pt x="5668479" y="217265"/>
                  <a:pt x="5684628" y="219476"/>
                  <a:pt x="5700135" y="224128"/>
                </a:cubicBezTo>
                <a:cubicBezTo>
                  <a:pt x="5716512" y="229041"/>
                  <a:pt x="5731042" y="239595"/>
                  <a:pt x="5747760" y="243178"/>
                </a:cubicBezTo>
                <a:cubicBezTo>
                  <a:pt x="5775873" y="249202"/>
                  <a:pt x="5804910" y="249528"/>
                  <a:pt x="5833485" y="252703"/>
                </a:cubicBezTo>
                <a:cubicBezTo>
                  <a:pt x="5846185" y="255878"/>
                  <a:pt x="5858626" y="260377"/>
                  <a:pt x="5871585" y="262228"/>
                </a:cubicBezTo>
                <a:cubicBezTo>
                  <a:pt x="5982795" y="278115"/>
                  <a:pt x="5935622" y="263085"/>
                  <a:pt x="6014460" y="281278"/>
                </a:cubicBezTo>
                <a:cubicBezTo>
                  <a:pt x="6087019" y="298022"/>
                  <a:pt x="6200243" y="331554"/>
                  <a:pt x="6262110" y="338428"/>
                </a:cubicBezTo>
                <a:lnTo>
                  <a:pt x="6347835" y="347953"/>
                </a:lnTo>
                <a:cubicBezTo>
                  <a:pt x="6373235" y="354303"/>
                  <a:pt x="6398776" y="360114"/>
                  <a:pt x="6424035" y="367003"/>
                </a:cubicBezTo>
                <a:cubicBezTo>
                  <a:pt x="6433721" y="369645"/>
                  <a:pt x="6442742" y="374678"/>
                  <a:pt x="6452610" y="376528"/>
                </a:cubicBezTo>
                <a:cubicBezTo>
                  <a:pt x="6493655" y="384224"/>
                  <a:pt x="6535243" y="388713"/>
                  <a:pt x="6576435" y="395578"/>
                </a:cubicBezTo>
                <a:cubicBezTo>
                  <a:pt x="6592404" y="398240"/>
                  <a:pt x="6608185" y="401928"/>
                  <a:pt x="6624060" y="405103"/>
                </a:cubicBezTo>
                <a:cubicBezTo>
                  <a:pt x="6644262" y="415204"/>
                  <a:pt x="6703373" y="446737"/>
                  <a:pt x="6728835" y="452728"/>
                </a:cubicBezTo>
                <a:cubicBezTo>
                  <a:pt x="6766434" y="461575"/>
                  <a:pt x="6805260" y="464203"/>
                  <a:pt x="6843135" y="471778"/>
                </a:cubicBezTo>
                <a:cubicBezTo>
                  <a:pt x="6859010" y="474953"/>
                  <a:pt x="6874733" y="479013"/>
                  <a:pt x="6890760" y="481303"/>
                </a:cubicBezTo>
                <a:cubicBezTo>
                  <a:pt x="6941441" y="488543"/>
                  <a:pt x="6992790" y="491195"/>
                  <a:pt x="7043160" y="500353"/>
                </a:cubicBezTo>
                <a:cubicBezTo>
                  <a:pt x="7097715" y="510272"/>
                  <a:pt x="7150786" y="527219"/>
                  <a:pt x="7205085" y="538453"/>
                </a:cubicBezTo>
                <a:cubicBezTo>
                  <a:pt x="7305944" y="559320"/>
                  <a:pt x="7312110" y="555403"/>
                  <a:pt x="7405110" y="567028"/>
                </a:cubicBezTo>
                <a:cubicBezTo>
                  <a:pt x="7452785" y="572987"/>
                  <a:pt x="7500526" y="578585"/>
                  <a:pt x="7547985" y="586078"/>
                </a:cubicBezTo>
                <a:cubicBezTo>
                  <a:pt x="7621199" y="597638"/>
                  <a:pt x="7693684" y="613696"/>
                  <a:pt x="7767060" y="624178"/>
                </a:cubicBezTo>
                <a:lnTo>
                  <a:pt x="7833735" y="633703"/>
                </a:lnTo>
                <a:cubicBezTo>
                  <a:pt x="8063483" y="710286"/>
                  <a:pt x="7732575" y="605954"/>
                  <a:pt x="8062335" y="681328"/>
                </a:cubicBezTo>
                <a:cubicBezTo>
                  <a:pt x="8126964" y="696100"/>
                  <a:pt x="8188342" y="723122"/>
                  <a:pt x="8252835" y="738478"/>
                </a:cubicBezTo>
                <a:cubicBezTo>
                  <a:pt x="8321900" y="754922"/>
                  <a:pt x="8392913" y="761952"/>
                  <a:pt x="8462385" y="776578"/>
                </a:cubicBezTo>
                <a:cubicBezTo>
                  <a:pt x="8671494" y="820601"/>
                  <a:pt x="8582090" y="807870"/>
                  <a:pt x="8729085" y="824203"/>
                </a:cubicBezTo>
                <a:cubicBezTo>
                  <a:pt x="8814810" y="843253"/>
                  <a:pt x="8902147" y="856119"/>
                  <a:pt x="8986260" y="881353"/>
                </a:cubicBezTo>
                <a:cubicBezTo>
                  <a:pt x="9066412" y="905399"/>
                  <a:pt x="9087243" y="914165"/>
                  <a:pt x="9167235" y="928978"/>
                </a:cubicBezTo>
                <a:cubicBezTo>
                  <a:pt x="9224205" y="939528"/>
                  <a:pt x="9282094" y="945131"/>
                  <a:pt x="9338685" y="957553"/>
                </a:cubicBezTo>
                <a:cubicBezTo>
                  <a:pt x="9412399" y="973734"/>
                  <a:pt x="9484804" y="995391"/>
                  <a:pt x="9557760" y="1014703"/>
                </a:cubicBezTo>
                <a:cubicBezTo>
                  <a:pt x="9592755" y="1023966"/>
                  <a:pt x="9628192" y="1031830"/>
                  <a:pt x="9662535" y="1043278"/>
                </a:cubicBezTo>
                <a:cubicBezTo>
                  <a:pt x="9775535" y="1080945"/>
                  <a:pt x="9718324" y="1068527"/>
                  <a:pt x="9833985" y="1081378"/>
                </a:cubicBezTo>
                <a:cubicBezTo>
                  <a:pt x="9856210" y="1087728"/>
                  <a:pt x="9878236" y="1094822"/>
                  <a:pt x="9900660" y="1100428"/>
                </a:cubicBezTo>
                <a:cubicBezTo>
                  <a:pt x="9929058" y="1107528"/>
                  <a:pt x="9957863" y="1112896"/>
                  <a:pt x="9986385" y="1119478"/>
                </a:cubicBezTo>
                <a:cubicBezTo>
                  <a:pt x="9999141" y="1122422"/>
                  <a:pt x="10011706" y="1126163"/>
                  <a:pt x="10024485" y="1129003"/>
                </a:cubicBezTo>
                <a:cubicBezTo>
                  <a:pt x="10040289" y="1132515"/>
                  <a:pt x="10056182" y="1135632"/>
                  <a:pt x="10072110" y="1138528"/>
                </a:cubicBezTo>
                <a:cubicBezTo>
                  <a:pt x="10091111" y="1141983"/>
                  <a:pt x="10110442" y="1143710"/>
                  <a:pt x="10129260" y="1148053"/>
                </a:cubicBezTo>
                <a:cubicBezTo>
                  <a:pt x="10151782" y="1153250"/>
                  <a:pt x="10173511" y="1161497"/>
                  <a:pt x="10195935" y="1167103"/>
                </a:cubicBezTo>
                <a:cubicBezTo>
                  <a:pt x="10293747" y="1191556"/>
                  <a:pt x="10190312" y="1160677"/>
                  <a:pt x="10300710" y="1186153"/>
                </a:cubicBezTo>
                <a:cubicBezTo>
                  <a:pt x="10323232" y="1191350"/>
                  <a:pt x="10344885" y="1199909"/>
                  <a:pt x="10367385" y="1205203"/>
                </a:cubicBezTo>
                <a:cubicBezTo>
                  <a:pt x="10398903" y="1212619"/>
                  <a:pt x="10430885" y="1217903"/>
                  <a:pt x="10462635" y="1224253"/>
                </a:cubicBezTo>
                <a:cubicBezTo>
                  <a:pt x="10475335" y="1230603"/>
                  <a:pt x="10486960" y="1239859"/>
                  <a:pt x="10500735" y="1243303"/>
                </a:cubicBezTo>
                <a:cubicBezTo>
                  <a:pt x="10525568" y="1249511"/>
                  <a:pt x="10602428" y="1250510"/>
                  <a:pt x="10576935" y="1252828"/>
                </a:cubicBezTo>
                <a:cubicBezTo>
                  <a:pt x="10482023" y="1261456"/>
                  <a:pt x="10386420" y="1258759"/>
                  <a:pt x="10291185" y="1262353"/>
                </a:cubicBezTo>
                <a:cubicBezTo>
                  <a:pt x="9750903" y="1282741"/>
                  <a:pt x="10461460" y="1266067"/>
                  <a:pt x="9433935" y="1281403"/>
                </a:cubicBezTo>
                <a:cubicBezTo>
                  <a:pt x="9373610" y="1287753"/>
                  <a:pt x="9313509" y="1296820"/>
                  <a:pt x="9252960" y="1300453"/>
                </a:cubicBezTo>
                <a:cubicBezTo>
                  <a:pt x="9154661" y="1306351"/>
                  <a:pt x="9056055" y="1305403"/>
                  <a:pt x="8957685" y="1309978"/>
                </a:cubicBezTo>
                <a:cubicBezTo>
                  <a:pt x="8919494" y="1311754"/>
                  <a:pt x="8881485" y="1316328"/>
                  <a:pt x="8843385" y="1319503"/>
                </a:cubicBezTo>
                <a:lnTo>
                  <a:pt x="7843260" y="1309978"/>
                </a:lnTo>
                <a:cubicBezTo>
                  <a:pt x="7760659" y="1308717"/>
                  <a:pt x="7678025" y="1306137"/>
                  <a:pt x="7595610" y="1300453"/>
                </a:cubicBezTo>
                <a:cubicBezTo>
                  <a:pt x="7397199" y="1286769"/>
                  <a:pt x="7313121" y="1274667"/>
                  <a:pt x="7138410" y="1252828"/>
                </a:cubicBezTo>
                <a:lnTo>
                  <a:pt x="4623810" y="1271878"/>
                </a:lnTo>
                <a:cubicBezTo>
                  <a:pt x="4365464" y="1274174"/>
                  <a:pt x="4362018" y="1282476"/>
                  <a:pt x="4138035" y="1290928"/>
                </a:cubicBezTo>
                <a:lnTo>
                  <a:pt x="3823710" y="1300453"/>
                </a:lnTo>
                <a:cubicBezTo>
                  <a:pt x="3795135" y="1303628"/>
                  <a:pt x="3766447" y="1305912"/>
                  <a:pt x="3737985" y="1309978"/>
                </a:cubicBezTo>
                <a:cubicBezTo>
                  <a:pt x="3699748" y="1315440"/>
                  <a:pt x="3662310" y="1328816"/>
                  <a:pt x="3623685" y="1329028"/>
                </a:cubicBezTo>
                <a:lnTo>
                  <a:pt x="2004435" y="1319503"/>
                </a:lnTo>
                <a:cubicBezTo>
                  <a:pt x="1583209" y="1289415"/>
                  <a:pt x="2147986" y="1336676"/>
                  <a:pt x="1747260" y="1281403"/>
                </a:cubicBezTo>
                <a:cubicBezTo>
                  <a:pt x="1696838" y="1274448"/>
                  <a:pt x="1645660" y="1275053"/>
                  <a:pt x="1594860" y="1271878"/>
                </a:cubicBezTo>
                <a:cubicBezTo>
                  <a:pt x="1556760" y="1265528"/>
                  <a:pt x="1519052" y="1256036"/>
                  <a:pt x="1480560" y="1252828"/>
                </a:cubicBezTo>
                <a:cubicBezTo>
                  <a:pt x="1279224" y="1236050"/>
                  <a:pt x="1245906" y="1243591"/>
                  <a:pt x="1051935" y="1252828"/>
                </a:cubicBezTo>
                <a:cubicBezTo>
                  <a:pt x="997693" y="1270909"/>
                  <a:pt x="954185" y="1286791"/>
                  <a:pt x="899535" y="1300453"/>
                </a:cubicBezTo>
                <a:cubicBezTo>
                  <a:pt x="865335" y="1309003"/>
                  <a:pt x="745484" y="1327716"/>
                  <a:pt x="737610" y="1329028"/>
                </a:cubicBezTo>
                <a:cubicBezTo>
                  <a:pt x="597910" y="1322678"/>
                  <a:pt x="457780" y="1322639"/>
                  <a:pt x="318510" y="1309978"/>
                </a:cubicBezTo>
                <a:cubicBezTo>
                  <a:pt x="216034" y="1300662"/>
                  <a:pt x="244754" y="1286776"/>
                  <a:pt x="185160" y="1271878"/>
                </a:cubicBezTo>
                <a:cubicBezTo>
                  <a:pt x="169454" y="1267951"/>
                  <a:pt x="153410" y="1265528"/>
                  <a:pt x="137535" y="1262353"/>
                </a:cubicBezTo>
                <a:cubicBezTo>
                  <a:pt x="113148" y="1246095"/>
                  <a:pt x="72207" y="1221499"/>
                  <a:pt x="61335" y="1195678"/>
                </a:cubicBezTo>
                <a:cubicBezTo>
                  <a:pt x="43694" y="1153781"/>
                  <a:pt x="32760" y="1062328"/>
                  <a:pt x="32760" y="1062328"/>
                </a:cubicBezTo>
                <a:cubicBezTo>
                  <a:pt x="35935" y="890878"/>
                  <a:pt x="36666" y="719365"/>
                  <a:pt x="42285" y="547978"/>
                </a:cubicBezTo>
                <a:cubicBezTo>
                  <a:pt x="42785" y="532720"/>
                  <a:pt x="58232" y="442771"/>
                  <a:pt x="61335" y="424153"/>
                </a:cubicBezTo>
                <a:cubicBezTo>
                  <a:pt x="58160" y="392403"/>
                  <a:pt x="58985" y="359994"/>
                  <a:pt x="51810" y="328903"/>
                </a:cubicBezTo>
                <a:cubicBezTo>
                  <a:pt x="29238" y="231089"/>
                  <a:pt x="-57727" y="305090"/>
                  <a:pt x="61335" y="281278"/>
                </a:cubicBezTo>
                <a:close/>
              </a:path>
            </a:pathLst>
          </a:cu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E3FAAE7C-C156-48F9-8D9F-8FE0B4EE4685}"/>
              </a:ext>
            </a:extLst>
          </p:cNvPr>
          <p:cNvSpPr/>
          <p:nvPr/>
        </p:nvSpPr>
        <p:spPr>
          <a:xfrm>
            <a:off x="6133035" y="5068849"/>
            <a:ext cx="772590" cy="484236"/>
          </a:xfrm>
          <a:custGeom>
            <a:avLst/>
            <a:gdLst>
              <a:gd name="connsiteX0" fmla="*/ 1065 w 772590"/>
              <a:gd name="connsiteY0" fmla="*/ 7976 h 398501"/>
              <a:gd name="connsiteX1" fmla="*/ 115365 w 772590"/>
              <a:gd name="connsiteY1" fmla="*/ 112751 h 398501"/>
              <a:gd name="connsiteX2" fmla="*/ 143940 w 772590"/>
              <a:gd name="connsiteY2" fmla="*/ 150851 h 398501"/>
              <a:gd name="connsiteX3" fmla="*/ 182040 w 772590"/>
              <a:gd name="connsiteY3" fmla="*/ 188951 h 398501"/>
              <a:gd name="connsiteX4" fmla="*/ 220140 w 772590"/>
              <a:gd name="connsiteY4" fmla="*/ 265151 h 398501"/>
              <a:gd name="connsiteX5" fmla="*/ 248715 w 772590"/>
              <a:gd name="connsiteY5" fmla="*/ 322301 h 398501"/>
              <a:gd name="connsiteX6" fmla="*/ 267765 w 772590"/>
              <a:gd name="connsiteY6" fmla="*/ 398501 h 398501"/>
              <a:gd name="connsiteX7" fmla="*/ 401115 w 772590"/>
              <a:gd name="connsiteY7" fmla="*/ 388976 h 398501"/>
              <a:gd name="connsiteX8" fmla="*/ 467790 w 772590"/>
              <a:gd name="connsiteY8" fmla="*/ 369926 h 398501"/>
              <a:gd name="connsiteX9" fmla="*/ 772590 w 772590"/>
              <a:gd name="connsiteY9" fmla="*/ 350876 h 398501"/>
              <a:gd name="connsiteX10" fmla="*/ 744015 w 772590"/>
              <a:gd name="connsiteY10" fmla="*/ 274676 h 398501"/>
              <a:gd name="connsiteX11" fmla="*/ 734490 w 772590"/>
              <a:gd name="connsiteY11" fmla="*/ 246101 h 398501"/>
              <a:gd name="connsiteX12" fmla="*/ 686865 w 772590"/>
              <a:gd name="connsiteY12" fmla="*/ 208001 h 398501"/>
              <a:gd name="connsiteX13" fmla="*/ 629715 w 772590"/>
              <a:gd name="connsiteY13" fmla="*/ 160376 h 398501"/>
              <a:gd name="connsiteX14" fmla="*/ 563040 w 772590"/>
              <a:gd name="connsiteY14" fmla="*/ 122276 h 398501"/>
              <a:gd name="connsiteX15" fmla="*/ 505890 w 772590"/>
              <a:gd name="connsiteY15" fmla="*/ 93701 h 398501"/>
              <a:gd name="connsiteX16" fmla="*/ 448740 w 772590"/>
              <a:gd name="connsiteY16" fmla="*/ 84176 h 398501"/>
              <a:gd name="connsiteX17" fmla="*/ 410640 w 772590"/>
              <a:gd name="connsiteY17" fmla="*/ 74651 h 398501"/>
              <a:gd name="connsiteX18" fmla="*/ 363015 w 772590"/>
              <a:gd name="connsiteY18" fmla="*/ 65126 h 398501"/>
              <a:gd name="connsiteX19" fmla="*/ 334440 w 772590"/>
              <a:gd name="connsiteY19" fmla="*/ 55601 h 398501"/>
              <a:gd name="connsiteX20" fmla="*/ 220140 w 772590"/>
              <a:gd name="connsiteY20" fmla="*/ 36551 h 398501"/>
              <a:gd name="connsiteX21" fmla="*/ 162990 w 772590"/>
              <a:gd name="connsiteY21" fmla="*/ 27026 h 398501"/>
              <a:gd name="connsiteX22" fmla="*/ 58215 w 772590"/>
              <a:gd name="connsiteY22" fmla="*/ 7976 h 398501"/>
              <a:gd name="connsiteX23" fmla="*/ 1065 w 772590"/>
              <a:gd name="connsiteY23" fmla="*/ 7976 h 398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772590" h="398501">
                <a:moveTo>
                  <a:pt x="1065" y="7976"/>
                </a:moveTo>
                <a:cubicBezTo>
                  <a:pt x="10590" y="25439"/>
                  <a:pt x="78818" y="76204"/>
                  <a:pt x="115365" y="112751"/>
                </a:cubicBezTo>
                <a:cubicBezTo>
                  <a:pt x="126590" y="123976"/>
                  <a:pt x="133486" y="138904"/>
                  <a:pt x="143940" y="150851"/>
                </a:cubicBezTo>
                <a:cubicBezTo>
                  <a:pt x="155767" y="164368"/>
                  <a:pt x="172077" y="174007"/>
                  <a:pt x="182040" y="188951"/>
                </a:cubicBezTo>
                <a:cubicBezTo>
                  <a:pt x="197792" y="212580"/>
                  <a:pt x="204388" y="241522"/>
                  <a:pt x="220140" y="265151"/>
                </a:cubicBezTo>
                <a:cubicBezTo>
                  <a:pt x="240148" y="295163"/>
                  <a:pt x="239615" y="288933"/>
                  <a:pt x="248715" y="322301"/>
                </a:cubicBezTo>
                <a:cubicBezTo>
                  <a:pt x="255604" y="347560"/>
                  <a:pt x="267765" y="398501"/>
                  <a:pt x="267765" y="398501"/>
                </a:cubicBezTo>
                <a:cubicBezTo>
                  <a:pt x="312215" y="395326"/>
                  <a:pt x="356857" y="394183"/>
                  <a:pt x="401115" y="388976"/>
                </a:cubicBezTo>
                <a:cubicBezTo>
                  <a:pt x="521568" y="374805"/>
                  <a:pt x="316348" y="382546"/>
                  <a:pt x="467790" y="369926"/>
                </a:cubicBezTo>
                <a:cubicBezTo>
                  <a:pt x="569237" y="361472"/>
                  <a:pt x="670990" y="357226"/>
                  <a:pt x="772590" y="350876"/>
                </a:cubicBezTo>
                <a:cubicBezTo>
                  <a:pt x="755029" y="280632"/>
                  <a:pt x="773900" y="344408"/>
                  <a:pt x="744015" y="274676"/>
                </a:cubicBezTo>
                <a:cubicBezTo>
                  <a:pt x="740060" y="265448"/>
                  <a:pt x="741024" y="253724"/>
                  <a:pt x="734490" y="246101"/>
                </a:cubicBezTo>
                <a:cubicBezTo>
                  <a:pt x="721259" y="230665"/>
                  <a:pt x="701240" y="222376"/>
                  <a:pt x="686865" y="208001"/>
                </a:cubicBezTo>
                <a:cubicBezTo>
                  <a:pt x="634966" y="156102"/>
                  <a:pt x="684292" y="178568"/>
                  <a:pt x="629715" y="160376"/>
                </a:cubicBezTo>
                <a:cubicBezTo>
                  <a:pt x="537587" y="91280"/>
                  <a:pt x="635766" y="158639"/>
                  <a:pt x="563040" y="122276"/>
                </a:cubicBezTo>
                <a:cubicBezTo>
                  <a:pt x="521939" y="101725"/>
                  <a:pt x="548984" y="103278"/>
                  <a:pt x="505890" y="93701"/>
                </a:cubicBezTo>
                <a:cubicBezTo>
                  <a:pt x="487037" y="89511"/>
                  <a:pt x="467678" y="87964"/>
                  <a:pt x="448740" y="84176"/>
                </a:cubicBezTo>
                <a:cubicBezTo>
                  <a:pt x="435903" y="81609"/>
                  <a:pt x="423419" y="77491"/>
                  <a:pt x="410640" y="74651"/>
                </a:cubicBezTo>
                <a:cubicBezTo>
                  <a:pt x="394836" y="71139"/>
                  <a:pt x="378721" y="69053"/>
                  <a:pt x="363015" y="65126"/>
                </a:cubicBezTo>
                <a:cubicBezTo>
                  <a:pt x="353275" y="62691"/>
                  <a:pt x="344180" y="58036"/>
                  <a:pt x="334440" y="55601"/>
                </a:cubicBezTo>
                <a:cubicBezTo>
                  <a:pt x="294197" y="45540"/>
                  <a:pt x="262075" y="43003"/>
                  <a:pt x="220140" y="36551"/>
                </a:cubicBezTo>
                <a:cubicBezTo>
                  <a:pt x="201052" y="33614"/>
                  <a:pt x="181928" y="30814"/>
                  <a:pt x="162990" y="27026"/>
                </a:cubicBezTo>
                <a:cubicBezTo>
                  <a:pt x="93070" y="13042"/>
                  <a:pt x="155067" y="17661"/>
                  <a:pt x="58215" y="7976"/>
                </a:cubicBezTo>
                <a:cubicBezTo>
                  <a:pt x="48737" y="7028"/>
                  <a:pt x="-8460" y="-9487"/>
                  <a:pt x="1065" y="7976"/>
                </a:cubicBezTo>
                <a:close/>
              </a:path>
            </a:pathLst>
          </a:custGeom>
          <a:gradFill>
            <a:gsLst>
              <a:gs pos="0">
                <a:schemeClr val="accent4">
                  <a:lumMod val="60000"/>
                  <a:lumOff val="40000"/>
                </a:schemeClr>
              </a:gs>
              <a:gs pos="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2EB3E9FA-65F7-45D8-B5B6-E441A0BA668D}"/>
              </a:ext>
            </a:extLst>
          </p:cNvPr>
          <p:cNvSpPr/>
          <p:nvPr/>
        </p:nvSpPr>
        <p:spPr>
          <a:xfrm>
            <a:off x="2667000" y="5476875"/>
            <a:ext cx="8791575" cy="809625"/>
          </a:xfrm>
          <a:custGeom>
            <a:avLst/>
            <a:gdLst>
              <a:gd name="connsiteX0" fmla="*/ 8734425 w 8791575"/>
              <a:gd name="connsiteY0" fmla="*/ 247650 h 809625"/>
              <a:gd name="connsiteX1" fmla="*/ 8686800 w 8791575"/>
              <a:gd name="connsiteY1" fmla="*/ 228600 h 809625"/>
              <a:gd name="connsiteX2" fmla="*/ 8658225 w 8791575"/>
              <a:gd name="connsiteY2" fmla="*/ 219075 h 809625"/>
              <a:gd name="connsiteX3" fmla="*/ 8591550 w 8791575"/>
              <a:gd name="connsiteY3" fmla="*/ 190500 h 809625"/>
              <a:gd name="connsiteX4" fmla="*/ 8362950 w 8791575"/>
              <a:gd name="connsiteY4" fmla="*/ 152400 h 809625"/>
              <a:gd name="connsiteX5" fmla="*/ 8153400 w 8791575"/>
              <a:gd name="connsiteY5" fmla="*/ 114300 h 809625"/>
              <a:gd name="connsiteX6" fmla="*/ 7962900 w 8791575"/>
              <a:gd name="connsiteY6" fmla="*/ 76200 h 809625"/>
              <a:gd name="connsiteX7" fmla="*/ 7839075 w 8791575"/>
              <a:gd name="connsiteY7" fmla="*/ 66675 h 809625"/>
              <a:gd name="connsiteX8" fmla="*/ 7248525 w 8791575"/>
              <a:gd name="connsiteY8" fmla="*/ 47625 h 809625"/>
              <a:gd name="connsiteX9" fmla="*/ 6677025 w 8791575"/>
              <a:gd name="connsiteY9" fmla="*/ 28575 h 809625"/>
              <a:gd name="connsiteX10" fmla="*/ 6524625 w 8791575"/>
              <a:gd name="connsiteY10" fmla="*/ 19050 h 809625"/>
              <a:gd name="connsiteX11" fmla="*/ 6429375 w 8791575"/>
              <a:gd name="connsiteY11" fmla="*/ 9525 h 809625"/>
              <a:gd name="connsiteX12" fmla="*/ 5695950 w 8791575"/>
              <a:gd name="connsiteY12" fmla="*/ 0 h 809625"/>
              <a:gd name="connsiteX13" fmla="*/ 4057650 w 8791575"/>
              <a:gd name="connsiteY13" fmla="*/ 9525 h 809625"/>
              <a:gd name="connsiteX14" fmla="*/ 3771900 w 8791575"/>
              <a:gd name="connsiteY14" fmla="*/ 28575 h 809625"/>
              <a:gd name="connsiteX15" fmla="*/ 3543300 w 8791575"/>
              <a:gd name="connsiteY15" fmla="*/ 47625 h 809625"/>
              <a:gd name="connsiteX16" fmla="*/ 3419475 w 8791575"/>
              <a:gd name="connsiteY16" fmla="*/ 66675 h 809625"/>
              <a:gd name="connsiteX17" fmla="*/ 3114675 w 8791575"/>
              <a:gd name="connsiteY17" fmla="*/ 95250 h 809625"/>
              <a:gd name="connsiteX18" fmla="*/ 3019425 w 8791575"/>
              <a:gd name="connsiteY18" fmla="*/ 114300 h 809625"/>
              <a:gd name="connsiteX19" fmla="*/ 2933700 w 8791575"/>
              <a:gd name="connsiteY19" fmla="*/ 133350 h 809625"/>
              <a:gd name="connsiteX20" fmla="*/ 2847975 w 8791575"/>
              <a:gd name="connsiteY20" fmla="*/ 142875 h 809625"/>
              <a:gd name="connsiteX21" fmla="*/ 2771775 w 8791575"/>
              <a:gd name="connsiteY21" fmla="*/ 152400 h 809625"/>
              <a:gd name="connsiteX22" fmla="*/ 2571750 w 8791575"/>
              <a:gd name="connsiteY22" fmla="*/ 200025 h 809625"/>
              <a:gd name="connsiteX23" fmla="*/ 2466975 w 8791575"/>
              <a:gd name="connsiteY23" fmla="*/ 219075 h 809625"/>
              <a:gd name="connsiteX24" fmla="*/ 2381250 w 8791575"/>
              <a:gd name="connsiteY24" fmla="*/ 238125 h 809625"/>
              <a:gd name="connsiteX25" fmla="*/ 2305050 w 8791575"/>
              <a:gd name="connsiteY25" fmla="*/ 257175 h 809625"/>
              <a:gd name="connsiteX26" fmla="*/ 2009775 w 8791575"/>
              <a:gd name="connsiteY26" fmla="*/ 295275 h 809625"/>
              <a:gd name="connsiteX27" fmla="*/ 1943100 w 8791575"/>
              <a:gd name="connsiteY27" fmla="*/ 314325 h 809625"/>
              <a:gd name="connsiteX28" fmla="*/ 1866900 w 8791575"/>
              <a:gd name="connsiteY28" fmla="*/ 342900 h 809625"/>
              <a:gd name="connsiteX29" fmla="*/ 1676400 w 8791575"/>
              <a:gd name="connsiteY29" fmla="*/ 361950 h 809625"/>
              <a:gd name="connsiteX30" fmla="*/ 1552575 w 8791575"/>
              <a:gd name="connsiteY30" fmla="*/ 390525 h 809625"/>
              <a:gd name="connsiteX31" fmla="*/ 1485900 w 8791575"/>
              <a:gd name="connsiteY31" fmla="*/ 409575 h 809625"/>
              <a:gd name="connsiteX32" fmla="*/ 1314450 w 8791575"/>
              <a:gd name="connsiteY32" fmla="*/ 428625 h 809625"/>
              <a:gd name="connsiteX33" fmla="*/ 1247775 w 8791575"/>
              <a:gd name="connsiteY33" fmla="*/ 447675 h 809625"/>
              <a:gd name="connsiteX34" fmla="*/ 1162050 w 8791575"/>
              <a:gd name="connsiteY34" fmla="*/ 466725 h 809625"/>
              <a:gd name="connsiteX35" fmla="*/ 1123950 w 8791575"/>
              <a:gd name="connsiteY35" fmla="*/ 476250 h 809625"/>
              <a:gd name="connsiteX36" fmla="*/ 1047750 w 8791575"/>
              <a:gd name="connsiteY36" fmla="*/ 485775 h 809625"/>
              <a:gd name="connsiteX37" fmla="*/ 952500 w 8791575"/>
              <a:gd name="connsiteY37" fmla="*/ 504825 h 809625"/>
              <a:gd name="connsiteX38" fmla="*/ 819150 w 8791575"/>
              <a:gd name="connsiteY38" fmla="*/ 523875 h 809625"/>
              <a:gd name="connsiteX39" fmla="*/ 781050 w 8791575"/>
              <a:gd name="connsiteY39" fmla="*/ 542925 h 809625"/>
              <a:gd name="connsiteX40" fmla="*/ 742950 w 8791575"/>
              <a:gd name="connsiteY40" fmla="*/ 552450 h 809625"/>
              <a:gd name="connsiteX41" fmla="*/ 647700 w 8791575"/>
              <a:gd name="connsiteY41" fmla="*/ 571500 h 809625"/>
              <a:gd name="connsiteX42" fmla="*/ 581025 w 8791575"/>
              <a:gd name="connsiteY42" fmla="*/ 590550 h 809625"/>
              <a:gd name="connsiteX43" fmla="*/ 504825 w 8791575"/>
              <a:gd name="connsiteY43" fmla="*/ 609600 h 809625"/>
              <a:gd name="connsiteX44" fmla="*/ 457200 w 8791575"/>
              <a:gd name="connsiteY44" fmla="*/ 628650 h 809625"/>
              <a:gd name="connsiteX45" fmla="*/ 361950 w 8791575"/>
              <a:gd name="connsiteY45" fmla="*/ 647700 h 809625"/>
              <a:gd name="connsiteX46" fmla="*/ 304800 w 8791575"/>
              <a:gd name="connsiteY46" fmla="*/ 666750 h 809625"/>
              <a:gd name="connsiteX47" fmla="*/ 228600 w 8791575"/>
              <a:gd name="connsiteY47" fmla="*/ 685800 h 809625"/>
              <a:gd name="connsiteX48" fmla="*/ 200025 w 8791575"/>
              <a:gd name="connsiteY48" fmla="*/ 695325 h 809625"/>
              <a:gd name="connsiteX49" fmla="*/ 161925 w 8791575"/>
              <a:gd name="connsiteY49" fmla="*/ 704850 h 809625"/>
              <a:gd name="connsiteX50" fmla="*/ 133350 w 8791575"/>
              <a:gd name="connsiteY50" fmla="*/ 714375 h 809625"/>
              <a:gd name="connsiteX51" fmla="*/ 85725 w 8791575"/>
              <a:gd name="connsiteY51" fmla="*/ 723900 h 809625"/>
              <a:gd name="connsiteX52" fmla="*/ 0 w 8791575"/>
              <a:gd name="connsiteY52" fmla="*/ 752475 h 809625"/>
              <a:gd name="connsiteX53" fmla="*/ 38100 w 8791575"/>
              <a:gd name="connsiteY53" fmla="*/ 790575 h 809625"/>
              <a:gd name="connsiteX54" fmla="*/ 95250 w 8791575"/>
              <a:gd name="connsiteY54" fmla="*/ 800100 h 809625"/>
              <a:gd name="connsiteX55" fmla="*/ 123825 w 8791575"/>
              <a:gd name="connsiteY55" fmla="*/ 809625 h 809625"/>
              <a:gd name="connsiteX56" fmla="*/ 2400300 w 8791575"/>
              <a:gd name="connsiteY56" fmla="*/ 800100 h 809625"/>
              <a:gd name="connsiteX57" fmla="*/ 2543175 w 8791575"/>
              <a:gd name="connsiteY57" fmla="*/ 790575 h 809625"/>
              <a:gd name="connsiteX58" fmla="*/ 3733800 w 8791575"/>
              <a:gd name="connsiteY58" fmla="*/ 781050 h 809625"/>
              <a:gd name="connsiteX59" fmla="*/ 3876675 w 8791575"/>
              <a:gd name="connsiteY59" fmla="*/ 771525 h 809625"/>
              <a:gd name="connsiteX60" fmla="*/ 4391025 w 8791575"/>
              <a:gd name="connsiteY60" fmla="*/ 723900 h 809625"/>
              <a:gd name="connsiteX61" fmla="*/ 5305425 w 8791575"/>
              <a:gd name="connsiteY61" fmla="*/ 742950 h 809625"/>
              <a:gd name="connsiteX62" fmla="*/ 5495925 w 8791575"/>
              <a:gd name="connsiteY62" fmla="*/ 762000 h 809625"/>
              <a:gd name="connsiteX63" fmla="*/ 5629275 w 8791575"/>
              <a:gd name="connsiteY63" fmla="*/ 771525 h 809625"/>
              <a:gd name="connsiteX64" fmla="*/ 5848350 w 8791575"/>
              <a:gd name="connsiteY64" fmla="*/ 790575 h 809625"/>
              <a:gd name="connsiteX65" fmla="*/ 6657975 w 8791575"/>
              <a:gd name="connsiteY65" fmla="*/ 809625 h 809625"/>
              <a:gd name="connsiteX66" fmla="*/ 7477125 w 8791575"/>
              <a:gd name="connsiteY66" fmla="*/ 800100 h 809625"/>
              <a:gd name="connsiteX67" fmla="*/ 7581900 w 8791575"/>
              <a:gd name="connsiteY67" fmla="*/ 781050 h 809625"/>
              <a:gd name="connsiteX68" fmla="*/ 7781925 w 8791575"/>
              <a:gd name="connsiteY68" fmla="*/ 762000 h 809625"/>
              <a:gd name="connsiteX69" fmla="*/ 8067675 w 8791575"/>
              <a:gd name="connsiteY69" fmla="*/ 752475 h 809625"/>
              <a:gd name="connsiteX70" fmla="*/ 8467725 w 8791575"/>
              <a:gd name="connsiteY70" fmla="*/ 733425 h 809625"/>
              <a:gd name="connsiteX71" fmla="*/ 8734425 w 8791575"/>
              <a:gd name="connsiteY71" fmla="*/ 714375 h 809625"/>
              <a:gd name="connsiteX72" fmla="*/ 8743950 w 8791575"/>
              <a:gd name="connsiteY72" fmla="*/ 657225 h 809625"/>
              <a:gd name="connsiteX73" fmla="*/ 8763000 w 8791575"/>
              <a:gd name="connsiteY73" fmla="*/ 600075 h 809625"/>
              <a:gd name="connsiteX74" fmla="*/ 8772525 w 8791575"/>
              <a:gd name="connsiteY74" fmla="*/ 571500 h 809625"/>
              <a:gd name="connsiteX75" fmla="*/ 8782050 w 8791575"/>
              <a:gd name="connsiteY75" fmla="*/ 542925 h 809625"/>
              <a:gd name="connsiteX76" fmla="*/ 8791575 w 8791575"/>
              <a:gd name="connsiteY76" fmla="*/ 514350 h 809625"/>
              <a:gd name="connsiteX77" fmla="*/ 8772525 w 8791575"/>
              <a:gd name="connsiteY77" fmla="*/ 266700 h 809625"/>
              <a:gd name="connsiteX78" fmla="*/ 8734425 w 8791575"/>
              <a:gd name="connsiteY78" fmla="*/ 247650 h 809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</a:cxnLst>
            <a:rect l="l" t="t" r="r" b="b"/>
            <a:pathLst>
              <a:path w="8791575" h="809625">
                <a:moveTo>
                  <a:pt x="8734425" y="247650"/>
                </a:moveTo>
                <a:cubicBezTo>
                  <a:pt x="8720137" y="241300"/>
                  <a:pt x="8702809" y="234603"/>
                  <a:pt x="8686800" y="228600"/>
                </a:cubicBezTo>
                <a:cubicBezTo>
                  <a:pt x="8677399" y="225075"/>
                  <a:pt x="8667453" y="223030"/>
                  <a:pt x="8658225" y="219075"/>
                </a:cubicBezTo>
                <a:cubicBezTo>
                  <a:pt x="8624975" y="204825"/>
                  <a:pt x="8623816" y="197946"/>
                  <a:pt x="8591550" y="190500"/>
                </a:cubicBezTo>
                <a:cubicBezTo>
                  <a:pt x="8370041" y="139383"/>
                  <a:pt x="8642385" y="208287"/>
                  <a:pt x="8362950" y="152400"/>
                </a:cubicBezTo>
                <a:cubicBezTo>
                  <a:pt x="8025512" y="84912"/>
                  <a:pt x="8543369" y="187419"/>
                  <a:pt x="8153400" y="114300"/>
                </a:cubicBezTo>
                <a:cubicBezTo>
                  <a:pt x="8089752" y="102366"/>
                  <a:pt x="8026927" y="85901"/>
                  <a:pt x="7962900" y="76200"/>
                </a:cubicBezTo>
                <a:cubicBezTo>
                  <a:pt x="7921970" y="69999"/>
                  <a:pt x="7880367" y="69624"/>
                  <a:pt x="7839075" y="66675"/>
                </a:cubicBezTo>
                <a:cubicBezTo>
                  <a:pt x="7563527" y="46993"/>
                  <a:pt x="7693089" y="58880"/>
                  <a:pt x="7248525" y="47625"/>
                </a:cubicBezTo>
                <a:lnTo>
                  <a:pt x="6677025" y="28575"/>
                </a:lnTo>
                <a:cubicBezTo>
                  <a:pt x="6626178" y="26264"/>
                  <a:pt x="6575374" y="22954"/>
                  <a:pt x="6524625" y="19050"/>
                </a:cubicBezTo>
                <a:cubicBezTo>
                  <a:pt x="6492811" y="16603"/>
                  <a:pt x="6461275" y="10258"/>
                  <a:pt x="6429375" y="9525"/>
                </a:cubicBezTo>
                <a:cubicBezTo>
                  <a:pt x="6184944" y="3906"/>
                  <a:pt x="5940425" y="3175"/>
                  <a:pt x="5695950" y="0"/>
                </a:cubicBezTo>
                <a:lnTo>
                  <a:pt x="4057650" y="9525"/>
                </a:lnTo>
                <a:cubicBezTo>
                  <a:pt x="3962199" y="10943"/>
                  <a:pt x="3867032" y="20647"/>
                  <a:pt x="3771900" y="28575"/>
                </a:cubicBezTo>
                <a:cubicBezTo>
                  <a:pt x="3695700" y="34925"/>
                  <a:pt x="3619321" y="39406"/>
                  <a:pt x="3543300" y="47625"/>
                </a:cubicBezTo>
                <a:cubicBezTo>
                  <a:pt x="3501781" y="52114"/>
                  <a:pt x="3460913" y="61495"/>
                  <a:pt x="3419475" y="66675"/>
                </a:cubicBezTo>
                <a:cubicBezTo>
                  <a:pt x="3288527" y="83044"/>
                  <a:pt x="3236742" y="85860"/>
                  <a:pt x="3114675" y="95250"/>
                </a:cubicBezTo>
                <a:lnTo>
                  <a:pt x="3019425" y="114300"/>
                </a:lnTo>
                <a:cubicBezTo>
                  <a:pt x="2990781" y="120330"/>
                  <a:pt x="2962574" y="128538"/>
                  <a:pt x="2933700" y="133350"/>
                </a:cubicBezTo>
                <a:cubicBezTo>
                  <a:pt x="2905340" y="138077"/>
                  <a:pt x="2876529" y="139516"/>
                  <a:pt x="2847975" y="142875"/>
                </a:cubicBezTo>
                <a:lnTo>
                  <a:pt x="2771775" y="152400"/>
                </a:lnTo>
                <a:cubicBezTo>
                  <a:pt x="2674606" y="180163"/>
                  <a:pt x="2701709" y="174033"/>
                  <a:pt x="2571750" y="200025"/>
                </a:cubicBezTo>
                <a:cubicBezTo>
                  <a:pt x="2536942" y="206987"/>
                  <a:pt x="2501627" y="211374"/>
                  <a:pt x="2466975" y="219075"/>
                </a:cubicBezTo>
                <a:lnTo>
                  <a:pt x="2381250" y="238125"/>
                </a:lnTo>
                <a:cubicBezTo>
                  <a:pt x="2355764" y="244122"/>
                  <a:pt x="2330809" y="252491"/>
                  <a:pt x="2305050" y="257175"/>
                </a:cubicBezTo>
                <a:cubicBezTo>
                  <a:pt x="2231526" y="270543"/>
                  <a:pt x="2078762" y="287159"/>
                  <a:pt x="2009775" y="295275"/>
                </a:cubicBezTo>
                <a:cubicBezTo>
                  <a:pt x="1987550" y="301625"/>
                  <a:pt x="1965028" y="307016"/>
                  <a:pt x="1943100" y="314325"/>
                </a:cubicBezTo>
                <a:cubicBezTo>
                  <a:pt x="1917365" y="322903"/>
                  <a:pt x="1893605" y="338131"/>
                  <a:pt x="1866900" y="342900"/>
                </a:cubicBezTo>
                <a:cubicBezTo>
                  <a:pt x="1804077" y="354118"/>
                  <a:pt x="1739900" y="355600"/>
                  <a:pt x="1676400" y="361950"/>
                </a:cubicBezTo>
                <a:lnTo>
                  <a:pt x="1552575" y="390525"/>
                </a:lnTo>
                <a:cubicBezTo>
                  <a:pt x="1530151" y="396131"/>
                  <a:pt x="1508700" y="405775"/>
                  <a:pt x="1485900" y="409575"/>
                </a:cubicBezTo>
                <a:cubicBezTo>
                  <a:pt x="1394077" y="424879"/>
                  <a:pt x="1393236" y="411742"/>
                  <a:pt x="1314450" y="428625"/>
                </a:cubicBezTo>
                <a:cubicBezTo>
                  <a:pt x="1291849" y="433468"/>
                  <a:pt x="1270199" y="442069"/>
                  <a:pt x="1247775" y="447675"/>
                </a:cubicBezTo>
                <a:cubicBezTo>
                  <a:pt x="1219377" y="454775"/>
                  <a:pt x="1190572" y="460143"/>
                  <a:pt x="1162050" y="466725"/>
                </a:cubicBezTo>
                <a:cubicBezTo>
                  <a:pt x="1149294" y="469669"/>
                  <a:pt x="1136863" y="474098"/>
                  <a:pt x="1123950" y="476250"/>
                </a:cubicBezTo>
                <a:cubicBezTo>
                  <a:pt x="1098701" y="480458"/>
                  <a:pt x="1072999" y="481567"/>
                  <a:pt x="1047750" y="485775"/>
                </a:cubicBezTo>
                <a:cubicBezTo>
                  <a:pt x="1015812" y="491098"/>
                  <a:pt x="984324" y="498858"/>
                  <a:pt x="952500" y="504825"/>
                </a:cubicBezTo>
                <a:cubicBezTo>
                  <a:pt x="897567" y="515125"/>
                  <a:pt x="878109" y="516505"/>
                  <a:pt x="819150" y="523875"/>
                </a:cubicBezTo>
                <a:cubicBezTo>
                  <a:pt x="806450" y="530225"/>
                  <a:pt x="794345" y="537939"/>
                  <a:pt x="781050" y="542925"/>
                </a:cubicBezTo>
                <a:cubicBezTo>
                  <a:pt x="768793" y="547522"/>
                  <a:pt x="755750" y="549707"/>
                  <a:pt x="742950" y="552450"/>
                </a:cubicBezTo>
                <a:cubicBezTo>
                  <a:pt x="711290" y="559234"/>
                  <a:pt x="678833" y="562605"/>
                  <a:pt x="647700" y="571500"/>
                </a:cubicBezTo>
                <a:lnTo>
                  <a:pt x="581025" y="590550"/>
                </a:lnTo>
                <a:cubicBezTo>
                  <a:pt x="555727" y="597296"/>
                  <a:pt x="529849" y="601900"/>
                  <a:pt x="504825" y="609600"/>
                </a:cubicBezTo>
                <a:cubicBezTo>
                  <a:pt x="488483" y="614628"/>
                  <a:pt x="473721" y="624245"/>
                  <a:pt x="457200" y="628650"/>
                </a:cubicBezTo>
                <a:cubicBezTo>
                  <a:pt x="425914" y="636993"/>
                  <a:pt x="393362" y="639847"/>
                  <a:pt x="361950" y="647700"/>
                </a:cubicBezTo>
                <a:cubicBezTo>
                  <a:pt x="342469" y="652570"/>
                  <a:pt x="324108" y="661233"/>
                  <a:pt x="304800" y="666750"/>
                </a:cubicBezTo>
                <a:cubicBezTo>
                  <a:pt x="279626" y="673943"/>
                  <a:pt x="253438" y="677521"/>
                  <a:pt x="228600" y="685800"/>
                </a:cubicBezTo>
                <a:cubicBezTo>
                  <a:pt x="219075" y="688975"/>
                  <a:pt x="209679" y="692567"/>
                  <a:pt x="200025" y="695325"/>
                </a:cubicBezTo>
                <a:cubicBezTo>
                  <a:pt x="187438" y="698921"/>
                  <a:pt x="174512" y="701254"/>
                  <a:pt x="161925" y="704850"/>
                </a:cubicBezTo>
                <a:cubicBezTo>
                  <a:pt x="152271" y="707608"/>
                  <a:pt x="143090" y="711940"/>
                  <a:pt x="133350" y="714375"/>
                </a:cubicBezTo>
                <a:cubicBezTo>
                  <a:pt x="117644" y="718302"/>
                  <a:pt x="101232" y="719248"/>
                  <a:pt x="85725" y="723900"/>
                </a:cubicBezTo>
                <a:cubicBezTo>
                  <a:pt x="-93614" y="777702"/>
                  <a:pt x="146227" y="715918"/>
                  <a:pt x="0" y="752475"/>
                </a:cubicBezTo>
                <a:cubicBezTo>
                  <a:pt x="12700" y="765175"/>
                  <a:pt x="22036" y="782543"/>
                  <a:pt x="38100" y="790575"/>
                </a:cubicBezTo>
                <a:cubicBezTo>
                  <a:pt x="55374" y="799212"/>
                  <a:pt x="76397" y="795910"/>
                  <a:pt x="95250" y="800100"/>
                </a:cubicBezTo>
                <a:cubicBezTo>
                  <a:pt x="105051" y="802278"/>
                  <a:pt x="114300" y="806450"/>
                  <a:pt x="123825" y="809625"/>
                </a:cubicBezTo>
                <a:lnTo>
                  <a:pt x="2400300" y="800100"/>
                </a:lnTo>
                <a:cubicBezTo>
                  <a:pt x="2448029" y="799724"/>
                  <a:pt x="2495449" y="791257"/>
                  <a:pt x="2543175" y="790575"/>
                </a:cubicBezTo>
                <a:lnTo>
                  <a:pt x="3733800" y="781050"/>
                </a:lnTo>
                <a:cubicBezTo>
                  <a:pt x="3781425" y="777875"/>
                  <a:pt x="3829148" y="775926"/>
                  <a:pt x="3876675" y="771525"/>
                </a:cubicBezTo>
                <a:cubicBezTo>
                  <a:pt x="4456769" y="717813"/>
                  <a:pt x="4062162" y="745824"/>
                  <a:pt x="4391025" y="723900"/>
                </a:cubicBezTo>
                <a:lnTo>
                  <a:pt x="5305425" y="742950"/>
                </a:lnTo>
                <a:cubicBezTo>
                  <a:pt x="5369204" y="745149"/>
                  <a:pt x="5432355" y="756391"/>
                  <a:pt x="5495925" y="762000"/>
                </a:cubicBezTo>
                <a:cubicBezTo>
                  <a:pt x="5540316" y="765917"/>
                  <a:pt x="5584866" y="767824"/>
                  <a:pt x="5629275" y="771525"/>
                </a:cubicBezTo>
                <a:cubicBezTo>
                  <a:pt x="5703471" y="777708"/>
                  <a:pt x="5773467" y="788283"/>
                  <a:pt x="5848350" y="790575"/>
                </a:cubicBezTo>
                <a:lnTo>
                  <a:pt x="6657975" y="809625"/>
                </a:lnTo>
                <a:lnTo>
                  <a:pt x="7477125" y="800100"/>
                </a:lnTo>
                <a:cubicBezTo>
                  <a:pt x="7512606" y="799003"/>
                  <a:pt x="7546677" y="785453"/>
                  <a:pt x="7581900" y="781050"/>
                </a:cubicBezTo>
                <a:cubicBezTo>
                  <a:pt x="7648359" y="772743"/>
                  <a:pt x="7715064" y="765933"/>
                  <a:pt x="7781925" y="762000"/>
                </a:cubicBezTo>
                <a:cubicBezTo>
                  <a:pt x="7877063" y="756404"/>
                  <a:pt x="7972440" y="756069"/>
                  <a:pt x="8067675" y="752475"/>
                </a:cubicBezTo>
                <a:lnTo>
                  <a:pt x="8467725" y="733425"/>
                </a:lnTo>
                <a:cubicBezTo>
                  <a:pt x="8572094" y="727286"/>
                  <a:pt x="8632230" y="722236"/>
                  <a:pt x="8734425" y="714375"/>
                </a:cubicBezTo>
                <a:cubicBezTo>
                  <a:pt x="8737600" y="695325"/>
                  <a:pt x="8739266" y="675961"/>
                  <a:pt x="8743950" y="657225"/>
                </a:cubicBezTo>
                <a:cubicBezTo>
                  <a:pt x="8748820" y="637744"/>
                  <a:pt x="8756650" y="619125"/>
                  <a:pt x="8763000" y="600075"/>
                </a:cubicBezTo>
                <a:lnTo>
                  <a:pt x="8772525" y="571500"/>
                </a:lnTo>
                <a:lnTo>
                  <a:pt x="8782050" y="542925"/>
                </a:lnTo>
                <a:lnTo>
                  <a:pt x="8791575" y="514350"/>
                </a:lnTo>
                <a:cubicBezTo>
                  <a:pt x="8785225" y="431800"/>
                  <a:pt x="8781044" y="349054"/>
                  <a:pt x="8772525" y="266700"/>
                </a:cubicBezTo>
                <a:cubicBezTo>
                  <a:pt x="8771492" y="256713"/>
                  <a:pt x="8748713" y="254000"/>
                  <a:pt x="8734425" y="24765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0ADA0637-9F81-436B-8C01-77B707F2CFE5}"/>
              </a:ext>
            </a:extLst>
          </p:cNvPr>
          <p:cNvSpPr/>
          <p:nvPr/>
        </p:nvSpPr>
        <p:spPr>
          <a:xfrm>
            <a:off x="6981825" y="5476875"/>
            <a:ext cx="2286000" cy="819150"/>
          </a:xfrm>
          <a:custGeom>
            <a:avLst/>
            <a:gdLst>
              <a:gd name="connsiteX0" fmla="*/ 0 w 2286000"/>
              <a:gd name="connsiteY0" fmla="*/ 28575 h 819150"/>
              <a:gd name="connsiteX1" fmla="*/ 57150 w 2286000"/>
              <a:gd name="connsiteY1" fmla="*/ 66675 h 819150"/>
              <a:gd name="connsiteX2" fmla="*/ 142875 w 2286000"/>
              <a:gd name="connsiteY2" fmla="*/ 142875 h 819150"/>
              <a:gd name="connsiteX3" fmla="*/ 266700 w 2286000"/>
              <a:gd name="connsiteY3" fmla="*/ 285750 h 819150"/>
              <a:gd name="connsiteX4" fmla="*/ 304800 w 2286000"/>
              <a:gd name="connsiteY4" fmla="*/ 352425 h 819150"/>
              <a:gd name="connsiteX5" fmla="*/ 333375 w 2286000"/>
              <a:gd name="connsiteY5" fmla="*/ 400050 h 819150"/>
              <a:gd name="connsiteX6" fmla="*/ 352425 w 2286000"/>
              <a:gd name="connsiteY6" fmla="*/ 438150 h 819150"/>
              <a:gd name="connsiteX7" fmla="*/ 371475 w 2286000"/>
              <a:gd name="connsiteY7" fmla="*/ 466725 h 819150"/>
              <a:gd name="connsiteX8" fmla="*/ 409575 w 2286000"/>
              <a:gd name="connsiteY8" fmla="*/ 542925 h 819150"/>
              <a:gd name="connsiteX9" fmla="*/ 428625 w 2286000"/>
              <a:gd name="connsiteY9" fmla="*/ 581025 h 819150"/>
              <a:gd name="connsiteX10" fmla="*/ 438150 w 2286000"/>
              <a:gd name="connsiteY10" fmla="*/ 619125 h 819150"/>
              <a:gd name="connsiteX11" fmla="*/ 466725 w 2286000"/>
              <a:gd name="connsiteY11" fmla="*/ 733425 h 819150"/>
              <a:gd name="connsiteX12" fmla="*/ 495300 w 2286000"/>
              <a:gd name="connsiteY12" fmla="*/ 762000 h 819150"/>
              <a:gd name="connsiteX13" fmla="*/ 523875 w 2286000"/>
              <a:gd name="connsiteY13" fmla="*/ 771525 h 819150"/>
              <a:gd name="connsiteX14" fmla="*/ 914400 w 2286000"/>
              <a:gd name="connsiteY14" fmla="*/ 781050 h 819150"/>
              <a:gd name="connsiteX15" fmla="*/ 1485900 w 2286000"/>
              <a:gd name="connsiteY15" fmla="*/ 790575 h 819150"/>
              <a:gd name="connsiteX16" fmla="*/ 1971675 w 2286000"/>
              <a:gd name="connsiteY16" fmla="*/ 809625 h 819150"/>
              <a:gd name="connsiteX17" fmla="*/ 2286000 w 2286000"/>
              <a:gd name="connsiteY17" fmla="*/ 819150 h 819150"/>
              <a:gd name="connsiteX18" fmla="*/ 2247900 w 2286000"/>
              <a:gd name="connsiteY18" fmla="*/ 723900 h 819150"/>
              <a:gd name="connsiteX19" fmla="*/ 2171700 w 2286000"/>
              <a:gd name="connsiteY19" fmla="*/ 647700 h 819150"/>
              <a:gd name="connsiteX20" fmla="*/ 2133600 w 2286000"/>
              <a:gd name="connsiteY20" fmla="*/ 609600 h 819150"/>
              <a:gd name="connsiteX21" fmla="*/ 2085975 w 2286000"/>
              <a:gd name="connsiteY21" fmla="*/ 571500 h 819150"/>
              <a:gd name="connsiteX22" fmla="*/ 2019300 w 2286000"/>
              <a:gd name="connsiteY22" fmla="*/ 504825 h 819150"/>
              <a:gd name="connsiteX23" fmla="*/ 1952625 w 2286000"/>
              <a:gd name="connsiteY23" fmla="*/ 447675 h 819150"/>
              <a:gd name="connsiteX24" fmla="*/ 1914525 w 2286000"/>
              <a:gd name="connsiteY24" fmla="*/ 419100 h 819150"/>
              <a:gd name="connsiteX25" fmla="*/ 1876425 w 2286000"/>
              <a:gd name="connsiteY25" fmla="*/ 381000 h 819150"/>
              <a:gd name="connsiteX26" fmla="*/ 1819275 w 2286000"/>
              <a:gd name="connsiteY26" fmla="*/ 342900 h 819150"/>
              <a:gd name="connsiteX27" fmla="*/ 1733550 w 2286000"/>
              <a:gd name="connsiteY27" fmla="*/ 285750 h 819150"/>
              <a:gd name="connsiteX28" fmla="*/ 1685925 w 2286000"/>
              <a:gd name="connsiteY28" fmla="*/ 266700 h 819150"/>
              <a:gd name="connsiteX29" fmla="*/ 1638300 w 2286000"/>
              <a:gd name="connsiteY29" fmla="*/ 238125 h 819150"/>
              <a:gd name="connsiteX30" fmla="*/ 1609725 w 2286000"/>
              <a:gd name="connsiteY30" fmla="*/ 219075 h 819150"/>
              <a:gd name="connsiteX31" fmla="*/ 1562100 w 2286000"/>
              <a:gd name="connsiteY31" fmla="*/ 200025 h 819150"/>
              <a:gd name="connsiteX32" fmla="*/ 1533525 w 2286000"/>
              <a:gd name="connsiteY32" fmla="*/ 180975 h 819150"/>
              <a:gd name="connsiteX33" fmla="*/ 1476375 w 2286000"/>
              <a:gd name="connsiteY33" fmla="*/ 161925 h 819150"/>
              <a:gd name="connsiteX34" fmla="*/ 1438275 w 2286000"/>
              <a:gd name="connsiteY34" fmla="*/ 142875 h 819150"/>
              <a:gd name="connsiteX35" fmla="*/ 1409700 w 2286000"/>
              <a:gd name="connsiteY35" fmla="*/ 133350 h 819150"/>
              <a:gd name="connsiteX36" fmla="*/ 1333500 w 2286000"/>
              <a:gd name="connsiteY36" fmla="*/ 95250 h 819150"/>
              <a:gd name="connsiteX37" fmla="*/ 1266825 w 2286000"/>
              <a:gd name="connsiteY37" fmla="*/ 66675 h 819150"/>
              <a:gd name="connsiteX38" fmla="*/ 1171575 w 2286000"/>
              <a:gd name="connsiteY38" fmla="*/ 47625 h 819150"/>
              <a:gd name="connsiteX39" fmla="*/ 1095375 w 2286000"/>
              <a:gd name="connsiteY39" fmla="*/ 28575 h 819150"/>
              <a:gd name="connsiteX40" fmla="*/ 1066800 w 2286000"/>
              <a:gd name="connsiteY40" fmla="*/ 19050 h 819150"/>
              <a:gd name="connsiteX41" fmla="*/ 990600 w 2286000"/>
              <a:gd name="connsiteY41" fmla="*/ 0 h 819150"/>
              <a:gd name="connsiteX42" fmla="*/ 923925 w 2286000"/>
              <a:gd name="connsiteY42" fmla="*/ 9525 h 819150"/>
              <a:gd name="connsiteX43" fmla="*/ 876300 w 2286000"/>
              <a:gd name="connsiteY43" fmla="*/ 19050 h 819150"/>
              <a:gd name="connsiteX44" fmla="*/ 0 w 2286000"/>
              <a:gd name="connsiteY44" fmla="*/ 28575 h 819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2286000" h="819150">
                <a:moveTo>
                  <a:pt x="0" y="28575"/>
                </a:moveTo>
                <a:cubicBezTo>
                  <a:pt x="19050" y="41275"/>
                  <a:pt x="39272" y="52372"/>
                  <a:pt x="57150" y="66675"/>
                </a:cubicBezTo>
                <a:cubicBezTo>
                  <a:pt x="87004" y="90558"/>
                  <a:pt x="114859" y="116860"/>
                  <a:pt x="142875" y="142875"/>
                </a:cubicBezTo>
                <a:cubicBezTo>
                  <a:pt x="187908" y="184692"/>
                  <a:pt x="233239" y="235558"/>
                  <a:pt x="266700" y="285750"/>
                </a:cubicBezTo>
                <a:cubicBezTo>
                  <a:pt x="306617" y="345625"/>
                  <a:pt x="264517" y="279916"/>
                  <a:pt x="304800" y="352425"/>
                </a:cubicBezTo>
                <a:cubicBezTo>
                  <a:pt x="313791" y="368609"/>
                  <a:pt x="324384" y="383866"/>
                  <a:pt x="333375" y="400050"/>
                </a:cubicBezTo>
                <a:cubicBezTo>
                  <a:pt x="340271" y="412462"/>
                  <a:pt x="345380" y="425822"/>
                  <a:pt x="352425" y="438150"/>
                </a:cubicBezTo>
                <a:cubicBezTo>
                  <a:pt x="358105" y="448089"/>
                  <a:pt x="365993" y="456675"/>
                  <a:pt x="371475" y="466725"/>
                </a:cubicBezTo>
                <a:cubicBezTo>
                  <a:pt x="385073" y="491656"/>
                  <a:pt x="396875" y="517525"/>
                  <a:pt x="409575" y="542925"/>
                </a:cubicBezTo>
                <a:cubicBezTo>
                  <a:pt x="415925" y="555625"/>
                  <a:pt x="425181" y="567250"/>
                  <a:pt x="428625" y="581025"/>
                </a:cubicBezTo>
                <a:cubicBezTo>
                  <a:pt x="431800" y="593725"/>
                  <a:pt x="435583" y="606288"/>
                  <a:pt x="438150" y="619125"/>
                </a:cubicBezTo>
                <a:cubicBezTo>
                  <a:pt x="442085" y="638800"/>
                  <a:pt x="450812" y="717512"/>
                  <a:pt x="466725" y="733425"/>
                </a:cubicBezTo>
                <a:cubicBezTo>
                  <a:pt x="476250" y="742950"/>
                  <a:pt x="484092" y="754528"/>
                  <a:pt x="495300" y="762000"/>
                </a:cubicBezTo>
                <a:cubicBezTo>
                  <a:pt x="503654" y="767569"/>
                  <a:pt x="513845" y="771069"/>
                  <a:pt x="523875" y="771525"/>
                </a:cubicBezTo>
                <a:cubicBezTo>
                  <a:pt x="653954" y="777438"/>
                  <a:pt x="784212" y="778472"/>
                  <a:pt x="914400" y="781050"/>
                </a:cubicBezTo>
                <a:lnTo>
                  <a:pt x="1485900" y="790575"/>
                </a:lnTo>
                <a:cubicBezTo>
                  <a:pt x="1677804" y="828956"/>
                  <a:pt x="1508035" y="797887"/>
                  <a:pt x="1971675" y="809625"/>
                </a:cubicBezTo>
                <a:lnTo>
                  <a:pt x="2286000" y="819150"/>
                </a:lnTo>
                <a:cubicBezTo>
                  <a:pt x="2280078" y="801384"/>
                  <a:pt x="2263472" y="742587"/>
                  <a:pt x="2247900" y="723900"/>
                </a:cubicBezTo>
                <a:cubicBezTo>
                  <a:pt x="2224904" y="696305"/>
                  <a:pt x="2197100" y="673100"/>
                  <a:pt x="2171700" y="647700"/>
                </a:cubicBezTo>
                <a:cubicBezTo>
                  <a:pt x="2159000" y="635000"/>
                  <a:pt x="2147625" y="620820"/>
                  <a:pt x="2133600" y="609600"/>
                </a:cubicBezTo>
                <a:cubicBezTo>
                  <a:pt x="2117725" y="596900"/>
                  <a:pt x="2100961" y="585237"/>
                  <a:pt x="2085975" y="571500"/>
                </a:cubicBezTo>
                <a:cubicBezTo>
                  <a:pt x="2062806" y="550261"/>
                  <a:pt x="2043164" y="525280"/>
                  <a:pt x="2019300" y="504825"/>
                </a:cubicBezTo>
                <a:cubicBezTo>
                  <a:pt x="1997075" y="485775"/>
                  <a:pt x="1975280" y="466211"/>
                  <a:pt x="1952625" y="447675"/>
                </a:cubicBezTo>
                <a:cubicBezTo>
                  <a:pt x="1940338" y="437622"/>
                  <a:pt x="1926472" y="429554"/>
                  <a:pt x="1914525" y="419100"/>
                </a:cubicBezTo>
                <a:cubicBezTo>
                  <a:pt x="1901008" y="407273"/>
                  <a:pt x="1890450" y="392220"/>
                  <a:pt x="1876425" y="381000"/>
                </a:cubicBezTo>
                <a:cubicBezTo>
                  <a:pt x="1858547" y="366697"/>
                  <a:pt x="1837591" y="356637"/>
                  <a:pt x="1819275" y="342900"/>
                </a:cubicBezTo>
                <a:cubicBezTo>
                  <a:pt x="1787369" y="318970"/>
                  <a:pt x="1770293" y="304121"/>
                  <a:pt x="1733550" y="285750"/>
                </a:cubicBezTo>
                <a:cubicBezTo>
                  <a:pt x="1718257" y="278104"/>
                  <a:pt x="1701218" y="274346"/>
                  <a:pt x="1685925" y="266700"/>
                </a:cubicBezTo>
                <a:cubicBezTo>
                  <a:pt x="1669366" y="258421"/>
                  <a:pt x="1653999" y="247937"/>
                  <a:pt x="1638300" y="238125"/>
                </a:cubicBezTo>
                <a:cubicBezTo>
                  <a:pt x="1628592" y="232058"/>
                  <a:pt x="1619964" y="224195"/>
                  <a:pt x="1609725" y="219075"/>
                </a:cubicBezTo>
                <a:cubicBezTo>
                  <a:pt x="1594432" y="211429"/>
                  <a:pt x="1577393" y="207671"/>
                  <a:pt x="1562100" y="200025"/>
                </a:cubicBezTo>
                <a:cubicBezTo>
                  <a:pt x="1551861" y="194905"/>
                  <a:pt x="1543986" y="185624"/>
                  <a:pt x="1533525" y="180975"/>
                </a:cubicBezTo>
                <a:cubicBezTo>
                  <a:pt x="1515175" y="172820"/>
                  <a:pt x="1495019" y="169383"/>
                  <a:pt x="1476375" y="161925"/>
                </a:cubicBezTo>
                <a:cubicBezTo>
                  <a:pt x="1463192" y="156652"/>
                  <a:pt x="1451326" y="148468"/>
                  <a:pt x="1438275" y="142875"/>
                </a:cubicBezTo>
                <a:cubicBezTo>
                  <a:pt x="1429047" y="138920"/>
                  <a:pt x="1418840" y="137505"/>
                  <a:pt x="1409700" y="133350"/>
                </a:cubicBezTo>
                <a:cubicBezTo>
                  <a:pt x="1383847" y="121599"/>
                  <a:pt x="1358900" y="107950"/>
                  <a:pt x="1333500" y="95250"/>
                </a:cubicBezTo>
                <a:cubicBezTo>
                  <a:pt x="1309072" y="83036"/>
                  <a:pt x="1292853" y="72681"/>
                  <a:pt x="1266825" y="66675"/>
                </a:cubicBezTo>
                <a:cubicBezTo>
                  <a:pt x="1235275" y="59394"/>
                  <a:pt x="1202987" y="55478"/>
                  <a:pt x="1171575" y="47625"/>
                </a:cubicBezTo>
                <a:cubicBezTo>
                  <a:pt x="1146175" y="41275"/>
                  <a:pt x="1120213" y="36854"/>
                  <a:pt x="1095375" y="28575"/>
                </a:cubicBezTo>
                <a:cubicBezTo>
                  <a:pt x="1085850" y="25400"/>
                  <a:pt x="1076486" y="21692"/>
                  <a:pt x="1066800" y="19050"/>
                </a:cubicBezTo>
                <a:cubicBezTo>
                  <a:pt x="1041541" y="12161"/>
                  <a:pt x="990600" y="0"/>
                  <a:pt x="990600" y="0"/>
                </a:cubicBezTo>
                <a:cubicBezTo>
                  <a:pt x="968375" y="3175"/>
                  <a:pt x="946070" y="5834"/>
                  <a:pt x="923925" y="9525"/>
                </a:cubicBezTo>
                <a:cubicBezTo>
                  <a:pt x="907956" y="12187"/>
                  <a:pt x="892489" y="18890"/>
                  <a:pt x="876300" y="19050"/>
                </a:cubicBezTo>
                <a:lnTo>
                  <a:pt x="0" y="28575"/>
                </a:lnTo>
                <a:close/>
              </a:path>
            </a:pathLst>
          </a:custGeo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B2026A8-A280-4620-9279-6F1DD0ABCE0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4" y="5822445"/>
            <a:ext cx="12192000" cy="1035555"/>
          </a:xfrm>
          <a:prstGeom prst="rect">
            <a:avLst/>
          </a:prstGeom>
        </p:spPr>
      </p:pic>
      <p:pic>
        <p:nvPicPr>
          <p:cNvPr id="32" name="Picture 31" descr="A cartoon of a house&#10;&#10;Description automatically generated with low confidence">
            <a:extLst>
              <a:ext uri="{FF2B5EF4-FFF2-40B4-BE49-F238E27FC236}">
                <a16:creationId xmlns:a16="http://schemas.microsoft.com/office/drawing/2014/main" id="{6E462628-C828-44F5-8A8B-93817B01FA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080737" y="3591217"/>
            <a:ext cx="1021024" cy="691006"/>
          </a:xfrm>
          <a:prstGeom prst="rect">
            <a:avLst/>
          </a:prstGeom>
        </p:spPr>
      </p:pic>
      <p:pic>
        <p:nvPicPr>
          <p:cNvPr id="21" name="Picture 20" descr="A cartoon of a house&#10;&#10;Description automatically generated with low confidence">
            <a:extLst>
              <a:ext uri="{FF2B5EF4-FFF2-40B4-BE49-F238E27FC236}">
                <a16:creationId xmlns:a16="http://schemas.microsoft.com/office/drawing/2014/main" id="{27533D1C-697A-431F-BA5F-B6844CB84B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521770" y="3514996"/>
            <a:ext cx="2694760" cy="1941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10968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B2026A8-A280-4620-9279-6F1DD0ABCE0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4" y="5822445"/>
            <a:ext cx="12192000" cy="1035555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CF90A847-5A87-495B-ACA7-B096DA9517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5400" b="1" dirty="0">
                <a:solidFill>
                  <a:srgbClr val="D4B779"/>
                </a:solidFill>
              </a:rPr>
              <a:t>Data </a:t>
            </a:r>
            <a:r>
              <a:rPr lang="en-US" sz="5400" b="1" dirty="0">
                <a:solidFill>
                  <a:schemeClr val="bg1"/>
                </a:solidFill>
              </a:rPr>
              <a:t>Overview – Census Economic Data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C2EC8C-CC01-4595-8BBC-DAF6397FF8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12265"/>
            <a:ext cx="10515600" cy="4351338"/>
          </a:xfrm>
        </p:spPr>
        <p:txBody>
          <a:bodyPr>
            <a:normAutofit fontScale="92500"/>
          </a:bodyPr>
          <a:lstStyle/>
          <a:p>
            <a:r>
              <a:rPr lang="en-US" dirty="0">
                <a:solidFill>
                  <a:schemeClr val="bg1"/>
                </a:solidFill>
              </a:rPr>
              <a:t>There are </a:t>
            </a:r>
            <a:r>
              <a:rPr lang="en-US" dirty="0">
                <a:solidFill>
                  <a:srgbClr val="CEAC66"/>
                </a:solidFill>
              </a:rPr>
              <a:t>many </a:t>
            </a:r>
            <a:r>
              <a:rPr lang="en-US" dirty="0">
                <a:solidFill>
                  <a:srgbClr val="FFFFFF"/>
                </a:solidFill>
              </a:rPr>
              <a:t>data </a:t>
            </a:r>
            <a:r>
              <a:rPr lang="en-US" dirty="0">
                <a:solidFill>
                  <a:schemeClr val="bg1"/>
                </a:solidFill>
              </a:rPr>
              <a:t>options for economic research available in the RDC</a:t>
            </a:r>
          </a:p>
          <a:p>
            <a:r>
              <a:rPr lang="en-US" dirty="0">
                <a:solidFill>
                  <a:schemeClr val="bg1"/>
                </a:solidFill>
              </a:rPr>
              <a:t>Census collects the </a:t>
            </a:r>
            <a:r>
              <a:rPr lang="en-US" dirty="0">
                <a:solidFill>
                  <a:srgbClr val="CEAC66"/>
                </a:solidFill>
              </a:rPr>
              <a:t>Economic Censuses </a:t>
            </a:r>
            <a:r>
              <a:rPr lang="en-US" dirty="0">
                <a:solidFill>
                  <a:schemeClr val="bg1"/>
                </a:solidFill>
              </a:rPr>
              <a:t>and </a:t>
            </a:r>
            <a:r>
              <a:rPr lang="en-US" dirty="0">
                <a:solidFill>
                  <a:srgbClr val="CEAC66"/>
                </a:solidFill>
              </a:rPr>
              <a:t>Annual Surveys </a:t>
            </a:r>
            <a:r>
              <a:rPr lang="en-US" dirty="0">
                <a:solidFill>
                  <a:schemeClr val="bg1"/>
                </a:solidFill>
              </a:rPr>
              <a:t>from business </a:t>
            </a:r>
            <a:r>
              <a:rPr lang="en-US" dirty="0">
                <a:solidFill>
                  <a:srgbClr val="CEAC66"/>
                </a:solidFill>
              </a:rPr>
              <a:t>establishments</a:t>
            </a:r>
            <a:r>
              <a:rPr lang="en-US" dirty="0">
                <a:solidFill>
                  <a:schemeClr val="bg1"/>
                </a:solidFill>
              </a:rPr>
              <a:t> every one or five years (years ending in 2 or 7)</a:t>
            </a:r>
          </a:p>
          <a:p>
            <a:r>
              <a:rPr lang="en-US" dirty="0">
                <a:solidFill>
                  <a:schemeClr val="bg1"/>
                </a:solidFill>
              </a:rPr>
              <a:t>Census also keeps a </a:t>
            </a:r>
            <a:r>
              <a:rPr lang="en-US" dirty="0">
                <a:solidFill>
                  <a:srgbClr val="CEAC66"/>
                </a:solidFill>
              </a:rPr>
              <a:t>Business Register </a:t>
            </a:r>
            <a:r>
              <a:rPr lang="en-US" dirty="0">
                <a:solidFill>
                  <a:schemeClr val="bg1"/>
                </a:solidFill>
              </a:rPr>
              <a:t>of all employer establishments in the US, which are linked over time in the Longitudinal Business Database (</a:t>
            </a:r>
            <a:r>
              <a:rPr lang="en-US" dirty="0">
                <a:solidFill>
                  <a:srgbClr val="CEAC66"/>
                </a:solidFill>
              </a:rPr>
              <a:t>LBD</a:t>
            </a:r>
            <a:r>
              <a:rPr lang="en-US" dirty="0">
                <a:solidFill>
                  <a:schemeClr val="bg1"/>
                </a:solidFill>
              </a:rPr>
              <a:t>)</a:t>
            </a:r>
          </a:p>
          <a:p>
            <a:r>
              <a:rPr lang="en-US" dirty="0">
                <a:solidFill>
                  <a:schemeClr val="bg1"/>
                </a:solidFill>
              </a:rPr>
              <a:t>For </a:t>
            </a:r>
            <a:r>
              <a:rPr lang="en-US" dirty="0">
                <a:solidFill>
                  <a:srgbClr val="CEAC66"/>
                </a:solidFill>
              </a:rPr>
              <a:t>US-based </a:t>
            </a:r>
            <a:r>
              <a:rPr lang="en-US" dirty="0">
                <a:solidFill>
                  <a:schemeClr val="bg1"/>
                </a:solidFill>
              </a:rPr>
              <a:t>businesses, </a:t>
            </a:r>
            <a:r>
              <a:rPr lang="en-US" dirty="0">
                <a:solidFill>
                  <a:srgbClr val="CEAC66"/>
                </a:solidFill>
              </a:rPr>
              <a:t>trade/transaction </a:t>
            </a:r>
            <a:r>
              <a:rPr lang="en-US" dirty="0">
                <a:solidFill>
                  <a:schemeClr val="bg1"/>
                </a:solidFill>
              </a:rPr>
              <a:t>data are also collected by Census and made available at the establishment and transaction level</a:t>
            </a:r>
          </a:p>
          <a:p>
            <a:r>
              <a:rPr lang="en-US" dirty="0">
                <a:solidFill>
                  <a:schemeClr val="bg1"/>
                </a:solidFill>
              </a:rPr>
              <a:t>Census works with </a:t>
            </a:r>
            <a:r>
              <a:rPr lang="en-US" dirty="0">
                <a:solidFill>
                  <a:srgbClr val="CEAC66"/>
                </a:solidFill>
              </a:rPr>
              <a:t>State unemployment offices </a:t>
            </a:r>
            <a:r>
              <a:rPr lang="en-US" dirty="0">
                <a:solidFill>
                  <a:schemeClr val="bg1"/>
                </a:solidFill>
              </a:rPr>
              <a:t>to make longitudinal, linked </a:t>
            </a:r>
            <a:r>
              <a:rPr lang="en-US" dirty="0">
                <a:solidFill>
                  <a:srgbClr val="CEAC66"/>
                </a:solidFill>
              </a:rPr>
              <a:t>employer-employee data </a:t>
            </a:r>
            <a:r>
              <a:rPr lang="en-US" dirty="0">
                <a:solidFill>
                  <a:schemeClr val="bg1"/>
                </a:solidFill>
              </a:rPr>
              <a:t>available as well (96% coverage of private sector)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93632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B2026A8-A280-4620-9279-6F1DD0ABCE0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4" y="5822445"/>
            <a:ext cx="12192000" cy="1035555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CF90A847-5A87-495B-ACA7-B096DA9517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>
                <a:solidFill>
                  <a:srgbClr val="D4B779"/>
                </a:solidFill>
              </a:rPr>
              <a:t>Local Use </a:t>
            </a:r>
            <a:r>
              <a:rPr lang="en-US" sz="5400" b="1" dirty="0">
                <a:solidFill>
                  <a:schemeClr val="bg1"/>
                </a:solidFill>
              </a:rPr>
              <a:t>of Economic Data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C2EC8C-CC01-4595-8BBC-DAF6397FF8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13647"/>
            <a:ext cx="10515600" cy="4563316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Ben Gilbert, Steven Dahlke, Hannah Gagarin (</a:t>
            </a:r>
            <a:r>
              <a:rPr lang="en-US" dirty="0">
                <a:solidFill>
                  <a:srgbClr val="D4B779"/>
                </a:solidFill>
              </a:rPr>
              <a:t>Mines</a:t>
            </a:r>
            <a:r>
              <a:rPr lang="en-US" dirty="0">
                <a:solidFill>
                  <a:schemeClr val="bg1"/>
                </a:solidFill>
              </a:rPr>
              <a:t>) - “Economic Data Aggregation Bias: Evidence from the Energy Sector”</a:t>
            </a:r>
          </a:p>
          <a:p>
            <a:r>
              <a:rPr lang="en-US" dirty="0">
                <a:solidFill>
                  <a:schemeClr val="bg1"/>
                </a:solidFill>
              </a:rPr>
              <a:t>Estimates the </a:t>
            </a:r>
            <a:r>
              <a:rPr lang="en-US" dirty="0">
                <a:solidFill>
                  <a:srgbClr val="D4B779"/>
                </a:solidFill>
              </a:rPr>
              <a:t>economic impact </a:t>
            </a:r>
            <a:r>
              <a:rPr lang="en-US" dirty="0">
                <a:solidFill>
                  <a:schemeClr val="bg1"/>
                </a:solidFill>
              </a:rPr>
              <a:t>of new </a:t>
            </a:r>
            <a:r>
              <a:rPr lang="en-US" dirty="0">
                <a:solidFill>
                  <a:srgbClr val="D4B779"/>
                </a:solidFill>
              </a:rPr>
              <a:t>energy development investments </a:t>
            </a:r>
            <a:r>
              <a:rPr lang="en-US" dirty="0">
                <a:solidFill>
                  <a:schemeClr val="bg1"/>
                </a:solidFill>
              </a:rPr>
              <a:t>in local economies, by industry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Business Register and LBD – Birth and Death of Businesses, Revenue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LEHD – Worker and workplace characteristics and addresses, Payroll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External data – Energy development sites (e.g. wind turbine locations)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Annual Capital Expenditures Survey (</a:t>
            </a:r>
            <a:r>
              <a:rPr lang="en-US" dirty="0">
                <a:solidFill>
                  <a:srgbClr val="D4B779"/>
                </a:solidFill>
              </a:rPr>
              <a:t>ACES</a:t>
            </a:r>
            <a:r>
              <a:rPr lang="en-US" dirty="0">
                <a:solidFill>
                  <a:schemeClr val="bg1"/>
                </a:solidFill>
              </a:rPr>
              <a:t>) – Firm capital expenditures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42934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B2026A8-A280-4620-9279-6F1DD0ABCE0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4" y="5822445"/>
            <a:ext cx="12192000" cy="1035555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CF90A847-5A87-495B-ACA7-B096DA9517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>
                <a:solidFill>
                  <a:srgbClr val="D4B779"/>
                </a:solidFill>
              </a:rPr>
              <a:t>Census </a:t>
            </a:r>
            <a:r>
              <a:rPr lang="en-US" sz="5400" b="1" dirty="0">
                <a:solidFill>
                  <a:schemeClr val="bg1"/>
                </a:solidFill>
              </a:rPr>
              <a:t>Economic Data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C2EC8C-CC01-4595-8BBC-DAF6397FF8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12265"/>
            <a:ext cx="10515600" cy="4351338"/>
          </a:xfrm>
        </p:spPr>
        <p:txBody>
          <a:bodyPr>
            <a:normAutofit lnSpcReduction="10000"/>
          </a:bodyPr>
          <a:lstStyle/>
          <a:p>
            <a:r>
              <a:rPr lang="en-US" dirty="0">
                <a:solidFill>
                  <a:srgbClr val="FFFFFF"/>
                </a:solidFill>
              </a:rPr>
              <a:t>Establishment-level microdata from </a:t>
            </a:r>
            <a:r>
              <a:rPr lang="en-US" dirty="0">
                <a:solidFill>
                  <a:srgbClr val="CEAC66"/>
                </a:solidFill>
              </a:rPr>
              <a:t>Economic Censuses </a:t>
            </a:r>
            <a:r>
              <a:rPr lang="en-US" dirty="0">
                <a:solidFill>
                  <a:srgbClr val="FFFFFF"/>
                </a:solidFill>
              </a:rPr>
              <a:t>and </a:t>
            </a:r>
            <a:r>
              <a:rPr lang="en-US" dirty="0">
                <a:solidFill>
                  <a:srgbClr val="CEAC66"/>
                </a:solidFill>
              </a:rPr>
              <a:t>Surveys</a:t>
            </a:r>
            <a:r>
              <a:rPr lang="en-US" dirty="0">
                <a:solidFill>
                  <a:srgbClr val="FFFFFF"/>
                </a:solidFill>
              </a:rPr>
              <a:t>:</a:t>
            </a:r>
          </a:p>
          <a:p>
            <a:pPr lvl="1"/>
            <a:r>
              <a:rPr lang="en-US" dirty="0">
                <a:solidFill>
                  <a:srgbClr val="FFFFFF"/>
                </a:solidFill>
              </a:rPr>
              <a:t>Establishment name and address</a:t>
            </a:r>
          </a:p>
          <a:p>
            <a:pPr lvl="1"/>
            <a:r>
              <a:rPr lang="en-US" dirty="0">
                <a:solidFill>
                  <a:srgbClr val="FFFFFF"/>
                </a:solidFill>
              </a:rPr>
              <a:t>Ownership information and franchise indicators</a:t>
            </a:r>
          </a:p>
          <a:p>
            <a:pPr lvl="1"/>
            <a:r>
              <a:rPr lang="en-US" dirty="0">
                <a:solidFill>
                  <a:srgbClr val="FFFFFF"/>
                </a:solidFill>
              </a:rPr>
              <a:t>Revenues, employment, payroll</a:t>
            </a:r>
          </a:p>
          <a:p>
            <a:pPr lvl="1"/>
            <a:r>
              <a:rPr lang="en-US" dirty="0">
                <a:solidFill>
                  <a:srgbClr val="FFFFFF"/>
                </a:solidFill>
              </a:rPr>
              <a:t>Industry</a:t>
            </a:r>
          </a:p>
          <a:p>
            <a:pPr lvl="1"/>
            <a:r>
              <a:rPr lang="en-US" dirty="0">
                <a:solidFill>
                  <a:srgbClr val="FFFFFF"/>
                </a:solidFill>
              </a:rPr>
              <a:t>Customer types (consumers, contractors, government, etc.)</a:t>
            </a:r>
          </a:p>
          <a:p>
            <a:pPr lvl="1"/>
            <a:r>
              <a:rPr lang="en-US" dirty="0">
                <a:solidFill>
                  <a:srgbClr val="FFFFFF"/>
                </a:solidFill>
              </a:rPr>
              <a:t>Sales by item codes</a:t>
            </a:r>
          </a:p>
          <a:p>
            <a:r>
              <a:rPr lang="en-US" dirty="0">
                <a:solidFill>
                  <a:srgbClr val="FFFFFF"/>
                </a:solidFill>
              </a:rPr>
              <a:t>Business Register (derived from </a:t>
            </a:r>
            <a:r>
              <a:rPr lang="en-US" dirty="0">
                <a:solidFill>
                  <a:srgbClr val="CEAC66"/>
                </a:solidFill>
              </a:rPr>
              <a:t>IRS, BLS, SSA </a:t>
            </a:r>
            <a:r>
              <a:rPr lang="en-US" dirty="0">
                <a:solidFill>
                  <a:srgbClr val="FFFFFF"/>
                </a:solidFill>
              </a:rPr>
              <a:t>and </a:t>
            </a:r>
            <a:r>
              <a:rPr lang="en-US" dirty="0">
                <a:solidFill>
                  <a:srgbClr val="CEAC66"/>
                </a:solidFill>
              </a:rPr>
              <a:t>Census </a:t>
            </a:r>
            <a:r>
              <a:rPr lang="en-US" dirty="0">
                <a:solidFill>
                  <a:srgbClr val="FFFFFF"/>
                </a:solidFill>
              </a:rPr>
              <a:t>data)</a:t>
            </a:r>
          </a:p>
          <a:p>
            <a:pPr lvl="1"/>
            <a:r>
              <a:rPr lang="en-US" dirty="0">
                <a:solidFill>
                  <a:srgbClr val="FFFFFF"/>
                </a:solidFill>
              </a:rPr>
              <a:t>Comprehensive snapshot of employer business universe </a:t>
            </a:r>
          </a:p>
          <a:p>
            <a:r>
              <a:rPr lang="en-US" dirty="0">
                <a:solidFill>
                  <a:srgbClr val="FFFFFF"/>
                </a:solidFill>
              </a:rPr>
              <a:t>Longitudinal Business Database (</a:t>
            </a:r>
            <a:r>
              <a:rPr lang="en-US" dirty="0">
                <a:solidFill>
                  <a:srgbClr val="CEAC66"/>
                </a:solidFill>
              </a:rPr>
              <a:t>LBD</a:t>
            </a:r>
            <a:r>
              <a:rPr lang="en-US" dirty="0">
                <a:solidFill>
                  <a:srgbClr val="FFFFFF"/>
                </a:solidFill>
              </a:rPr>
              <a:t>)</a:t>
            </a:r>
          </a:p>
          <a:p>
            <a:pPr lvl="1"/>
            <a:r>
              <a:rPr lang="en-US" dirty="0">
                <a:solidFill>
                  <a:srgbClr val="FFFFFF"/>
                </a:solidFill>
              </a:rPr>
              <a:t>Establishment births, deaths, mergers and acquisitions over time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86831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6F4519-23A6-4D5D-B359-AEFD5B0D1C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Manufacturing Energy Consumption Survey (</a:t>
            </a:r>
            <a:r>
              <a:rPr lang="en-US" b="1" dirty="0">
                <a:solidFill>
                  <a:srgbClr val="D4B779"/>
                </a:solidFill>
              </a:rPr>
              <a:t>MEC</a:t>
            </a:r>
            <a:r>
              <a:rPr lang="en-US" b="1" dirty="0">
                <a:solidFill>
                  <a:schemeClr val="bg1"/>
                </a:solidFill>
              </a:rPr>
              <a:t>/</a:t>
            </a:r>
            <a:r>
              <a:rPr lang="en-US" b="1" dirty="0">
                <a:solidFill>
                  <a:srgbClr val="D4B779"/>
                </a:solidFill>
              </a:rPr>
              <a:t>MECS</a:t>
            </a:r>
            <a:r>
              <a:rPr lang="en-US" b="1" dirty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221940-DF8C-4CE6-A591-0D0CA98EE4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7"/>
            <a:ext cx="10515600" cy="4486275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Sample mostly drawn from </a:t>
            </a:r>
            <a:r>
              <a:rPr lang="en-US" sz="2400" dirty="0">
                <a:solidFill>
                  <a:srgbClr val="D4B779"/>
                </a:solidFill>
              </a:rPr>
              <a:t>establishments</a:t>
            </a:r>
            <a:r>
              <a:rPr lang="en-US" sz="2400" dirty="0">
                <a:solidFill>
                  <a:schemeClr val="bg1"/>
                </a:solidFill>
              </a:rPr>
              <a:t> included in the Census of Manufacturers, though other industries are sampled with probability proportional to total energy costs</a:t>
            </a:r>
          </a:p>
          <a:p>
            <a:pPr lvl="1"/>
            <a:r>
              <a:rPr lang="en-US" sz="2000" dirty="0">
                <a:solidFill>
                  <a:schemeClr val="bg1"/>
                </a:solidFill>
              </a:rPr>
              <a:t>~</a:t>
            </a:r>
            <a:r>
              <a:rPr lang="en-US" sz="2000" dirty="0">
                <a:solidFill>
                  <a:srgbClr val="D4B779"/>
                </a:solidFill>
              </a:rPr>
              <a:t>15,000</a:t>
            </a:r>
            <a:r>
              <a:rPr lang="en-US" sz="2000" dirty="0">
                <a:solidFill>
                  <a:schemeClr val="bg1"/>
                </a:solidFill>
              </a:rPr>
              <a:t> establishments</a:t>
            </a:r>
          </a:p>
          <a:p>
            <a:r>
              <a:rPr lang="en-US" sz="2400" dirty="0">
                <a:solidFill>
                  <a:schemeClr val="bg1"/>
                </a:solidFill>
              </a:rPr>
              <a:t>Separate surveys by industry:</a:t>
            </a:r>
          </a:p>
          <a:p>
            <a:pPr lvl="1"/>
            <a:r>
              <a:rPr lang="en-US" sz="2000" dirty="0">
                <a:solidFill>
                  <a:schemeClr val="bg1"/>
                </a:solidFill>
              </a:rPr>
              <a:t>Petroleum refiners</a:t>
            </a:r>
          </a:p>
          <a:p>
            <a:pPr lvl="1"/>
            <a:r>
              <a:rPr lang="en-US" sz="2000" dirty="0">
                <a:solidFill>
                  <a:schemeClr val="bg1"/>
                </a:solidFill>
              </a:rPr>
              <a:t>Chemical, paper, metal, and wood product producers </a:t>
            </a:r>
          </a:p>
          <a:p>
            <a:pPr lvl="1"/>
            <a:r>
              <a:rPr lang="en-US" sz="2000" dirty="0">
                <a:solidFill>
                  <a:schemeClr val="bg1"/>
                </a:solidFill>
              </a:rPr>
              <a:t>All manufacturers</a:t>
            </a:r>
          </a:p>
          <a:p>
            <a:r>
              <a:rPr lang="en-US" sz="2400" dirty="0">
                <a:solidFill>
                  <a:schemeClr val="bg1"/>
                </a:solidFill>
              </a:rPr>
              <a:t>Generally, data on capability of manufacturers to:</a:t>
            </a:r>
          </a:p>
          <a:p>
            <a:pPr lvl="1"/>
            <a:r>
              <a:rPr lang="en-US" sz="2000" dirty="0">
                <a:solidFill>
                  <a:schemeClr val="bg1"/>
                </a:solidFill>
              </a:rPr>
              <a:t>Substitute </a:t>
            </a:r>
            <a:r>
              <a:rPr lang="en-US" sz="2000" dirty="0">
                <a:solidFill>
                  <a:srgbClr val="D4B779"/>
                </a:solidFill>
              </a:rPr>
              <a:t>alternate fuels</a:t>
            </a:r>
            <a:r>
              <a:rPr lang="en-US" sz="2000" dirty="0">
                <a:solidFill>
                  <a:schemeClr val="bg1"/>
                </a:solidFill>
              </a:rPr>
              <a:t> for those typically consumed</a:t>
            </a:r>
          </a:p>
          <a:p>
            <a:pPr lvl="1"/>
            <a:r>
              <a:rPr lang="en-US" sz="2000" dirty="0">
                <a:solidFill>
                  <a:schemeClr val="bg1"/>
                </a:solidFill>
              </a:rPr>
              <a:t>End uses of </a:t>
            </a:r>
            <a:r>
              <a:rPr lang="en-US" sz="2000" dirty="0">
                <a:solidFill>
                  <a:srgbClr val="D4B779"/>
                </a:solidFill>
              </a:rPr>
              <a:t>energy consumption</a:t>
            </a:r>
          </a:p>
          <a:p>
            <a:pPr lvl="1"/>
            <a:r>
              <a:rPr lang="en-US" sz="2000" dirty="0">
                <a:solidFill>
                  <a:schemeClr val="bg1"/>
                </a:solidFill>
              </a:rPr>
              <a:t>Extent to which </a:t>
            </a:r>
            <a:r>
              <a:rPr lang="en-US" sz="2000" dirty="0">
                <a:solidFill>
                  <a:srgbClr val="D4B779"/>
                </a:solidFill>
              </a:rPr>
              <a:t>energy-related technologies </a:t>
            </a:r>
            <a:r>
              <a:rPr lang="en-US" sz="2000" dirty="0">
                <a:solidFill>
                  <a:schemeClr val="bg1"/>
                </a:solidFill>
              </a:rPr>
              <a:t>are used by the manufacturer</a:t>
            </a:r>
          </a:p>
          <a:p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F9EA35C-8D60-4841-9F17-AE7DF0192A5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4" y="5822445"/>
            <a:ext cx="12192000" cy="103555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97656F6-1066-4BB3-AD66-3A079941F153}"/>
              </a:ext>
            </a:extLst>
          </p:cNvPr>
          <p:cNvSpPr txBox="1"/>
          <p:nvPr/>
        </p:nvSpPr>
        <p:spPr>
          <a:xfrm rot="19723305">
            <a:off x="33326" y="134294"/>
            <a:ext cx="1183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D4B779"/>
                </a:solidFill>
              </a:rPr>
              <a:t>NEW!!!</a:t>
            </a:r>
          </a:p>
        </p:txBody>
      </p:sp>
    </p:spTree>
    <p:extLst>
      <p:ext uri="{BB962C8B-B14F-4D97-AF65-F5344CB8AC3E}">
        <p14:creationId xmlns:p14="http://schemas.microsoft.com/office/powerpoint/2010/main" val="38384852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B2026A8-A280-4620-9279-6F1DD0ABCE0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4" y="5822445"/>
            <a:ext cx="12192000" cy="1035555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CF90A847-5A87-495B-ACA7-B096DA9517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085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 b="1" dirty="0">
                <a:solidFill>
                  <a:schemeClr val="bg1"/>
                </a:solidFill>
              </a:rPr>
              <a:t>Longitudinal Business Database (</a:t>
            </a:r>
            <a:r>
              <a:rPr lang="en-US" sz="5400" b="1" dirty="0">
                <a:solidFill>
                  <a:srgbClr val="D4B779"/>
                </a:solidFill>
              </a:rPr>
              <a:t>LBD</a:t>
            </a:r>
            <a:r>
              <a:rPr lang="en-US" sz="5400" b="1" dirty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BE654D9C-FECF-407C-A950-DD1F21D6D8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9661" y="1089770"/>
            <a:ext cx="11415235" cy="5137352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D4B779"/>
                </a:solidFill>
              </a:rPr>
              <a:t>Universe</a:t>
            </a:r>
            <a:r>
              <a:rPr lang="en-US" dirty="0">
                <a:solidFill>
                  <a:srgbClr val="FFFFFF"/>
                </a:solidFill>
              </a:rPr>
              <a:t> of U.S. employer establishments</a:t>
            </a:r>
          </a:p>
          <a:p>
            <a:r>
              <a:rPr lang="en-US" dirty="0">
                <a:solidFill>
                  <a:srgbClr val="D4B779"/>
                </a:solidFill>
              </a:rPr>
              <a:t>Linkable</a:t>
            </a:r>
            <a:r>
              <a:rPr lang="en-US" dirty="0">
                <a:solidFill>
                  <a:srgbClr val="FFFFFF"/>
                </a:solidFill>
              </a:rPr>
              <a:t> to other datasets at </a:t>
            </a:r>
            <a:r>
              <a:rPr lang="en-US" dirty="0">
                <a:solidFill>
                  <a:srgbClr val="D4B779"/>
                </a:solidFill>
              </a:rPr>
              <a:t>firm</a:t>
            </a:r>
            <a:r>
              <a:rPr lang="en-US" dirty="0">
                <a:solidFill>
                  <a:srgbClr val="FFFFFF"/>
                </a:solidFill>
              </a:rPr>
              <a:t> or </a:t>
            </a:r>
            <a:r>
              <a:rPr lang="en-US" dirty="0">
                <a:solidFill>
                  <a:srgbClr val="D4B779"/>
                </a:solidFill>
              </a:rPr>
              <a:t>establishment</a:t>
            </a:r>
            <a:r>
              <a:rPr lang="en-US" dirty="0">
                <a:solidFill>
                  <a:srgbClr val="FFFFFF"/>
                </a:solidFill>
              </a:rPr>
              <a:t> level</a:t>
            </a:r>
          </a:p>
          <a:p>
            <a:r>
              <a:rPr lang="en-US" dirty="0">
                <a:solidFill>
                  <a:srgbClr val="FFFFFF"/>
                </a:solidFill>
              </a:rPr>
              <a:t>Unique establishment ID follows through acquisitions, mergers, and firm death</a:t>
            </a:r>
          </a:p>
          <a:p>
            <a:r>
              <a:rPr lang="en-US" dirty="0">
                <a:solidFill>
                  <a:srgbClr val="FFFFFF"/>
                </a:solidFill>
              </a:rPr>
              <a:t>Unique firm ID persists through periods of inactivity</a:t>
            </a:r>
          </a:p>
          <a:p>
            <a:r>
              <a:rPr lang="en-US" dirty="0">
                <a:solidFill>
                  <a:srgbClr val="D4B779"/>
                </a:solidFill>
              </a:rPr>
              <a:t>Annual</a:t>
            </a:r>
            <a:r>
              <a:rPr lang="en-US" dirty="0">
                <a:solidFill>
                  <a:srgbClr val="FFFFFF"/>
                </a:solidFill>
              </a:rPr>
              <a:t> data</a:t>
            </a:r>
          </a:p>
          <a:p>
            <a:pPr lvl="1"/>
            <a:r>
              <a:rPr lang="en-US" dirty="0">
                <a:solidFill>
                  <a:srgbClr val="FFFFFF"/>
                </a:solidFill>
              </a:rPr>
              <a:t>Total employees</a:t>
            </a:r>
          </a:p>
          <a:p>
            <a:pPr lvl="1"/>
            <a:r>
              <a:rPr lang="en-US" dirty="0">
                <a:solidFill>
                  <a:srgbClr val="FFFFFF"/>
                </a:solidFill>
              </a:rPr>
              <a:t>Total payroll</a:t>
            </a:r>
          </a:p>
          <a:p>
            <a:pPr lvl="1"/>
            <a:r>
              <a:rPr lang="en-US" dirty="0">
                <a:solidFill>
                  <a:srgbClr val="FFFFFF"/>
                </a:solidFill>
              </a:rPr>
              <a:t>6 digit NAICS industry</a:t>
            </a:r>
          </a:p>
          <a:p>
            <a:pPr lvl="1"/>
            <a:r>
              <a:rPr lang="en-US" dirty="0">
                <a:solidFill>
                  <a:srgbClr val="FFFFFF"/>
                </a:solidFill>
              </a:rPr>
              <a:t>High precision geography</a:t>
            </a:r>
          </a:p>
          <a:p>
            <a:pPr lvl="1"/>
            <a:r>
              <a:rPr lang="en-US" dirty="0">
                <a:solidFill>
                  <a:srgbClr val="D4B779"/>
                </a:solidFill>
              </a:rPr>
              <a:t>Total revenue </a:t>
            </a:r>
          </a:p>
        </p:txBody>
      </p:sp>
    </p:spTree>
    <p:extLst>
      <p:ext uri="{BB962C8B-B14F-4D97-AF65-F5344CB8AC3E}">
        <p14:creationId xmlns:p14="http://schemas.microsoft.com/office/powerpoint/2010/main" val="27195620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B2026A8-A280-4620-9279-6F1DD0ABCE0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4" y="5822445"/>
            <a:ext cx="12192000" cy="1035555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CF90A847-5A87-495B-ACA7-B096DA9517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>
                <a:solidFill>
                  <a:srgbClr val="D4B779"/>
                </a:solidFill>
              </a:rPr>
              <a:t>Linked </a:t>
            </a:r>
            <a:r>
              <a:rPr lang="en-US" sz="5400" b="1" dirty="0">
                <a:solidFill>
                  <a:schemeClr val="bg1"/>
                </a:solidFill>
              </a:rPr>
              <a:t>Employer-Employee Data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C2EC8C-CC01-4595-8BBC-DAF6397FF8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7656" y="1490887"/>
            <a:ext cx="10515600" cy="4651375"/>
          </a:xfrm>
        </p:spPr>
        <p:txBody>
          <a:bodyPr>
            <a:normAutofit fontScale="92500"/>
          </a:bodyPr>
          <a:lstStyle/>
          <a:p>
            <a:r>
              <a:rPr lang="en-US" dirty="0">
                <a:solidFill>
                  <a:srgbClr val="FFFFFF"/>
                </a:solidFill>
              </a:rPr>
              <a:t>State unemployment insurance data is linked to Census and IRS business info to produce the Longitudinal Employer-Household Dynamics (</a:t>
            </a:r>
            <a:r>
              <a:rPr lang="en-US" dirty="0">
                <a:solidFill>
                  <a:srgbClr val="CEAC66"/>
                </a:solidFill>
              </a:rPr>
              <a:t>LEHD</a:t>
            </a:r>
            <a:r>
              <a:rPr lang="en-US" dirty="0">
                <a:solidFill>
                  <a:srgbClr val="FFFFFF"/>
                </a:solidFill>
              </a:rPr>
              <a:t>)</a:t>
            </a:r>
          </a:p>
          <a:p>
            <a:r>
              <a:rPr lang="en-US" dirty="0">
                <a:solidFill>
                  <a:srgbClr val="FFFFFF"/>
                </a:solidFill>
              </a:rPr>
              <a:t>Links individuals to their </a:t>
            </a:r>
            <a:r>
              <a:rPr lang="en-US" dirty="0">
                <a:solidFill>
                  <a:srgbClr val="CEAC66"/>
                </a:solidFill>
              </a:rPr>
              <a:t>place(s) of employment</a:t>
            </a:r>
            <a:r>
              <a:rPr lang="en-US" dirty="0">
                <a:solidFill>
                  <a:srgbClr val="FFFFFF"/>
                </a:solidFill>
              </a:rPr>
              <a:t>, over time</a:t>
            </a:r>
          </a:p>
          <a:p>
            <a:pPr lvl="1"/>
            <a:r>
              <a:rPr lang="en-US" dirty="0">
                <a:solidFill>
                  <a:srgbClr val="FFFFFF"/>
                </a:solidFill>
              </a:rPr>
              <a:t>Address-level data for both places of employment and places of residence</a:t>
            </a:r>
          </a:p>
          <a:p>
            <a:r>
              <a:rPr lang="en-US" dirty="0">
                <a:solidFill>
                  <a:srgbClr val="FFFFFF"/>
                </a:solidFill>
              </a:rPr>
              <a:t>Quarterly </a:t>
            </a:r>
            <a:r>
              <a:rPr lang="en-US" dirty="0">
                <a:solidFill>
                  <a:srgbClr val="CEAC66"/>
                </a:solidFill>
              </a:rPr>
              <a:t>earnings</a:t>
            </a:r>
            <a:r>
              <a:rPr lang="en-US" dirty="0">
                <a:solidFill>
                  <a:srgbClr val="FFFFFF"/>
                </a:solidFill>
              </a:rPr>
              <a:t> for every company employee and various business characteristics</a:t>
            </a:r>
          </a:p>
          <a:p>
            <a:r>
              <a:rPr lang="en-US" dirty="0">
                <a:solidFill>
                  <a:srgbClr val="FFFFFF"/>
                </a:solidFill>
              </a:rPr>
              <a:t>Contains some </a:t>
            </a:r>
            <a:r>
              <a:rPr lang="en-US" dirty="0">
                <a:solidFill>
                  <a:srgbClr val="CEAC66"/>
                </a:solidFill>
              </a:rPr>
              <a:t>demographic information </a:t>
            </a:r>
            <a:r>
              <a:rPr lang="en-US" dirty="0">
                <a:solidFill>
                  <a:srgbClr val="FFFFFF"/>
                </a:solidFill>
              </a:rPr>
              <a:t>for employees</a:t>
            </a:r>
          </a:p>
          <a:p>
            <a:r>
              <a:rPr lang="en-US" dirty="0">
                <a:solidFill>
                  <a:srgbClr val="FFFFFF"/>
                </a:solidFill>
              </a:rPr>
              <a:t>Can link to </a:t>
            </a:r>
            <a:r>
              <a:rPr lang="en-US" dirty="0">
                <a:solidFill>
                  <a:srgbClr val="CEAC66"/>
                </a:solidFill>
              </a:rPr>
              <a:t>Census business data </a:t>
            </a:r>
            <a:r>
              <a:rPr lang="en-US" dirty="0">
                <a:solidFill>
                  <a:srgbClr val="FFFFFF"/>
                </a:solidFill>
              </a:rPr>
              <a:t>via firm identifiers</a:t>
            </a:r>
          </a:p>
          <a:p>
            <a:r>
              <a:rPr lang="en-US" dirty="0">
                <a:solidFill>
                  <a:srgbClr val="FFFFFF"/>
                </a:solidFill>
              </a:rPr>
              <a:t>Can link to </a:t>
            </a:r>
            <a:r>
              <a:rPr lang="en-US" dirty="0">
                <a:solidFill>
                  <a:srgbClr val="CEAC66"/>
                </a:solidFill>
              </a:rPr>
              <a:t>Census household data </a:t>
            </a:r>
            <a:r>
              <a:rPr lang="en-US" dirty="0">
                <a:solidFill>
                  <a:srgbClr val="FFFFFF"/>
                </a:solidFill>
              </a:rPr>
              <a:t>via person identifiers (</a:t>
            </a:r>
            <a:r>
              <a:rPr lang="en-US" dirty="0">
                <a:solidFill>
                  <a:srgbClr val="CEAC66"/>
                </a:solidFill>
              </a:rPr>
              <a:t>PIK</a:t>
            </a:r>
            <a:r>
              <a:rPr lang="en-US" dirty="0">
                <a:solidFill>
                  <a:srgbClr val="FFFFFF"/>
                </a:solidFill>
              </a:rPr>
              <a:t>)</a:t>
            </a:r>
          </a:p>
          <a:p>
            <a:r>
              <a:rPr lang="en-US" dirty="0">
                <a:solidFill>
                  <a:srgbClr val="FFFFFF"/>
                </a:solidFill>
              </a:rPr>
              <a:t>Projects are approved on a state-by-state basis; On avg., </a:t>
            </a:r>
            <a:r>
              <a:rPr lang="en-US" dirty="0">
                <a:solidFill>
                  <a:srgbClr val="CEAC66"/>
                </a:solidFill>
              </a:rPr>
              <a:t>~25 states approve</a:t>
            </a:r>
          </a:p>
        </p:txBody>
      </p:sp>
    </p:spTree>
    <p:extLst>
      <p:ext uri="{BB962C8B-B14F-4D97-AF65-F5344CB8AC3E}">
        <p14:creationId xmlns:p14="http://schemas.microsoft.com/office/powerpoint/2010/main" val="22492034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Map&#10;&#10;Description automatically generated with medium confidence">
            <a:extLst>
              <a:ext uri="{FF2B5EF4-FFF2-40B4-BE49-F238E27FC236}">
                <a16:creationId xmlns:a16="http://schemas.microsoft.com/office/drawing/2014/main" id="{F7A9CD22-8347-234D-A118-5BA948CFF4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0675" y="602072"/>
            <a:ext cx="9629775" cy="685020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B2026A8-A280-4620-9279-6F1DD0ABCE0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4" y="5822445"/>
            <a:ext cx="12192000" cy="1035555"/>
          </a:xfrm>
          <a:prstGeom prst="rect">
            <a:avLst/>
          </a:prstGeom>
        </p:spPr>
      </p:pic>
      <p:sp>
        <p:nvSpPr>
          <p:cNvPr id="4" name="Title 2">
            <a:extLst>
              <a:ext uri="{FF2B5EF4-FFF2-40B4-BE49-F238E27FC236}">
                <a16:creationId xmlns:a16="http://schemas.microsoft.com/office/drawing/2014/main" id="{CB6F4973-514F-4928-992E-DBDC063B50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7656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 b="1" dirty="0">
                <a:solidFill>
                  <a:srgbClr val="D4B779"/>
                </a:solidFill>
              </a:rPr>
              <a:t>First Year </a:t>
            </a:r>
            <a:r>
              <a:rPr lang="en-US" sz="5400" b="1" dirty="0">
                <a:solidFill>
                  <a:schemeClr val="bg1"/>
                </a:solidFill>
              </a:rPr>
              <a:t>of</a:t>
            </a:r>
            <a:r>
              <a:rPr lang="en-US" sz="5400" b="1" dirty="0">
                <a:solidFill>
                  <a:srgbClr val="D4B779"/>
                </a:solidFill>
              </a:rPr>
              <a:t> LEHD </a:t>
            </a:r>
            <a:r>
              <a:rPr lang="en-US" sz="5400" b="1" dirty="0">
                <a:solidFill>
                  <a:schemeClr val="bg1"/>
                </a:solidFill>
              </a:rPr>
              <a:t>Data Availability</a:t>
            </a:r>
          </a:p>
        </p:txBody>
      </p:sp>
    </p:spTree>
    <p:extLst>
      <p:ext uri="{BB962C8B-B14F-4D97-AF65-F5344CB8AC3E}">
        <p14:creationId xmlns:p14="http://schemas.microsoft.com/office/powerpoint/2010/main" val="42452296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6F4519-23A6-4D5D-B359-AEFD5B0D1C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900" b="1" dirty="0">
                <a:solidFill>
                  <a:schemeClr val="bg1"/>
                </a:solidFill>
              </a:rPr>
              <a:t>RMRDC </a:t>
            </a:r>
            <a:r>
              <a:rPr lang="en-US" sz="4900" b="1" dirty="0">
                <a:solidFill>
                  <a:srgbClr val="D4B779"/>
                </a:solidFill>
              </a:rPr>
              <a:t>Membership Network</a:t>
            </a:r>
            <a:br>
              <a:rPr lang="en-US" sz="4900" b="1" dirty="0">
                <a:solidFill>
                  <a:srgbClr val="D4B779"/>
                </a:solidFill>
              </a:rPr>
            </a:br>
            <a:r>
              <a:rPr lang="en-US" sz="2000" b="1" dirty="0">
                <a:solidFill>
                  <a:srgbClr val="D4B779"/>
                </a:solidFill>
              </a:rPr>
              <a:t>*</a:t>
            </a:r>
            <a:r>
              <a:rPr lang="en-US" sz="2000" b="1" dirty="0">
                <a:solidFill>
                  <a:schemeClr val="bg1"/>
                </a:solidFill>
              </a:rPr>
              <a:t>All faculty, staff and graduate students associated with member universities have </a:t>
            </a:r>
            <a:r>
              <a:rPr lang="en-US" sz="2000" b="1" dirty="0">
                <a:solidFill>
                  <a:srgbClr val="D4B779"/>
                </a:solidFill>
              </a:rPr>
              <a:t>free access </a:t>
            </a:r>
            <a:r>
              <a:rPr lang="en-US" sz="2000" b="1" dirty="0">
                <a:solidFill>
                  <a:schemeClr val="bg1"/>
                </a:solidFill>
              </a:rPr>
              <a:t>to the lab and its services</a:t>
            </a:r>
            <a:endParaRPr lang="en-US" sz="4400" b="1" dirty="0">
              <a:solidFill>
                <a:schemeClr val="bg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F9EA35C-8D60-4841-9F17-AE7DF0192A5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4" y="5822445"/>
            <a:ext cx="12192000" cy="103555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DC6E122-B7B1-4C53-B023-1E7D535C7B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2468" y="2795451"/>
            <a:ext cx="2085975" cy="193909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D7B221A-D9AF-4E1D-A058-D66FF5FD47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067" y="4703963"/>
            <a:ext cx="3175682" cy="952705"/>
          </a:xfrm>
          <a:prstGeom prst="rect">
            <a:avLst/>
          </a:prstGeom>
        </p:spPr>
      </p:pic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D9095CE4-F3B9-429A-966D-847FFDD7150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4442" y="3903873"/>
            <a:ext cx="1972048" cy="198085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D9814D1-4002-4A55-AC87-6251A7BC02F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9277" y="4989336"/>
            <a:ext cx="3472356" cy="93547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893A512-A691-4F97-9581-7462DC3A25C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30717" y="3014909"/>
            <a:ext cx="4029075" cy="63817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61AC999-8EF7-4D02-82F1-03CA62C6EBC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189" y="1690515"/>
            <a:ext cx="2458719" cy="96954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1718584-3D5B-4429-BF41-7B9E3A01074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719" y="1792531"/>
            <a:ext cx="2928186" cy="80525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7F5626B-A690-4E4D-8554-C7679D2ECB0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329" y="3551759"/>
            <a:ext cx="2771140" cy="900620"/>
          </a:xfrm>
          <a:prstGeom prst="rect">
            <a:avLst/>
          </a:prstGeom>
        </p:spPr>
      </p:pic>
      <p:pic>
        <p:nvPicPr>
          <p:cNvPr id="17" name="Content Placeholder 4">
            <a:extLst>
              <a:ext uri="{FF2B5EF4-FFF2-40B4-BE49-F238E27FC236}">
                <a16:creationId xmlns:a16="http://schemas.microsoft.com/office/drawing/2014/main" id="{882064F6-7E63-4046-9B73-F719F69CCA9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890" y="1926275"/>
            <a:ext cx="2771140" cy="1350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9297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C3905BE3-E53D-45FA-9259-BBEE2191EC2C}"/>
              </a:ext>
            </a:extLst>
          </p:cNvPr>
          <p:cNvSpPr txBox="1"/>
          <p:nvPr/>
        </p:nvSpPr>
        <p:spPr>
          <a:xfrm>
            <a:off x="9468431" y="3110102"/>
            <a:ext cx="1164203" cy="369332"/>
          </a:xfrm>
          <a:prstGeom prst="rect">
            <a:avLst/>
          </a:prstGeom>
          <a:solidFill>
            <a:srgbClr val="6A6C6E">
              <a:alpha val="79000"/>
            </a:srgb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PIK</a:t>
            </a:r>
          </a:p>
        </p:txBody>
      </p:sp>
      <p:sp>
        <p:nvSpPr>
          <p:cNvPr id="53" name="Chord 52">
            <a:extLst>
              <a:ext uri="{FF2B5EF4-FFF2-40B4-BE49-F238E27FC236}">
                <a16:creationId xmlns:a16="http://schemas.microsoft.com/office/drawing/2014/main" id="{07955BB5-0C07-46B8-9CF3-A1D5B6E9AC90}"/>
              </a:ext>
            </a:extLst>
          </p:cNvPr>
          <p:cNvSpPr/>
          <p:nvPr/>
        </p:nvSpPr>
        <p:spPr>
          <a:xfrm>
            <a:off x="10457569" y="1828817"/>
            <a:ext cx="3480629" cy="2932933"/>
          </a:xfrm>
          <a:prstGeom prst="chord">
            <a:avLst>
              <a:gd name="adj1" fmla="val 5437913"/>
              <a:gd name="adj2" fmla="val 16200000"/>
            </a:avLst>
          </a:prstGeom>
          <a:solidFill>
            <a:srgbClr val="D4B778"/>
          </a:solidFill>
          <a:ln>
            <a:solidFill>
              <a:srgbClr val="D4B77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B2026A8-A280-4620-9279-6F1DD0ABCE0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4" y="5822445"/>
            <a:ext cx="12192000" cy="1035555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CF90A847-5A87-495B-ACA7-B096DA9517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900" y="109963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 b="1" dirty="0">
                <a:solidFill>
                  <a:srgbClr val="D4B779"/>
                </a:solidFill>
              </a:rPr>
              <a:t>LEHD </a:t>
            </a:r>
            <a:r>
              <a:rPr lang="en-US" sz="5400" b="1" dirty="0">
                <a:solidFill>
                  <a:schemeClr val="bg1"/>
                </a:solidFill>
              </a:rPr>
              <a:t>Structure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649E2A6-72EA-4416-9BD0-89452F16E539}"/>
              </a:ext>
            </a:extLst>
          </p:cNvPr>
          <p:cNvSpPr txBox="1"/>
          <p:nvPr/>
        </p:nvSpPr>
        <p:spPr>
          <a:xfrm rot="1884248">
            <a:off x="1328551" y="4240052"/>
            <a:ext cx="1616988" cy="369332"/>
          </a:xfrm>
          <a:prstGeom prst="rect">
            <a:avLst/>
          </a:prstGeom>
          <a:solidFill>
            <a:srgbClr val="6A6C6E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Firm ID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222E6F8-28E1-4A37-B630-C88494AE2E88}"/>
              </a:ext>
            </a:extLst>
          </p:cNvPr>
          <p:cNvSpPr txBox="1"/>
          <p:nvPr/>
        </p:nvSpPr>
        <p:spPr>
          <a:xfrm>
            <a:off x="8270376" y="3866013"/>
            <a:ext cx="956146" cy="369332"/>
          </a:xfrm>
          <a:prstGeom prst="rect">
            <a:avLst/>
          </a:prstGeom>
          <a:solidFill>
            <a:srgbClr val="6A6C6E">
              <a:alpha val="79000"/>
            </a:srgb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PIK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B749D8D-5501-4F39-BD87-807770898A01}"/>
              </a:ext>
            </a:extLst>
          </p:cNvPr>
          <p:cNvSpPr txBox="1"/>
          <p:nvPr/>
        </p:nvSpPr>
        <p:spPr>
          <a:xfrm>
            <a:off x="6866672" y="3108884"/>
            <a:ext cx="1164203" cy="369332"/>
          </a:xfrm>
          <a:prstGeom prst="rect">
            <a:avLst/>
          </a:prstGeom>
          <a:solidFill>
            <a:srgbClr val="6A6C6E">
              <a:alpha val="79000"/>
            </a:srgb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PIK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FD2F42C-32B2-4CA0-902D-0D77F57ADB7E}"/>
              </a:ext>
            </a:extLst>
          </p:cNvPr>
          <p:cNvSpPr txBox="1"/>
          <p:nvPr/>
        </p:nvSpPr>
        <p:spPr>
          <a:xfrm rot="2099464">
            <a:off x="3917691" y="3955229"/>
            <a:ext cx="1753862" cy="369332"/>
          </a:xfrm>
          <a:prstGeom prst="rect">
            <a:avLst/>
          </a:prstGeom>
          <a:solidFill>
            <a:srgbClr val="6A6C6E">
              <a:alpha val="79000"/>
            </a:srgb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SEIN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689DADD-0BE7-FE44-AA59-128DDE13272B}"/>
              </a:ext>
            </a:extLst>
          </p:cNvPr>
          <p:cNvSpPr txBox="1"/>
          <p:nvPr/>
        </p:nvSpPr>
        <p:spPr>
          <a:xfrm rot="2248180">
            <a:off x="6659956" y="2314790"/>
            <a:ext cx="1548582" cy="369332"/>
          </a:xfrm>
          <a:prstGeom prst="rect">
            <a:avLst/>
          </a:prstGeom>
          <a:solidFill>
            <a:srgbClr val="6A6C6E">
              <a:alpha val="79000"/>
            </a:srgb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PIK*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BA2550C-CD23-4539-875F-875DD14BA8E3}"/>
              </a:ext>
            </a:extLst>
          </p:cNvPr>
          <p:cNvSpPr txBox="1"/>
          <p:nvPr/>
        </p:nvSpPr>
        <p:spPr>
          <a:xfrm rot="19648903">
            <a:off x="4025232" y="2320143"/>
            <a:ext cx="1435485" cy="369332"/>
          </a:xfrm>
          <a:prstGeom prst="rect">
            <a:avLst/>
          </a:prstGeom>
          <a:solidFill>
            <a:srgbClr val="6A6C6E">
              <a:alpha val="79000"/>
            </a:srgb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SEIN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2AF4B32-2598-4790-B592-8EEA4987A9A8}"/>
              </a:ext>
            </a:extLst>
          </p:cNvPr>
          <p:cNvSpPr txBox="1"/>
          <p:nvPr/>
        </p:nvSpPr>
        <p:spPr>
          <a:xfrm>
            <a:off x="4171681" y="3108402"/>
            <a:ext cx="1164203" cy="369332"/>
          </a:xfrm>
          <a:prstGeom prst="rect">
            <a:avLst/>
          </a:prstGeom>
          <a:solidFill>
            <a:srgbClr val="6A6C6E">
              <a:alpha val="79000"/>
            </a:srgb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SEIN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A2186C9-24C1-4FEF-ADF9-410DEDE4FAD4}"/>
              </a:ext>
            </a:extLst>
          </p:cNvPr>
          <p:cNvSpPr txBox="1"/>
          <p:nvPr/>
        </p:nvSpPr>
        <p:spPr>
          <a:xfrm>
            <a:off x="5533743" y="2365656"/>
            <a:ext cx="1164203" cy="646331"/>
          </a:xfrm>
          <a:prstGeom prst="rect">
            <a:avLst/>
          </a:prstGeom>
          <a:solidFill>
            <a:srgbClr val="6A6C6E">
              <a:alpha val="79000"/>
            </a:srgb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SEINUNIT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C627AFC-F9BF-4632-99AC-B7F6EA9DD669}"/>
              </a:ext>
            </a:extLst>
          </p:cNvPr>
          <p:cNvSpPr txBox="1"/>
          <p:nvPr/>
        </p:nvSpPr>
        <p:spPr>
          <a:xfrm>
            <a:off x="3055347" y="3847241"/>
            <a:ext cx="830129" cy="369332"/>
          </a:xfrm>
          <a:prstGeom prst="rect">
            <a:avLst/>
          </a:prstGeom>
          <a:solidFill>
            <a:srgbClr val="6A6C6E">
              <a:alpha val="79000"/>
            </a:srgb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SEIN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4B93656-B1DC-4067-B139-6058CD8C39DE}"/>
              </a:ext>
            </a:extLst>
          </p:cNvPr>
          <p:cNvSpPr txBox="1"/>
          <p:nvPr/>
        </p:nvSpPr>
        <p:spPr>
          <a:xfrm>
            <a:off x="3054142" y="2394674"/>
            <a:ext cx="830129" cy="369332"/>
          </a:xfrm>
          <a:prstGeom prst="rect">
            <a:avLst/>
          </a:prstGeom>
          <a:solidFill>
            <a:srgbClr val="6A6C6E">
              <a:alpha val="79000"/>
            </a:srgb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GAL ID</a:t>
            </a:r>
          </a:p>
        </p:txBody>
      </p:sp>
      <p:sp>
        <p:nvSpPr>
          <p:cNvPr id="17" name="Chord 16">
            <a:extLst>
              <a:ext uri="{FF2B5EF4-FFF2-40B4-BE49-F238E27FC236}">
                <a16:creationId xmlns:a16="http://schemas.microsoft.com/office/drawing/2014/main" id="{E88D132E-D929-493E-B717-3B243632D49E}"/>
              </a:ext>
            </a:extLst>
          </p:cNvPr>
          <p:cNvSpPr/>
          <p:nvPr/>
        </p:nvSpPr>
        <p:spPr>
          <a:xfrm>
            <a:off x="-1" y="1901058"/>
            <a:ext cx="3480629" cy="2932933"/>
          </a:xfrm>
          <a:prstGeom prst="chord">
            <a:avLst>
              <a:gd name="adj1" fmla="val 5437913"/>
              <a:gd name="adj2" fmla="val 16200000"/>
            </a:avLst>
          </a:prstGeom>
          <a:solidFill>
            <a:srgbClr val="D4B778"/>
          </a:solidFill>
          <a:ln>
            <a:solidFill>
              <a:srgbClr val="D4B778"/>
            </a:solidFill>
          </a:ln>
          <a:scene3d>
            <a:camera prst="orthographicFront">
              <a:rot lat="0" lon="0" rev="10800000"/>
            </a:camera>
            <a:lightRig rig="threePt" dir="t"/>
          </a:scene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D4B779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0883E02-4E5C-48DD-821A-D2E545C1A7A7}"/>
              </a:ext>
            </a:extLst>
          </p:cNvPr>
          <p:cNvSpPr txBox="1"/>
          <p:nvPr/>
        </p:nvSpPr>
        <p:spPr>
          <a:xfrm>
            <a:off x="-74674" y="2582694"/>
            <a:ext cx="133864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6A6C6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Census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6A6C6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Business Data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FEE1A04-70AF-41DE-A169-1C9BC2ACA4BB}"/>
              </a:ext>
            </a:extLst>
          </p:cNvPr>
          <p:cNvSpPr txBox="1"/>
          <p:nvPr/>
        </p:nvSpPr>
        <p:spPr>
          <a:xfrm>
            <a:off x="10721206" y="2555091"/>
            <a:ext cx="15597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6A6C6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Census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6A6C6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Household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6A6C6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Data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ounded Rectangle 14">
            <a:extLst>
              <a:ext uri="{FF2B5EF4-FFF2-40B4-BE49-F238E27FC236}">
                <a16:creationId xmlns:a16="http://schemas.microsoft.com/office/drawing/2014/main" id="{ACA3B48A-D0F2-49DD-9944-85B2D57D4562}"/>
              </a:ext>
            </a:extLst>
          </p:cNvPr>
          <p:cNvSpPr/>
          <p:nvPr/>
        </p:nvSpPr>
        <p:spPr>
          <a:xfrm>
            <a:off x="2571275" y="2743984"/>
            <a:ext cx="1740315" cy="1113274"/>
          </a:xfrm>
          <a:prstGeom prst="roundRect">
            <a:avLst/>
          </a:prstGeom>
          <a:solidFill>
            <a:srgbClr val="D4B778"/>
          </a:solidFill>
          <a:ln>
            <a:solidFill>
              <a:srgbClr val="D4B77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6A6C6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Employer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6A6C6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Characteristics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6A6C6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File (ECF)</a:t>
            </a:r>
          </a:p>
        </p:txBody>
      </p:sp>
      <p:sp>
        <p:nvSpPr>
          <p:cNvPr id="21" name="Rounded Rectangle 15">
            <a:extLst>
              <a:ext uri="{FF2B5EF4-FFF2-40B4-BE49-F238E27FC236}">
                <a16:creationId xmlns:a16="http://schemas.microsoft.com/office/drawing/2014/main" id="{9FE0B8EB-6FD6-4AFD-8224-CF8E7C69B21B}"/>
              </a:ext>
            </a:extLst>
          </p:cNvPr>
          <p:cNvSpPr/>
          <p:nvPr/>
        </p:nvSpPr>
        <p:spPr>
          <a:xfrm>
            <a:off x="5233515" y="2745202"/>
            <a:ext cx="1740315" cy="1113274"/>
          </a:xfrm>
          <a:prstGeom prst="roundRect">
            <a:avLst/>
          </a:prstGeom>
          <a:solidFill>
            <a:srgbClr val="D4B778"/>
          </a:solidFill>
          <a:ln>
            <a:solidFill>
              <a:srgbClr val="D4B77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6A6C6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Employment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6A6C6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History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6A6C6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File (EHF)</a:t>
            </a:r>
          </a:p>
        </p:txBody>
      </p:sp>
      <p:sp>
        <p:nvSpPr>
          <p:cNvPr id="22" name="Rounded Rectangle 16">
            <a:extLst>
              <a:ext uri="{FF2B5EF4-FFF2-40B4-BE49-F238E27FC236}">
                <a16:creationId xmlns:a16="http://schemas.microsoft.com/office/drawing/2014/main" id="{BB197AAC-590F-4922-9184-0FA39A35E323}"/>
              </a:ext>
            </a:extLst>
          </p:cNvPr>
          <p:cNvSpPr/>
          <p:nvPr/>
        </p:nvSpPr>
        <p:spPr>
          <a:xfrm>
            <a:off x="7880632" y="2746420"/>
            <a:ext cx="1740315" cy="1113274"/>
          </a:xfrm>
          <a:prstGeom prst="roundRect">
            <a:avLst/>
          </a:prstGeom>
          <a:solidFill>
            <a:srgbClr val="D4B778"/>
          </a:solidFill>
          <a:ln>
            <a:solidFill>
              <a:srgbClr val="D4B77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6A6C6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Individual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6A6C6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Characteristics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6A6C6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File (ICF)</a:t>
            </a:r>
          </a:p>
        </p:txBody>
      </p:sp>
      <p:sp>
        <p:nvSpPr>
          <p:cNvPr id="23" name="Rounded Rectangle 17">
            <a:extLst>
              <a:ext uri="{FF2B5EF4-FFF2-40B4-BE49-F238E27FC236}">
                <a16:creationId xmlns:a16="http://schemas.microsoft.com/office/drawing/2014/main" id="{B2FE1A1A-47F7-407C-BB8C-32097A120BAD}"/>
              </a:ext>
            </a:extLst>
          </p:cNvPr>
          <p:cNvSpPr/>
          <p:nvPr/>
        </p:nvSpPr>
        <p:spPr>
          <a:xfrm>
            <a:off x="5234720" y="1310191"/>
            <a:ext cx="1740315" cy="1113274"/>
          </a:xfrm>
          <a:prstGeom prst="roundRect">
            <a:avLst>
              <a:gd name="adj" fmla="val 50000"/>
            </a:avLst>
          </a:prstGeom>
          <a:solidFill>
            <a:srgbClr val="D4B778"/>
          </a:solidFill>
          <a:ln>
            <a:solidFill>
              <a:srgbClr val="D4B77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6A6C6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Unit To Worker (U2W)</a:t>
            </a:r>
          </a:p>
        </p:txBody>
      </p:sp>
      <p:sp>
        <p:nvSpPr>
          <p:cNvPr id="24" name="Rounded Rectangle 18">
            <a:extLst>
              <a:ext uri="{FF2B5EF4-FFF2-40B4-BE49-F238E27FC236}">
                <a16:creationId xmlns:a16="http://schemas.microsoft.com/office/drawing/2014/main" id="{C752AB41-854D-419D-A19F-260E730A3DA5}"/>
              </a:ext>
            </a:extLst>
          </p:cNvPr>
          <p:cNvSpPr/>
          <p:nvPr/>
        </p:nvSpPr>
        <p:spPr>
          <a:xfrm>
            <a:off x="5235924" y="4259461"/>
            <a:ext cx="1740315" cy="1113274"/>
          </a:xfrm>
          <a:prstGeom prst="roundRect">
            <a:avLst>
              <a:gd name="adj" fmla="val 50000"/>
            </a:avLst>
          </a:prstGeom>
          <a:solidFill>
            <a:srgbClr val="D4B778"/>
          </a:solidFill>
          <a:ln>
            <a:solidFill>
              <a:srgbClr val="D4B77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6A6C6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Successor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6A6C6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Predecessor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6A6C6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File (SPF)</a:t>
            </a:r>
          </a:p>
        </p:txBody>
      </p:sp>
      <p:sp>
        <p:nvSpPr>
          <p:cNvPr id="25" name="Rounded Rectangle 19">
            <a:extLst>
              <a:ext uri="{FF2B5EF4-FFF2-40B4-BE49-F238E27FC236}">
                <a16:creationId xmlns:a16="http://schemas.microsoft.com/office/drawing/2014/main" id="{C1E29467-E2A1-4CAD-A7CA-2E801ADA70DB}"/>
              </a:ext>
            </a:extLst>
          </p:cNvPr>
          <p:cNvSpPr/>
          <p:nvPr/>
        </p:nvSpPr>
        <p:spPr>
          <a:xfrm>
            <a:off x="2590010" y="1311409"/>
            <a:ext cx="1740315" cy="1113274"/>
          </a:xfrm>
          <a:prstGeom prst="roundRect">
            <a:avLst>
              <a:gd name="adj" fmla="val 50000"/>
            </a:avLst>
          </a:prstGeom>
          <a:solidFill>
            <a:srgbClr val="D4B778"/>
          </a:solidFill>
          <a:ln>
            <a:solidFill>
              <a:srgbClr val="D4B77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6A6C6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Geocoded Address List (GAL)</a:t>
            </a:r>
          </a:p>
        </p:txBody>
      </p:sp>
      <p:sp>
        <p:nvSpPr>
          <p:cNvPr id="26" name="Trapezoid 25">
            <a:extLst>
              <a:ext uri="{FF2B5EF4-FFF2-40B4-BE49-F238E27FC236}">
                <a16:creationId xmlns:a16="http://schemas.microsoft.com/office/drawing/2014/main" id="{D2899434-951E-4DE8-BD5A-680CAA106441}"/>
              </a:ext>
            </a:extLst>
          </p:cNvPr>
          <p:cNvSpPr/>
          <p:nvPr/>
        </p:nvSpPr>
        <p:spPr>
          <a:xfrm>
            <a:off x="2540078" y="4217984"/>
            <a:ext cx="1844581" cy="1028038"/>
          </a:xfrm>
          <a:prstGeom prst="trapezoid">
            <a:avLst/>
          </a:prstGeom>
          <a:solidFill>
            <a:srgbClr val="D4B778"/>
          </a:solidFill>
          <a:ln>
            <a:solidFill>
              <a:srgbClr val="D4B77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6A6C6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Title 26 Components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6A6C6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(ECF T26)</a:t>
            </a:r>
          </a:p>
        </p:txBody>
      </p:sp>
      <p:sp>
        <p:nvSpPr>
          <p:cNvPr id="27" name="Trapezoid 26">
            <a:extLst>
              <a:ext uri="{FF2B5EF4-FFF2-40B4-BE49-F238E27FC236}">
                <a16:creationId xmlns:a16="http://schemas.microsoft.com/office/drawing/2014/main" id="{580E7B60-A58A-4B56-A2D1-100E74F44016}"/>
              </a:ext>
            </a:extLst>
          </p:cNvPr>
          <p:cNvSpPr/>
          <p:nvPr/>
        </p:nvSpPr>
        <p:spPr>
          <a:xfrm>
            <a:off x="7817994" y="4219201"/>
            <a:ext cx="1844581" cy="1028038"/>
          </a:xfrm>
          <a:prstGeom prst="trapezoid">
            <a:avLst/>
          </a:prstGeom>
          <a:solidFill>
            <a:srgbClr val="D4B778"/>
          </a:solidFill>
          <a:ln>
            <a:solidFill>
              <a:srgbClr val="D4B77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6A6C6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Title 26 Components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6A6C6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(ICF T26)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55C2D60-25F7-4A8B-845E-8C942E094D2A}"/>
              </a:ext>
            </a:extLst>
          </p:cNvPr>
          <p:cNvSpPr txBox="1"/>
          <p:nvPr/>
        </p:nvSpPr>
        <p:spPr>
          <a:xfrm>
            <a:off x="3704772" y="5459344"/>
            <a:ext cx="21796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Employers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900EDAA-FDB4-4F9D-AAA2-B8F36826A5A6}"/>
              </a:ext>
            </a:extLst>
          </p:cNvPr>
          <p:cNvSpPr txBox="1"/>
          <p:nvPr/>
        </p:nvSpPr>
        <p:spPr>
          <a:xfrm>
            <a:off x="7905231" y="5498061"/>
            <a:ext cx="17802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Workers</a:t>
            </a:r>
          </a:p>
        </p:txBody>
      </p:sp>
    </p:spTree>
    <p:extLst>
      <p:ext uri="{BB962C8B-B14F-4D97-AF65-F5344CB8AC3E}">
        <p14:creationId xmlns:p14="http://schemas.microsoft.com/office/powerpoint/2010/main" val="37253295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B2026A8-A280-4620-9279-6F1DD0ABCE0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4" y="5822445"/>
            <a:ext cx="12192000" cy="1035555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CF90A847-5A87-495B-ACA7-B096DA9517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085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 b="1" dirty="0">
                <a:solidFill>
                  <a:srgbClr val="D4B779"/>
                </a:solidFill>
              </a:rPr>
              <a:t>LEHD </a:t>
            </a:r>
            <a:r>
              <a:rPr lang="en-US" sz="5400" b="1" dirty="0">
                <a:solidFill>
                  <a:schemeClr val="bg1"/>
                </a:solidFill>
              </a:rPr>
              <a:t>Project Considerations</a:t>
            </a:r>
          </a:p>
        </p:txBody>
      </p: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BE654D9C-FECF-407C-A950-DD1F21D6D8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9661" y="1089770"/>
            <a:ext cx="11415235" cy="5137352"/>
          </a:xfrm>
        </p:spPr>
        <p:txBody>
          <a:bodyPr>
            <a:normAutofit lnSpcReduction="10000"/>
          </a:bodyPr>
          <a:lstStyle/>
          <a:p>
            <a:r>
              <a:rPr lang="en-US" dirty="0">
                <a:solidFill>
                  <a:srgbClr val="FFFFFF"/>
                </a:solidFill>
              </a:rPr>
              <a:t>LEHD projects require a </a:t>
            </a:r>
            <a:r>
              <a:rPr lang="en-US" dirty="0">
                <a:solidFill>
                  <a:srgbClr val="D4B779"/>
                </a:solidFill>
              </a:rPr>
              <a:t>direct benefit to the LEHD program</a:t>
            </a:r>
          </a:p>
          <a:p>
            <a:r>
              <a:rPr lang="en-US" dirty="0">
                <a:solidFill>
                  <a:schemeClr val="bg1"/>
                </a:solidFill>
              </a:rPr>
              <a:t>In some cases, </a:t>
            </a:r>
            <a:r>
              <a:rPr lang="en-US" dirty="0">
                <a:solidFill>
                  <a:srgbClr val="D4B779"/>
                </a:solidFill>
              </a:rPr>
              <a:t>IRS</a:t>
            </a:r>
            <a:r>
              <a:rPr lang="en-US" dirty="0">
                <a:solidFill>
                  <a:srgbClr val="CEAC66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approval is necessary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Additional </a:t>
            </a:r>
            <a:r>
              <a:rPr lang="en-US" dirty="0">
                <a:solidFill>
                  <a:srgbClr val="D4B779"/>
                </a:solidFill>
              </a:rPr>
              <a:t>3 month </a:t>
            </a:r>
            <a:r>
              <a:rPr lang="en-US" dirty="0">
                <a:solidFill>
                  <a:schemeClr val="bg1"/>
                </a:solidFill>
              </a:rPr>
              <a:t>review time after Census has approved (</a:t>
            </a:r>
            <a:r>
              <a:rPr lang="en-US" dirty="0">
                <a:solidFill>
                  <a:srgbClr val="D4B779"/>
                </a:solidFill>
              </a:rPr>
              <a:t>6 months total</a:t>
            </a:r>
            <a:r>
              <a:rPr lang="en-US" dirty="0">
                <a:solidFill>
                  <a:schemeClr val="bg1"/>
                </a:solidFill>
              </a:rPr>
              <a:t>)</a:t>
            </a:r>
          </a:p>
          <a:p>
            <a:r>
              <a:rPr lang="en-US" dirty="0">
                <a:solidFill>
                  <a:schemeClr val="bg1"/>
                </a:solidFill>
              </a:rPr>
              <a:t>The Social Security Administration (</a:t>
            </a:r>
            <a:r>
              <a:rPr lang="en-US" dirty="0">
                <a:solidFill>
                  <a:srgbClr val="D4B779"/>
                </a:solidFill>
              </a:rPr>
              <a:t>SSA</a:t>
            </a:r>
            <a:r>
              <a:rPr lang="en-US" dirty="0">
                <a:solidFill>
                  <a:schemeClr val="bg1"/>
                </a:solidFill>
              </a:rPr>
              <a:t>) must also approve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Review is concurrent with Census review - always gets approved</a:t>
            </a:r>
          </a:p>
          <a:p>
            <a:r>
              <a:rPr lang="en-US" dirty="0">
                <a:solidFill>
                  <a:srgbClr val="FFFFFF"/>
                </a:solidFill>
              </a:rPr>
              <a:t>Individual states </a:t>
            </a:r>
            <a:r>
              <a:rPr lang="en-US" dirty="0">
                <a:solidFill>
                  <a:srgbClr val="D4B779"/>
                </a:solidFill>
              </a:rPr>
              <a:t>cannot</a:t>
            </a:r>
            <a:r>
              <a:rPr lang="en-US" dirty="0">
                <a:solidFill>
                  <a:srgbClr val="FFFFFF"/>
                </a:solidFill>
              </a:rPr>
              <a:t> be singled out in results – standard output must include at least </a:t>
            </a:r>
            <a:r>
              <a:rPr lang="en-US" dirty="0">
                <a:solidFill>
                  <a:srgbClr val="D4B779"/>
                </a:solidFill>
              </a:rPr>
              <a:t>three states </a:t>
            </a:r>
            <a:r>
              <a:rPr lang="en-US" dirty="0">
                <a:solidFill>
                  <a:srgbClr val="FFFFFF"/>
                </a:solidFill>
              </a:rPr>
              <a:t>with one state not comprising more than </a:t>
            </a:r>
            <a:r>
              <a:rPr lang="en-US" dirty="0">
                <a:solidFill>
                  <a:srgbClr val="D4B779"/>
                </a:solidFill>
              </a:rPr>
              <a:t>50% </a:t>
            </a:r>
            <a:r>
              <a:rPr lang="en-US" dirty="0">
                <a:solidFill>
                  <a:srgbClr val="FFFFFF"/>
                </a:solidFill>
              </a:rPr>
              <a:t>of the sample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LEHD does not contain firm or establishment names 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Can be linked to </a:t>
            </a:r>
            <a:r>
              <a:rPr lang="en-US" dirty="0">
                <a:solidFill>
                  <a:srgbClr val="D4B779"/>
                </a:solidFill>
              </a:rPr>
              <a:t>other Economic datasets </a:t>
            </a:r>
            <a:r>
              <a:rPr lang="en-US" dirty="0">
                <a:solidFill>
                  <a:schemeClr val="bg1"/>
                </a:solidFill>
              </a:rPr>
              <a:t>with other tax data in most cases</a:t>
            </a:r>
          </a:p>
          <a:p>
            <a:r>
              <a:rPr lang="en-US" dirty="0">
                <a:solidFill>
                  <a:schemeClr val="bg1"/>
                </a:solidFill>
              </a:rPr>
              <a:t>Data are </a:t>
            </a:r>
            <a:r>
              <a:rPr lang="en-US" dirty="0">
                <a:solidFill>
                  <a:srgbClr val="D4B779"/>
                </a:solidFill>
              </a:rPr>
              <a:t>extremely large </a:t>
            </a:r>
            <a:r>
              <a:rPr lang="en-US" dirty="0">
                <a:solidFill>
                  <a:schemeClr val="bg1"/>
                </a:solidFill>
              </a:rPr>
              <a:t>and linkages can be </a:t>
            </a:r>
            <a:r>
              <a:rPr lang="en-US" dirty="0">
                <a:solidFill>
                  <a:srgbClr val="D4B779"/>
                </a:solidFill>
              </a:rPr>
              <a:t>cumbersome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SAS programming skills may be required to work effectively with these data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pPr lvl="1"/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50924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B2026A8-A280-4620-9279-6F1DD0ABCE0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4" y="5822445"/>
            <a:ext cx="12192000" cy="1035555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CF90A847-5A87-495B-ACA7-B096DA9517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085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 b="1" dirty="0">
                <a:solidFill>
                  <a:srgbClr val="D4B779"/>
                </a:solidFill>
              </a:rPr>
              <a:t>Environmental Justice</a:t>
            </a:r>
            <a:r>
              <a:rPr lang="en-US" sz="5400" b="1" dirty="0">
                <a:solidFill>
                  <a:schemeClr val="bg1"/>
                </a:solidFill>
              </a:rPr>
              <a:t>/</a:t>
            </a:r>
            <a:r>
              <a:rPr lang="en-US" sz="5400" b="1" dirty="0">
                <a:solidFill>
                  <a:srgbClr val="D4B779"/>
                </a:solidFill>
              </a:rPr>
              <a:t>Health </a:t>
            </a:r>
            <a:r>
              <a:rPr lang="en-US" sz="5400" b="1" dirty="0">
                <a:solidFill>
                  <a:schemeClr val="bg1"/>
                </a:solidFill>
              </a:rPr>
              <a:t>Data</a:t>
            </a:r>
          </a:p>
        </p:txBody>
      </p: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BE654D9C-FECF-407C-A950-DD1F21D6D8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9661" y="1089770"/>
            <a:ext cx="11415235" cy="5137352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Many options for examining </a:t>
            </a:r>
            <a:r>
              <a:rPr lang="en-US" sz="3200" b="1" dirty="0">
                <a:solidFill>
                  <a:srgbClr val="D4B779"/>
                </a:solidFill>
              </a:rPr>
              <a:t>health disparities </a:t>
            </a:r>
            <a:r>
              <a:rPr lang="en-US" sz="3200" b="1" dirty="0">
                <a:solidFill>
                  <a:schemeClr val="bg1"/>
                </a:solidFill>
              </a:rPr>
              <a:t>due to pollution, energy development, proximity to industry </a:t>
            </a:r>
          </a:p>
          <a:p>
            <a:pPr lvl="1"/>
            <a:r>
              <a:rPr lang="en-US" sz="2800" b="1" dirty="0">
                <a:solidFill>
                  <a:schemeClr val="bg1"/>
                </a:solidFill>
              </a:rPr>
              <a:t>National Health Interviews Survey (</a:t>
            </a:r>
            <a:r>
              <a:rPr lang="en-US" sz="2800" b="1" dirty="0">
                <a:solidFill>
                  <a:srgbClr val="D4B779"/>
                </a:solidFill>
              </a:rPr>
              <a:t>NHIS</a:t>
            </a:r>
            <a:r>
              <a:rPr lang="en-US" sz="2800" b="1" dirty="0">
                <a:solidFill>
                  <a:schemeClr val="bg1"/>
                </a:solidFill>
              </a:rPr>
              <a:t>)</a:t>
            </a:r>
          </a:p>
          <a:p>
            <a:pPr lvl="2"/>
            <a:r>
              <a:rPr lang="en-US" b="1" dirty="0">
                <a:solidFill>
                  <a:schemeClr val="bg1"/>
                </a:solidFill>
              </a:rPr>
              <a:t>Large, yearly nationally representative sample (~35,000 households, 87,500 persons)</a:t>
            </a:r>
          </a:p>
          <a:p>
            <a:pPr lvl="2"/>
            <a:r>
              <a:rPr lang="en-US" b="1" dirty="0">
                <a:solidFill>
                  <a:schemeClr val="bg1"/>
                </a:solidFill>
              </a:rPr>
              <a:t>Self-reported indicators of sociodemographic and health</a:t>
            </a:r>
          </a:p>
          <a:p>
            <a:pPr lvl="2"/>
            <a:r>
              <a:rPr lang="en-US" b="1" dirty="0">
                <a:solidFill>
                  <a:schemeClr val="bg1"/>
                </a:solidFill>
              </a:rPr>
              <a:t>Detailed race/ethnicity/country of origin codes</a:t>
            </a:r>
          </a:p>
          <a:p>
            <a:pPr lvl="2"/>
            <a:r>
              <a:rPr lang="en-US" b="1" dirty="0">
                <a:solidFill>
                  <a:schemeClr val="bg1"/>
                </a:solidFill>
              </a:rPr>
              <a:t>Precise geographic identification</a:t>
            </a:r>
          </a:p>
          <a:p>
            <a:pPr lvl="1"/>
            <a:r>
              <a:rPr lang="en-US" sz="2800" b="1" dirty="0">
                <a:solidFill>
                  <a:schemeClr val="bg1"/>
                </a:solidFill>
              </a:rPr>
              <a:t>National Health and Nutrition Examination Survey (</a:t>
            </a:r>
            <a:r>
              <a:rPr lang="en-US" sz="2800" b="1" dirty="0">
                <a:solidFill>
                  <a:srgbClr val="D4B779"/>
                </a:solidFill>
              </a:rPr>
              <a:t>NHANES</a:t>
            </a:r>
            <a:r>
              <a:rPr lang="en-US" sz="2800" b="1" dirty="0">
                <a:solidFill>
                  <a:schemeClr val="bg1"/>
                </a:solidFill>
              </a:rPr>
              <a:t>)</a:t>
            </a:r>
          </a:p>
          <a:p>
            <a:pPr lvl="2"/>
            <a:r>
              <a:rPr lang="en-US" b="1" dirty="0">
                <a:solidFill>
                  <a:schemeClr val="bg1"/>
                </a:solidFill>
              </a:rPr>
              <a:t>Annual, nationally representative sample (~5,000 persons) of selected areas across the country</a:t>
            </a:r>
          </a:p>
          <a:p>
            <a:pPr lvl="2"/>
            <a:r>
              <a:rPr lang="en-US" b="1" dirty="0">
                <a:solidFill>
                  <a:schemeClr val="bg1"/>
                </a:solidFill>
              </a:rPr>
              <a:t>Very detailed data on health, behaviors, and nutrition, including lab measures, and geo-ids</a:t>
            </a:r>
          </a:p>
          <a:p>
            <a:pPr lvl="2"/>
            <a:r>
              <a:rPr lang="en-US" b="1" dirty="0">
                <a:solidFill>
                  <a:schemeClr val="bg1"/>
                </a:solidFill>
              </a:rPr>
              <a:t>Blood assays give information about exposure to pollutants and heavy metals</a:t>
            </a:r>
          </a:p>
          <a:p>
            <a:pPr lvl="2"/>
            <a:r>
              <a:rPr lang="en-US" b="1" dirty="0">
                <a:solidFill>
                  <a:schemeClr val="bg1"/>
                </a:solidFill>
              </a:rPr>
              <a:t>Also collect genome-wide data to study interactions of gene and environment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pPr lvl="1"/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14738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B2026A8-A280-4620-9279-6F1DD0ABCE0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4" y="5822445"/>
            <a:ext cx="12192000" cy="1035555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CF90A847-5A87-495B-ACA7-B096DA9517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085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 b="1" dirty="0">
                <a:solidFill>
                  <a:srgbClr val="D4B779"/>
                </a:solidFill>
              </a:rPr>
              <a:t>Environmental Justice</a:t>
            </a:r>
            <a:r>
              <a:rPr lang="en-US" sz="5400" b="1" dirty="0">
                <a:solidFill>
                  <a:schemeClr val="bg1"/>
                </a:solidFill>
              </a:rPr>
              <a:t>/</a:t>
            </a:r>
            <a:r>
              <a:rPr lang="en-US" sz="5400" b="1" dirty="0">
                <a:solidFill>
                  <a:srgbClr val="D4B779"/>
                </a:solidFill>
              </a:rPr>
              <a:t>Health </a:t>
            </a:r>
            <a:r>
              <a:rPr lang="en-US" sz="5400" b="1" dirty="0">
                <a:solidFill>
                  <a:schemeClr val="bg1"/>
                </a:solidFill>
              </a:rPr>
              <a:t>Data</a:t>
            </a:r>
          </a:p>
        </p:txBody>
      </p: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BE654D9C-FECF-407C-A950-DD1F21D6D8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9661" y="1089770"/>
            <a:ext cx="11415235" cy="5137352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National Survey of Children’s Health (</a:t>
            </a:r>
            <a:r>
              <a:rPr lang="en-US" sz="3200" b="1" dirty="0">
                <a:solidFill>
                  <a:srgbClr val="D4B779"/>
                </a:solidFill>
              </a:rPr>
              <a:t>NSCH</a:t>
            </a:r>
            <a:r>
              <a:rPr lang="en-US" sz="3200" b="1" dirty="0">
                <a:solidFill>
                  <a:schemeClr val="bg1"/>
                </a:solidFill>
              </a:rPr>
              <a:t>)</a:t>
            </a:r>
          </a:p>
          <a:p>
            <a:pPr lvl="1"/>
            <a:r>
              <a:rPr lang="en-US" b="1" dirty="0">
                <a:solidFill>
                  <a:schemeClr val="bg1"/>
                </a:solidFill>
              </a:rPr>
              <a:t>Large, nationally representative sample of children ages 0-17 and their families</a:t>
            </a:r>
          </a:p>
          <a:p>
            <a:pPr lvl="1"/>
            <a:r>
              <a:rPr lang="en-US" b="1" dirty="0">
                <a:solidFill>
                  <a:schemeClr val="bg1"/>
                </a:solidFill>
              </a:rPr>
              <a:t>Oversampled CO health service regions (thanks, CDPHE!)</a:t>
            </a:r>
          </a:p>
          <a:p>
            <a:pPr lvl="1"/>
            <a:r>
              <a:rPr lang="en-US" b="1" dirty="0">
                <a:solidFill>
                  <a:schemeClr val="bg1"/>
                </a:solidFill>
              </a:rPr>
              <a:t>Physical and emotional health and impacts on families</a:t>
            </a:r>
          </a:p>
          <a:p>
            <a:pPr lvl="2"/>
            <a:r>
              <a:rPr lang="en-US" dirty="0">
                <a:solidFill>
                  <a:schemeClr val="bg1"/>
                </a:solidFill>
              </a:rPr>
              <a:t>A</a:t>
            </a:r>
            <a:r>
              <a:rPr lang="en-US" b="0" i="0" dirty="0">
                <a:solidFill>
                  <a:schemeClr val="bg1"/>
                </a:solidFill>
                <a:effectLst/>
              </a:rPr>
              <a:t>ccess to - and quality of - health care</a:t>
            </a:r>
          </a:p>
          <a:p>
            <a:pPr lvl="2"/>
            <a:r>
              <a:rPr lang="en-US" dirty="0">
                <a:solidFill>
                  <a:schemeClr val="bg1"/>
                </a:solidFill>
              </a:rPr>
              <a:t>F</a:t>
            </a:r>
            <a:r>
              <a:rPr lang="en-US" b="0" i="0" dirty="0">
                <a:solidFill>
                  <a:schemeClr val="bg1"/>
                </a:solidFill>
                <a:effectLst/>
              </a:rPr>
              <a:t>amily interactions </a:t>
            </a:r>
          </a:p>
          <a:p>
            <a:pPr lvl="2"/>
            <a:r>
              <a:rPr lang="en-US" dirty="0">
                <a:solidFill>
                  <a:schemeClr val="bg1"/>
                </a:solidFill>
              </a:rPr>
              <a:t>P</a:t>
            </a:r>
            <a:r>
              <a:rPr lang="en-US" b="0" i="0" dirty="0">
                <a:solidFill>
                  <a:schemeClr val="bg1"/>
                </a:solidFill>
                <a:effectLst/>
              </a:rPr>
              <a:t>arental health </a:t>
            </a:r>
          </a:p>
          <a:p>
            <a:pPr lvl="2"/>
            <a:r>
              <a:rPr lang="en-US" dirty="0">
                <a:solidFill>
                  <a:schemeClr val="bg1"/>
                </a:solidFill>
              </a:rPr>
              <a:t>N</a:t>
            </a:r>
            <a:r>
              <a:rPr lang="en-US" b="0" i="0" dirty="0">
                <a:solidFill>
                  <a:schemeClr val="bg1"/>
                </a:solidFill>
                <a:effectLst/>
              </a:rPr>
              <a:t>eighborhood characteristics </a:t>
            </a:r>
          </a:p>
          <a:p>
            <a:pPr lvl="2"/>
            <a:r>
              <a:rPr lang="en-US" dirty="0">
                <a:solidFill>
                  <a:schemeClr val="bg1"/>
                </a:solidFill>
              </a:rPr>
              <a:t>S</a:t>
            </a:r>
            <a:r>
              <a:rPr lang="en-US" b="0" i="0" dirty="0">
                <a:solidFill>
                  <a:schemeClr val="bg1"/>
                </a:solidFill>
                <a:effectLst/>
              </a:rPr>
              <a:t>chool and after-school experiences</a:t>
            </a:r>
            <a:endParaRPr lang="en-US" dirty="0">
              <a:solidFill>
                <a:schemeClr val="bg1"/>
              </a:solidFill>
            </a:endParaRPr>
          </a:p>
          <a:p>
            <a:pPr lvl="1"/>
            <a:r>
              <a:rPr lang="en-US" b="1" dirty="0">
                <a:solidFill>
                  <a:schemeClr val="bg1"/>
                </a:solidFill>
              </a:rPr>
              <a:t>Eligible for </a:t>
            </a:r>
            <a:r>
              <a:rPr lang="en-US" b="1" dirty="0">
                <a:solidFill>
                  <a:srgbClr val="D4B779"/>
                </a:solidFill>
              </a:rPr>
              <a:t>Remote Access</a:t>
            </a:r>
            <a:r>
              <a:rPr lang="en-US" b="1" dirty="0">
                <a:solidFill>
                  <a:schemeClr val="bg1"/>
                </a:solidFill>
              </a:rPr>
              <a:t>!!! </a:t>
            </a:r>
          </a:p>
          <a:p>
            <a:r>
              <a:rPr lang="en-US" sz="3200" b="1" dirty="0">
                <a:solidFill>
                  <a:schemeClr val="bg1"/>
                </a:solidFill>
              </a:rPr>
              <a:t>National Vital Statistics System (</a:t>
            </a:r>
            <a:r>
              <a:rPr lang="en-US" sz="3200" b="1" dirty="0">
                <a:solidFill>
                  <a:srgbClr val="D4B779"/>
                </a:solidFill>
              </a:rPr>
              <a:t>NVSS</a:t>
            </a:r>
            <a:r>
              <a:rPr lang="en-US" sz="3200" b="1" dirty="0">
                <a:solidFill>
                  <a:schemeClr val="bg1"/>
                </a:solidFill>
              </a:rPr>
              <a:t>) and linked data</a:t>
            </a:r>
          </a:p>
          <a:p>
            <a:pPr lvl="1"/>
            <a:r>
              <a:rPr lang="en-US" b="1" dirty="0">
                <a:solidFill>
                  <a:schemeClr val="bg1"/>
                </a:solidFill>
              </a:rPr>
              <a:t>Birth/deaths at low levels of aggregation for linking with other data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pPr lvl="1"/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1550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B2026A8-A280-4620-9279-6F1DD0ABCE0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4" y="5822445"/>
            <a:ext cx="12192000" cy="1035555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CF90A847-5A87-495B-ACA7-B096DA9517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>
                <a:solidFill>
                  <a:srgbClr val="D4B779"/>
                </a:solidFill>
              </a:rPr>
              <a:t>Proposal</a:t>
            </a:r>
            <a:r>
              <a:rPr lang="en-US" sz="5400" b="1" dirty="0">
                <a:solidFill>
                  <a:schemeClr val="bg1"/>
                </a:solidFill>
              </a:rPr>
              <a:t> Development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C2EC8C-CC01-4595-8BBC-DAF6397FF8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57325"/>
            <a:ext cx="10515600" cy="471963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Researchers work closely with RMRDC administrator </a:t>
            </a:r>
            <a:r>
              <a:rPr lang="en-US" dirty="0">
                <a:solidFill>
                  <a:srgbClr val="D4B779"/>
                </a:solidFill>
              </a:rPr>
              <a:t>Phil</a:t>
            </a:r>
            <a:r>
              <a:rPr lang="en-US" dirty="0">
                <a:solidFill>
                  <a:schemeClr val="bg1"/>
                </a:solidFill>
              </a:rPr>
              <a:t> to write successful proposals for </a:t>
            </a:r>
            <a:r>
              <a:rPr lang="en-US" dirty="0">
                <a:solidFill>
                  <a:srgbClr val="D4B779"/>
                </a:solidFill>
              </a:rPr>
              <a:t>Census </a:t>
            </a:r>
            <a:r>
              <a:rPr lang="en-US" dirty="0">
                <a:solidFill>
                  <a:schemeClr val="bg1"/>
                </a:solidFill>
              </a:rPr>
              <a:t>projects (most data described here!)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Typically, 8-20 page project description and separate “Predominant Purpose Statement” (</a:t>
            </a:r>
            <a:r>
              <a:rPr lang="en-US" dirty="0">
                <a:solidFill>
                  <a:srgbClr val="D4B779"/>
                </a:solidFill>
              </a:rPr>
              <a:t>Phil helps draft this</a:t>
            </a:r>
            <a:r>
              <a:rPr lang="en-US" dirty="0">
                <a:solidFill>
                  <a:schemeClr val="bg1"/>
                </a:solidFill>
              </a:rPr>
              <a:t>)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Focus on research questions, need for confidential data, methods, expected output and disclosure risk, and benefits to Census Bureau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Evaluated on feasibility, benefits, disclosure risk, and need for data</a:t>
            </a:r>
          </a:p>
          <a:p>
            <a:r>
              <a:rPr lang="en-US" dirty="0">
                <a:solidFill>
                  <a:schemeClr val="bg1"/>
                </a:solidFill>
              </a:rPr>
              <a:t>For assistance with other agency proposals (e.g. NCHS health projects), contact either </a:t>
            </a:r>
            <a:r>
              <a:rPr lang="en-US" dirty="0">
                <a:solidFill>
                  <a:srgbClr val="D4B779"/>
                </a:solidFill>
              </a:rPr>
              <a:t>Jani</a:t>
            </a:r>
            <a:r>
              <a:rPr lang="en-US" dirty="0">
                <a:solidFill>
                  <a:schemeClr val="bg1"/>
                </a:solidFill>
              </a:rPr>
              <a:t> or </a:t>
            </a:r>
            <a:r>
              <a:rPr lang="en-US" dirty="0">
                <a:solidFill>
                  <a:srgbClr val="D4B779"/>
                </a:solidFill>
              </a:rPr>
              <a:t>Phil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Important NCHS links: </a:t>
            </a:r>
          </a:p>
          <a:p>
            <a:pPr lvl="2"/>
            <a:r>
              <a:rPr lang="en-US" dirty="0">
                <a:solidFill>
                  <a:srgbClr val="D4B779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Proposal preparation </a:t>
            </a:r>
            <a:endParaRPr lang="en-US" dirty="0">
              <a:solidFill>
                <a:srgbClr val="D4B779"/>
              </a:solidFill>
            </a:endParaRPr>
          </a:p>
          <a:p>
            <a:pPr lvl="2"/>
            <a:r>
              <a:rPr lang="en-US" b="0" i="0" dirty="0">
                <a:solidFill>
                  <a:srgbClr val="D4B779"/>
                </a:solidFill>
                <a:effectLst/>
                <a:latin typeface="Neue Helvetica W01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How to gain ac</a:t>
            </a:r>
            <a:r>
              <a:rPr lang="en-US" dirty="0">
                <a:solidFill>
                  <a:srgbClr val="D4B779"/>
                </a:solidFill>
                <a:latin typeface="Neue Helvetica W01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cess</a:t>
            </a:r>
            <a:endParaRPr lang="en-US" dirty="0">
              <a:solidFill>
                <a:srgbClr val="D4B77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030445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B2026A8-A280-4620-9279-6F1DD0ABCE0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4" y="5822445"/>
            <a:ext cx="12192000" cy="1035555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CF90A847-5A87-495B-ACA7-B096DA9517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>
                <a:solidFill>
                  <a:srgbClr val="D4B779"/>
                </a:solidFill>
              </a:rPr>
              <a:t>Proposal</a:t>
            </a:r>
            <a:r>
              <a:rPr lang="en-US" sz="5400" b="1" dirty="0">
                <a:solidFill>
                  <a:schemeClr val="bg1"/>
                </a:solidFill>
              </a:rPr>
              <a:t> Reviews and Timeline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C2EC8C-CC01-4595-8BBC-DAF6397FF8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The slowest part of the proposal process is often </a:t>
            </a:r>
            <a:r>
              <a:rPr lang="en-US" dirty="0">
                <a:solidFill>
                  <a:srgbClr val="D4B779"/>
                </a:solidFill>
              </a:rPr>
              <a:t>you</a:t>
            </a:r>
            <a:r>
              <a:rPr lang="en-US" dirty="0">
                <a:solidFill>
                  <a:schemeClr val="bg1"/>
                </a:solidFill>
              </a:rPr>
              <a:t>; but it doesn’t have to be!</a:t>
            </a:r>
          </a:p>
          <a:p>
            <a:r>
              <a:rPr lang="en-US" dirty="0">
                <a:solidFill>
                  <a:schemeClr val="bg1"/>
                </a:solidFill>
              </a:rPr>
              <a:t>Final proposal review time with Census: </a:t>
            </a:r>
            <a:r>
              <a:rPr lang="en-US" dirty="0">
                <a:solidFill>
                  <a:srgbClr val="D4B779"/>
                </a:solidFill>
              </a:rPr>
              <a:t>~3 months</a:t>
            </a:r>
          </a:p>
          <a:p>
            <a:r>
              <a:rPr lang="en-US" dirty="0">
                <a:solidFill>
                  <a:schemeClr val="bg1"/>
                </a:solidFill>
              </a:rPr>
              <a:t>If additional agency review is necessary (e.g. IRS): </a:t>
            </a:r>
            <a:r>
              <a:rPr lang="en-US" dirty="0">
                <a:solidFill>
                  <a:srgbClr val="D4B779"/>
                </a:solidFill>
              </a:rPr>
              <a:t>~6 months</a:t>
            </a:r>
          </a:p>
          <a:p>
            <a:r>
              <a:rPr lang="en-US" dirty="0">
                <a:solidFill>
                  <a:schemeClr val="bg1"/>
                </a:solidFill>
              </a:rPr>
              <a:t>Background check/security clearance: </a:t>
            </a:r>
            <a:r>
              <a:rPr lang="en-US" dirty="0">
                <a:solidFill>
                  <a:srgbClr val="D4B779"/>
                </a:solidFill>
              </a:rPr>
              <a:t>~3 months</a:t>
            </a:r>
          </a:p>
          <a:p>
            <a:r>
              <a:rPr lang="en-US" dirty="0">
                <a:solidFill>
                  <a:schemeClr val="bg1"/>
                </a:solidFill>
              </a:rPr>
              <a:t>Example timeline for most proposals: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3 months for Census review + 3 months for IRS review (optional) and/or 3 months for clearance (concurrent) = 6 months total before project start</a:t>
            </a:r>
          </a:p>
        </p:txBody>
      </p:sp>
    </p:spTree>
    <p:extLst>
      <p:ext uri="{BB962C8B-B14F-4D97-AF65-F5344CB8AC3E}">
        <p14:creationId xmlns:p14="http://schemas.microsoft.com/office/powerpoint/2010/main" val="411663239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A1BFF59-A753-EB45-B061-B8D31959D6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768" y="-27715"/>
            <a:ext cx="11699310" cy="1325563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>
                <a:solidFill>
                  <a:srgbClr val="D4B779"/>
                </a:solidFill>
                <a:effectLst/>
              </a:rPr>
              <a:t>Thank You!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E7859D3-7B60-4C33-A612-2A4883E3D47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96" y="5822445"/>
            <a:ext cx="12192000" cy="103555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DB41283-D4DC-44EB-AAD2-C4099ADF7C53}"/>
              </a:ext>
            </a:extLst>
          </p:cNvPr>
          <p:cNvSpPr/>
          <p:nvPr/>
        </p:nvSpPr>
        <p:spPr>
          <a:xfrm>
            <a:off x="1817665" y="1301859"/>
            <a:ext cx="8586061" cy="4308529"/>
          </a:xfrm>
          <a:prstGeom prst="rect">
            <a:avLst/>
          </a:prstGeom>
          <a:solidFill>
            <a:srgbClr val="D4B779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6D80D4E-7004-466B-B749-FF3EC36277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6944" y="1941105"/>
            <a:ext cx="2425484" cy="2480609"/>
          </a:xfrm>
          <a:prstGeom prst="ellipse">
            <a:avLst/>
          </a:prstGeom>
          <a:ln w="25400">
            <a:solidFill>
              <a:schemeClr val="tx1"/>
            </a:solidFill>
          </a:ln>
          <a:effectLst/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737C0DB-D8AD-4A39-8F99-931C2F3C59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19629" y="1763479"/>
            <a:ext cx="2425485" cy="2480609"/>
          </a:xfrm>
          <a:prstGeom prst="ellipse">
            <a:avLst/>
          </a:prstGeom>
          <a:ln w="25400">
            <a:solidFill>
              <a:schemeClr val="tx1"/>
            </a:solidFill>
          </a:ln>
          <a:effectLst/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C8C3C07-C547-417D-B091-9FAEDC376C6E}"/>
              </a:ext>
            </a:extLst>
          </p:cNvPr>
          <p:cNvSpPr txBox="1"/>
          <p:nvPr/>
        </p:nvSpPr>
        <p:spPr>
          <a:xfrm>
            <a:off x="4632619" y="4410130"/>
            <a:ext cx="301364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Phil Pendergast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Administrator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5"/>
              </a:rPr>
              <a:t>philip.m.pendergast@census.gov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E3383DA-6F03-46BE-BDA0-DB5F099F3181}"/>
              </a:ext>
            </a:extLst>
          </p:cNvPr>
          <p:cNvSpPr txBox="1"/>
          <p:nvPr/>
        </p:nvSpPr>
        <p:spPr>
          <a:xfrm>
            <a:off x="2286952" y="4567335"/>
            <a:ext cx="227183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Jani Little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Executive Director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6"/>
              </a:rPr>
              <a:t>jani.little@colorado.edu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5ABBB89-EA91-4E7E-BE97-0271C8228A8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81" b="9081"/>
          <a:stretch/>
        </p:blipFill>
        <p:spPr>
          <a:xfrm>
            <a:off x="7735086" y="1876124"/>
            <a:ext cx="2319970" cy="2408453"/>
          </a:xfrm>
          <a:prstGeom prst="ellipse">
            <a:avLst/>
          </a:prstGeom>
          <a:ln w="25400">
            <a:solidFill>
              <a:schemeClr val="tx1"/>
            </a:solidFill>
          </a:ln>
          <a:effectLst/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5073BBF-E296-4993-96E3-AC98B8BE892C}"/>
              </a:ext>
            </a:extLst>
          </p:cNvPr>
          <p:cNvSpPr txBox="1"/>
          <p:nvPr/>
        </p:nvSpPr>
        <p:spPr>
          <a:xfrm>
            <a:off x="7816919" y="4518422"/>
            <a:ext cx="244490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Kas McLean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Grad Research Assistant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8"/>
              </a:rPr>
              <a:t>kas.mclean@colorado.edu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84480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6F4519-23A6-4D5D-B359-AEFD5B0D1C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7656" y="144422"/>
            <a:ext cx="10515600" cy="1325563"/>
          </a:xfrm>
        </p:spPr>
        <p:txBody>
          <a:bodyPr>
            <a:noAutofit/>
          </a:bodyPr>
          <a:lstStyle/>
          <a:p>
            <a:r>
              <a:rPr lang="en-US" sz="4900" b="1" dirty="0">
                <a:solidFill>
                  <a:schemeClr val="bg1"/>
                </a:solidFill>
              </a:rPr>
              <a:t>What RMRDC </a:t>
            </a:r>
            <a:r>
              <a:rPr lang="en-US" sz="4900" b="1" dirty="0">
                <a:solidFill>
                  <a:srgbClr val="D4B779"/>
                </a:solidFill>
              </a:rPr>
              <a:t>Offers</a:t>
            </a:r>
            <a:endParaRPr lang="en-US" sz="44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221940-DF8C-4CE6-A591-0D0CA98EE4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7655" y="1292726"/>
            <a:ext cx="10868569" cy="4822324"/>
          </a:xfrm>
        </p:spPr>
        <p:txBody>
          <a:bodyPr>
            <a:normAutofit fontScale="92500"/>
          </a:bodyPr>
          <a:lstStyle/>
          <a:p>
            <a:r>
              <a:rPr lang="en-US" dirty="0">
                <a:solidFill>
                  <a:schemeClr val="bg1"/>
                </a:solidFill>
              </a:rPr>
              <a:t>Access to </a:t>
            </a:r>
            <a:r>
              <a:rPr lang="en-US" dirty="0">
                <a:solidFill>
                  <a:srgbClr val="D4B779"/>
                </a:solidFill>
              </a:rPr>
              <a:t>federal restricted data </a:t>
            </a:r>
            <a:r>
              <a:rPr lang="en-US" dirty="0">
                <a:solidFill>
                  <a:schemeClr val="bg1"/>
                </a:solidFill>
              </a:rPr>
              <a:t>in a secure facility and through </a:t>
            </a:r>
            <a:r>
              <a:rPr lang="en-US" dirty="0">
                <a:solidFill>
                  <a:srgbClr val="D4B779"/>
                </a:solidFill>
              </a:rPr>
              <a:t>remote access </a:t>
            </a:r>
            <a:r>
              <a:rPr lang="en-US" dirty="0">
                <a:solidFill>
                  <a:schemeClr val="bg1"/>
                </a:solidFill>
              </a:rPr>
              <a:t>(when authorized)</a:t>
            </a: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      </a:t>
            </a:r>
            <a:r>
              <a:rPr lang="en-US" u="sng" dirty="0">
                <a:solidFill>
                  <a:schemeClr val="bg1"/>
                </a:solidFill>
              </a:rPr>
              <a:t>Staff assist with: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Successful </a:t>
            </a:r>
            <a:r>
              <a:rPr lang="en-US" dirty="0">
                <a:solidFill>
                  <a:srgbClr val="D4B779"/>
                </a:solidFill>
              </a:rPr>
              <a:t>proposal development </a:t>
            </a:r>
            <a:r>
              <a:rPr lang="en-US" dirty="0">
                <a:solidFill>
                  <a:schemeClr val="bg1"/>
                </a:solidFill>
              </a:rPr>
              <a:t>and submission</a:t>
            </a:r>
          </a:p>
          <a:p>
            <a:pPr lvl="2"/>
            <a:r>
              <a:rPr lang="en-US" dirty="0">
                <a:solidFill>
                  <a:schemeClr val="bg1"/>
                </a:solidFill>
              </a:rPr>
              <a:t>Researchers must develop an agency-approved proposal to use the data. 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“Special Sworn Status (SSS)” applications</a:t>
            </a:r>
          </a:p>
          <a:p>
            <a:pPr lvl="2"/>
            <a:r>
              <a:rPr lang="en-US" dirty="0">
                <a:solidFill>
                  <a:schemeClr val="bg1"/>
                </a:solidFill>
              </a:rPr>
              <a:t>Researchers undergo a </a:t>
            </a:r>
            <a:r>
              <a:rPr lang="en-US" dirty="0">
                <a:solidFill>
                  <a:srgbClr val="D4B779"/>
                </a:solidFill>
              </a:rPr>
              <a:t>background check</a:t>
            </a:r>
            <a:r>
              <a:rPr lang="en-US" dirty="0">
                <a:solidFill>
                  <a:schemeClr val="bg1"/>
                </a:solidFill>
              </a:rPr>
              <a:t> which gets them lab access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Technical support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Disclosure review and statistical output approval</a:t>
            </a:r>
          </a:p>
          <a:p>
            <a:pPr lvl="2"/>
            <a:r>
              <a:rPr lang="en-US" dirty="0">
                <a:solidFill>
                  <a:schemeClr val="bg1"/>
                </a:solidFill>
              </a:rPr>
              <a:t>Results must be formally reviewed for disclosure violation before they leave the secure facility. </a:t>
            </a:r>
          </a:p>
          <a:p>
            <a:r>
              <a:rPr lang="en-US" dirty="0">
                <a:solidFill>
                  <a:schemeClr val="bg1"/>
                </a:solidFill>
              </a:rPr>
              <a:t>Instruction of virtual “</a:t>
            </a:r>
            <a:r>
              <a:rPr lang="en-US" dirty="0">
                <a:solidFill>
                  <a:srgbClr val="D4B779"/>
                </a:solidFill>
              </a:rPr>
              <a:t>Federal Statistical Data for Health Research and Policy</a:t>
            </a:r>
            <a:r>
              <a:rPr lang="en-US" dirty="0">
                <a:solidFill>
                  <a:schemeClr val="bg1"/>
                </a:solidFill>
              </a:rPr>
              <a:t>” grad course (</a:t>
            </a:r>
            <a:r>
              <a:rPr lang="en-US" dirty="0">
                <a:solidFill>
                  <a:srgbClr val="D4B779"/>
                </a:solidFill>
              </a:rPr>
              <a:t>1 </a:t>
            </a:r>
            <a:r>
              <a:rPr lang="en-US" dirty="0">
                <a:solidFill>
                  <a:schemeClr val="bg1"/>
                </a:solidFill>
              </a:rPr>
              <a:t>or </a:t>
            </a:r>
            <a:r>
              <a:rPr lang="en-US" dirty="0">
                <a:solidFill>
                  <a:srgbClr val="D4B779"/>
                </a:solidFill>
              </a:rPr>
              <a:t>3 credit</a:t>
            </a:r>
            <a:r>
              <a:rPr lang="en-US" dirty="0">
                <a:solidFill>
                  <a:schemeClr val="bg1"/>
                </a:solidFill>
              </a:rPr>
              <a:t>), offered to member institutions at </a:t>
            </a:r>
            <a:r>
              <a:rPr lang="en-US" dirty="0">
                <a:solidFill>
                  <a:srgbClr val="D4B779"/>
                </a:solidFill>
              </a:rPr>
              <a:t>no cost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F9EA35C-8D60-4841-9F17-AE7DF0192A5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4" y="5822445"/>
            <a:ext cx="12192000" cy="1035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435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F9EA35C-8D60-4841-9F17-AE7DF0192A5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4" y="5822445"/>
            <a:ext cx="12192000" cy="1035555"/>
          </a:xfrm>
          <a:prstGeom prst="rect">
            <a:avLst/>
          </a:prstGeom>
        </p:spPr>
      </p:pic>
      <p:sp>
        <p:nvSpPr>
          <p:cNvPr id="9" name="12-Point Star 6">
            <a:extLst>
              <a:ext uri="{FF2B5EF4-FFF2-40B4-BE49-F238E27FC236}">
                <a16:creationId xmlns:a16="http://schemas.microsoft.com/office/drawing/2014/main" id="{DE61B1D0-D6DF-4C7A-806B-8E3725B09D1C}"/>
              </a:ext>
            </a:extLst>
          </p:cNvPr>
          <p:cNvSpPr/>
          <p:nvPr/>
        </p:nvSpPr>
        <p:spPr>
          <a:xfrm>
            <a:off x="3624805" y="873215"/>
            <a:ext cx="4942390" cy="4535690"/>
          </a:xfrm>
          <a:prstGeom prst="star12">
            <a:avLst>
              <a:gd name="adj" fmla="val 23174"/>
            </a:avLst>
          </a:prstGeom>
          <a:solidFill>
            <a:srgbClr val="D4B77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n w="0"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Federal Statistical Agencies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4BB48C2-73DA-4B5A-814E-6AB54CEA7213}"/>
              </a:ext>
            </a:extLst>
          </p:cNvPr>
          <p:cNvSpPr txBox="1"/>
          <p:nvPr/>
        </p:nvSpPr>
        <p:spPr>
          <a:xfrm>
            <a:off x="5123580" y="437403"/>
            <a:ext cx="23891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Bureau of the Census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8AA0A04-D796-4626-BF9D-25A5694CE65C}"/>
              </a:ext>
            </a:extLst>
          </p:cNvPr>
          <p:cNvSpPr txBox="1"/>
          <p:nvPr/>
        </p:nvSpPr>
        <p:spPr>
          <a:xfrm>
            <a:off x="7512729" y="939296"/>
            <a:ext cx="3912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National Center for Education Statistics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0C594FE-E3C1-4A94-8627-9D7F7D713017}"/>
              </a:ext>
            </a:extLst>
          </p:cNvPr>
          <p:cNvSpPr txBox="1"/>
          <p:nvPr/>
        </p:nvSpPr>
        <p:spPr>
          <a:xfrm>
            <a:off x="8434169" y="1849439"/>
            <a:ext cx="38050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National Agricultural Statistics Service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DD14351-397B-47E4-B8EE-6C114236A162}"/>
              </a:ext>
            </a:extLst>
          </p:cNvPr>
          <p:cNvSpPr txBox="1"/>
          <p:nvPr/>
        </p:nvSpPr>
        <p:spPr>
          <a:xfrm>
            <a:off x="8737457" y="3135459"/>
            <a:ext cx="26133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Bureau of Labor Statistics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A0A6874-FEF3-4305-BED9-3934F1F47857}"/>
              </a:ext>
            </a:extLst>
          </p:cNvPr>
          <p:cNvSpPr txBox="1"/>
          <p:nvPr/>
        </p:nvSpPr>
        <p:spPr>
          <a:xfrm>
            <a:off x="8434169" y="4161136"/>
            <a:ext cx="29193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Bureau of Economic Analysis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21663B6-0E92-41B4-B165-EA4CD03C4889}"/>
              </a:ext>
            </a:extLst>
          </p:cNvPr>
          <p:cNvSpPr txBox="1"/>
          <p:nvPr/>
        </p:nvSpPr>
        <p:spPr>
          <a:xfrm>
            <a:off x="7541542" y="4790810"/>
            <a:ext cx="27504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Economic Research Service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396DF75-C44A-45DD-8F49-C30B12342FBD}"/>
              </a:ext>
            </a:extLst>
          </p:cNvPr>
          <p:cNvSpPr txBox="1"/>
          <p:nvPr/>
        </p:nvSpPr>
        <p:spPr>
          <a:xfrm>
            <a:off x="4723516" y="5371349"/>
            <a:ext cx="52727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National Center for Science and Engineering Statistics</a:t>
            </a:r>
          </a:p>
          <a:p>
            <a:r>
              <a:rPr lang="en-US" b="1" dirty="0">
                <a:solidFill>
                  <a:schemeClr val="bg1"/>
                </a:solidFill>
              </a:rPr>
              <a:t>(National Science Foundation)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CD22F68-E3FF-43EA-AA52-FF8F3E908326}"/>
              </a:ext>
            </a:extLst>
          </p:cNvPr>
          <p:cNvSpPr txBox="1"/>
          <p:nvPr/>
        </p:nvSpPr>
        <p:spPr>
          <a:xfrm>
            <a:off x="1871556" y="4845898"/>
            <a:ext cx="28552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b="1" dirty="0">
                <a:solidFill>
                  <a:schemeClr val="bg1"/>
                </a:solidFill>
              </a:rPr>
              <a:t>Statistics of Income Division</a:t>
            </a:r>
          </a:p>
          <a:p>
            <a:pPr algn="r"/>
            <a:r>
              <a:rPr lang="en-US" b="1" dirty="0">
                <a:solidFill>
                  <a:schemeClr val="bg1"/>
                </a:solidFill>
              </a:rPr>
              <a:t>(Internal Revenue Service)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9387DFF-A7FF-49CD-96DD-885773AAA93E}"/>
              </a:ext>
            </a:extLst>
          </p:cNvPr>
          <p:cNvSpPr txBox="1"/>
          <p:nvPr/>
        </p:nvSpPr>
        <p:spPr>
          <a:xfrm>
            <a:off x="1101593" y="4037277"/>
            <a:ext cx="27101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Bureau of Justice Statistics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1C013E2-38B9-450F-9216-C8BD969D5FB2}"/>
              </a:ext>
            </a:extLst>
          </p:cNvPr>
          <p:cNvSpPr txBox="1"/>
          <p:nvPr/>
        </p:nvSpPr>
        <p:spPr>
          <a:xfrm>
            <a:off x="258390" y="2801740"/>
            <a:ext cx="36040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National Center for Health Statistics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237E1C2-D865-4FA2-9324-761FD523FE0F}"/>
              </a:ext>
            </a:extLst>
          </p:cNvPr>
          <p:cNvSpPr txBox="1"/>
          <p:nvPr/>
        </p:nvSpPr>
        <p:spPr>
          <a:xfrm>
            <a:off x="493286" y="1633559"/>
            <a:ext cx="34817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Bureau of Transportation Statistics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E97F0A9-1F50-42D7-8252-389E43A6FCB4}"/>
              </a:ext>
            </a:extLst>
          </p:cNvPr>
          <p:cNvSpPr txBox="1"/>
          <p:nvPr/>
        </p:nvSpPr>
        <p:spPr>
          <a:xfrm>
            <a:off x="403710" y="664062"/>
            <a:ext cx="44043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b="1" dirty="0">
                <a:solidFill>
                  <a:schemeClr val="bg1"/>
                </a:solidFill>
              </a:rPr>
              <a:t>Office of Research, Evaluation, and Statistics</a:t>
            </a:r>
          </a:p>
          <a:p>
            <a:pPr algn="r"/>
            <a:r>
              <a:rPr lang="en-US" b="1" dirty="0">
                <a:solidFill>
                  <a:schemeClr val="bg1"/>
                </a:solidFill>
              </a:rPr>
              <a:t>(Social Security Administration)</a:t>
            </a:r>
          </a:p>
        </p:txBody>
      </p:sp>
    </p:spTree>
    <p:extLst>
      <p:ext uri="{BB962C8B-B14F-4D97-AF65-F5344CB8AC3E}">
        <p14:creationId xmlns:p14="http://schemas.microsoft.com/office/powerpoint/2010/main" val="4087465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6F4519-23A6-4D5D-B359-AEFD5B0D1C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900" b="1" dirty="0">
                <a:solidFill>
                  <a:schemeClr val="bg1"/>
                </a:solidFill>
              </a:rPr>
              <a:t>Advantages of </a:t>
            </a:r>
            <a:r>
              <a:rPr lang="en-US" sz="4900" b="1" dirty="0">
                <a:solidFill>
                  <a:srgbClr val="D4B779"/>
                </a:solidFill>
              </a:rPr>
              <a:t>Restricted-Use</a:t>
            </a:r>
            <a:r>
              <a:rPr lang="en-US" sz="4900" b="1" dirty="0">
                <a:solidFill>
                  <a:schemeClr val="bg1"/>
                </a:solidFill>
              </a:rPr>
              <a:t> Microdata</a:t>
            </a:r>
            <a:endParaRPr lang="en-US" sz="44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221940-DF8C-4CE6-A591-0D0CA98EE4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69985"/>
            <a:ext cx="10515600" cy="4706978"/>
          </a:xfrm>
        </p:spPr>
        <p:txBody>
          <a:bodyPr>
            <a:normAutofit/>
          </a:bodyPr>
          <a:lstStyle/>
          <a:p>
            <a:pPr algn="l"/>
            <a:r>
              <a:rPr lang="en-US" sz="2000" b="1" dirty="0">
                <a:solidFill>
                  <a:schemeClr val="bg1"/>
                </a:solidFill>
              </a:rPr>
              <a:t>For </a:t>
            </a:r>
            <a:r>
              <a:rPr lang="en-US" sz="2000" b="1" dirty="0">
                <a:solidFill>
                  <a:srgbClr val="D4B779"/>
                </a:solidFill>
              </a:rPr>
              <a:t>Researchers</a:t>
            </a:r>
            <a:r>
              <a:rPr lang="en-US" sz="2000" b="1" dirty="0">
                <a:solidFill>
                  <a:schemeClr val="bg1"/>
                </a:solidFill>
              </a:rPr>
              <a:t>:</a:t>
            </a:r>
          </a:p>
          <a:p>
            <a:pPr lvl="1"/>
            <a:r>
              <a:rPr lang="en-US" sz="2000" dirty="0">
                <a:solidFill>
                  <a:schemeClr val="bg1"/>
                </a:solidFill>
              </a:rPr>
              <a:t>Greatly expands the policy and basic questions that can be addressed</a:t>
            </a:r>
          </a:p>
          <a:p>
            <a:pPr lvl="1"/>
            <a:r>
              <a:rPr lang="en-US" sz="2000" dirty="0">
                <a:solidFill>
                  <a:schemeClr val="bg1"/>
                </a:solidFill>
              </a:rPr>
              <a:t>Builds on past research findings with richer data</a:t>
            </a:r>
          </a:p>
          <a:p>
            <a:pPr lvl="1"/>
            <a:r>
              <a:rPr lang="en-US" sz="2000" dirty="0">
                <a:solidFill>
                  <a:schemeClr val="bg1"/>
                </a:solidFill>
              </a:rPr>
              <a:t>Improves competitive edge for grants, publications, recruitment  </a:t>
            </a:r>
          </a:p>
          <a:p>
            <a:pPr lvl="1"/>
            <a:r>
              <a:rPr lang="en-US" sz="2000" dirty="0">
                <a:solidFill>
                  <a:schemeClr val="bg1"/>
                </a:solidFill>
              </a:rPr>
              <a:t>Improves graduate education (big data/statistical techniques) and placement</a:t>
            </a:r>
          </a:p>
          <a:p>
            <a:pPr algn="l"/>
            <a:r>
              <a:rPr lang="en-US" sz="2000" b="1" dirty="0">
                <a:solidFill>
                  <a:schemeClr val="bg1"/>
                </a:solidFill>
              </a:rPr>
              <a:t>For </a:t>
            </a:r>
            <a:r>
              <a:rPr lang="en-US" sz="2000" b="1" dirty="0">
                <a:solidFill>
                  <a:srgbClr val="D4B779"/>
                </a:solidFill>
              </a:rPr>
              <a:t>Research</a:t>
            </a:r>
            <a:r>
              <a:rPr lang="en-US" sz="2000" b="1" dirty="0">
                <a:solidFill>
                  <a:schemeClr val="bg1"/>
                </a:solidFill>
              </a:rPr>
              <a:t>:</a:t>
            </a:r>
          </a:p>
          <a:p>
            <a:pPr lvl="1"/>
            <a:r>
              <a:rPr lang="en-US" sz="2000" dirty="0">
                <a:solidFill>
                  <a:schemeClr val="bg1"/>
                </a:solidFill>
              </a:rPr>
              <a:t>Microdata not available in public-use data, e.g., establishment and firm-level data</a:t>
            </a:r>
          </a:p>
          <a:p>
            <a:pPr lvl="1"/>
            <a:r>
              <a:rPr lang="en-US" sz="2000" dirty="0">
                <a:solidFill>
                  <a:schemeClr val="bg1"/>
                </a:solidFill>
              </a:rPr>
              <a:t>Longitudinal and/or linked person-level or household-level data</a:t>
            </a:r>
          </a:p>
          <a:p>
            <a:pPr lvl="1"/>
            <a:r>
              <a:rPr lang="en-US" sz="2000" dirty="0">
                <a:solidFill>
                  <a:schemeClr val="bg1"/>
                </a:solidFill>
              </a:rPr>
              <a:t>Variables not available in public-use versions of data sets, such as low-level geography</a:t>
            </a:r>
          </a:p>
          <a:p>
            <a:pPr lvl="1"/>
            <a:r>
              <a:rPr lang="en-US" sz="2000" dirty="0">
                <a:solidFill>
                  <a:schemeClr val="bg1"/>
                </a:solidFill>
              </a:rPr>
              <a:t>Full population counts or larger samples (Decennial Census, ACS, CPS) not available in public-use data</a:t>
            </a:r>
          </a:p>
          <a:p>
            <a:pPr lvl="1"/>
            <a:r>
              <a:rPr lang="en-US" sz="2000" dirty="0">
                <a:solidFill>
                  <a:schemeClr val="bg1"/>
                </a:solidFill>
              </a:rPr>
              <a:t>Full range of response items (e.g., ICD codes, industry codes, occupational codes, detailed race answers, income is not top-coded, etc.)</a:t>
            </a:r>
          </a:p>
          <a:p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F9EA35C-8D60-4841-9F17-AE7DF0192A5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4" y="5822445"/>
            <a:ext cx="12192000" cy="1035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8673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F9EA35C-8D60-4841-9F17-AE7DF0192A5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4" y="5822445"/>
            <a:ext cx="12192000" cy="103555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D6F4519-23A6-4D5D-B359-AEFD5B0D1C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Data for </a:t>
            </a:r>
            <a:r>
              <a:rPr lang="en-US" b="1" dirty="0">
                <a:solidFill>
                  <a:srgbClr val="D4B779"/>
                </a:solidFill>
              </a:rPr>
              <a:t>Spatial</a:t>
            </a:r>
            <a:r>
              <a:rPr lang="en-US" b="1" dirty="0">
                <a:solidFill>
                  <a:schemeClr val="bg1"/>
                </a:solidFill>
              </a:rPr>
              <a:t>, </a:t>
            </a:r>
            <a:r>
              <a:rPr lang="en-US" b="1" dirty="0">
                <a:solidFill>
                  <a:srgbClr val="D4B779"/>
                </a:solidFill>
              </a:rPr>
              <a:t>Economic</a:t>
            </a:r>
            <a:r>
              <a:rPr lang="en-US" b="1" dirty="0">
                <a:solidFill>
                  <a:schemeClr val="bg1"/>
                </a:solidFill>
              </a:rPr>
              <a:t>, and </a:t>
            </a:r>
            <a:r>
              <a:rPr lang="en-US" b="1" dirty="0">
                <a:solidFill>
                  <a:srgbClr val="D4B779"/>
                </a:solidFill>
              </a:rPr>
              <a:t>Environmental Justice</a:t>
            </a:r>
            <a:r>
              <a:rPr lang="en-US" b="1" dirty="0">
                <a:solidFill>
                  <a:schemeClr val="bg1"/>
                </a:solidFill>
              </a:rPr>
              <a:t> Research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221940-DF8C-4CE6-A591-0D0CA98EE4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0479" y="1585519"/>
            <a:ext cx="10515600" cy="4591444"/>
          </a:xfrm>
        </p:spPr>
        <p:txBody>
          <a:bodyPr>
            <a:normAutofit/>
          </a:bodyPr>
          <a:lstStyle/>
          <a:p>
            <a:pPr algn="l"/>
            <a:r>
              <a:rPr lang="en-US" sz="2000" b="1" dirty="0">
                <a:solidFill>
                  <a:schemeClr val="bg1"/>
                </a:solidFill>
              </a:rPr>
              <a:t>Spatial Data – Datasets with </a:t>
            </a:r>
            <a:r>
              <a:rPr lang="en-US" sz="2000" b="1" dirty="0">
                <a:solidFill>
                  <a:srgbClr val="D4B779"/>
                </a:solidFill>
              </a:rPr>
              <a:t>geographically-identified </a:t>
            </a:r>
            <a:r>
              <a:rPr lang="en-US" sz="2000" b="1" dirty="0">
                <a:solidFill>
                  <a:schemeClr val="bg1"/>
                </a:solidFill>
              </a:rPr>
              <a:t>spatial units at very low levels</a:t>
            </a:r>
          </a:p>
          <a:p>
            <a:pPr lvl="1"/>
            <a:r>
              <a:rPr lang="en-US" sz="1600" b="1" dirty="0">
                <a:solidFill>
                  <a:schemeClr val="bg1"/>
                </a:solidFill>
              </a:rPr>
              <a:t>Decennial Census </a:t>
            </a:r>
          </a:p>
          <a:p>
            <a:pPr lvl="1"/>
            <a:r>
              <a:rPr lang="en-US" sz="1600" b="1" dirty="0">
                <a:solidFill>
                  <a:schemeClr val="bg1"/>
                </a:solidFill>
              </a:rPr>
              <a:t>Annual Census surveys </a:t>
            </a:r>
          </a:p>
          <a:p>
            <a:pPr lvl="1"/>
            <a:r>
              <a:rPr lang="en-US" sz="1600" b="1" dirty="0">
                <a:solidFill>
                  <a:schemeClr val="bg1"/>
                </a:solidFill>
              </a:rPr>
              <a:t>Any other data linkable to </a:t>
            </a:r>
            <a:r>
              <a:rPr lang="en-US" sz="1600" b="1" dirty="0">
                <a:solidFill>
                  <a:srgbClr val="D4B779"/>
                </a:solidFill>
              </a:rPr>
              <a:t>Master Address File </a:t>
            </a:r>
            <a:r>
              <a:rPr lang="en-US" sz="1600" b="1" dirty="0">
                <a:solidFill>
                  <a:schemeClr val="bg1"/>
                </a:solidFill>
              </a:rPr>
              <a:t>and its Auxiliary Reference File</a:t>
            </a:r>
          </a:p>
          <a:p>
            <a:r>
              <a:rPr lang="en-US" sz="2000" b="1" dirty="0">
                <a:solidFill>
                  <a:schemeClr val="bg1"/>
                </a:solidFill>
              </a:rPr>
              <a:t>Economic Data – </a:t>
            </a:r>
            <a:r>
              <a:rPr lang="en-US" sz="2000" b="1" dirty="0">
                <a:solidFill>
                  <a:srgbClr val="D4B779"/>
                </a:solidFill>
              </a:rPr>
              <a:t>Establishment</a:t>
            </a:r>
            <a:r>
              <a:rPr lang="en-US" sz="2000" b="1" dirty="0">
                <a:solidFill>
                  <a:schemeClr val="bg1"/>
                </a:solidFill>
              </a:rPr>
              <a:t> or </a:t>
            </a:r>
            <a:r>
              <a:rPr lang="en-US" sz="2000" b="1" dirty="0">
                <a:solidFill>
                  <a:srgbClr val="D4B779"/>
                </a:solidFill>
              </a:rPr>
              <a:t>Firm</a:t>
            </a:r>
            <a:r>
              <a:rPr lang="en-US" sz="2000" b="1" dirty="0">
                <a:solidFill>
                  <a:schemeClr val="bg1"/>
                </a:solidFill>
              </a:rPr>
              <a:t>-level data on business characteristics, including geo-ids</a:t>
            </a:r>
          </a:p>
          <a:p>
            <a:pPr lvl="1"/>
            <a:r>
              <a:rPr lang="en-US" sz="1600" b="1" dirty="0">
                <a:solidFill>
                  <a:schemeClr val="bg1"/>
                </a:solidFill>
              </a:rPr>
              <a:t>Economic Censuses (Census of Mining, Census of Manufacturing, Census of Construction Industries, etc.)</a:t>
            </a:r>
          </a:p>
          <a:p>
            <a:pPr lvl="1"/>
            <a:r>
              <a:rPr lang="en-US" sz="1600" b="1" dirty="0">
                <a:solidFill>
                  <a:schemeClr val="bg1"/>
                </a:solidFill>
              </a:rPr>
              <a:t>Annual Surveys of Industries, Capital Expenditures</a:t>
            </a:r>
          </a:p>
          <a:p>
            <a:pPr lvl="1"/>
            <a:r>
              <a:rPr lang="en-US" sz="1600" b="1" dirty="0">
                <a:solidFill>
                  <a:schemeClr val="bg1"/>
                </a:solidFill>
              </a:rPr>
              <a:t>Linked Employer-Employee data (</a:t>
            </a:r>
            <a:r>
              <a:rPr lang="en-US" sz="1600" b="1" dirty="0">
                <a:solidFill>
                  <a:srgbClr val="D4B779"/>
                </a:solidFill>
              </a:rPr>
              <a:t>LEHD</a:t>
            </a:r>
            <a:r>
              <a:rPr lang="en-US" sz="1600" b="1" dirty="0">
                <a:solidFill>
                  <a:schemeClr val="bg1"/>
                </a:solidFill>
              </a:rPr>
              <a:t>) </a:t>
            </a:r>
          </a:p>
          <a:p>
            <a:pPr lvl="1"/>
            <a:r>
              <a:rPr lang="en-US" sz="1600" b="1" dirty="0">
                <a:solidFill>
                  <a:schemeClr val="bg1"/>
                </a:solidFill>
              </a:rPr>
              <a:t>Business Register and Longitudinal Business Database (</a:t>
            </a:r>
            <a:r>
              <a:rPr lang="en-US" sz="1600" b="1" dirty="0">
                <a:solidFill>
                  <a:srgbClr val="D4B779"/>
                </a:solidFill>
              </a:rPr>
              <a:t>LBD</a:t>
            </a:r>
            <a:r>
              <a:rPr lang="en-US" sz="1600" b="1" dirty="0">
                <a:solidFill>
                  <a:schemeClr val="bg1"/>
                </a:solidFill>
              </a:rPr>
              <a:t>)</a:t>
            </a:r>
          </a:p>
          <a:p>
            <a:pPr lvl="1"/>
            <a:r>
              <a:rPr lang="en-US" sz="1600" b="1" dirty="0">
                <a:solidFill>
                  <a:schemeClr val="bg1"/>
                </a:solidFill>
              </a:rPr>
              <a:t>Manufacturing Energy Consumption Survey (</a:t>
            </a:r>
            <a:r>
              <a:rPr lang="en-US" sz="1600" b="1" dirty="0">
                <a:solidFill>
                  <a:srgbClr val="D4B779"/>
                </a:solidFill>
              </a:rPr>
              <a:t>MEC</a:t>
            </a:r>
            <a:r>
              <a:rPr lang="en-US" sz="1600" b="1" dirty="0">
                <a:solidFill>
                  <a:schemeClr val="bg1"/>
                </a:solidFill>
              </a:rPr>
              <a:t>/</a:t>
            </a:r>
            <a:r>
              <a:rPr lang="en-US" sz="1600" b="1" dirty="0">
                <a:solidFill>
                  <a:srgbClr val="D4B779"/>
                </a:solidFill>
              </a:rPr>
              <a:t>MECS</a:t>
            </a:r>
            <a:r>
              <a:rPr lang="en-US" sz="1600" b="1" dirty="0">
                <a:solidFill>
                  <a:schemeClr val="bg1"/>
                </a:solidFill>
              </a:rPr>
              <a:t>)</a:t>
            </a:r>
          </a:p>
          <a:p>
            <a:r>
              <a:rPr lang="en-US" sz="2000" b="1" dirty="0">
                <a:solidFill>
                  <a:schemeClr val="bg1"/>
                </a:solidFill>
              </a:rPr>
              <a:t>Health Data – Datasets often have geo-ids and measure </a:t>
            </a:r>
            <a:r>
              <a:rPr lang="en-US" sz="2000" b="1" dirty="0">
                <a:solidFill>
                  <a:srgbClr val="D4B779"/>
                </a:solidFill>
              </a:rPr>
              <a:t>health characteristics</a:t>
            </a:r>
            <a:r>
              <a:rPr lang="en-US" sz="2000" b="1" dirty="0">
                <a:solidFill>
                  <a:schemeClr val="bg1"/>
                </a:solidFill>
              </a:rPr>
              <a:t> of population</a:t>
            </a:r>
          </a:p>
          <a:p>
            <a:pPr lvl="1"/>
            <a:r>
              <a:rPr lang="en-US" sz="1600" b="1" dirty="0">
                <a:solidFill>
                  <a:schemeClr val="bg1"/>
                </a:solidFill>
              </a:rPr>
              <a:t>National Health Interviews Survey (</a:t>
            </a:r>
            <a:r>
              <a:rPr lang="en-US" sz="1600" b="1" dirty="0">
                <a:solidFill>
                  <a:srgbClr val="D4B779"/>
                </a:solidFill>
              </a:rPr>
              <a:t>NHIS</a:t>
            </a:r>
            <a:r>
              <a:rPr lang="en-US" sz="1600" b="1" dirty="0">
                <a:solidFill>
                  <a:schemeClr val="bg1"/>
                </a:solidFill>
              </a:rPr>
              <a:t>)</a:t>
            </a:r>
          </a:p>
          <a:p>
            <a:pPr lvl="1"/>
            <a:r>
              <a:rPr lang="en-US" sz="1600" b="1" dirty="0">
                <a:solidFill>
                  <a:schemeClr val="bg1"/>
                </a:solidFill>
              </a:rPr>
              <a:t>National Health and Nutrition Examination Survey (</a:t>
            </a:r>
            <a:r>
              <a:rPr lang="en-US" sz="1600" b="1" dirty="0">
                <a:solidFill>
                  <a:srgbClr val="D4B779"/>
                </a:solidFill>
              </a:rPr>
              <a:t>NHANES</a:t>
            </a:r>
            <a:r>
              <a:rPr lang="en-US" sz="1600" b="1" dirty="0">
                <a:solidFill>
                  <a:schemeClr val="bg1"/>
                </a:solidFill>
              </a:rPr>
              <a:t>)</a:t>
            </a:r>
          </a:p>
          <a:p>
            <a:pPr lvl="1"/>
            <a:r>
              <a:rPr lang="en-US" sz="1600" b="1" dirty="0">
                <a:solidFill>
                  <a:schemeClr val="bg1"/>
                </a:solidFill>
              </a:rPr>
              <a:t>National Survey of Children’s Health (</a:t>
            </a:r>
            <a:r>
              <a:rPr lang="en-US" sz="1600" b="1" dirty="0">
                <a:solidFill>
                  <a:srgbClr val="D4B779"/>
                </a:solidFill>
              </a:rPr>
              <a:t>NSCH</a:t>
            </a:r>
            <a:r>
              <a:rPr lang="en-US" sz="1600" b="1" dirty="0">
                <a:solidFill>
                  <a:schemeClr val="bg1"/>
                </a:solidFill>
              </a:rPr>
              <a:t>)</a:t>
            </a:r>
          </a:p>
          <a:p>
            <a:pPr lvl="1"/>
            <a:r>
              <a:rPr lang="en-US" sz="1600" b="1" dirty="0">
                <a:solidFill>
                  <a:schemeClr val="bg1"/>
                </a:solidFill>
              </a:rPr>
              <a:t>National Vital Statistics System (</a:t>
            </a:r>
            <a:r>
              <a:rPr lang="en-US" sz="1600" b="1" dirty="0">
                <a:solidFill>
                  <a:srgbClr val="D4B779"/>
                </a:solidFill>
              </a:rPr>
              <a:t>NVSS</a:t>
            </a:r>
            <a:r>
              <a:rPr lang="en-US" sz="1600" b="1" dirty="0">
                <a:solidFill>
                  <a:schemeClr val="bg1"/>
                </a:solidFill>
              </a:rPr>
              <a:t>) and linked data</a:t>
            </a:r>
          </a:p>
          <a:p>
            <a:pPr lvl="1"/>
            <a:endParaRPr lang="en-US" sz="1600" b="1" dirty="0">
              <a:solidFill>
                <a:schemeClr val="bg1"/>
              </a:solidFill>
            </a:endParaRPr>
          </a:p>
          <a:p>
            <a:pPr lvl="1"/>
            <a:endParaRPr lang="en-US" sz="1600" b="1" dirty="0">
              <a:solidFill>
                <a:schemeClr val="bg1"/>
              </a:solidFill>
            </a:endParaRPr>
          </a:p>
          <a:p>
            <a:pPr lvl="1"/>
            <a:endParaRPr lang="en-US" sz="1600" dirty="0">
              <a:solidFill>
                <a:schemeClr val="bg1"/>
              </a:solidFill>
            </a:endParaRPr>
          </a:p>
          <a:p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92377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F9EA35C-8D60-4841-9F17-AE7DF0192A5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4" y="5822445"/>
            <a:ext cx="12192000" cy="103555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D6F4519-23A6-4D5D-B359-AEFD5B0D1C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763250" cy="1325563"/>
          </a:xfrm>
        </p:spPr>
        <p:txBody>
          <a:bodyPr>
            <a:no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Linkable Demographic Data for </a:t>
            </a:r>
            <a:r>
              <a:rPr lang="en-US" b="1" dirty="0">
                <a:solidFill>
                  <a:srgbClr val="D4B779"/>
                </a:solidFill>
              </a:rPr>
              <a:t>Spatial</a:t>
            </a:r>
            <a:r>
              <a:rPr lang="en-US" b="1" dirty="0">
                <a:solidFill>
                  <a:schemeClr val="bg1"/>
                </a:solidFill>
              </a:rPr>
              <a:t> Research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221940-DF8C-4CE6-A591-0D0CA98EE4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0479" y="1585519"/>
            <a:ext cx="10515600" cy="4591444"/>
          </a:xfrm>
        </p:spPr>
        <p:txBody>
          <a:bodyPr>
            <a:normAutofit/>
          </a:bodyPr>
          <a:lstStyle/>
          <a:p>
            <a:pPr algn="l"/>
            <a:r>
              <a:rPr lang="en-US" sz="2400" b="1" dirty="0">
                <a:solidFill>
                  <a:schemeClr val="bg1"/>
                </a:solidFill>
              </a:rPr>
              <a:t>Full-count </a:t>
            </a:r>
            <a:r>
              <a:rPr lang="en-US" sz="2400" b="1" dirty="0">
                <a:solidFill>
                  <a:srgbClr val="D4B779"/>
                </a:solidFill>
              </a:rPr>
              <a:t>Decennial Censuses</a:t>
            </a:r>
            <a:r>
              <a:rPr lang="en-US" sz="2400" b="1" dirty="0">
                <a:solidFill>
                  <a:schemeClr val="bg1"/>
                </a:solidFill>
              </a:rPr>
              <a:t>, e.g., 1990, 2000, 2010, 2020</a:t>
            </a:r>
          </a:p>
          <a:p>
            <a:pPr algn="l"/>
            <a:r>
              <a:rPr lang="en-US" sz="2400" b="1" dirty="0">
                <a:solidFill>
                  <a:schemeClr val="bg1"/>
                </a:solidFill>
              </a:rPr>
              <a:t>Administrative records (SNAP/TANF/WIC, SSA Earnings, SSA Births and Deaths)</a:t>
            </a:r>
          </a:p>
          <a:p>
            <a:pPr algn="l"/>
            <a:r>
              <a:rPr lang="en-US" sz="2400" b="1" dirty="0">
                <a:solidFill>
                  <a:schemeClr val="bg1"/>
                </a:solidFill>
              </a:rPr>
              <a:t>Master Address File (</a:t>
            </a:r>
            <a:r>
              <a:rPr lang="en-US" sz="2400" b="1" dirty="0">
                <a:solidFill>
                  <a:srgbClr val="D4B779"/>
                </a:solidFill>
              </a:rPr>
              <a:t>MAF</a:t>
            </a:r>
            <a:r>
              <a:rPr lang="en-US" sz="2400" b="1" dirty="0">
                <a:solidFill>
                  <a:schemeClr val="bg1"/>
                </a:solidFill>
              </a:rPr>
              <a:t>) includes Addresses and </a:t>
            </a:r>
            <a:r>
              <a:rPr lang="en-US" sz="2400" b="1" dirty="0">
                <a:solidFill>
                  <a:srgbClr val="D4B779"/>
                </a:solidFill>
              </a:rPr>
              <a:t>geo-ids</a:t>
            </a:r>
            <a:r>
              <a:rPr lang="en-US" sz="2400" b="1" dirty="0">
                <a:solidFill>
                  <a:schemeClr val="bg1"/>
                </a:solidFill>
              </a:rPr>
              <a:t> of every HH in US</a:t>
            </a:r>
          </a:p>
          <a:p>
            <a:pPr lvl="1"/>
            <a:r>
              <a:rPr lang="en-US" sz="2000" b="1" dirty="0">
                <a:solidFill>
                  <a:schemeClr val="bg1"/>
                </a:solidFill>
              </a:rPr>
              <a:t>Auxiliary Reference File contains past addresses linked to person identifiers</a:t>
            </a:r>
          </a:p>
          <a:p>
            <a:pPr algn="l"/>
            <a:r>
              <a:rPr lang="en-US" sz="2400" b="1" dirty="0">
                <a:solidFill>
                  <a:schemeClr val="bg1"/>
                </a:solidFill>
              </a:rPr>
              <a:t>Sample surveys</a:t>
            </a:r>
          </a:p>
          <a:p>
            <a:pPr lvl="1"/>
            <a:r>
              <a:rPr lang="en-US" sz="2000" b="1" dirty="0">
                <a:solidFill>
                  <a:schemeClr val="bg1"/>
                </a:solidFill>
              </a:rPr>
              <a:t>American Community Survey (</a:t>
            </a:r>
            <a:r>
              <a:rPr lang="en-US" sz="2000" b="1" dirty="0">
                <a:solidFill>
                  <a:srgbClr val="D4B779"/>
                </a:solidFill>
              </a:rPr>
              <a:t>ACS</a:t>
            </a:r>
            <a:r>
              <a:rPr lang="en-US" sz="2000" b="1" dirty="0">
                <a:solidFill>
                  <a:schemeClr val="bg1"/>
                </a:solidFill>
              </a:rPr>
              <a:t>) </a:t>
            </a:r>
          </a:p>
          <a:p>
            <a:pPr lvl="1"/>
            <a:r>
              <a:rPr lang="en-US" sz="2000" b="1" dirty="0">
                <a:solidFill>
                  <a:schemeClr val="bg1"/>
                </a:solidFill>
              </a:rPr>
              <a:t>Current Population Survey (</a:t>
            </a:r>
            <a:r>
              <a:rPr lang="en-US" sz="2000" b="1" dirty="0">
                <a:solidFill>
                  <a:srgbClr val="D4B779"/>
                </a:solidFill>
              </a:rPr>
              <a:t>CPS</a:t>
            </a:r>
            <a:r>
              <a:rPr lang="en-US" sz="2000" b="1" dirty="0">
                <a:solidFill>
                  <a:schemeClr val="bg1"/>
                </a:solidFill>
              </a:rPr>
              <a:t>) </a:t>
            </a:r>
          </a:p>
          <a:p>
            <a:pPr lvl="1"/>
            <a:r>
              <a:rPr lang="en-US" sz="2000" b="1" dirty="0">
                <a:solidFill>
                  <a:schemeClr val="bg1"/>
                </a:solidFill>
              </a:rPr>
              <a:t>American Housing Survey (</a:t>
            </a:r>
            <a:r>
              <a:rPr lang="en-US" sz="2000" b="1" dirty="0">
                <a:solidFill>
                  <a:srgbClr val="D4B779"/>
                </a:solidFill>
              </a:rPr>
              <a:t>AHS</a:t>
            </a:r>
            <a:r>
              <a:rPr lang="en-US" sz="2000" b="1" dirty="0">
                <a:solidFill>
                  <a:schemeClr val="bg1"/>
                </a:solidFill>
              </a:rPr>
              <a:t>) </a:t>
            </a:r>
          </a:p>
          <a:p>
            <a:pPr lvl="1"/>
            <a:r>
              <a:rPr lang="en-US" sz="2000" b="1" dirty="0">
                <a:solidFill>
                  <a:schemeClr val="bg1"/>
                </a:solidFill>
              </a:rPr>
              <a:t>Survey of Income Program Participation (</a:t>
            </a:r>
            <a:r>
              <a:rPr lang="en-US" sz="2000" b="1" dirty="0">
                <a:solidFill>
                  <a:srgbClr val="D4B779"/>
                </a:solidFill>
              </a:rPr>
              <a:t>SIPP</a:t>
            </a:r>
            <a:r>
              <a:rPr lang="en-US" sz="2000" b="1" dirty="0">
                <a:solidFill>
                  <a:schemeClr val="bg1"/>
                </a:solidFill>
              </a:rPr>
              <a:t>) </a:t>
            </a:r>
          </a:p>
          <a:p>
            <a:pPr lvl="1"/>
            <a:r>
              <a:rPr lang="en-US" sz="2000" b="1" dirty="0">
                <a:solidFill>
                  <a:schemeClr val="bg1"/>
                </a:solidFill>
              </a:rPr>
              <a:t>National Crime Victimization Survey (</a:t>
            </a:r>
            <a:r>
              <a:rPr lang="en-US" sz="2000" b="1" dirty="0">
                <a:solidFill>
                  <a:srgbClr val="D4B779"/>
                </a:solidFill>
              </a:rPr>
              <a:t>NCVS</a:t>
            </a:r>
            <a:r>
              <a:rPr lang="en-US" sz="2000" b="1" dirty="0">
                <a:solidFill>
                  <a:schemeClr val="bg1"/>
                </a:solidFill>
              </a:rPr>
              <a:t>)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Nearly all available via </a:t>
            </a:r>
            <a:r>
              <a:rPr lang="en-US" sz="2400" b="1" dirty="0">
                <a:solidFill>
                  <a:srgbClr val="D4B779"/>
                </a:solidFill>
              </a:rPr>
              <a:t>remote access</a:t>
            </a:r>
            <a:r>
              <a:rPr lang="en-US" sz="2400" b="1" dirty="0">
                <a:solidFill>
                  <a:schemeClr val="bg1"/>
                </a:solidFill>
              </a:rPr>
              <a:t>, from your home office!</a:t>
            </a:r>
          </a:p>
          <a:p>
            <a:pPr lvl="1"/>
            <a:endParaRPr lang="en-US" sz="1600" b="1" dirty="0">
              <a:solidFill>
                <a:schemeClr val="bg1"/>
              </a:solidFill>
            </a:endParaRPr>
          </a:p>
          <a:p>
            <a:pPr lvl="1"/>
            <a:endParaRPr lang="en-US" sz="1600" dirty="0">
              <a:solidFill>
                <a:schemeClr val="bg1"/>
              </a:solidFill>
            </a:endParaRPr>
          </a:p>
          <a:p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17986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</a:rPr>
              <a:t>Census </a:t>
            </a:r>
            <a:r>
              <a:rPr lang="en-US" sz="5400" b="1" dirty="0">
                <a:solidFill>
                  <a:srgbClr val="D4B779"/>
                </a:solidFill>
              </a:rPr>
              <a:t>Longitudinal Infrastructure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981201" y="1894564"/>
            <a:ext cx="1316263" cy="646331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2000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Census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352958" y="1896688"/>
            <a:ext cx="1316263" cy="646331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2010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Census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080133" y="1860200"/>
            <a:ext cx="1316263" cy="646331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2005-2020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ACS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716289" y="1876587"/>
            <a:ext cx="1316263" cy="646331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2020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Census</a:t>
            </a:r>
          </a:p>
        </p:txBody>
      </p:sp>
      <p:cxnSp>
        <p:nvCxnSpPr>
          <p:cNvPr id="7" name="Straight Arrow Connector 6"/>
          <p:cNvCxnSpPr>
            <a:stCxn id="3" idx="3"/>
            <a:endCxn id="4" idx="1"/>
          </p:cNvCxnSpPr>
          <p:nvPr/>
        </p:nvCxnSpPr>
        <p:spPr>
          <a:xfrm>
            <a:off x="3297463" y="2217729"/>
            <a:ext cx="1055494" cy="2124"/>
          </a:xfrm>
          <a:prstGeom prst="straightConnector1">
            <a:avLst/>
          </a:prstGeom>
          <a:ln w="381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5669569" y="2219853"/>
            <a:ext cx="1055494" cy="2124"/>
          </a:xfrm>
          <a:prstGeom prst="straightConnector1">
            <a:avLst/>
          </a:prstGeom>
          <a:ln w="381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8019322" y="2179572"/>
            <a:ext cx="1055494" cy="2124"/>
          </a:xfrm>
          <a:prstGeom prst="straightConnector1">
            <a:avLst/>
          </a:prstGeom>
          <a:ln w="381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413641" y="1444448"/>
            <a:ext cx="34902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Decennial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D4B77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Census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and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D4B77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ACS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datasets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3756079" y="3841092"/>
            <a:ext cx="642553" cy="2124"/>
          </a:xfrm>
          <a:prstGeom prst="straightConnector1">
            <a:avLst/>
          </a:prstGeom>
          <a:ln w="381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2700000">
            <a:off x="2392652" y="3145294"/>
            <a:ext cx="1055494" cy="2124"/>
          </a:xfrm>
          <a:prstGeom prst="straightConnector1">
            <a:avLst/>
          </a:prstGeom>
          <a:ln w="381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8100000">
            <a:off x="8689958" y="3097647"/>
            <a:ext cx="1055494" cy="2124"/>
          </a:xfrm>
          <a:prstGeom prst="straightConnector1">
            <a:avLst/>
          </a:prstGeom>
          <a:ln w="381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672783" y="3098709"/>
            <a:ext cx="27016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Household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D4B77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survey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datasets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419150" y="3642427"/>
            <a:ext cx="1316263" cy="36933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CPS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413641" y="3642427"/>
            <a:ext cx="1316263" cy="36933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SIPP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385459" y="3654400"/>
            <a:ext cx="1316263" cy="36933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AHS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356177" y="3642427"/>
            <a:ext cx="1316263" cy="36933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NCVS</a:t>
            </a:r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5736405" y="3859167"/>
            <a:ext cx="642553" cy="2124"/>
          </a:xfrm>
          <a:prstGeom prst="straightConnector1">
            <a:avLst/>
          </a:prstGeom>
          <a:ln w="381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7698046" y="3857043"/>
            <a:ext cx="642553" cy="2124"/>
          </a:xfrm>
          <a:prstGeom prst="straightConnector1">
            <a:avLst/>
          </a:prstGeom>
          <a:ln w="381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cxnSpLocks/>
          </p:cNvCxnSpPr>
          <p:nvPr/>
        </p:nvCxnSpPr>
        <p:spPr>
          <a:xfrm>
            <a:off x="3452787" y="4082243"/>
            <a:ext cx="833987" cy="818500"/>
          </a:xfrm>
          <a:prstGeom prst="straightConnector1">
            <a:avLst/>
          </a:prstGeom>
          <a:ln w="381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rot="8100000">
            <a:off x="7769115" y="4525757"/>
            <a:ext cx="1055494" cy="2124"/>
          </a:xfrm>
          <a:prstGeom prst="straightConnector1">
            <a:avLst/>
          </a:prstGeom>
          <a:ln w="381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7474523" y="4986665"/>
            <a:ext cx="1743182" cy="646331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External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Data Sources</a:t>
            </a:r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4892736" y="5322312"/>
            <a:ext cx="642553" cy="2124"/>
          </a:xfrm>
          <a:prstGeom prst="straightConnector1">
            <a:avLst/>
          </a:prstGeom>
          <a:ln w="381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Picture 29">
            <a:extLst>
              <a:ext uri="{FF2B5EF4-FFF2-40B4-BE49-F238E27FC236}">
                <a16:creationId xmlns:a16="http://schemas.microsoft.com/office/drawing/2014/main" id="{46D662C9-BB69-4135-A0D4-25715DEA082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4" y="5822445"/>
            <a:ext cx="12192000" cy="1035555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AEF3A81C-4738-43AD-8670-9961BC1A7336}"/>
              </a:ext>
            </a:extLst>
          </p:cNvPr>
          <p:cNvSpPr txBox="1"/>
          <p:nvPr/>
        </p:nvSpPr>
        <p:spPr>
          <a:xfrm>
            <a:off x="5535289" y="4986666"/>
            <a:ext cx="1316263" cy="646331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Address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Records</a:t>
            </a: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6D280C1F-F902-4CCF-8D25-9E43A558FB96}"/>
              </a:ext>
            </a:extLst>
          </p:cNvPr>
          <p:cNvCxnSpPr/>
          <p:nvPr/>
        </p:nvCxnSpPr>
        <p:spPr>
          <a:xfrm>
            <a:off x="6841706" y="5310732"/>
            <a:ext cx="642553" cy="2124"/>
          </a:xfrm>
          <a:prstGeom prst="straightConnector1">
            <a:avLst/>
          </a:prstGeom>
          <a:ln w="381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15A74A22-C38D-407E-90DB-A25DBD1FA7EC}"/>
              </a:ext>
            </a:extLst>
          </p:cNvPr>
          <p:cNvSpPr txBox="1"/>
          <p:nvPr/>
        </p:nvSpPr>
        <p:spPr>
          <a:xfrm>
            <a:off x="4520449" y="4478028"/>
            <a:ext cx="33616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D4B77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Administrative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and other datasets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82FB0D5-80CD-43F3-AFBF-131ED39D0C64}"/>
              </a:ext>
            </a:extLst>
          </p:cNvPr>
          <p:cNvSpPr txBox="1"/>
          <p:nvPr/>
        </p:nvSpPr>
        <p:spPr>
          <a:xfrm>
            <a:off x="3077281" y="5007571"/>
            <a:ext cx="1743182" cy="646331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LEHD Employer Files</a:t>
            </a:r>
          </a:p>
        </p:txBody>
      </p:sp>
    </p:spTree>
    <p:extLst>
      <p:ext uri="{BB962C8B-B14F-4D97-AF65-F5344CB8AC3E}">
        <p14:creationId xmlns:p14="http://schemas.microsoft.com/office/powerpoint/2010/main" val="33128007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B2026A8-A280-4620-9279-6F1DD0ABCE0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4" y="5822445"/>
            <a:ext cx="12192000" cy="1035555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CF90A847-5A87-495B-ACA7-B096DA9517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>
                <a:solidFill>
                  <a:srgbClr val="D4B779"/>
                </a:solidFill>
              </a:rPr>
              <a:t>Local Use </a:t>
            </a:r>
            <a:r>
              <a:rPr lang="en-US" sz="5400" b="1" dirty="0">
                <a:solidFill>
                  <a:schemeClr val="bg1"/>
                </a:solidFill>
              </a:rPr>
              <a:t>of Spatial Data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C2EC8C-CC01-4595-8BBC-DAF6397FF8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613647"/>
            <a:ext cx="10705051" cy="4563316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Jared Carbone, Ben Gilbert and Hannah Kamen (</a:t>
            </a:r>
            <a:r>
              <a:rPr lang="en-US" dirty="0">
                <a:solidFill>
                  <a:srgbClr val="D4B779"/>
                </a:solidFill>
              </a:rPr>
              <a:t>Mines</a:t>
            </a:r>
            <a:r>
              <a:rPr lang="en-US" dirty="0">
                <a:solidFill>
                  <a:schemeClr val="bg1"/>
                </a:solidFill>
              </a:rPr>
              <a:t>) - “How to Households Relocate in Response to Changes in Moving Costs?”</a:t>
            </a:r>
          </a:p>
          <a:p>
            <a:r>
              <a:rPr lang="en-US" dirty="0">
                <a:solidFill>
                  <a:schemeClr val="bg1"/>
                </a:solidFill>
              </a:rPr>
              <a:t>Uses fine geographic detail in </a:t>
            </a:r>
            <a:r>
              <a:rPr lang="en-US" dirty="0">
                <a:solidFill>
                  <a:srgbClr val="D4B779"/>
                </a:solidFill>
              </a:rPr>
              <a:t>1990 Decennial Census</a:t>
            </a:r>
            <a:r>
              <a:rPr lang="en-US" dirty="0">
                <a:solidFill>
                  <a:schemeClr val="bg1"/>
                </a:solidFill>
              </a:rPr>
              <a:t> to indirectly evaluate whether lowered moving costs predict proximity to pollutants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Regression discontinuity design using changes in California legislation and age to proxy for moving costs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Using Census Block allows for:</a:t>
            </a:r>
          </a:p>
          <a:p>
            <a:pPr lvl="2"/>
            <a:r>
              <a:rPr lang="en-US" dirty="0">
                <a:solidFill>
                  <a:schemeClr val="bg1"/>
                </a:solidFill>
              </a:rPr>
              <a:t>Finer resolution of variation in </a:t>
            </a:r>
            <a:r>
              <a:rPr lang="en-US" dirty="0">
                <a:solidFill>
                  <a:srgbClr val="D4B779"/>
                </a:solidFill>
              </a:rPr>
              <a:t>air quality pollutants</a:t>
            </a:r>
          </a:p>
          <a:p>
            <a:pPr lvl="2"/>
            <a:r>
              <a:rPr lang="en-US" dirty="0">
                <a:solidFill>
                  <a:schemeClr val="bg1"/>
                </a:solidFill>
              </a:rPr>
              <a:t>Better capturing variation of </a:t>
            </a:r>
            <a:r>
              <a:rPr lang="en-US" dirty="0">
                <a:solidFill>
                  <a:srgbClr val="D4B779"/>
                </a:solidFill>
              </a:rPr>
              <a:t>in-state migration rates</a:t>
            </a:r>
          </a:p>
          <a:p>
            <a:pPr lvl="2"/>
            <a:r>
              <a:rPr lang="en-US" dirty="0">
                <a:solidFill>
                  <a:schemeClr val="bg1"/>
                </a:solidFill>
              </a:rPr>
              <a:t>Higher top-coding of </a:t>
            </a:r>
            <a:r>
              <a:rPr lang="en-US" dirty="0">
                <a:solidFill>
                  <a:srgbClr val="D4B779"/>
                </a:solidFill>
              </a:rPr>
              <a:t>property taxes</a:t>
            </a:r>
            <a:r>
              <a:rPr lang="en-US" dirty="0">
                <a:solidFill>
                  <a:schemeClr val="bg1"/>
                </a:solidFill>
              </a:rPr>
              <a:t>, which create variation in moving costs</a:t>
            </a:r>
          </a:p>
          <a:p>
            <a:pPr lvl="2"/>
            <a:endParaRPr lang="en-US" dirty="0">
              <a:solidFill>
                <a:schemeClr val="bg1"/>
              </a:solidFill>
            </a:endParaRPr>
          </a:p>
          <a:p>
            <a:pPr lvl="2"/>
            <a:endParaRPr lang="en-US" dirty="0">
              <a:solidFill>
                <a:schemeClr val="bg1"/>
              </a:solidFill>
            </a:endParaRPr>
          </a:p>
          <a:p>
            <a:pPr lvl="1"/>
            <a:endParaRPr lang="en-US" dirty="0">
              <a:solidFill>
                <a:schemeClr val="bg1"/>
              </a:solidFill>
            </a:endParaRPr>
          </a:p>
          <a:p>
            <a:pPr lvl="1"/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94100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910</TotalTime>
  <Words>2167</Words>
  <Application>Microsoft Office PowerPoint</Application>
  <PresentationFormat>Widescreen</PresentationFormat>
  <Paragraphs>299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Arial</vt:lpstr>
      <vt:lpstr>Calibri</vt:lpstr>
      <vt:lpstr>Calibri Light</vt:lpstr>
      <vt:lpstr>Neue Helvetica W01</vt:lpstr>
      <vt:lpstr>Office Theme</vt:lpstr>
      <vt:lpstr>1_Office Theme</vt:lpstr>
      <vt:lpstr>Rocky Mountain Research Data Center (RMRDC): Accessing Restricted Data Collected by Federal Agencies    https://www.colorado.edu/rocky-mountain-research-data-center/</vt:lpstr>
      <vt:lpstr>RMRDC Membership Network *All faculty, staff and graduate students associated with member universities have free access to the lab and its services</vt:lpstr>
      <vt:lpstr>What RMRDC Offers</vt:lpstr>
      <vt:lpstr>PowerPoint Presentation</vt:lpstr>
      <vt:lpstr>Advantages of Restricted-Use Microdata</vt:lpstr>
      <vt:lpstr>Data for Spatial, Economic, and Environmental Justice Research</vt:lpstr>
      <vt:lpstr>Linkable Demographic Data for Spatial Research</vt:lpstr>
      <vt:lpstr>Census Longitudinal Infrastructure</vt:lpstr>
      <vt:lpstr>Local Use of Spatial Data</vt:lpstr>
      <vt:lpstr>Census Longitudinal Infrastructure</vt:lpstr>
      <vt:lpstr>More Local Use of Spatial (Linked) Data</vt:lpstr>
      <vt:lpstr>“Oil and Gas Siting, Housing Choices, and Environmental Justice”</vt:lpstr>
      <vt:lpstr>Data Overview – Census Economic Data</vt:lpstr>
      <vt:lpstr>Local Use of Economic Data</vt:lpstr>
      <vt:lpstr>Census Economic Data</vt:lpstr>
      <vt:lpstr>Manufacturing Energy Consumption Survey (MEC/MECS)</vt:lpstr>
      <vt:lpstr>Longitudinal Business Database (LBD)</vt:lpstr>
      <vt:lpstr>Linked Employer-Employee Data</vt:lpstr>
      <vt:lpstr>First Year of LEHD Data Availability</vt:lpstr>
      <vt:lpstr>LEHD Structure</vt:lpstr>
      <vt:lpstr>LEHD Project Considerations</vt:lpstr>
      <vt:lpstr>Environmental Justice/Health Data</vt:lpstr>
      <vt:lpstr>Environmental Justice/Health Data</vt:lpstr>
      <vt:lpstr>Proposal Development</vt:lpstr>
      <vt:lpstr>Proposal Reviews and Timeline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Rocky Mountain Research Data Center (RMRDC): Accessing Restricted Data Collected by Federal Agencies    https://www.colorado.edu/rocky-mountain-research-data-center/</dc:title>
  <dc:creator>Philip Matthew Pendergast (CENSUS/CED FED)</dc:creator>
  <cp:lastModifiedBy>Philip Matthew Pendergast (CENSUS/CED FED)</cp:lastModifiedBy>
  <cp:revision>69</cp:revision>
  <dcterms:created xsi:type="dcterms:W3CDTF">2022-03-01T23:16:01Z</dcterms:created>
  <dcterms:modified xsi:type="dcterms:W3CDTF">2022-03-04T18:50:55Z</dcterms:modified>
</cp:coreProperties>
</file>