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504" r:id="rId3"/>
    <p:sldId id="518" r:id="rId4"/>
    <p:sldId id="508" r:id="rId5"/>
    <p:sldId id="352" r:id="rId6"/>
    <p:sldId id="570" r:id="rId7"/>
    <p:sldId id="578" r:id="rId8"/>
    <p:sldId id="528" r:id="rId9"/>
    <p:sldId id="579" r:id="rId10"/>
    <p:sldId id="580" r:id="rId11"/>
    <p:sldId id="581" r:id="rId12"/>
    <p:sldId id="582" r:id="rId13"/>
    <p:sldId id="563" r:id="rId14"/>
    <p:sldId id="564" r:id="rId15"/>
    <p:sldId id="565" r:id="rId16"/>
    <p:sldId id="530" r:id="rId17"/>
    <p:sldId id="374" r:id="rId18"/>
    <p:sldId id="552" r:id="rId19"/>
    <p:sldId id="544" r:id="rId20"/>
    <p:sldId id="550" r:id="rId21"/>
    <p:sldId id="559" r:id="rId22"/>
    <p:sldId id="545" r:id="rId23"/>
    <p:sldId id="560" r:id="rId24"/>
    <p:sldId id="548" r:id="rId25"/>
    <p:sldId id="549" r:id="rId26"/>
    <p:sldId id="546" r:id="rId27"/>
    <p:sldId id="547" r:id="rId28"/>
    <p:sldId id="553" r:id="rId29"/>
    <p:sldId id="554" r:id="rId30"/>
    <p:sldId id="567" r:id="rId31"/>
    <p:sldId id="568" r:id="rId32"/>
    <p:sldId id="569" r:id="rId33"/>
    <p:sldId id="557" r:id="rId34"/>
    <p:sldId id="543" r:id="rId35"/>
    <p:sldId id="551" r:id="rId36"/>
    <p:sldId id="542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 S Morrissey Little" initials="JSML" lastIdx="1" clrIdx="0">
    <p:extLst>
      <p:ext uri="{19B8F6BF-5375-455C-9EA6-DF929625EA0E}">
        <p15:presenceInfo xmlns:p15="http://schemas.microsoft.com/office/powerpoint/2012/main" userId="S::littlejs@colorado.edu::f8d26681-7107-429f-89ef-8f93fde248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779"/>
    <a:srgbClr val="006B5A"/>
    <a:srgbClr val="2E1844"/>
    <a:srgbClr val="0E7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53" autoAdjust="0"/>
    <p:restoredTop sz="86327" autoAdjust="0"/>
  </p:normalViewPr>
  <p:slideViewPr>
    <p:cSldViewPr snapToGrid="0">
      <p:cViewPr varScale="1">
        <p:scale>
          <a:sx n="74" d="100"/>
          <a:sy n="74" d="100"/>
        </p:scale>
        <p:origin x="48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F33D7C-3F43-4BE8-89D8-600E8A0C93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BF744-DF93-4531-800F-6785D67C2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AE6BC6-E9B8-4EA8-92C4-DDF5F25AD432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9D53F-D343-4A96-881A-5441200341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1909F-A7DB-4298-A73E-4FD3C9151C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640631-7DA2-41FF-B94E-FCC2EF48D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EEC735-45CF-4C66-80B6-B5D2BC566F8F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DEF262-CCFF-49CA-B33D-D6BD01EAB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1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09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3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7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29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DEF262-CCFF-49CA-B33D-D6BD01EAB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5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6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4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0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7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7059-1581-4769-A897-6881CD1724CA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5946A-32C6-46D4-9E82-646DADB36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7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.little@colorado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as.mclean@colorado.edu" TargetMode="External"/><Relationship Id="rId4" Type="http://schemas.openxmlformats.org/officeDocument/2006/relationships/hyperlink" Target="mailto:philip.m.pendergast@census.go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rdc/b1datatype/dt1229.html" TargetMode="External"/><Relationship Id="rId2" Type="http://schemas.openxmlformats.org/officeDocument/2006/relationships/hyperlink" Target="https://www.cdc.gov/nchs/nvss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cdc.gov/nchs/data-linkage/mortality-restricted.htm" TargetMode="External"/><Relationship Id="rId4" Type="http://schemas.openxmlformats.org/officeDocument/2006/relationships/hyperlink" Target="https://www.cdc.gov/violenceprevention/datasources/nvdrs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data-linkage/medicaid.htm" TargetMode="External"/><Relationship Id="rId2" Type="http://schemas.openxmlformats.org/officeDocument/2006/relationships/hyperlink" Target="https://www.cdc.gov/nchs/data-linkage/medicare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nsduhweb.rti.org/respweb/about_nsduh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household-pulse-survey/dataset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nchs/nhis/2020nhisdata.htm#:~:text=In%20March%202020%2C%20NHIS%20shifted%20from%20in-person%20to,the%20survey%20mostly%20by%20telephone%20through%20December%2020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cjars.isr.umich.edu/wp-content/uploads/CJARS_data_docs_2021_03_22_14_4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content/dam/Census/library/working-papers/2021/econ/KatieWP112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Kas.mclean@colorado.edu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ani.little@colorado.edu" TargetMode="External"/><Relationship Id="rId5" Type="http://schemas.openxmlformats.org/officeDocument/2006/relationships/hyperlink" Target="mailto:philip.m.pendergast@census.gov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about_nhis.htm" TargetMode="External"/><Relationship Id="rId2" Type="http://schemas.openxmlformats.org/officeDocument/2006/relationships/hyperlink" Target="https://www.cdc.gov/nchs/nhanes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cdc.gov/vaccines/imz-managers/coverage/nis/child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programs-surveys/nsch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E53A55-F3EE-4484-88C0-86F9C40014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FA8217-81CB-4615-9FB7-700C5AEE46DB}"/>
              </a:ext>
            </a:extLst>
          </p:cNvPr>
          <p:cNvSpPr txBox="1"/>
          <p:nvPr/>
        </p:nvSpPr>
        <p:spPr>
          <a:xfrm>
            <a:off x="972511" y="255668"/>
            <a:ext cx="99441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Rocky Mountain Research Data Center (RMRDC):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jani.little@colorado.edu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Rocky Mountain Research Data Center (RMRDC): 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Accessing Restricted Data Collected by Federal Statistical Agencies</a:t>
            </a:r>
          </a:p>
          <a:p>
            <a:pPr algn="ctr">
              <a:lnSpc>
                <a:spcPct val="100000"/>
              </a:lnSpc>
            </a:pPr>
            <a:endParaRPr lang="en-US" sz="1800" b="1" dirty="0">
              <a:hlinkClick r:id="" action="ppaction://noaction"/>
            </a:endParaRPr>
          </a:p>
          <a:p>
            <a:pPr algn="ctr">
              <a:lnSpc>
                <a:spcPct val="100000"/>
              </a:lnSpc>
            </a:pPr>
            <a:r>
              <a:rPr lang="en-US" sz="1800" b="1" dirty="0">
                <a:hlinkClick r:id="" action="ppaction://noaction"/>
              </a:rPr>
              <a:t>https://www.colorado.edu/rocky-mountain-research-data-center/</a:t>
            </a:r>
            <a:endParaRPr lang="en-US" sz="1800" b="1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algn="ctr">
              <a:lnSpc>
                <a:spcPct val="100000"/>
              </a:lnSpc>
            </a:pPr>
            <a:r>
              <a:rPr lang="en-US" dirty="0"/>
              <a:t>Jani Little, Executive Director</a:t>
            </a:r>
            <a:br>
              <a:rPr lang="en-US" dirty="0"/>
            </a:br>
            <a:r>
              <a:rPr lang="en-US" sz="1400" dirty="0">
                <a:hlinkClick r:id="rId3"/>
              </a:rPr>
              <a:t>jani.little@colorado.edu</a:t>
            </a:r>
            <a:endParaRPr lang="en-US" sz="14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Philip Pendergast, Administrator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1400" dirty="0">
                <a:hlinkClick r:id="rId4"/>
              </a:rPr>
              <a:t>philip.m.pendergast@census.gov</a:t>
            </a:r>
            <a:endParaRPr lang="en-US" sz="1400" dirty="0"/>
          </a:p>
          <a:p>
            <a:pPr algn="ctr">
              <a:lnSpc>
                <a:spcPct val="100000"/>
              </a:lnSpc>
            </a:pPr>
            <a:r>
              <a:rPr lang="en-US" dirty="0"/>
              <a:t>Kas McLean, GRA (Econ PhD Candidate)</a:t>
            </a:r>
          </a:p>
          <a:p>
            <a:pPr algn="ctr">
              <a:lnSpc>
                <a:spcPct val="100000"/>
              </a:lnSpc>
            </a:pPr>
            <a:r>
              <a:rPr lang="en-US" sz="1400" dirty="0">
                <a:hlinkClick r:id="rId5"/>
              </a:rPr>
              <a:t>kas.mclean@colorado.edu</a:t>
            </a:r>
            <a:endParaRPr lang="en-US" sz="1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/www.colorado.edu/rocky-mountain-research-data-center</a:t>
            </a:r>
            <a:r>
              <a:rPr lang="en-US" sz="1800" b="1" dirty="0">
                <a:solidFill>
                  <a:schemeClr val="bg1"/>
                </a:solidFill>
              </a:rPr>
              <a:t>/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44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319596"/>
            <a:ext cx="10664973" cy="53839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Suicide---Youth, Workplace, Mental Health Services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NCHS disseminated: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National Vital Statistics System (NVSS)</a:t>
            </a:r>
            <a:r>
              <a:rPr lang="en-US" sz="14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>
                <a:hlinkClick r:id="rId2"/>
              </a:rPr>
              <a:t>https://www.cdc.gov/nchs/nvss/index.htm</a:t>
            </a:r>
            <a:endParaRPr lang="en-US" sz="1800" dirty="0"/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Demographics of decedents</a:t>
            </a: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All causes ICD-10</a:t>
            </a: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State and County Identifiers </a:t>
            </a: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Drug-Involved Mortality (DIM) Files </a:t>
            </a:r>
            <a:r>
              <a:rPr lang="en-US" sz="1200" dirty="0">
                <a:hlinkClick r:id="rId3"/>
              </a:rPr>
              <a:t>https://www.cdc.gov/rdc/b1datatype/dt1229.html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Violent Death Recording System (NDVRS)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https://www.cdc.gov/violenceprevention/datasources/nvdrs/index.html</a:t>
            </a:r>
            <a:endParaRPr lang="en-US" sz="1800" dirty="0"/>
          </a:p>
          <a:p>
            <a:pPr marL="914400" lvl="2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</a:rPr>
              <a:t>All Suicides in participating states, 2014 to present</a:t>
            </a:r>
          </a:p>
          <a:p>
            <a:pPr marL="914400" lvl="2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</a:rPr>
              <a:t>Method of Suicide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Demographics including occupation 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Mental Health Diagnosis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Treatment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Circumstances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Precipitating Life Events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Substance use and abuse</a:t>
            </a:r>
          </a:p>
          <a:p>
            <a:pPr marL="914400" lvl="2"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ealth Interview Surveys (NHIS) linked with National Death </a:t>
            </a: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Index </a:t>
            </a:r>
            <a:r>
              <a:rPr lang="en-US" sz="1900" dirty="0">
                <a:hlinkClick r:id="rId5"/>
              </a:rPr>
              <a:t>https://www.cdc.gov/nchs/data-linkage/mortality-restricted.htm</a:t>
            </a:r>
            <a:endParaRPr lang="en-US" sz="1900" dirty="0"/>
          </a:p>
          <a:p>
            <a:pPr marL="457200"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Personal demographics and social context of suicide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Occupation context of suicide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Geographic contextual effects on suicide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Mental health and treatment context of suicide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292963"/>
            <a:ext cx="10664973" cy="53839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Mental Health--Opioids and Substance Abuse, Access and Utilization of Services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NCHS disseminated: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lvl="2" indent="0">
              <a:spcBef>
                <a:spcPts val="0"/>
              </a:spcBef>
              <a:buNone/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ealth Interview Surveys (NHIS)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/>
              <a:t>Physical and mental health status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/>
              <a:t>Chronic pain, pain management, and prescription opioid use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/>
              <a:t>Health insurance coverage and type of coverage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/>
              <a:t>NHIS linked with Medicare and Medicaid Claims </a:t>
            </a:r>
            <a:r>
              <a:rPr lang="en-US" sz="1100" dirty="0">
                <a:hlinkClick r:id="rId2"/>
              </a:rPr>
              <a:t>https://www.cdc.gov/nchs/data-linkage/medicare.htm</a:t>
            </a:r>
            <a:r>
              <a:rPr lang="en-US" sz="1100" dirty="0"/>
              <a:t>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1100" dirty="0"/>
              <a:t>and </a:t>
            </a:r>
            <a:r>
              <a:rPr lang="en-US" sz="1100" dirty="0">
                <a:hlinkClick r:id="rId3"/>
              </a:rPr>
              <a:t>https://www.cdc.gov/nchs/data-linkage/medicaid.htm</a:t>
            </a:r>
            <a:endParaRPr lang="en-US" sz="1100" dirty="0"/>
          </a:p>
          <a:p>
            <a:pPr marL="457200" lvl="1">
              <a:spcBef>
                <a:spcPts val="0"/>
              </a:spcBef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800" dirty="0"/>
              <a:t>National Survey on Drug Use and Health (NSDUH):</a:t>
            </a:r>
            <a:r>
              <a:rPr lang="en-US" sz="1800" dirty="0">
                <a:hlinkClick r:id="rId4"/>
              </a:rPr>
              <a:t>https://nsduhweb.rti.org/</a:t>
            </a:r>
            <a:r>
              <a:rPr lang="en-US" sz="1800" dirty="0" err="1">
                <a:hlinkClick r:id="rId4"/>
              </a:rPr>
              <a:t>respweb</a:t>
            </a:r>
            <a:r>
              <a:rPr lang="en-US" sz="1800" dirty="0">
                <a:hlinkClick r:id="rId4"/>
              </a:rPr>
              <a:t>/about_nsduh.html</a:t>
            </a:r>
            <a:endParaRPr lang="en-US" sz="1800" dirty="0"/>
          </a:p>
          <a:p>
            <a:pPr marL="914400" lvl="2">
              <a:spcBef>
                <a:spcPts val="0"/>
              </a:spcBef>
            </a:pPr>
            <a:r>
              <a:rPr lang="en-US" sz="1100" dirty="0"/>
              <a:t>Annually 70,000 people, 2014-2020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/>
              <a:t>Aged 12 and older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U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se of illegal drugs, prescription drugs, alcohol, and tobacco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M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ental disorders, treatment, and co-occurring substance use and mental disorders</a:t>
            </a:r>
          </a:p>
          <a:p>
            <a:pPr marL="914400" lvl="2">
              <a:spcBef>
                <a:spcPts val="0"/>
              </a:spcBef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2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6EE611-0236-415F-8DA6-6601ED04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40" y="100850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COVID-related</a:t>
            </a:r>
            <a:r>
              <a:rPr lang="en-US" sz="2400" dirty="0"/>
              <a:t> </a:t>
            </a:r>
            <a:r>
              <a:rPr lang="en-US" sz="2400" b="1" u="sng" dirty="0"/>
              <a:t>Census Dissemination:</a:t>
            </a:r>
          </a:p>
          <a:p>
            <a:pPr marL="0" indent="0">
              <a:buNone/>
            </a:pPr>
            <a:r>
              <a:rPr lang="en-US" sz="1800" dirty="0"/>
              <a:t>Household Pulse Survey: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https://www.census.gov/programs-surveys/household-pulse-survey/datasets.html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20-minute online survey studying how the coronavirus pandemic is impacting households across the country from a social and economic perspective. </a:t>
            </a:r>
          </a:p>
          <a:p>
            <a:pPr lvl="1"/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Asks questions about how childcare, education, employment, energy use, food security, health, housing, household spending, Child Tax Credit payments, and intention to receive a COVID-19 vaccination, have been affected by the ongoing crisis.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Eligible for remote access</a:t>
            </a:r>
          </a:p>
          <a:p>
            <a:pPr lvl="1"/>
            <a:endParaRPr lang="en-US" sz="1800" b="1" dirty="0">
              <a:latin typeface="Lora" pitchFamily="2" charset="0"/>
            </a:endParaRPr>
          </a:p>
          <a:p>
            <a:pPr marL="0" indent="0">
              <a:buNone/>
            </a:pPr>
            <a:r>
              <a:rPr lang="en-US" sz="2400" b="1" dirty="0"/>
              <a:t>COVID-related</a:t>
            </a:r>
            <a:r>
              <a:rPr lang="en-US" sz="2400" dirty="0"/>
              <a:t> </a:t>
            </a:r>
            <a:r>
              <a:rPr lang="en-US" sz="2400" b="1" u="sng" dirty="0"/>
              <a:t>NCHS Dissemination: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NHIS 2020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https://www.cdc.gov/nchs/nhis/2020nhisdata.htm#:~:text=In%20March%202020%2C%20NHIS%20shifted%20from%20in-person%20to,the%20survey%20mostly%20by%20telephone%20through%20December%202020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support and care; Job support and distancing measures at work</a:t>
            </a:r>
          </a:p>
          <a:p>
            <a:pPr marL="0" indent="0"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 longitudinal component to compare adults 2019 to 2020</a:t>
            </a:r>
          </a:p>
          <a:p>
            <a:pPr lvl="1"/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5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8" y="-332509"/>
            <a:ext cx="11191009" cy="67021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b="1" dirty="0"/>
              <a:t>Health Data Course: Spring 2022</a:t>
            </a:r>
          </a:p>
          <a:p>
            <a:pPr marL="0" indent="0" algn="ctr">
              <a:buNone/>
            </a:pPr>
            <a:r>
              <a:rPr lang="en-US" b="1" dirty="0"/>
              <a:t>“Federal Statistical Data for Health Research and Policy”</a:t>
            </a:r>
          </a:p>
          <a:p>
            <a:pPr marL="0" indent="0">
              <a:buNone/>
            </a:pPr>
            <a:r>
              <a:rPr lang="en-US" sz="2400" dirty="0"/>
              <a:t>1. Offered to all RMRDC Consortium Member Institutions at no cost, taught remotely</a:t>
            </a:r>
          </a:p>
          <a:p>
            <a:pPr marL="0" indent="0">
              <a:buNone/>
            </a:pPr>
            <a:r>
              <a:rPr lang="en-US" sz="2400" dirty="0"/>
              <a:t>2. Targets early-career graduate students</a:t>
            </a:r>
          </a:p>
          <a:p>
            <a:pPr marL="0" indent="0">
              <a:buNone/>
            </a:pPr>
            <a:r>
              <a:rPr lang="en-US" sz="2400" dirty="0"/>
              <a:t>3. Students develop the knowledge and skills required to effectively use a variety of federal statistical data sets for health research and policy analysis.</a:t>
            </a:r>
          </a:p>
          <a:p>
            <a:pPr marL="0" indent="0">
              <a:buNone/>
            </a:pPr>
            <a:r>
              <a:rPr lang="en-US" sz="2400" dirty="0"/>
              <a:t>4. The semester project is a restricted data proposal.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5. Students get “hands on” exercises using SAS to analyze public versions of the federal data sets to reproduce results in published papers.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8A9A3-5019-4D0E-B755-D1F6BC05A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F069-78D4-4853-ADA7-1B87154A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1336" y="1208763"/>
            <a:ext cx="9941069" cy="56214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Census:</a:t>
            </a:r>
          </a:p>
          <a:p>
            <a:pPr lvl="1"/>
            <a:r>
              <a:rPr lang="en-US" sz="7200" dirty="0"/>
              <a:t>American Community Survey (ACS)</a:t>
            </a:r>
          </a:p>
          <a:p>
            <a:pPr lvl="1"/>
            <a:r>
              <a:rPr lang="en-US" sz="7200" dirty="0"/>
              <a:t>Current Population Survey (CPS)</a:t>
            </a:r>
          </a:p>
          <a:p>
            <a:pPr lvl="1"/>
            <a:r>
              <a:rPr lang="en-US" sz="7200" dirty="0"/>
              <a:t>National Survey of Children’s Health (NSCH)</a:t>
            </a:r>
          </a:p>
          <a:p>
            <a:pPr lvl="1"/>
            <a:r>
              <a:rPr lang="en-US" sz="6600" dirty="0"/>
              <a:t>National Crime Victimization Survey (NCVS)</a:t>
            </a:r>
          </a:p>
          <a:p>
            <a:pPr marL="457200" lvl="1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NCHS:</a:t>
            </a:r>
          </a:p>
          <a:p>
            <a:pPr lvl="1"/>
            <a:r>
              <a:rPr lang="en-US" sz="7200" dirty="0"/>
              <a:t>National Vital Statistics System (NVSS)</a:t>
            </a:r>
          </a:p>
          <a:p>
            <a:pPr lvl="1"/>
            <a:r>
              <a:rPr lang="en-US" sz="7200" dirty="0"/>
              <a:t>National Health and Nutrition Examination Surveys (NHANES)</a:t>
            </a:r>
          </a:p>
          <a:p>
            <a:pPr lvl="1"/>
            <a:r>
              <a:rPr lang="en-US" sz="7200" dirty="0"/>
              <a:t>National Health Interview Survey (NHIS) linked with National Death Index (NDI)</a:t>
            </a:r>
          </a:p>
          <a:p>
            <a:pPr lvl="1"/>
            <a:r>
              <a:rPr lang="en-US" sz="7200" dirty="0"/>
              <a:t>National Survey of Family Growth (NSFG)</a:t>
            </a:r>
            <a:endParaRPr lang="en-US" sz="7200" b="1" dirty="0"/>
          </a:p>
          <a:p>
            <a:pPr lvl="1"/>
            <a:r>
              <a:rPr lang="en-US" sz="7200" dirty="0"/>
              <a:t>Behavioral Risk Factor Surveillance System (BRFSS)</a:t>
            </a:r>
          </a:p>
          <a:p>
            <a:pPr lvl="1"/>
            <a:r>
              <a:rPr lang="en-US" sz="7200" dirty="0"/>
              <a:t>National Survey on Drug Use and Health (NSDUH)</a:t>
            </a:r>
          </a:p>
          <a:p>
            <a:pPr marL="457200" lvl="1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Agency for Health Research and Quality (AHRQ):</a:t>
            </a:r>
          </a:p>
          <a:p>
            <a:pPr lvl="1"/>
            <a:r>
              <a:rPr lang="en-US" sz="7200" dirty="0"/>
              <a:t>Medical Expenditure Panel Survey (MEPS)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b="1" dirty="0"/>
              <a:t>Bureau of Labor Stats (BLS):</a:t>
            </a:r>
          </a:p>
          <a:p>
            <a:pPr lvl="1"/>
            <a:r>
              <a:rPr lang="en-US" sz="7200" dirty="0"/>
              <a:t>Survey of Occupational Injuries and Illnesses (SOII) </a:t>
            </a:r>
          </a:p>
          <a:p>
            <a:pPr lvl="1"/>
            <a:r>
              <a:rPr lang="en-US" sz="7200" dirty="0"/>
              <a:t>Census of Fatal Occupational Injuries (CFOI)</a:t>
            </a:r>
          </a:p>
          <a:p>
            <a:pPr marL="457200" lvl="1" indent="0">
              <a:buNone/>
            </a:pPr>
            <a:endParaRPr lang="en-US" sz="41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5C8402-AACA-4C5F-B0CD-084A116677D2}"/>
              </a:ext>
            </a:extLst>
          </p:cNvPr>
          <p:cNvSpPr txBox="1"/>
          <p:nvPr/>
        </p:nvSpPr>
        <p:spPr>
          <a:xfrm>
            <a:off x="720003" y="239267"/>
            <a:ext cx="8875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Restricted-Use Health Data Sets Covered in the Course </a:t>
            </a:r>
          </a:p>
          <a:p>
            <a:r>
              <a:rPr lang="en-US" sz="2400" b="1" dirty="0"/>
              <a:t>by Dissemination Agency: 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548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29" y="165051"/>
            <a:ext cx="11841271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Current RMRDC grad student led health projects: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1AB60-784B-FF42-B7B8-49AE4BE1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9" y="1185333"/>
            <a:ext cx="10960738" cy="3885641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Black immigrant health and differences by country of origin/time in US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Gender and racial/ethnic/country of origin differences in timing of HPV vaccination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Death by Despair: Individual and Contextual Predictors of Suicide Mortality Risk</a:t>
            </a:r>
          </a:p>
          <a:p>
            <a:pPr lvl="1"/>
            <a:endParaRPr lang="en-US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Did</a:t>
            </a:r>
            <a:r>
              <a:rPr lang="en-US" spc="-1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ACA</a:t>
            </a:r>
            <a:r>
              <a:rPr lang="en-US" spc="-5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Reduce</a:t>
            </a:r>
            <a:r>
              <a:rPr lang="en-US" spc="-1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Ethnic and Racial Disparities in Healthcare?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Do Sugar-Sweetened Beverage Taxes Work?</a:t>
            </a:r>
          </a:p>
          <a:p>
            <a:pPr lvl="1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State Variation in Intimate Partner Violence Rates: Reporting and Healthcare Utilization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2648-0DA1-4470-BF39-11EC0C115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85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4F252-413F-45DD-8107-F9EBE051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News Flash!!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A6BCA-641B-4E0D-8D71-59068DB69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Projects Using Individual and/or HH Restricted-Use Data from Census Bureau (like those mentioned in the next slides) are eligible to access the data through Remote Access</a:t>
            </a:r>
          </a:p>
          <a:p>
            <a:r>
              <a:rPr lang="en-US" dirty="0"/>
              <a:t>Remote Access</a:t>
            </a:r>
          </a:p>
          <a:p>
            <a:pPr lvl="1"/>
            <a:r>
              <a:rPr lang="en-US" dirty="0"/>
              <a:t>Approved researchers get set up to use restricted data from home office</a:t>
            </a:r>
          </a:p>
          <a:p>
            <a:pPr lvl="1"/>
            <a:r>
              <a:rPr lang="en-US" dirty="0"/>
              <a:t>Undergo additional training and random audits</a:t>
            </a:r>
          </a:p>
          <a:p>
            <a:pPr lvl="1"/>
            <a:r>
              <a:rPr lang="en-US" dirty="0"/>
              <a:t>Only two required trips to RMRDC for training purposes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E6EE1-2449-41B5-B20D-441AD26F4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4122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83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Census </a:t>
            </a:r>
            <a:r>
              <a:rPr lang="en-US" sz="5400" b="1" dirty="0">
                <a:solidFill>
                  <a:srgbClr val="D4B779"/>
                </a:solidFill>
              </a:rPr>
              <a:t>Longitudinal Infrastructure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1" y="1894564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2958" y="1896688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80133" y="1860200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2005-2020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6289" y="1876587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Census</a:t>
            </a:r>
          </a:p>
        </p:txBody>
      </p:sp>
      <p:cxnSp>
        <p:nvCxnSpPr>
          <p:cNvPr id="7" name="Straight Arrow Connector 6"/>
          <p:cNvCxnSpPr>
            <a:stCxn id="3" idx="3"/>
            <a:endCxn id="4" idx="1"/>
          </p:cNvCxnSpPr>
          <p:nvPr/>
        </p:nvCxnSpPr>
        <p:spPr>
          <a:xfrm>
            <a:off x="3297463" y="2217729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69569" y="2219853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19322" y="2179572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3641" y="1444448"/>
            <a:ext cx="349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Decennial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56079" y="384109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2700000">
            <a:off x="2392652" y="3145294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8100000">
            <a:off x="8689958" y="3097647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2783" y="3098709"/>
            <a:ext cx="2701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datasets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19150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641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85459" y="3654400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56177" y="3642427"/>
            <a:ext cx="131626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NCVS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36405" y="3859167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98046" y="3857043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2700000">
            <a:off x="3297463" y="4455105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8100000">
            <a:off x="7645398" y="4525756"/>
            <a:ext cx="1055494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7837" y="4848167"/>
            <a:ext cx="215474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SSA Death and Earnings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49726" y="5010013"/>
            <a:ext cx="1743182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2736" y="532231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29E2E4-92A4-42E2-B9C6-5726547470D2}"/>
              </a:ext>
            </a:extLst>
          </p:cNvPr>
          <p:cNvCxnSpPr>
            <a:cxnSpLocks/>
          </p:cNvCxnSpPr>
          <p:nvPr/>
        </p:nvCxnSpPr>
        <p:spPr>
          <a:xfrm flipH="1">
            <a:off x="4487270" y="4004360"/>
            <a:ext cx="1" cy="81833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D662C9-BB69-4135-A0D4-25715DEA0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F3A81C-4738-43AD-8670-9961BC1A7336}"/>
              </a:ext>
            </a:extLst>
          </p:cNvPr>
          <p:cNvSpPr txBox="1"/>
          <p:nvPr/>
        </p:nvSpPr>
        <p:spPr>
          <a:xfrm>
            <a:off x="5535289" y="4986666"/>
            <a:ext cx="131626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Address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D280C1F-F902-4CCF-8D25-9E43A558FB96}"/>
              </a:ext>
            </a:extLst>
          </p:cNvPr>
          <p:cNvCxnSpPr/>
          <p:nvPr/>
        </p:nvCxnSpPr>
        <p:spPr>
          <a:xfrm>
            <a:off x="6841706" y="5310732"/>
            <a:ext cx="642553" cy="212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5A74A22-C38D-407E-90DB-A25DBD1FA7EC}"/>
              </a:ext>
            </a:extLst>
          </p:cNvPr>
          <p:cNvSpPr txBox="1"/>
          <p:nvPr/>
        </p:nvSpPr>
        <p:spPr>
          <a:xfrm>
            <a:off x="4520449" y="4478028"/>
            <a:ext cx="336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4B77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other datasets</a:t>
            </a:r>
          </a:p>
        </p:txBody>
      </p:sp>
    </p:spTree>
    <p:extLst>
      <p:ext uri="{BB962C8B-B14F-4D97-AF65-F5344CB8AC3E}">
        <p14:creationId xmlns:p14="http://schemas.microsoft.com/office/powerpoint/2010/main" val="3312800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Additional </a:t>
            </a:r>
            <a:r>
              <a:rPr lang="en-US" sz="5400" b="1" dirty="0">
                <a:solidFill>
                  <a:schemeClr val="bg1"/>
                </a:solidFill>
              </a:rPr>
              <a:t>Census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Data for Delinquency and Criminal Justice research: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National Crime Victimization Survey (</a:t>
            </a:r>
            <a:r>
              <a:rPr lang="en-US" dirty="0">
                <a:solidFill>
                  <a:srgbClr val="D4B779"/>
                </a:solidFill>
              </a:rPr>
              <a:t>NCVS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Criminal Justice Administrative Records System (</a:t>
            </a:r>
            <a:r>
              <a:rPr lang="en-US" dirty="0">
                <a:solidFill>
                  <a:srgbClr val="D4B779"/>
                </a:solidFill>
              </a:rPr>
              <a:t>CJARS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Data for Family Health Programs, Social Services Utilization research: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Survey of Income and Program Participation (</a:t>
            </a:r>
            <a:r>
              <a:rPr lang="en-US" dirty="0">
                <a:solidFill>
                  <a:srgbClr val="D4B779"/>
                </a:solidFill>
              </a:rPr>
              <a:t>SIPP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SNAP/TANF/WIC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Centers for Medicare and Medicaid Services (</a:t>
            </a:r>
            <a:r>
              <a:rPr lang="en-US" dirty="0">
                <a:solidFill>
                  <a:srgbClr val="D4B779"/>
                </a:solidFill>
              </a:rPr>
              <a:t>CMS</a:t>
            </a:r>
            <a:r>
              <a:rPr lang="en-US" dirty="0">
                <a:solidFill>
                  <a:schemeClr val="bg1"/>
                </a:solidFill>
              </a:rPr>
              <a:t>) Enrollment Data</a:t>
            </a:r>
          </a:p>
          <a:p>
            <a:r>
              <a:rPr lang="en-US" dirty="0">
                <a:solidFill>
                  <a:schemeClr val="bg1"/>
                </a:solidFill>
              </a:rPr>
              <a:t>All free to access through DU consortium agreement!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6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Crime </a:t>
            </a:r>
            <a:r>
              <a:rPr lang="en-US" sz="5400" b="1" dirty="0">
                <a:solidFill>
                  <a:schemeClr val="bg1"/>
                </a:solidFill>
              </a:rPr>
              <a:t>Data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National Crime Victimization Survey (NCVS) </a:t>
            </a:r>
            <a:r>
              <a:rPr lang="en-US" dirty="0">
                <a:solidFill>
                  <a:schemeClr val="bg1"/>
                </a:solidFill>
              </a:rPr>
              <a:t>is collected by Census on behalf of the Bureau of Justice Statistics (BJS) to produce national estimates of crime incidence, reporting and victim characteristics.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potential crime victims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D8B979"/>
                </a:solidFill>
              </a:rPr>
              <a:t>Criminal Justice Administrative Records System (CJARS)</a:t>
            </a:r>
            <a:r>
              <a:rPr lang="en-US" dirty="0">
                <a:solidFill>
                  <a:schemeClr val="bg1"/>
                </a:solidFill>
              </a:rPr>
              <a:t> is a collaboration between State justice departments, the University of Michigan, and Census to link offender records to other demographic, economic, and administrative data collected by the federal government.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Sampling frame is </a:t>
            </a:r>
            <a:r>
              <a:rPr lang="en-US" dirty="0">
                <a:solidFill>
                  <a:srgbClr val="D8B979"/>
                </a:solidFill>
              </a:rPr>
              <a:t>adult criminal offenders</a:t>
            </a:r>
            <a:r>
              <a:rPr lang="en-US" dirty="0">
                <a:solidFill>
                  <a:schemeClr val="bg1"/>
                </a:solidFill>
              </a:rPr>
              <a:t> in participating States.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9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C47C48-7DB9-E84A-BCD3-0D47794D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294"/>
            <a:ext cx="10495844" cy="15999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/>
              <a:t>RMRDC Membership Network</a:t>
            </a:r>
            <a:br>
              <a:rPr lang="en-US" dirty="0"/>
            </a:br>
            <a:r>
              <a:rPr lang="en-US" sz="2200" dirty="0"/>
              <a:t>*</a:t>
            </a:r>
            <a:r>
              <a:rPr lang="en-US" sz="2700" b="1" dirty="0"/>
              <a:t>All faculty, staff, and graduate students associated with member universities have free access to the lab and services</a:t>
            </a:r>
            <a:br>
              <a:rPr lang="en-US" b="1" dirty="0"/>
            </a:br>
            <a:endParaRPr lang="en-US" dirty="0"/>
          </a:p>
        </p:txBody>
      </p:sp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D57338C6-528B-1F40-B8E3-3F4EFF3F8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0" y="1977791"/>
            <a:ext cx="3159249" cy="1540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4EDA5-1268-5B4C-8B01-2D322D1A4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1528198"/>
            <a:ext cx="3159249" cy="1026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679E94-D083-1C44-A6B1-094EBFF15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36" y="3177943"/>
            <a:ext cx="2928186" cy="8052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80478D-C955-2F4C-8ED3-7A83EF178D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93" y="2809917"/>
            <a:ext cx="2458719" cy="969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6923A8-A3E6-7348-80BE-7DEB7A1AA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53" y="4000036"/>
            <a:ext cx="3175682" cy="9527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43DFD1-9E85-614C-8A76-C3789428F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75" y="1803160"/>
            <a:ext cx="3472356" cy="935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0E0F685-D781-3348-B22E-967F980DDC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537" y="3983194"/>
            <a:ext cx="2085975" cy="193909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79A21FAF-E628-2B44-92D9-F1F813A381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20" y="4035357"/>
            <a:ext cx="2133600" cy="21431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363C8-9DAF-4729-9372-A08B8816EB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65" y="5371359"/>
            <a:ext cx="4348206" cy="5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36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1475720" cy="1325563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National Crime Victimization Survey </a:t>
            </a:r>
            <a:r>
              <a:rPr lang="en-US" sz="5200" b="1" dirty="0">
                <a:solidFill>
                  <a:srgbClr val="D8B979"/>
                </a:solidFill>
              </a:rPr>
              <a:t>(NCVS)</a:t>
            </a:r>
            <a:endParaRPr lang="en-US" sz="5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613536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Annually, </a:t>
            </a:r>
            <a:r>
              <a:rPr lang="en-US" dirty="0">
                <a:solidFill>
                  <a:srgbClr val="D8B979"/>
                </a:solidFill>
              </a:rPr>
              <a:t>2005-2015</a:t>
            </a:r>
            <a:r>
              <a:rPr lang="en-US" dirty="0">
                <a:solidFill>
                  <a:schemeClr val="bg1"/>
                </a:solidFill>
              </a:rPr>
              <a:t> (for now).  Most comprehensive data on </a:t>
            </a:r>
            <a:r>
              <a:rPr lang="en-US" dirty="0">
                <a:solidFill>
                  <a:srgbClr val="D8B979"/>
                </a:solidFill>
              </a:rPr>
              <a:t>personal crime </a:t>
            </a:r>
            <a:r>
              <a:rPr lang="en-US" dirty="0">
                <a:solidFill>
                  <a:schemeClr val="bg1"/>
                </a:solidFill>
              </a:rPr>
              <a:t>in the US given limitations with reported crime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E.g. Uniform Crime Reports (UCR). What is missing from these data?</a:t>
            </a:r>
          </a:p>
          <a:p>
            <a:r>
              <a:rPr lang="en-US" dirty="0">
                <a:solidFill>
                  <a:schemeClr val="bg1"/>
                </a:solidFill>
              </a:rPr>
              <a:t>Yearly, nationally representative sample of </a:t>
            </a:r>
            <a:r>
              <a:rPr lang="en-US" dirty="0">
                <a:solidFill>
                  <a:srgbClr val="D8B979"/>
                </a:solidFill>
              </a:rPr>
              <a:t>160,000</a:t>
            </a:r>
            <a:r>
              <a:rPr lang="en-US" dirty="0">
                <a:solidFill>
                  <a:schemeClr val="bg1"/>
                </a:solidFill>
              </a:rPr>
              <a:t> people age 12+ in 95,000 households. </a:t>
            </a:r>
            <a:r>
              <a:rPr lang="en-US" dirty="0">
                <a:solidFill>
                  <a:srgbClr val="D8B979"/>
                </a:solidFill>
              </a:rPr>
              <a:t>Interviews total ~240,000</a:t>
            </a:r>
            <a:r>
              <a:rPr lang="en-US" dirty="0">
                <a:solidFill>
                  <a:schemeClr val="bg1"/>
                </a:solidFill>
              </a:rPr>
              <a:t>, annually. </a:t>
            </a:r>
            <a:r>
              <a:rPr lang="en-US" dirty="0">
                <a:solidFill>
                  <a:srgbClr val="D4B779"/>
                </a:solidFill>
              </a:rPr>
              <a:t>Longitudinal!</a:t>
            </a:r>
          </a:p>
          <a:p>
            <a:r>
              <a:rPr lang="en-US" dirty="0">
                <a:solidFill>
                  <a:schemeClr val="bg1"/>
                </a:solidFill>
              </a:rPr>
              <a:t>Interviews encompass </a:t>
            </a:r>
            <a:r>
              <a:rPr lang="en-US" dirty="0" err="1">
                <a:solidFill>
                  <a:schemeClr val="bg1"/>
                </a:solidFill>
              </a:rPr>
              <a:t>sociodemographics</a:t>
            </a:r>
            <a:r>
              <a:rPr lang="en-US" dirty="0">
                <a:solidFill>
                  <a:schemeClr val="bg1"/>
                </a:solidFill>
              </a:rPr>
              <a:t>, criminal victimization instances, offender/crime characteristics, reporting, medical response, and criminal justice system experiences</a:t>
            </a:r>
          </a:p>
          <a:p>
            <a:r>
              <a:rPr lang="en-US" dirty="0">
                <a:solidFill>
                  <a:schemeClr val="bg1"/>
                </a:solidFill>
              </a:rPr>
              <a:t>Information from the survey supplements official crime reports to estimate likelihood of </a:t>
            </a:r>
            <a:r>
              <a:rPr lang="en-US" dirty="0">
                <a:solidFill>
                  <a:srgbClr val="D8B979"/>
                </a:solidFill>
              </a:rPr>
              <a:t>underreported crimes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90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65125"/>
            <a:ext cx="11475720" cy="1325563"/>
          </a:xfrm>
        </p:spPr>
        <p:txBody>
          <a:bodyPr>
            <a:noAutofit/>
          </a:bodyPr>
          <a:lstStyle/>
          <a:p>
            <a:r>
              <a:rPr lang="en-US" sz="5200" b="1" dirty="0">
                <a:solidFill>
                  <a:srgbClr val="D8B979"/>
                </a:solidFill>
              </a:rPr>
              <a:t>Local </a:t>
            </a:r>
            <a:r>
              <a:rPr lang="en-US" sz="5200" b="1" dirty="0">
                <a:solidFill>
                  <a:schemeClr val="bg1"/>
                </a:solidFill>
              </a:rPr>
              <a:t>NCVS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6135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State Variation in Intimate Partner Violence Rates, Reporting and Healthcare Utilization </a:t>
            </a: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>
                <a:solidFill>
                  <a:srgbClr val="D4B779"/>
                </a:solidFill>
              </a:rPr>
              <a:t>Sarah Small, Anita Pena (CSU) </a:t>
            </a:r>
          </a:p>
          <a:p>
            <a:r>
              <a:rPr lang="en-US" dirty="0">
                <a:solidFill>
                  <a:schemeClr val="bg1"/>
                </a:solidFill>
              </a:rPr>
              <a:t>Examines IPV victims’ experiences to evaluate victim outcomes by state and temporal variation in mandatory reporting laws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bg1"/>
                </a:solidFill>
              </a:rPr>
              <a:t>The Social and Economic Consequences of Violent Victimization in the NCVS </a:t>
            </a:r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en-US" sz="2800" dirty="0">
                <a:solidFill>
                  <a:srgbClr val="D4B779"/>
                </a:solidFill>
              </a:rPr>
              <a:t>Joshua Clapp, Ben Gilbert, Phil Pendergast (</a:t>
            </a:r>
            <a:r>
              <a:rPr lang="en-US" sz="2800" dirty="0" err="1">
                <a:solidFill>
                  <a:srgbClr val="D4B779"/>
                </a:solidFill>
              </a:rPr>
              <a:t>UWy</a:t>
            </a:r>
            <a:r>
              <a:rPr lang="en-US" sz="2800" dirty="0">
                <a:solidFill>
                  <a:srgbClr val="D4B779"/>
                </a:solidFill>
              </a:rPr>
              <a:t>, CSM, CU-B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</a:rPr>
              <a:t>Estimates longitudinal impacts of violent victimization on victim employment, earnings, housing stability with quasi-experimental methods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0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NCVS </a:t>
            </a:r>
            <a:r>
              <a:rPr lang="en-US" sz="5400" b="1" dirty="0">
                <a:solidFill>
                  <a:schemeClr val="bg1"/>
                </a:solidFill>
              </a:rPr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</a:t>
            </a:r>
            <a:r>
              <a:rPr lang="en-US" dirty="0">
                <a:solidFill>
                  <a:srgbClr val="D4B779"/>
                </a:solidFill>
              </a:rPr>
              <a:t>services</a:t>
            </a:r>
            <a:r>
              <a:rPr lang="en-US" dirty="0">
                <a:solidFill>
                  <a:schemeClr val="bg1"/>
                </a:solidFill>
              </a:rPr>
              <a:t> are sought after crime victimization? How does this vary by type of crime? By </a:t>
            </a:r>
            <a:r>
              <a:rPr lang="en-US" dirty="0">
                <a:solidFill>
                  <a:srgbClr val="D4B779"/>
                </a:solidFill>
              </a:rPr>
              <a:t>state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county </a:t>
            </a:r>
            <a:r>
              <a:rPr lang="en-US" dirty="0">
                <a:solidFill>
                  <a:schemeClr val="bg1"/>
                </a:solidFill>
              </a:rPr>
              <a:t>of residence? By </a:t>
            </a:r>
            <a:r>
              <a:rPr lang="en-US" dirty="0">
                <a:solidFill>
                  <a:srgbClr val="D4B779"/>
                </a:solidFill>
              </a:rPr>
              <a:t>Urbanicity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 housing characteristics impact </a:t>
            </a:r>
            <a:r>
              <a:rPr lang="en-US" dirty="0">
                <a:solidFill>
                  <a:srgbClr val="D8B979"/>
                </a:solidFill>
              </a:rPr>
              <a:t>Intimate Partner Violence</a:t>
            </a:r>
            <a:r>
              <a:rPr lang="en-US" dirty="0">
                <a:solidFill>
                  <a:schemeClr val="bg1"/>
                </a:solidFill>
              </a:rPr>
              <a:t> rates? Does </a:t>
            </a:r>
            <a:r>
              <a:rPr lang="en-US" dirty="0">
                <a:solidFill>
                  <a:srgbClr val="D8B979"/>
                </a:solidFill>
              </a:rPr>
              <a:t>reporting</a:t>
            </a:r>
            <a:r>
              <a:rPr lang="en-US" dirty="0">
                <a:solidFill>
                  <a:schemeClr val="bg1"/>
                </a:solidFill>
              </a:rPr>
              <a:t> vary across collection method (phone vs. in-person)?</a:t>
            </a:r>
          </a:p>
          <a:p>
            <a:r>
              <a:rPr lang="en-US" dirty="0">
                <a:solidFill>
                  <a:schemeClr val="bg1"/>
                </a:solidFill>
              </a:rPr>
              <a:t>What types of crime are the most consistently </a:t>
            </a:r>
            <a:r>
              <a:rPr lang="en-US" dirty="0">
                <a:solidFill>
                  <a:srgbClr val="D8B979"/>
                </a:solidFill>
              </a:rPr>
              <a:t>under-reported</a:t>
            </a:r>
            <a:r>
              <a:rPr lang="en-US" dirty="0">
                <a:solidFill>
                  <a:schemeClr val="bg1"/>
                </a:solidFill>
              </a:rPr>
              <a:t>? How does this differ by </a:t>
            </a:r>
            <a:r>
              <a:rPr lang="en-US" dirty="0">
                <a:solidFill>
                  <a:srgbClr val="D8B979"/>
                </a:solidFill>
              </a:rPr>
              <a:t>urban/rural residence, gender,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What crimes are occurring in </a:t>
            </a:r>
            <a:r>
              <a:rPr lang="en-US" dirty="0">
                <a:solidFill>
                  <a:srgbClr val="D4B779"/>
                </a:solidFill>
              </a:rPr>
              <a:t>schools</a:t>
            </a:r>
            <a:r>
              <a:rPr lang="en-US" dirty="0">
                <a:solidFill>
                  <a:schemeClr val="bg1"/>
                </a:solidFill>
              </a:rPr>
              <a:t>? How does this vary across </a:t>
            </a:r>
            <a:r>
              <a:rPr lang="en-US" dirty="0">
                <a:solidFill>
                  <a:srgbClr val="D4B779"/>
                </a:solidFill>
              </a:rPr>
              <a:t>school districts </a:t>
            </a:r>
            <a:r>
              <a:rPr lang="en-US" dirty="0">
                <a:solidFill>
                  <a:schemeClr val="bg1"/>
                </a:solidFill>
              </a:rPr>
              <a:t>and by use of </a:t>
            </a:r>
            <a:r>
              <a:rPr lang="en-US" dirty="0">
                <a:solidFill>
                  <a:srgbClr val="D4B779"/>
                </a:solidFill>
              </a:rPr>
              <a:t>pro-social programs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>
                <a:solidFill>
                  <a:srgbClr val="D4B779"/>
                </a:solidFill>
              </a:rPr>
              <a:t>policies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9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b="1" dirty="0">
                <a:solidFill>
                  <a:srgbClr val="D4B7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0390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Event-level</a:t>
            </a:r>
            <a:r>
              <a:rPr lang="en-US" dirty="0">
                <a:solidFill>
                  <a:schemeClr val="bg1"/>
                </a:solidFill>
              </a:rPr>
              <a:t> criminal justice data on a </a:t>
            </a:r>
            <a:r>
              <a:rPr lang="en-US" dirty="0">
                <a:solidFill>
                  <a:srgbClr val="D8B979"/>
                </a:solidFill>
              </a:rPr>
              <a:t>national scale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26 states provide data (inc. </a:t>
            </a:r>
            <a:r>
              <a:rPr lang="en-US" dirty="0">
                <a:solidFill>
                  <a:srgbClr val="D8B979"/>
                </a:solidFill>
              </a:rPr>
              <a:t>Colorado</a:t>
            </a:r>
            <a:r>
              <a:rPr lang="en-US" dirty="0">
                <a:solidFill>
                  <a:schemeClr val="bg1"/>
                </a:solidFill>
              </a:rPr>
              <a:t>) or are in the process of contributing data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&gt;150 million criminal justice events, &gt;30 million unique individuals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Coverage of </a:t>
            </a:r>
            <a:r>
              <a:rPr lang="en-US" dirty="0">
                <a:solidFill>
                  <a:srgbClr val="D8B979"/>
                </a:solidFill>
              </a:rPr>
              <a:t>43% of the US population </a:t>
            </a:r>
            <a:r>
              <a:rPr lang="en-US" dirty="0">
                <a:solidFill>
                  <a:schemeClr val="bg1"/>
                </a:solidFill>
              </a:rPr>
              <a:t>in at least one domain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Arrestees, criminal defendants, inmates, probationers/parolees</a:t>
            </a:r>
          </a:p>
          <a:p>
            <a:r>
              <a:rPr lang="en-US" dirty="0">
                <a:solidFill>
                  <a:schemeClr val="bg1"/>
                </a:solidFill>
              </a:rPr>
              <a:t>Allows for: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Harmonization of criminal involvement</a:t>
            </a:r>
            <a:r>
              <a:rPr lang="en-US" dirty="0">
                <a:solidFill>
                  <a:srgbClr val="D8B979"/>
                </a:solidFill>
              </a:rPr>
              <a:t> across multiple jurisdictions and over time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Assessing how criminal episodes progress through the justice system and into the community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71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b="1" dirty="0">
                <a:solidFill>
                  <a:srgbClr val="D4B7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29010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D8B979"/>
                </a:solidFill>
              </a:rPr>
              <a:t>Includes </a:t>
            </a:r>
            <a:r>
              <a:rPr lang="en-US" dirty="0">
                <a:solidFill>
                  <a:schemeClr val="bg1"/>
                </a:solidFill>
              </a:rPr>
              <a:t>data on: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Adult offenders for a variety of criminal offenses (including statutory charges)</a:t>
            </a:r>
          </a:p>
          <a:p>
            <a:pPr lvl="1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Records of arrests, bookings, criminal court filings, probation, prison, parole terms</a:t>
            </a:r>
          </a:p>
          <a:p>
            <a:r>
              <a:rPr lang="en-US" dirty="0">
                <a:solidFill>
                  <a:schemeClr val="bg1"/>
                </a:solidFill>
              </a:rPr>
              <a:t>Does </a:t>
            </a:r>
            <a:r>
              <a:rPr lang="en-US" dirty="0">
                <a:solidFill>
                  <a:srgbClr val="D8B979"/>
                </a:solidFill>
              </a:rPr>
              <a:t>not</a:t>
            </a:r>
            <a:r>
              <a:rPr lang="en-US" dirty="0">
                <a:solidFill>
                  <a:schemeClr val="bg1"/>
                </a:solidFill>
              </a:rPr>
              <a:t> include: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Minors (unless juvenile cases are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transferred to adult court), crimes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not resulting in arrest, civil court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cases, traffic cases, tracking of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employees in justice system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8BA236-2F71-4F41-9C21-71D628C45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21" y="3280410"/>
            <a:ext cx="5992946" cy="282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4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Criminal Justice Administrative Records System </a:t>
            </a:r>
            <a:r>
              <a:rPr lang="en-US" sz="5400" b="1" dirty="0">
                <a:solidFill>
                  <a:srgbClr val="D4B779"/>
                </a:solidFill>
              </a:rPr>
              <a:t>(CJARS)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6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Data are complex and multifaceted! There is extensive and comprehensive documentation available here:</a:t>
            </a:r>
            <a:r>
              <a:rPr lang="en-US" dirty="0">
                <a:solidFill>
                  <a:srgbClr val="D4B779"/>
                </a:solidFill>
              </a:rPr>
              <a:t> </a:t>
            </a:r>
            <a:r>
              <a:rPr lang="en-US" dirty="0">
                <a:solidFill>
                  <a:srgbClr val="D4B779"/>
                </a:solidFill>
                <a:hlinkClick r:id="rId2"/>
              </a:rPr>
              <a:t>https://cjars.isr.umich.edu/wp-content/uploads/CJARS_data_docs_2021_03_22_14_40.pdf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59E73-1267-4565-9C02-F12943D2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08" y="3235712"/>
            <a:ext cx="6228200" cy="2771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1093D-9EE4-45AE-AA89-12EEA7D2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960" y="3242244"/>
            <a:ext cx="3565010" cy="2765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98046-0DB3-48B2-88B9-7259C3789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727" y="3783506"/>
            <a:ext cx="5786863" cy="130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6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CJARS </a:t>
            </a:r>
            <a:r>
              <a:rPr lang="en-US" sz="5400" b="1" dirty="0">
                <a:solidFill>
                  <a:schemeClr val="bg1"/>
                </a:solidFill>
              </a:rPr>
              <a:t>Research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much does </a:t>
            </a:r>
            <a:r>
              <a:rPr lang="en-US" dirty="0">
                <a:solidFill>
                  <a:srgbClr val="D8B979"/>
                </a:solidFill>
              </a:rPr>
              <a:t>incarceration</a:t>
            </a:r>
            <a:r>
              <a:rPr lang="en-US" dirty="0">
                <a:solidFill>
                  <a:schemeClr val="bg1"/>
                </a:solidFill>
              </a:rPr>
              <a:t> or other criminal justice contact impact </a:t>
            </a:r>
            <a:r>
              <a:rPr lang="en-US" dirty="0">
                <a:solidFill>
                  <a:srgbClr val="D8B979"/>
                </a:solidFill>
              </a:rPr>
              <a:t>lifetime wages, job types and tenure</a:t>
            </a:r>
            <a:r>
              <a:rPr lang="en-US" dirty="0">
                <a:solidFill>
                  <a:schemeClr val="bg1"/>
                </a:solidFill>
              </a:rPr>
              <a:t>? Does it vary by </a:t>
            </a:r>
            <a:r>
              <a:rPr lang="en-US" dirty="0">
                <a:solidFill>
                  <a:srgbClr val="D8B979"/>
                </a:solidFill>
              </a:rPr>
              <a:t>race/ethnicity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Do offenders who are </a:t>
            </a:r>
            <a:r>
              <a:rPr lang="en-US" dirty="0">
                <a:solidFill>
                  <a:srgbClr val="D8B979"/>
                </a:solidFill>
              </a:rPr>
              <a:t>gang-involved</a:t>
            </a:r>
            <a:r>
              <a:rPr lang="en-US" dirty="0">
                <a:solidFill>
                  <a:schemeClr val="bg1"/>
                </a:solidFill>
              </a:rPr>
              <a:t> have increased </a:t>
            </a:r>
            <a:r>
              <a:rPr lang="en-US" dirty="0">
                <a:solidFill>
                  <a:srgbClr val="D8B979"/>
                </a:solidFill>
              </a:rPr>
              <a:t>mortality</a:t>
            </a:r>
            <a:r>
              <a:rPr lang="en-US" dirty="0">
                <a:solidFill>
                  <a:schemeClr val="bg1"/>
                </a:solidFill>
              </a:rPr>
              <a:t>, above and beyond additional mortality risks of incarceration?</a:t>
            </a:r>
          </a:p>
          <a:p>
            <a:r>
              <a:rPr lang="en-US" dirty="0">
                <a:solidFill>
                  <a:schemeClr val="bg1"/>
                </a:solidFill>
              </a:rPr>
              <a:t>How does </a:t>
            </a:r>
            <a:r>
              <a:rPr lang="en-US" dirty="0">
                <a:solidFill>
                  <a:srgbClr val="D8B979"/>
                </a:solidFill>
              </a:rPr>
              <a:t>criminal justice contact </a:t>
            </a:r>
            <a:r>
              <a:rPr lang="en-US" dirty="0">
                <a:solidFill>
                  <a:schemeClr val="bg1"/>
                </a:solidFill>
              </a:rPr>
              <a:t>impact </a:t>
            </a:r>
            <a:r>
              <a:rPr lang="en-US" dirty="0">
                <a:solidFill>
                  <a:srgbClr val="D8B979"/>
                </a:solidFill>
              </a:rPr>
              <a:t>public program participation</a:t>
            </a:r>
            <a:r>
              <a:rPr lang="en-US" dirty="0">
                <a:solidFill>
                  <a:schemeClr val="bg1"/>
                </a:solidFill>
              </a:rPr>
              <a:t>, such as use of TANF, SNAP, or WIC?</a:t>
            </a:r>
          </a:p>
          <a:p>
            <a:r>
              <a:rPr lang="en-US" dirty="0">
                <a:solidFill>
                  <a:schemeClr val="bg1"/>
                </a:solidFill>
              </a:rPr>
              <a:t>Are there differences in rates of </a:t>
            </a:r>
            <a:r>
              <a:rPr lang="en-US" dirty="0">
                <a:solidFill>
                  <a:srgbClr val="D8B979"/>
                </a:solidFill>
              </a:rPr>
              <a:t>Driving Under the Influence (DUIs) </a:t>
            </a:r>
            <a:r>
              <a:rPr lang="en-US" dirty="0">
                <a:solidFill>
                  <a:schemeClr val="bg1"/>
                </a:solidFill>
              </a:rPr>
              <a:t>by State and local </a:t>
            </a:r>
            <a:r>
              <a:rPr lang="en-US" dirty="0">
                <a:solidFill>
                  <a:srgbClr val="D8B979"/>
                </a:solidFill>
              </a:rPr>
              <a:t>programs and policies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  <a:p>
            <a:r>
              <a:rPr lang="en-US" dirty="0">
                <a:solidFill>
                  <a:schemeClr val="bg1"/>
                </a:solidFill>
              </a:rPr>
              <a:t>How do </a:t>
            </a:r>
            <a:r>
              <a:rPr lang="en-US" dirty="0">
                <a:solidFill>
                  <a:srgbClr val="D4B779"/>
                </a:solidFill>
              </a:rPr>
              <a:t>neighborhood characteristics </a:t>
            </a:r>
            <a:r>
              <a:rPr lang="en-US" dirty="0">
                <a:solidFill>
                  <a:schemeClr val="bg1"/>
                </a:solidFill>
              </a:rPr>
              <a:t>impact criminal involvement?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75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1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Data </a:t>
            </a:r>
            <a:r>
              <a:rPr lang="en-US" sz="5400" b="1" dirty="0">
                <a:solidFill>
                  <a:schemeClr val="bg1"/>
                </a:solidFill>
              </a:rPr>
              <a:t>Overview – Public Programs and Service Utilization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4"/>
            <a:ext cx="11037570" cy="47199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Survey of Income and Program Participation (</a:t>
            </a:r>
            <a:r>
              <a:rPr lang="en-US" dirty="0">
                <a:solidFill>
                  <a:srgbClr val="D4B779"/>
                </a:solidFill>
              </a:rPr>
              <a:t>SIPP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en-US" dirty="0">
                <a:solidFill>
                  <a:srgbClr val="D4B779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provides comprehensive information on the dynamics of income, employment, household composition and government program participation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Large sample of households interviewed over a </a:t>
            </a:r>
            <a:r>
              <a:rPr lang="en-US" dirty="0">
                <a:solidFill>
                  <a:srgbClr val="D4B779"/>
                </a:solidFill>
              </a:rPr>
              <a:t>two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four-year </a:t>
            </a:r>
            <a:r>
              <a:rPr lang="en-US" dirty="0">
                <a:solidFill>
                  <a:schemeClr val="bg1"/>
                </a:solidFill>
              </a:rPr>
              <a:t>period</a:t>
            </a:r>
          </a:p>
          <a:p>
            <a:r>
              <a:rPr lang="en-US" dirty="0">
                <a:solidFill>
                  <a:schemeClr val="bg1"/>
                </a:solidFill>
              </a:rPr>
              <a:t>Supplemental Nutrition Assistance Program (</a:t>
            </a:r>
            <a:r>
              <a:rPr lang="en-US" dirty="0">
                <a:solidFill>
                  <a:srgbClr val="D4B779"/>
                </a:solidFill>
              </a:rPr>
              <a:t>SNAP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>
                <a:solidFill>
                  <a:srgbClr val="D4B779"/>
                </a:solidFill>
              </a:rPr>
              <a:t>WIC</a:t>
            </a:r>
            <a:r>
              <a:rPr lang="en-US" dirty="0">
                <a:solidFill>
                  <a:schemeClr val="bg1"/>
                </a:solidFill>
              </a:rPr>
              <a:t>) and Temporary Assistance for Needy Families (</a:t>
            </a:r>
            <a:r>
              <a:rPr lang="en-US" dirty="0">
                <a:solidFill>
                  <a:srgbClr val="D4B779"/>
                </a:solidFill>
              </a:rPr>
              <a:t>TANF</a:t>
            </a:r>
            <a:r>
              <a:rPr lang="en-US" dirty="0">
                <a:solidFill>
                  <a:schemeClr val="bg1"/>
                </a:solidFill>
              </a:rPr>
              <a:t>) microdata availability varies over time </a:t>
            </a:r>
          </a:p>
          <a:p>
            <a:r>
              <a:rPr lang="en-US" dirty="0">
                <a:solidFill>
                  <a:schemeClr val="bg1"/>
                </a:solidFill>
              </a:rPr>
              <a:t>Centers for Medicare and Medicaid Services (</a:t>
            </a:r>
            <a:r>
              <a:rPr lang="en-US" dirty="0">
                <a:solidFill>
                  <a:srgbClr val="D4B779"/>
                </a:solidFill>
              </a:rPr>
              <a:t>CMS</a:t>
            </a:r>
            <a:r>
              <a:rPr lang="en-US" dirty="0">
                <a:solidFill>
                  <a:schemeClr val="bg1"/>
                </a:solidFill>
              </a:rPr>
              <a:t>) provides access to administrative data on beneficiaries</a:t>
            </a:r>
          </a:p>
        </p:txBody>
      </p:sp>
    </p:spTree>
    <p:extLst>
      <p:ext uri="{BB962C8B-B14F-4D97-AF65-F5344CB8AC3E}">
        <p14:creationId xmlns:p14="http://schemas.microsoft.com/office/powerpoint/2010/main" val="2799363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SIPP </a:t>
            </a:r>
            <a:r>
              <a:rPr lang="en-US" sz="5400" b="1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2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SIPP panel data are currently available between </a:t>
            </a:r>
            <a:r>
              <a:rPr lang="en-US" dirty="0">
                <a:solidFill>
                  <a:srgbClr val="D4B779"/>
                </a:solidFill>
              </a:rPr>
              <a:t>1984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>
                <a:solidFill>
                  <a:srgbClr val="D4B779"/>
                </a:solidFill>
              </a:rPr>
              <a:t>2020 </a:t>
            </a:r>
          </a:p>
          <a:p>
            <a:r>
              <a:rPr lang="en-US" dirty="0">
                <a:solidFill>
                  <a:schemeClr val="bg1"/>
                </a:solidFill>
              </a:rPr>
              <a:t>Covers </a:t>
            </a:r>
            <a:r>
              <a:rPr lang="en-US" dirty="0">
                <a:solidFill>
                  <a:srgbClr val="D4B779"/>
                </a:solidFill>
              </a:rPr>
              <a:t>14,000</a:t>
            </a:r>
            <a:r>
              <a:rPr lang="en-US" dirty="0">
                <a:solidFill>
                  <a:schemeClr val="bg1"/>
                </a:solidFill>
              </a:rPr>
              <a:t> to </a:t>
            </a:r>
            <a:r>
              <a:rPr lang="en-US" dirty="0">
                <a:solidFill>
                  <a:srgbClr val="D4B779"/>
                </a:solidFill>
              </a:rPr>
              <a:t>52,000 </a:t>
            </a:r>
            <a:r>
              <a:rPr lang="en-US" dirty="0">
                <a:solidFill>
                  <a:schemeClr val="bg1"/>
                </a:solidFill>
              </a:rPr>
              <a:t>households in each panel</a:t>
            </a:r>
          </a:p>
          <a:p>
            <a:r>
              <a:rPr lang="en-US" dirty="0">
                <a:solidFill>
                  <a:schemeClr val="bg1"/>
                </a:solidFill>
              </a:rPr>
              <a:t>Linkable to all other Census data collections (inc. </a:t>
            </a:r>
            <a:r>
              <a:rPr lang="en-US" dirty="0">
                <a:solidFill>
                  <a:srgbClr val="D4B779"/>
                </a:solidFill>
              </a:rPr>
              <a:t>NCVS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CJARS</a:t>
            </a:r>
            <a:r>
              <a:rPr lang="en-US" dirty="0">
                <a:solidFill>
                  <a:schemeClr val="bg1"/>
                </a:solidFill>
              </a:rPr>
              <a:t> data)</a:t>
            </a:r>
          </a:p>
          <a:p>
            <a:r>
              <a:rPr lang="en-US" dirty="0">
                <a:solidFill>
                  <a:schemeClr val="bg1"/>
                </a:solidFill>
              </a:rPr>
              <a:t>Social Security Administration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rgbClr val="D4B779"/>
                </a:solidFill>
              </a:rPr>
              <a:t>SSA</a:t>
            </a:r>
            <a:r>
              <a:rPr lang="en-US" dirty="0">
                <a:solidFill>
                  <a:schemeClr val="bg1"/>
                </a:solidFill>
              </a:rPr>
              <a:t>) provides lifetime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earnings data for the SIPP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sample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FC59911A-1230-4A1E-9D4C-976C639AC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3098544"/>
            <a:ext cx="6217920" cy="32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SNAP</a:t>
            </a:r>
            <a:r>
              <a:rPr lang="en-US" sz="5400" b="1" dirty="0">
                <a:solidFill>
                  <a:schemeClr val="bg1"/>
                </a:solidFill>
              </a:rPr>
              <a:t>/</a:t>
            </a:r>
            <a:r>
              <a:rPr lang="en-US" sz="5400" b="1" dirty="0">
                <a:solidFill>
                  <a:srgbClr val="D4B779"/>
                </a:solidFill>
              </a:rPr>
              <a:t>WIC</a:t>
            </a:r>
            <a:r>
              <a:rPr lang="en-US" sz="5400" b="1" dirty="0">
                <a:solidFill>
                  <a:schemeClr val="bg1"/>
                </a:solidFill>
              </a:rPr>
              <a:t>/</a:t>
            </a:r>
            <a:r>
              <a:rPr lang="en-US" sz="5400" b="1" dirty="0">
                <a:solidFill>
                  <a:srgbClr val="D4B779"/>
                </a:solidFill>
              </a:rPr>
              <a:t>TANF </a:t>
            </a:r>
            <a:r>
              <a:rPr lang="en-US" sz="54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656" y="147110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Availability of SNAP/WIC/TANF data varies by state and over time</a:t>
            </a:r>
          </a:p>
          <a:p>
            <a:r>
              <a:rPr lang="en-US" dirty="0">
                <a:solidFill>
                  <a:schemeClr val="bg1"/>
                </a:solidFill>
              </a:rPr>
              <a:t>Can be linked at recipient-level to other Census microdata by PIK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CEACFE-177F-48EA-9553-143B34B4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92" y="2594610"/>
            <a:ext cx="10169574" cy="3710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8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BCDB-BCE9-784E-839B-6DFBE6FA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Restricted-Use Microdata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108364" y="1988884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For Researchers:</a:t>
            </a:r>
          </a:p>
          <a:p>
            <a:pPr lvl="1"/>
            <a:r>
              <a:rPr lang="en-US" sz="1600" dirty="0"/>
              <a:t>Greatly expands the policy and basic questions that can be addressed</a:t>
            </a:r>
          </a:p>
          <a:p>
            <a:pPr lvl="1"/>
            <a:r>
              <a:rPr lang="en-US" sz="1600" dirty="0"/>
              <a:t>Builds on past research findings with richer data</a:t>
            </a:r>
          </a:p>
          <a:p>
            <a:pPr lvl="1"/>
            <a:r>
              <a:rPr lang="en-US" sz="1600" dirty="0"/>
              <a:t>Improves competitive edge for grants, publications, recruitment  </a:t>
            </a:r>
          </a:p>
          <a:p>
            <a:pPr lvl="1"/>
            <a:r>
              <a:rPr lang="en-US" sz="1600" dirty="0"/>
              <a:t>Improves graduate education (big data/statistical techniques) and placement</a:t>
            </a:r>
          </a:p>
          <a:p>
            <a:pPr algn="l"/>
            <a:r>
              <a:rPr lang="en-US" sz="2000" b="1" dirty="0"/>
              <a:t>For Research:</a:t>
            </a:r>
          </a:p>
          <a:p>
            <a:pPr lvl="1"/>
            <a:r>
              <a:rPr lang="en-US" sz="1600" dirty="0"/>
              <a:t>National data collections representative of demographic subpopulations and sub-national geographic areas</a:t>
            </a:r>
          </a:p>
          <a:p>
            <a:pPr lvl="1"/>
            <a:r>
              <a:rPr lang="en-US" sz="1600" dirty="0"/>
              <a:t>Longitudinal and/or linked person-level or household-level data</a:t>
            </a:r>
          </a:p>
          <a:p>
            <a:pPr lvl="1"/>
            <a:r>
              <a:rPr lang="en-US" sz="1600" dirty="0"/>
              <a:t>Variables not available in public-use versions of data sets, such as low-level geography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dirty="0"/>
              <a:t>	</a:t>
            </a:r>
          </a:p>
          <a:p>
            <a:pPr algn="l"/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9E11A-49BF-4983-AA77-2E9D8D681D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41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CMS </a:t>
            </a:r>
            <a:r>
              <a:rPr lang="en-US" sz="5400" b="1" dirty="0">
                <a:solidFill>
                  <a:schemeClr val="bg1"/>
                </a:solidFill>
              </a:rPr>
              <a:t>Medicare and Medicaid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90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Centers for Medicare &amp; Medicaid Services (</a:t>
            </a:r>
            <a:r>
              <a:rPr lang="en-US" dirty="0">
                <a:solidFill>
                  <a:srgbClr val="D4B779"/>
                </a:solidFill>
              </a:rPr>
              <a:t>CMS</a:t>
            </a:r>
            <a:r>
              <a:rPr lang="en-US" dirty="0">
                <a:solidFill>
                  <a:schemeClr val="bg1"/>
                </a:solidFill>
              </a:rPr>
              <a:t>) provide access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Medicare Enrollment Database (</a:t>
            </a:r>
            <a:r>
              <a:rPr lang="en-US" dirty="0">
                <a:solidFill>
                  <a:srgbClr val="D4B779"/>
                </a:solidFill>
              </a:rPr>
              <a:t>EDB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1999-2020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Medicaid and Statistical Information System (</a:t>
            </a:r>
            <a:r>
              <a:rPr lang="en-US" dirty="0">
                <a:solidFill>
                  <a:srgbClr val="D4B779"/>
                </a:solidFill>
              </a:rPr>
              <a:t>MSIS</a:t>
            </a:r>
            <a:r>
              <a:rPr lang="en-US" dirty="0">
                <a:solidFill>
                  <a:schemeClr val="bg1"/>
                </a:solidFill>
              </a:rPr>
              <a:t> &amp; </a:t>
            </a:r>
            <a:r>
              <a:rPr lang="en-US" dirty="0">
                <a:solidFill>
                  <a:srgbClr val="D4B779"/>
                </a:solidFill>
              </a:rPr>
              <a:t>T-MSIS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2000-2016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5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CMS </a:t>
            </a:r>
            <a:r>
              <a:rPr lang="en-US" sz="5400" b="1" dirty="0">
                <a:solidFill>
                  <a:schemeClr val="bg1"/>
                </a:solidFill>
              </a:rPr>
              <a:t>Medicare Enrollment Database (</a:t>
            </a:r>
            <a:r>
              <a:rPr lang="en-US" sz="5400" b="1" dirty="0">
                <a:solidFill>
                  <a:srgbClr val="D4B779"/>
                </a:solidFill>
              </a:rPr>
              <a:t>ERB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90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CMS’ database of record for Medicare Beneficiary enrollment info, updated yearly 1999-2020</a:t>
            </a:r>
          </a:p>
          <a:p>
            <a:r>
              <a:rPr lang="en-US" dirty="0">
                <a:solidFill>
                  <a:schemeClr val="bg1"/>
                </a:solidFill>
              </a:rPr>
              <a:t>Beneficiary-level data with a subset of all variables collected: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Eligibility dates and statuses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Birth and death dates (where applicable)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Residence address and residence change dates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Basic demographic information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Beneficiary’s representative payee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PIK (for linkage to other Census survey data)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40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365125"/>
            <a:ext cx="11031166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CMS </a:t>
            </a:r>
            <a:r>
              <a:rPr lang="en-US" sz="5400" b="1" dirty="0">
                <a:solidFill>
                  <a:schemeClr val="bg1"/>
                </a:solidFill>
              </a:rPr>
              <a:t>Medicaid and Statistical Information System (</a:t>
            </a:r>
            <a:r>
              <a:rPr lang="en-US" sz="5400" b="1" dirty="0">
                <a:solidFill>
                  <a:srgbClr val="D4B779"/>
                </a:solidFill>
              </a:rPr>
              <a:t>MSIS</a:t>
            </a:r>
            <a:r>
              <a:rPr lang="en-US" sz="5400" b="1" dirty="0">
                <a:solidFill>
                  <a:schemeClr val="bg1"/>
                </a:solidFill>
              </a:rPr>
              <a:t>) &amp; Transformed MSIS (</a:t>
            </a:r>
            <a:r>
              <a:rPr lang="en-US" sz="5400" b="1" dirty="0">
                <a:solidFill>
                  <a:srgbClr val="D4B779"/>
                </a:solidFill>
              </a:rPr>
              <a:t>T-MSIS</a:t>
            </a:r>
            <a:r>
              <a:rPr lang="en-US" sz="5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390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Used by CMS to gather key eligibility, enrollment, program, utilization, and expenditure data for Medicaid and Children’s Health Insurance Program (CHIP) from States each quarter</a:t>
            </a:r>
          </a:p>
          <a:p>
            <a:r>
              <a:rPr lang="en-US" dirty="0">
                <a:solidFill>
                  <a:schemeClr val="bg1"/>
                </a:solidFill>
              </a:rPr>
              <a:t>Medicaid enrollment data including: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Basic demographics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Length of eligibility period and health insurance coverage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CHIP and TANF usage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09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F751B15E-BE90-41A8-A60D-BB93B8BD7B81}"/>
              </a:ext>
            </a:extLst>
          </p:cNvPr>
          <p:cNvSpPr txBox="1"/>
          <p:nvPr/>
        </p:nvSpPr>
        <p:spPr>
          <a:xfrm rot="3041540">
            <a:off x="9100776" y="2703410"/>
            <a:ext cx="95614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EIN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F6644C-C9E5-4C4D-9146-901B39FDB7B4}"/>
              </a:ext>
            </a:extLst>
          </p:cNvPr>
          <p:cNvSpPr txBox="1"/>
          <p:nvPr/>
        </p:nvSpPr>
        <p:spPr>
          <a:xfrm rot="18963913">
            <a:off x="6627477" y="2819729"/>
            <a:ext cx="1535290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C6544B-671B-4059-B60B-983C5B0BB454}"/>
              </a:ext>
            </a:extLst>
          </p:cNvPr>
          <p:cNvSpPr txBox="1"/>
          <p:nvPr/>
        </p:nvSpPr>
        <p:spPr>
          <a:xfrm rot="18702839">
            <a:off x="1862162" y="2696266"/>
            <a:ext cx="95614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GeoID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8FBB57-1507-48A5-8554-A9E777B1878D}"/>
              </a:ext>
            </a:extLst>
          </p:cNvPr>
          <p:cNvSpPr txBox="1"/>
          <p:nvPr/>
        </p:nvSpPr>
        <p:spPr>
          <a:xfrm rot="18308169">
            <a:off x="4875392" y="4344299"/>
            <a:ext cx="95614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The </a:t>
            </a:r>
            <a:r>
              <a:rPr lang="en-US" sz="5400" b="1" dirty="0">
                <a:solidFill>
                  <a:srgbClr val="D4B779"/>
                </a:solidFill>
              </a:rPr>
              <a:t>Big Picture</a:t>
            </a:r>
            <a:r>
              <a:rPr lang="en-US" sz="5400" b="1" dirty="0">
                <a:solidFill>
                  <a:schemeClr val="bg1"/>
                </a:solidFill>
              </a:rPr>
              <a:t> – Possibilities of Data Linkage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22E6F8-28E1-4A37-B630-C88494AE2E88}"/>
              </a:ext>
            </a:extLst>
          </p:cNvPr>
          <p:cNvSpPr txBox="1"/>
          <p:nvPr/>
        </p:nvSpPr>
        <p:spPr>
          <a:xfrm rot="3670615">
            <a:off x="6258231" y="4333666"/>
            <a:ext cx="956146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2F42C-32B2-4CA0-902D-0D77F57ADB7E}"/>
              </a:ext>
            </a:extLst>
          </p:cNvPr>
          <p:cNvSpPr txBox="1"/>
          <p:nvPr/>
        </p:nvSpPr>
        <p:spPr>
          <a:xfrm rot="2099464">
            <a:off x="3839897" y="2957115"/>
            <a:ext cx="1753862" cy="369332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186C9-24C1-4FEF-ADF9-410DEDE4FAD4}"/>
              </a:ext>
            </a:extLst>
          </p:cNvPr>
          <p:cNvSpPr txBox="1"/>
          <p:nvPr/>
        </p:nvSpPr>
        <p:spPr>
          <a:xfrm>
            <a:off x="5737094" y="2787660"/>
            <a:ext cx="697595" cy="646331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PIK</a:t>
            </a:r>
          </a:p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Rounded Rectangle 15">
            <a:extLst>
              <a:ext uri="{FF2B5EF4-FFF2-40B4-BE49-F238E27FC236}">
                <a16:creationId xmlns:a16="http://schemas.microsoft.com/office/drawing/2014/main" id="{9FE0B8EB-6FD6-4AFD-8224-CF8E7C69B21B}"/>
              </a:ext>
            </a:extLst>
          </p:cNvPr>
          <p:cNvSpPr/>
          <p:nvPr/>
        </p:nvSpPr>
        <p:spPr>
          <a:xfrm>
            <a:off x="5211396" y="1670018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SSA Detailed Earnings Histories</a:t>
            </a: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BB197AAC-590F-4922-9184-0FA39A35E323}"/>
              </a:ext>
            </a:extLst>
          </p:cNvPr>
          <p:cNvSpPr/>
          <p:nvPr/>
        </p:nvSpPr>
        <p:spPr>
          <a:xfrm>
            <a:off x="5211396" y="3137676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SIPP Panel Data and Participation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C1E29467-E2A1-4CAD-A7CA-2E801ADA70DB}"/>
              </a:ext>
            </a:extLst>
          </p:cNvPr>
          <p:cNvSpPr/>
          <p:nvPr/>
        </p:nvSpPr>
        <p:spPr>
          <a:xfrm>
            <a:off x="2412745" y="1714319"/>
            <a:ext cx="2067185" cy="11132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CJARS Criminal Justice Involvement</a:t>
            </a:r>
          </a:p>
        </p:txBody>
      </p:sp>
      <p:sp>
        <p:nvSpPr>
          <p:cNvPr id="26" name="Trapezoid 25">
            <a:extLst>
              <a:ext uri="{FF2B5EF4-FFF2-40B4-BE49-F238E27FC236}">
                <a16:creationId xmlns:a16="http://schemas.microsoft.com/office/drawing/2014/main" id="{D2899434-951E-4DE8-BD5A-680CAA106441}"/>
              </a:ext>
            </a:extLst>
          </p:cNvPr>
          <p:cNvSpPr/>
          <p:nvPr/>
        </p:nvSpPr>
        <p:spPr>
          <a:xfrm>
            <a:off x="3892513" y="4693156"/>
            <a:ext cx="1844581" cy="102803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CMS Medicaid Enrollment</a:t>
            </a:r>
          </a:p>
        </p:txBody>
      </p:sp>
      <p:sp>
        <p:nvSpPr>
          <p:cNvPr id="27" name="Trapezoid 26">
            <a:extLst>
              <a:ext uri="{FF2B5EF4-FFF2-40B4-BE49-F238E27FC236}">
                <a16:creationId xmlns:a16="http://schemas.microsoft.com/office/drawing/2014/main" id="{580E7B60-A58A-4B56-A2D1-100E74F44016}"/>
              </a:ext>
            </a:extLst>
          </p:cNvPr>
          <p:cNvSpPr/>
          <p:nvPr/>
        </p:nvSpPr>
        <p:spPr>
          <a:xfrm>
            <a:off x="6386328" y="4693156"/>
            <a:ext cx="2140392" cy="1028038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SNAP/TANF/WIC Utilization</a:t>
            </a:r>
          </a:p>
        </p:txBody>
      </p:sp>
      <p:sp>
        <p:nvSpPr>
          <p:cNvPr id="31" name="Rounded Rectangle 16">
            <a:extLst>
              <a:ext uri="{FF2B5EF4-FFF2-40B4-BE49-F238E27FC236}">
                <a16:creationId xmlns:a16="http://schemas.microsoft.com/office/drawing/2014/main" id="{C57E6BB7-2AEC-4E35-BCCA-A29331D129B9}"/>
              </a:ext>
            </a:extLst>
          </p:cNvPr>
          <p:cNvSpPr/>
          <p:nvPr/>
        </p:nvSpPr>
        <p:spPr>
          <a:xfrm>
            <a:off x="661000" y="3122255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Census Neighborhood Characteristics</a:t>
            </a:r>
          </a:p>
        </p:txBody>
      </p:sp>
      <p:sp>
        <p:nvSpPr>
          <p:cNvPr id="33" name="Rounded Rectangle 19">
            <a:extLst>
              <a:ext uri="{FF2B5EF4-FFF2-40B4-BE49-F238E27FC236}">
                <a16:creationId xmlns:a16="http://schemas.microsoft.com/office/drawing/2014/main" id="{911A95B0-CF08-4FDA-9EFB-348BC418EC5B}"/>
              </a:ext>
            </a:extLst>
          </p:cNvPr>
          <p:cNvSpPr/>
          <p:nvPr/>
        </p:nvSpPr>
        <p:spPr>
          <a:xfrm>
            <a:off x="7683177" y="1700080"/>
            <a:ext cx="2067185" cy="111327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LEHD Employment History</a:t>
            </a: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E64DBB9A-DF05-4531-A2C8-3A7046445B8E}"/>
              </a:ext>
            </a:extLst>
          </p:cNvPr>
          <p:cNvSpPr/>
          <p:nvPr/>
        </p:nvSpPr>
        <p:spPr>
          <a:xfrm>
            <a:off x="9532761" y="3126246"/>
            <a:ext cx="1740315" cy="11132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Census Employer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25329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Development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Researchers work closely with RMRDC administrator </a:t>
            </a:r>
            <a:r>
              <a:rPr lang="en-US" dirty="0">
                <a:solidFill>
                  <a:srgbClr val="D4B779"/>
                </a:solidFill>
              </a:rPr>
              <a:t>Phil</a:t>
            </a:r>
            <a:r>
              <a:rPr lang="en-US" dirty="0">
                <a:solidFill>
                  <a:schemeClr val="bg1"/>
                </a:solidFill>
              </a:rPr>
              <a:t> to write successful proposals for </a:t>
            </a:r>
            <a:r>
              <a:rPr lang="en-US" dirty="0">
                <a:solidFill>
                  <a:srgbClr val="D4B779"/>
                </a:solidFill>
              </a:rPr>
              <a:t>Census </a:t>
            </a:r>
            <a:r>
              <a:rPr lang="en-US" dirty="0">
                <a:solidFill>
                  <a:schemeClr val="bg1"/>
                </a:solidFill>
              </a:rPr>
              <a:t>projects (most data described here!)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Typically, 8-20 page project description and separate “Predominant Purpose Statement” (</a:t>
            </a:r>
            <a:r>
              <a:rPr lang="en-US" dirty="0">
                <a:solidFill>
                  <a:srgbClr val="D4B779"/>
                </a:solidFill>
              </a:rPr>
              <a:t>Phil helps draft this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Focus on research questions, need for confidential data, methods, expected output and disclosure risk, and benefits to Census Bureau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Evaluated on feasibility, benefits, disclosure risk, and need for data</a:t>
            </a:r>
          </a:p>
          <a:p>
            <a:r>
              <a:rPr lang="en-US" dirty="0">
                <a:solidFill>
                  <a:schemeClr val="bg1"/>
                </a:solidFill>
              </a:rPr>
              <a:t>For assistance with other agency proposals (e.g. NCHS health projects), contact either </a:t>
            </a:r>
            <a:r>
              <a:rPr lang="en-US" dirty="0">
                <a:solidFill>
                  <a:srgbClr val="D4B779"/>
                </a:solidFill>
              </a:rPr>
              <a:t>Jani</a:t>
            </a:r>
            <a:r>
              <a:rPr lang="en-US" dirty="0">
                <a:solidFill>
                  <a:schemeClr val="bg1"/>
                </a:solidFill>
              </a:rPr>
              <a:t> or </a:t>
            </a:r>
            <a:r>
              <a:rPr lang="en-US" dirty="0">
                <a:solidFill>
                  <a:srgbClr val="D4B779"/>
                </a:solidFill>
              </a:rPr>
              <a:t>Phil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48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026A8-A280-4620-9279-6F1DD0ABCE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" y="5822445"/>
            <a:ext cx="12192000" cy="103555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0A847-5A87-495B-ACA7-B096DA95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D4B779"/>
                </a:solidFill>
              </a:rPr>
              <a:t>Proposal</a:t>
            </a:r>
            <a:r>
              <a:rPr lang="en-US" sz="5400" b="1" dirty="0">
                <a:solidFill>
                  <a:schemeClr val="bg1"/>
                </a:solidFill>
              </a:rPr>
              <a:t> Reviews and 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2EC8C-CC01-4595-8BBC-DAF6397FF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slowest part of the proposal process is often </a:t>
            </a:r>
            <a:r>
              <a:rPr lang="en-US" dirty="0">
                <a:solidFill>
                  <a:srgbClr val="D4B779"/>
                </a:solidFill>
              </a:rPr>
              <a:t>you</a:t>
            </a:r>
            <a:r>
              <a:rPr lang="en-US" dirty="0">
                <a:solidFill>
                  <a:schemeClr val="bg1"/>
                </a:solidFill>
              </a:rPr>
              <a:t>; but it doesn’t have to be!</a:t>
            </a:r>
          </a:p>
          <a:p>
            <a:r>
              <a:rPr lang="en-US" dirty="0">
                <a:solidFill>
                  <a:schemeClr val="bg1"/>
                </a:solidFill>
              </a:rPr>
              <a:t>Final proposal review time with Census: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If additional agency review is necessary (e.g. IRS): </a:t>
            </a:r>
            <a:r>
              <a:rPr lang="en-US" dirty="0">
                <a:solidFill>
                  <a:srgbClr val="D4B779"/>
                </a:solidFill>
              </a:rPr>
              <a:t>~6 months</a:t>
            </a:r>
          </a:p>
          <a:p>
            <a:r>
              <a:rPr lang="en-US" dirty="0">
                <a:solidFill>
                  <a:schemeClr val="bg1"/>
                </a:solidFill>
              </a:rPr>
              <a:t>Background check/security clearance: </a:t>
            </a:r>
            <a:r>
              <a:rPr lang="en-US" dirty="0">
                <a:solidFill>
                  <a:srgbClr val="D4B779"/>
                </a:solidFill>
              </a:rPr>
              <a:t>~3 months</a:t>
            </a:r>
          </a:p>
          <a:p>
            <a:r>
              <a:rPr lang="en-US" dirty="0">
                <a:solidFill>
                  <a:schemeClr val="bg1"/>
                </a:solidFill>
              </a:rPr>
              <a:t>Example timeline for most proposals: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3 months for Census review + 3 months for IRS review (optional) and/or 3 months for clearance (concurrent) = 6 months total before project start</a:t>
            </a:r>
          </a:p>
        </p:txBody>
      </p:sp>
    </p:spTree>
    <p:extLst>
      <p:ext uri="{BB962C8B-B14F-4D97-AF65-F5344CB8AC3E}">
        <p14:creationId xmlns:p14="http://schemas.microsoft.com/office/powerpoint/2010/main" val="3553523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6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1BFF59-A753-EB45-B061-B8D31959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68" y="-27715"/>
            <a:ext cx="1169931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D4B779"/>
                </a:solidFill>
                <a:effectLst>
                  <a:glow rad="228600">
                    <a:schemeClr val="tx1">
                      <a:lumMod val="65000"/>
                      <a:lumOff val="35000"/>
                      <a:alpha val="52000"/>
                    </a:schemeClr>
                  </a:glow>
                </a:effectLst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859D3-7B60-4C33-A612-2A4883E3D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" y="5822445"/>
            <a:ext cx="12192000" cy="10355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B41283-D4DC-44EB-AAD2-C4099ADF7C53}"/>
              </a:ext>
            </a:extLst>
          </p:cNvPr>
          <p:cNvSpPr/>
          <p:nvPr/>
        </p:nvSpPr>
        <p:spPr>
          <a:xfrm>
            <a:off x="1817665" y="1301859"/>
            <a:ext cx="8586061" cy="4308529"/>
          </a:xfrm>
          <a:prstGeom prst="rect">
            <a:avLst/>
          </a:prstGeom>
          <a:solidFill>
            <a:srgbClr val="D4B77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80D4E-7004-466B-B749-FF3EC3627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944" y="1941105"/>
            <a:ext cx="2425484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7C0DB-D8AD-4A39-8F99-931C2F3C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29" y="1763479"/>
            <a:ext cx="2425485" cy="2480609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8C3C07-C547-417D-B091-9FAEDC376C6E}"/>
              </a:ext>
            </a:extLst>
          </p:cNvPr>
          <p:cNvSpPr txBox="1"/>
          <p:nvPr/>
        </p:nvSpPr>
        <p:spPr>
          <a:xfrm>
            <a:off x="4632619" y="4410130"/>
            <a:ext cx="301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Pendergast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philip.m.pendergast@census.gov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3383DA-6F03-46BE-BDA0-DB5F099F3181}"/>
              </a:ext>
            </a:extLst>
          </p:cNvPr>
          <p:cNvSpPr txBox="1"/>
          <p:nvPr/>
        </p:nvSpPr>
        <p:spPr>
          <a:xfrm>
            <a:off x="2286952" y="4567335"/>
            <a:ext cx="2271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Jani Little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jani.little@colorado.edu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BBB89-EA91-4E7E-BE97-0271C8228A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/>
        </p:blipFill>
        <p:spPr>
          <a:xfrm>
            <a:off x="7735086" y="1876124"/>
            <a:ext cx="2319970" cy="2408453"/>
          </a:xfrm>
          <a:prstGeom prst="ellipse">
            <a:avLst/>
          </a:prstGeom>
          <a:ln w="25400">
            <a:solidFill>
              <a:schemeClr val="tx1"/>
            </a:solidFill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73BBF-E296-4993-96E3-AC98B8BE892C}"/>
              </a:ext>
            </a:extLst>
          </p:cNvPr>
          <p:cNvSpPr txBox="1"/>
          <p:nvPr/>
        </p:nvSpPr>
        <p:spPr>
          <a:xfrm>
            <a:off x="7816919" y="4518422"/>
            <a:ext cx="2444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 McLean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 Research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kas.mclean@colorado.edu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4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-Point Star 6">
            <a:extLst>
              <a:ext uri="{FF2B5EF4-FFF2-40B4-BE49-F238E27FC236}">
                <a16:creationId xmlns:a16="http://schemas.microsoft.com/office/drawing/2014/main" id="{D5E762C6-CD23-2441-B0F2-9A62D9BD6723}"/>
              </a:ext>
            </a:extLst>
          </p:cNvPr>
          <p:cNvSpPr/>
          <p:nvPr/>
        </p:nvSpPr>
        <p:spPr>
          <a:xfrm>
            <a:off x="3624805" y="711169"/>
            <a:ext cx="4942390" cy="4535690"/>
          </a:xfrm>
          <a:prstGeom prst="star12">
            <a:avLst>
              <a:gd name="adj" fmla="val 2317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Federal Statistical Agencies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6DC280-EF9E-9E4E-B4F0-ABE8E0E086F7}"/>
              </a:ext>
            </a:extLst>
          </p:cNvPr>
          <p:cNvSpPr txBox="1"/>
          <p:nvPr/>
        </p:nvSpPr>
        <p:spPr>
          <a:xfrm>
            <a:off x="4965818" y="108539"/>
            <a:ext cx="2389149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Bureau of the Census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C65747-8A64-4F41-BAB0-9DEA40C23089}"/>
              </a:ext>
            </a:extLst>
          </p:cNvPr>
          <p:cNvSpPr txBox="1"/>
          <p:nvPr/>
        </p:nvSpPr>
        <p:spPr>
          <a:xfrm>
            <a:off x="7512729" y="765671"/>
            <a:ext cx="391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Center for Education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C8D98F-CDEC-3F46-9525-CE88DF4D2E42}"/>
              </a:ext>
            </a:extLst>
          </p:cNvPr>
          <p:cNvSpPr txBox="1"/>
          <p:nvPr/>
        </p:nvSpPr>
        <p:spPr>
          <a:xfrm>
            <a:off x="8434169" y="1675814"/>
            <a:ext cx="3805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Agricultural Statistics Service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642A4-02D4-364D-BF43-036514692B9F}"/>
              </a:ext>
            </a:extLst>
          </p:cNvPr>
          <p:cNvSpPr txBox="1"/>
          <p:nvPr/>
        </p:nvSpPr>
        <p:spPr>
          <a:xfrm>
            <a:off x="8737457" y="2961834"/>
            <a:ext cx="2613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Labor Statistics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920CA-2DA5-F945-8F12-92DE4D4C6D21}"/>
              </a:ext>
            </a:extLst>
          </p:cNvPr>
          <p:cNvSpPr txBox="1"/>
          <p:nvPr/>
        </p:nvSpPr>
        <p:spPr>
          <a:xfrm>
            <a:off x="8434169" y="3987511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Economic 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32F324-6206-2E43-8594-24CE5CFFC972}"/>
              </a:ext>
            </a:extLst>
          </p:cNvPr>
          <p:cNvSpPr txBox="1"/>
          <p:nvPr/>
        </p:nvSpPr>
        <p:spPr>
          <a:xfrm>
            <a:off x="7541542" y="4617185"/>
            <a:ext cx="2750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Economic Research Service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B5E8B3-08F9-3441-82CE-37E8BD6B6600}"/>
              </a:ext>
            </a:extLst>
          </p:cNvPr>
          <p:cNvSpPr txBox="1"/>
          <p:nvPr/>
        </p:nvSpPr>
        <p:spPr>
          <a:xfrm>
            <a:off x="4723516" y="5197724"/>
            <a:ext cx="52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Center for Science and Engineering Statistics</a:t>
            </a:r>
          </a:p>
          <a:p>
            <a:r>
              <a:rPr lang="en-US" b="1" dirty="0"/>
              <a:t>(National Science Foundation)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1946A-E8C8-D447-8827-592C7DBEDF0C}"/>
              </a:ext>
            </a:extLst>
          </p:cNvPr>
          <p:cNvSpPr txBox="1"/>
          <p:nvPr/>
        </p:nvSpPr>
        <p:spPr>
          <a:xfrm>
            <a:off x="1871556" y="4672273"/>
            <a:ext cx="2855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Statistics of Income Division</a:t>
            </a:r>
          </a:p>
          <a:p>
            <a:pPr algn="r"/>
            <a:r>
              <a:rPr lang="en-US" b="1" dirty="0"/>
              <a:t>(Internal Revenue Service)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BE868-3849-8E40-A3CD-490EE946A00B}"/>
              </a:ext>
            </a:extLst>
          </p:cNvPr>
          <p:cNvSpPr txBox="1"/>
          <p:nvPr/>
        </p:nvSpPr>
        <p:spPr>
          <a:xfrm>
            <a:off x="1101593" y="3905216"/>
            <a:ext cx="2710165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Bureau of Justice Statistics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B51C9-370C-064B-948C-29DF4CE78E3C}"/>
              </a:ext>
            </a:extLst>
          </p:cNvPr>
          <p:cNvSpPr txBox="1"/>
          <p:nvPr/>
        </p:nvSpPr>
        <p:spPr>
          <a:xfrm>
            <a:off x="258390" y="2628115"/>
            <a:ext cx="360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National Center for Health Statistics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EB7A6E-FBFF-5749-AB40-9CE7B7A47E50}"/>
              </a:ext>
            </a:extLst>
          </p:cNvPr>
          <p:cNvSpPr txBox="1"/>
          <p:nvPr/>
        </p:nvSpPr>
        <p:spPr>
          <a:xfrm>
            <a:off x="493286" y="1459934"/>
            <a:ext cx="348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Bureau of Transportation Statistics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B94568-A630-5A49-B0F4-1B6041A50723}"/>
              </a:ext>
            </a:extLst>
          </p:cNvPr>
          <p:cNvSpPr txBox="1"/>
          <p:nvPr/>
        </p:nvSpPr>
        <p:spPr>
          <a:xfrm>
            <a:off x="403710" y="490437"/>
            <a:ext cx="44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Office of Research, Evaluation, and Statistics</a:t>
            </a:r>
          </a:p>
          <a:p>
            <a:pPr algn="r"/>
            <a:r>
              <a:rPr lang="en-US" b="1" dirty="0"/>
              <a:t>(Social Security Administration)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C9162-CF43-4E6B-A362-CD79B0D48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8F1265-9313-44E8-A7A6-5505317D22F3}"/>
              </a:ext>
            </a:extLst>
          </p:cNvPr>
          <p:cNvSpPr txBox="1"/>
          <p:nvPr/>
        </p:nvSpPr>
        <p:spPr>
          <a:xfrm>
            <a:off x="258390" y="2535004"/>
            <a:ext cx="3481722" cy="533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What RMRDC offers: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A9E264-EF2E-214D-843A-7DEB7963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542"/>
            <a:ext cx="1082353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Access to federal restricted data in a secure facility and through remote access (when authorized)</a:t>
            </a:r>
          </a:p>
          <a:p>
            <a:pPr marL="0" indent="0">
              <a:buNone/>
            </a:pPr>
            <a:r>
              <a:rPr lang="en-US" u="sng" dirty="0"/>
              <a:t>Staff assist with:</a:t>
            </a:r>
          </a:p>
          <a:p>
            <a:r>
              <a:rPr lang="en-US" dirty="0"/>
              <a:t>Successful proposal development and submission</a:t>
            </a:r>
          </a:p>
          <a:p>
            <a:pPr lvl="1"/>
            <a:r>
              <a:rPr lang="en-US" dirty="0"/>
              <a:t>Researchers must develop an agency-approved proposal to use the data. </a:t>
            </a:r>
          </a:p>
          <a:p>
            <a:r>
              <a:rPr lang="en-US" dirty="0"/>
              <a:t>“Special Sworn Status (SSS)” applications</a:t>
            </a:r>
          </a:p>
          <a:p>
            <a:pPr lvl="1"/>
            <a:r>
              <a:rPr lang="en-US" dirty="0"/>
              <a:t>Researchers undergo a background check which gets them lab access</a:t>
            </a:r>
          </a:p>
          <a:p>
            <a:r>
              <a:rPr lang="en-US" dirty="0"/>
              <a:t>Technical support</a:t>
            </a:r>
          </a:p>
          <a:p>
            <a:r>
              <a:rPr lang="en-US" dirty="0"/>
              <a:t>Disclosure review and statistical output approval</a:t>
            </a:r>
          </a:p>
          <a:p>
            <a:pPr lvl="1"/>
            <a:r>
              <a:rPr lang="en-US" dirty="0"/>
              <a:t>Results must be formally reviewed for disclosure violation before sharing</a:t>
            </a:r>
          </a:p>
          <a:p>
            <a:r>
              <a:rPr lang="en-US" dirty="0"/>
              <a:t>Health Data Grad Course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E9FFF-E680-418E-B8C4-BEA5688B3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52289" cy="98335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Current University of Denver restricted data projects: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AD771C-9DD7-4CE0-AB80-7CACE053A4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620" y="760600"/>
          <a:ext cx="10089445" cy="2300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046">
                  <a:extLst>
                    <a:ext uri="{9D8B030D-6E8A-4147-A177-3AD203B41FA5}">
                      <a16:colId xmlns:a16="http://schemas.microsoft.com/office/drawing/2014/main" val="804827540"/>
                    </a:ext>
                  </a:extLst>
                </a:gridCol>
                <a:gridCol w="2673887">
                  <a:extLst>
                    <a:ext uri="{9D8B030D-6E8A-4147-A177-3AD203B41FA5}">
                      <a16:colId xmlns:a16="http://schemas.microsoft.com/office/drawing/2014/main" val="3719850204"/>
                    </a:ext>
                  </a:extLst>
                </a:gridCol>
                <a:gridCol w="5799512">
                  <a:extLst>
                    <a:ext uri="{9D8B030D-6E8A-4147-A177-3AD203B41FA5}">
                      <a16:colId xmlns:a16="http://schemas.microsoft.com/office/drawing/2014/main" val="2771386620"/>
                    </a:ext>
                  </a:extLst>
                </a:gridCol>
              </a:tblGrid>
              <a:tr h="30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Researchers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1" marR="585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Affiliations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1" marR="5852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Project Title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21" marR="58521" marT="0" marB="0"/>
                </a:tc>
                <a:extLst>
                  <a:ext uri="{0D108BD9-81ED-4DB2-BD59-A6C34878D82A}">
                    <a16:rowId xmlns:a16="http://schemas.microsoft.com/office/drawing/2014/main" val="1726640945"/>
                  </a:ext>
                </a:extLst>
              </a:tr>
              <a:tr h="7715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Markus Schneider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Denver, Econ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Labor Market Segmentation and the Distribution of Income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333791"/>
                  </a:ext>
                </a:extLst>
              </a:tr>
              <a:tr h="460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Ellis Scharfenaker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Utah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6387837"/>
                  </a:ext>
                </a:extLst>
              </a:tr>
              <a:tr h="304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Joe Chestnut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Denver,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Geog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grad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Estimating Commuting Accessibility by Income and Departure Time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2741891"/>
                  </a:ext>
                </a:extLst>
              </a:tr>
              <a:tr h="460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Eric Boschmann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University of Denver, Geog advisor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12393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1E9FFF-E680-418E-B8C4-BEA5688B3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2445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26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56E5-42B7-45FB-A271-09145638B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Relevant Restricted-Use Data for School of Social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018" y="1325563"/>
            <a:ext cx="10515600" cy="4351338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Childhood Health—Family Structures, Nutrition, Stress Levels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Suicide---Youth, Workplace, Mental Health Services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Mental Health--Opioids and Substance Abuse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Mental Health Services--Access and Utilization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COVID-19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Jani and Kas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Data Course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Phil: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Criminal Justice System—Vocational programs, Impacts of statutory changes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Crime Victimization—Domestic Violence, Health and Economic outcomes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Services Utilization</a:t>
            </a:r>
          </a:p>
          <a:p>
            <a:pPr marL="914400" lvl="2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5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559B6-0BC0-4E03-9AFF-CC3771AAB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292963"/>
            <a:ext cx="10664973" cy="53839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Childhood Health—Family Structures, Parental Characteristics, Child Nutrition, Stress Levels, Immunizations, and Health Care Utilization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NCHS disseminated: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National Health and Nutrition Examination Surveys (NHANES) 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https://www.cdc.gov/nchs/nhanes/index.htm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Interviews, physical exams, lab tests, 24-hour nutrition recall</a:t>
            </a: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Parent characteristics, lab results, nutrition intake linked to child’s</a:t>
            </a:r>
          </a:p>
          <a:p>
            <a:pPr marL="914400" lvl="2"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Effects on early-life mortality NHANES linked to National Death Index</a:t>
            </a:r>
          </a:p>
          <a:p>
            <a:pPr marL="457200" lvl="1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ealth Interview Surveys (NHIS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) </a:t>
            </a:r>
            <a:r>
              <a:rPr lang="en-US" sz="1800" dirty="0">
                <a:hlinkClick r:id="rId3"/>
              </a:rPr>
              <a:t>https://www.cdc.gov/nchs/nhis/about_nhis.htm</a:t>
            </a:r>
            <a:endParaRPr lang="en-US" sz="1800" dirty="0"/>
          </a:p>
          <a:p>
            <a:pPr marL="914400" lvl="2">
              <a:lnSpc>
                <a:spcPct val="110000"/>
              </a:lnSpc>
              <a:spcBef>
                <a:spcPts val="0"/>
              </a:spcBef>
            </a:pPr>
            <a:r>
              <a:rPr lang="en-US" sz="1200" dirty="0">
                <a:ea typeface="Calibri" panose="020F0502020204030204" pitchFamily="34" charset="0"/>
              </a:rPr>
              <a:t>Annually 35,000 HHs, 85,000 Persons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Physical and mental health status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Access to and use of health care services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Health insurance coverage and type of coverage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Demographics and social determinants of health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Effects on early-life mortality-- NHIS linked to National Death Index</a:t>
            </a:r>
          </a:p>
          <a:p>
            <a:pPr marL="914400" lvl="2" algn="just">
              <a:lnSpc>
                <a:spcPct val="110000"/>
              </a:lnSpc>
              <a:spcBef>
                <a:spcPts val="0"/>
              </a:spcBef>
            </a:pPr>
            <a:r>
              <a:rPr lang="en-US" sz="1200" dirty="0"/>
              <a:t>Health care utilization--NHIS linked with Medicaid claims </a:t>
            </a:r>
          </a:p>
          <a:p>
            <a:pPr marL="914400" lvl="2">
              <a:spcBef>
                <a:spcPts val="0"/>
              </a:spcBef>
            </a:pPr>
            <a:endParaRPr lang="en-US" sz="1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National Immunizations Survey (NIS) 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https://www.cdc.gov/vaccines/imz-managers/coverage/nis/child/index.html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NIS are conducted annually and used to obtain national, state, and selected local area estimates of vaccination coverage rates for U.S. children </a:t>
            </a:r>
          </a:p>
          <a:p>
            <a:pPr marL="914400" lvl="2">
              <a:spcBef>
                <a:spcPts val="0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19–35 months (NIS-Child) </a:t>
            </a:r>
          </a:p>
          <a:p>
            <a:pPr marL="914400" lvl="2">
              <a:spcBef>
                <a:spcPts val="0"/>
              </a:spcBef>
            </a:pPr>
            <a:r>
              <a:rPr lang="en-US" sz="1100" b="0" i="0" dirty="0">
                <a:solidFill>
                  <a:srgbClr val="000000"/>
                </a:solidFill>
                <a:effectLst/>
              </a:rPr>
              <a:t>adolescents 13–17 years (NIS-Teen)</a:t>
            </a:r>
          </a:p>
          <a:p>
            <a:pPr marL="914400" lvl="2">
              <a:spcBef>
                <a:spcPts val="0"/>
              </a:spcBef>
            </a:pPr>
            <a:r>
              <a:rPr lang="en-US" sz="1100" dirty="0">
                <a:solidFill>
                  <a:srgbClr val="000000"/>
                </a:solidFill>
              </a:rPr>
              <a:t>Includes a HH questionnaire and a provider questionnaire</a:t>
            </a:r>
            <a:endParaRPr lang="en-US" sz="1100" b="0" i="0" dirty="0">
              <a:solidFill>
                <a:srgbClr val="000000"/>
              </a:solidFill>
              <a:effectLst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100" dirty="0">
              <a:ea typeface="Calibri" panose="020F0502020204030204" pitchFamily="34" charset="0"/>
            </a:endParaRPr>
          </a:p>
          <a:p>
            <a:pPr marL="228600" lvl="1" indent="0">
              <a:spcBef>
                <a:spcPts val="0"/>
              </a:spcBef>
              <a:buNone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Census disseminated (eligible for remote access)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National Surveys of Child Health (NSCH)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55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0CA59-4FA5-4DAD-A862-09AF48ABC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6909"/>
            <a:ext cx="12192000" cy="103555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6EE611-0236-415F-8DA6-6601ED04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40" y="1008502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000" b="1" dirty="0"/>
              <a:t>Child Health Related </a:t>
            </a:r>
            <a:r>
              <a:rPr lang="en-US" sz="4000" b="1" u="sng" dirty="0"/>
              <a:t>Census Dissemination (eligible for remote access)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b="1" dirty="0"/>
              <a:t>National Survey of Child Health (NSCH</a:t>
            </a:r>
            <a:r>
              <a:rPr lang="en-US" dirty="0"/>
              <a:t>): </a:t>
            </a:r>
            <a:r>
              <a:rPr lang="en-US" dirty="0">
                <a:hlinkClick r:id="rId3"/>
              </a:rPr>
              <a:t>https://www.census.gov/programs-surveys/nsch.html</a:t>
            </a:r>
            <a:endParaRPr lang="en-US" dirty="0"/>
          </a:p>
          <a:p>
            <a:endParaRPr lang="en-US" sz="2200" b="0" i="0" dirty="0">
              <a:solidFill>
                <a:srgbClr val="000000"/>
              </a:solidFill>
              <a:effectLst/>
              <a:latin typeface="Lora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Oversampled Colorado Rural </a:t>
            </a:r>
            <a:r>
              <a:rPr lang="en-US" dirty="0">
                <a:solidFill>
                  <a:srgbClr val="000000"/>
                </a:solidFill>
                <a:latin typeface="Lora" pitchFamily="2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reas  (contracted with CDPHE)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Annual Ongoing</a:t>
            </a:r>
          </a:p>
          <a:p>
            <a:r>
              <a:rPr lang="en-US" dirty="0">
                <a:solidFill>
                  <a:srgbClr val="000000"/>
                </a:solidFill>
                <a:latin typeface="Lora" pitchFamily="2" charset="0"/>
              </a:rPr>
              <a:t>P</a:t>
            </a:r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hysical and emotional health of children ages 0-17</a:t>
            </a:r>
          </a:p>
          <a:p>
            <a:r>
              <a:rPr lang="en-US" dirty="0">
                <a:solidFill>
                  <a:srgbClr val="000000"/>
                </a:solidFill>
                <a:latin typeface="Lora" pitchFamily="2" charset="0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actors related to the well-being of children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access to - and quality of - health care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family interactions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parental health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neighborhood characteristics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Lora" pitchFamily="2" charset="0"/>
              </a:rPr>
              <a:t>school and after-school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22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3114</Words>
  <Application>Microsoft Office PowerPoint</Application>
  <PresentationFormat>Widescreen</PresentationFormat>
  <Paragraphs>400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Lora</vt:lpstr>
      <vt:lpstr>Roboto</vt:lpstr>
      <vt:lpstr>Office Theme</vt:lpstr>
      <vt:lpstr>PowerPoint Presentation</vt:lpstr>
      <vt:lpstr>RMRDC Membership Network *All faculty, staff, and graduate students associated with member universities have free access to the lab and services </vt:lpstr>
      <vt:lpstr>Advantages of Restricted-Use Microdata</vt:lpstr>
      <vt:lpstr>PowerPoint Presentation</vt:lpstr>
      <vt:lpstr>What RMRDC offers:</vt:lpstr>
      <vt:lpstr>Current University of Denver restricted data projects:</vt:lpstr>
      <vt:lpstr>Relevant Restricted-Use Data for School of Social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RMRDC grad student led health projects: </vt:lpstr>
      <vt:lpstr>Good News Flash!!</vt:lpstr>
      <vt:lpstr>Census Longitudinal Infrastructure</vt:lpstr>
      <vt:lpstr>Additional Census Data</vt:lpstr>
      <vt:lpstr>Crime Data Overview</vt:lpstr>
      <vt:lpstr>National Crime Victimization Survey (NCVS)</vt:lpstr>
      <vt:lpstr>Local NCVS Projects</vt:lpstr>
      <vt:lpstr>NCVS Research Questions</vt:lpstr>
      <vt:lpstr>Criminal Justice Administrative Records System (CJARS)</vt:lpstr>
      <vt:lpstr>Criminal Justice Administrative Records System (CJARS)</vt:lpstr>
      <vt:lpstr>Criminal Justice Administrative Records System (CJARS)</vt:lpstr>
      <vt:lpstr>CJARS Research Questions</vt:lpstr>
      <vt:lpstr>Data Overview – Public Programs and Service Utilization</vt:lpstr>
      <vt:lpstr>SIPP Overview</vt:lpstr>
      <vt:lpstr>SNAP/WIC/TANF Data</vt:lpstr>
      <vt:lpstr>CMS Medicare and Medicaid Data</vt:lpstr>
      <vt:lpstr>CMS Medicare Enrollment Database (ERB)</vt:lpstr>
      <vt:lpstr>CMS Medicaid and Statistical Information System (MSIS) &amp; Transformed MSIS (T-MSIS)</vt:lpstr>
      <vt:lpstr>The Big Picture – Possibilities of Data Linkage</vt:lpstr>
      <vt:lpstr>Proposal Development</vt:lpstr>
      <vt:lpstr>Proposal Reviews and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 S Morrissey Little</dc:creator>
  <cp:lastModifiedBy>Jani S Morrissey Little</cp:lastModifiedBy>
  <cp:revision>231</cp:revision>
  <dcterms:created xsi:type="dcterms:W3CDTF">2019-11-21T16:48:46Z</dcterms:created>
  <dcterms:modified xsi:type="dcterms:W3CDTF">2022-02-23T17:56:44Z</dcterms:modified>
</cp:coreProperties>
</file>