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16" r:id="rId2"/>
    <p:sldId id="260" r:id="rId3"/>
    <p:sldId id="504" r:id="rId4"/>
    <p:sldId id="352" r:id="rId5"/>
    <p:sldId id="508" r:id="rId6"/>
    <p:sldId id="528" r:id="rId7"/>
    <p:sldId id="518" r:id="rId8"/>
    <p:sldId id="529" r:id="rId9"/>
    <p:sldId id="374" r:id="rId10"/>
    <p:sldId id="530" r:id="rId11"/>
    <p:sldId id="519" r:id="rId12"/>
    <p:sldId id="534" r:id="rId13"/>
    <p:sldId id="535" r:id="rId14"/>
    <p:sldId id="510" r:id="rId15"/>
    <p:sldId id="541" r:id="rId16"/>
    <p:sldId id="543" r:id="rId17"/>
    <p:sldId id="551" r:id="rId18"/>
    <p:sldId id="552" r:id="rId19"/>
    <p:sldId id="544" r:id="rId20"/>
    <p:sldId id="550" r:id="rId21"/>
    <p:sldId id="545" r:id="rId22"/>
    <p:sldId id="548" r:id="rId23"/>
    <p:sldId id="549" r:id="rId24"/>
    <p:sldId id="546" r:id="rId25"/>
    <p:sldId id="547" r:id="rId26"/>
    <p:sldId id="553" r:id="rId27"/>
    <p:sldId id="554" r:id="rId28"/>
    <p:sldId id="555" r:id="rId29"/>
    <p:sldId id="556" r:id="rId30"/>
    <p:sldId id="557" r:id="rId31"/>
    <p:sldId id="558" r:id="rId32"/>
    <p:sldId id="54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 S Morrissey Little" initials="JSML" lastIdx="1" clrIdx="0">
    <p:extLst>
      <p:ext uri="{19B8F6BF-5375-455C-9EA6-DF929625EA0E}">
        <p15:presenceInfo xmlns:p15="http://schemas.microsoft.com/office/powerpoint/2012/main" userId="S::littlejs@colorado.edu::f8d26681-7107-429f-89ef-8f93fde248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779"/>
    <a:srgbClr val="006B5A"/>
    <a:srgbClr val="2E1844"/>
    <a:srgbClr val="0E7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3" autoAdjust="0"/>
    <p:restoredTop sz="86327" autoAdjust="0"/>
  </p:normalViewPr>
  <p:slideViewPr>
    <p:cSldViewPr snapToGrid="0">
      <p:cViewPr varScale="1">
        <p:scale>
          <a:sx n="74" d="100"/>
          <a:sy n="74" d="100"/>
        </p:scale>
        <p:origin x="48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3D7C-3F43-4BE8-89D8-600E8A0C9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BF744-DF93-4531-800F-6785D67C2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AE6BC6-E9B8-4EA8-92C4-DDF5F25AD43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9D53F-D343-4A96-881A-544120034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1909F-A7DB-4298-A73E-4FD3C9151C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640631-7DA2-41FF-B94E-FCC2EF48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EC735-45CF-4C66-80B6-B5D2BC566F8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DEF262-CCFF-49CA-B33D-D6BD01EA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7059-1581-4769-A897-6881CD1724C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cdc.gov/rdc/b1datatype/dt122.htm" TargetMode="External"/><Relationship Id="rId7" Type="http://schemas.openxmlformats.org/officeDocument/2006/relationships/hyperlink" Target="http://www.meps.ahrq.gov/mepsweb/data_stats/onsite_datacenter.j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c.gov/rdc/leftbrch/Presubmit.htm" TargetMode="External"/><Relationship Id="rId5" Type="http://schemas.openxmlformats.org/officeDocument/2006/relationships/hyperlink" Target="https://www.cdc.gov/rdc/leftbrch/userestricdt.htm" TargetMode="External"/><Relationship Id="rId4" Type="http://schemas.openxmlformats.org/officeDocument/2006/relationships/hyperlink" Target="http://www.cdc.gov/rdc/b1datatype/dt100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edu/rocky-mountain-research-data-cent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as.mclean@colorado.edu" TargetMode="External"/><Relationship Id="rId5" Type="http://schemas.openxmlformats.org/officeDocument/2006/relationships/hyperlink" Target="mailto:philip.m.pendergast@census.gov" TargetMode="External"/><Relationship Id="rId4" Type="http://schemas.openxmlformats.org/officeDocument/2006/relationships/hyperlink" Target="mailto:jani.little@colorado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jars.isr.umich.edu/data-documentation-downloa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i.little@colorado.edu" TargetMode="External"/><Relationship Id="rId5" Type="http://schemas.openxmlformats.org/officeDocument/2006/relationships/hyperlink" Target="mailto:philip.m.pendergast@census.gov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8FDF40-1A88-2445-B494-56EEE9ACB242}"/>
              </a:ext>
            </a:extLst>
          </p:cNvPr>
          <p:cNvSpPr/>
          <p:nvPr/>
        </p:nvSpPr>
        <p:spPr>
          <a:xfrm>
            <a:off x="838200" y="3910605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Health Disparities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A4612-B540-F14C-BEF0-1CAE6749B852}"/>
              </a:ext>
            </a:extLst>
          </p:cNvPr>
          <p:cNvSpPr/>
          <p:nvPr/>
        </p:nvSpPr>
        <p:spPr>
          <a:xfrm>
            <a:off x="3253748" y="2913665"/>
            <a:ext cx="3002479" cy="142284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Immigration</a:t>
            </a:r>
          </a:p>
          <a:p>
            <a:pPr algn="ctr"/>
            <a:r>
              <a:rPr lang="en-US" sz="2000" dirty="0"/>
              <a:t>Impacts on People and Business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76F33-6E8B-1841-B5B1-7AE6430BCB2E}"/>
              </a:ext>
            </a:extLst>
          </p:cNvPr>
          <p:cNvSpPr/>
          <p:nvPr/>
        </p:nvSpPr>
        <p:spPr>
          <a:xfrm>
            <a:off x="9314838" y="1245322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International Trade Policies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F12D3-4AA7-1649-B2F3-CCE71593AF34}"/>
              </a:ext>
            </a:extLst>
          </p:cNvPr>
          <p:cNvSpPr/>
          <p:nvPr/>
        </p:nvSpPr>
        <p:spPr>
          <a:xfrm>
            <a:off x="539487" y="1913619"/>
            <a:ext cx="2680138" cy="12139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Local Labor Markets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8EA221-D454-0C4A-A6A3-E887C809C643}"/>
              </a:ext>
            </a:extLst>
          </p:cNvPr>
          <p:cNvSpPr/>
          <p:nvPr/>
        </p:nvSpPr>
        <p:spPr>
          <a:xfrm>
            <a:off x="6096000" y="1544846"/>
            <a:ext cx="2842132" cy="15248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Natural Hazards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Impacts on People and Business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014504-52CA-6344-8F53-7C61154B6F36}"/>
              </a:ext>
            </a:extLst>
          </p:cNvPr>
          <p:cNvSpPr/>
          <p:nvPr/>
        </p:nvSpPr>
        <p:spPr>
          <a:xfrm>
            <a:off x="8804629" y="2704480"/>
            <a:ext cx="2831598" cy="130889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Rural vs Urban Divide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DF0A16-34DE-F442-A553-AEA6B36A7103}"/>
              </a:ext>
            </a:extLst>
          </p:cNvPr>
          <p:cNvSpPr/>
          <p:nvPr/>
        </p:nvSpPr>
        <p:spPr>
          <a:xfrm>
            <a:off x="8633749" y="4182947"/>
            <a:ext cx="3002478" cy="163811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Business Sector </a:t>
            </a:r>
          </a:p>
          <a:p>
            <a:pPr algn="ctr"/>
            <a:r>
              <a:rPr lang="en-US" sz="2800" dirty="0"/>
              <a:t> </a:t>
            </a:r>
            <a:r>
              <a:rPr lang="en-US" dirty="0"/>
              <a:t>Growth and Decline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C7968F-A344-EA43-AD4F-B7D1FF7D5711}"/>
              </a:ext>
            </a:extLst>
          </p:cNvPr>
          <p:cNvSpPr/>
          <p:nvPr/>
        </p:nvSpPr>
        <p:spPr>
          <a:xfrm>
            <a:off x="3967874" y="4555669"/>
            <a:ext cx="3002478" cy="1213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Crime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Impacts on Victims and Incarcerated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9B57F5E-9025-8147-AC5F-399FE648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27" y="182355"/>
            <a:ext cx="10425929" cy="1213945"/>
          </a:xfrm>
        </p:spPr>
        <p:txBody>
          <a:bodyPr>
            <a:normAutofit/>
          </a:bodyPr>
          <a:lstStyle/>
          <a:p>
            <a:r>
              <a:rPr lang="en-US" sz="3600" b="1" dirty="0"/>
              <a:t>Restricted-Use Data Enhances Investigations of Society’s Most Pressing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3555C-83F6-4B3C-9BF4-2F7A47A12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F7DC63E-8BFC-4038-8136-E01293872316}"/>
              </a:ext>
            </a:extLst>
          </p:cNvPr>
          <p:cNvSpPr/>
          <p:nvPr/>
        </p:nvSpPr>
        <p:spPr>
          <a:xfrm>
            <a:off x="3253748" y="1490535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Drug Use and Mental Health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4F34DB-25E2-402D-82F0-E2F7110CF445}"/>
              </a:ext>
            </a:extLst>
          </p:cNvPr>
          <p:cNvSpPr/>
          <p:nvPr/>
        </p:nvSpPr>
        <p:spPr>
          <a:xfrm>
            <a:off x="6316107" y="3414260"/>
            <a:ext cx="2680138" cy="12139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245263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F252-413F-45DD-8107-F9EBE051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News Flash!!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6BCA-641B-4E0D-8D71-59068DB69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Projects Using Individual and/or HH Restricted-Use Data from Census Bureau (i.e., mentioned in the previous two slides, except SSA Earnings) are eligible to access the data through Remote Access</a:t>
            </a:r>
          </a:p>
          <a:p>
            <a:r>
              <a:rPr lang="en-US" dirty="0"/>
              <a:t>Remote Access</a:t>
            </a:r>
          </a:p>
          <a:p>
            <a:pPr lvl="1"/>
            <a:r>
              <a:rPr lang="en-US" dirty="0"/>
              <a:t>Approved researchers get set up to use restricted data from home office</a:t>
            </a:r>
          </a:p>
          <a:p>
            <a:pPr lvl="1"/>
            <a:r>
              <a:rPr lang="en-US" dirty="0"/>
              <a:t>Undergo additional training and random audits</a:t>
            </a:r>
          </a:p>
          <a:p>
            <a:pPr lvl="1"/>
            <a:r>
              <a:rPr lang="en-US" dirty="0"/>
              <a:t>Only two required trips to RMRDC for training purposes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E6EE1-2449-41B5-B20D-441AD26F4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122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8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699310" cy="1325563"/>
          </a:xfrm>
        </p:spPr>
        <p:txBody>
          <a:bodyPr/>
          <a:lstStyle/>
          <a:p>
            <a:r>
              <a:rPr lang="en-US" b="1" dirty="0"/>
              <a:t>Some Active Research Topics Using Restricted Census Population and Housing Data: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1AB60-784B-FF42-B7B8-49AE4BE1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98" y="1690688"/>
            <a:ext cx="10811005" cy="4351338"/>
          </a:xfrm>
        </p:spPr>
        <p:txBody>
          <a:bodyPr>
            <a:normAutofit/>
          </a:bodyPr>
          <a:lstStyle/>
          <a:p>
            <a:pPr lvl="1"/>
            <a:endParaRPr lang="en-US" dirty="0">
              <a:latin typeface="Cabrito Sans"/>
            </a:endParaRPr>
          </a:p>
          <a:p>
            <a:pPr lvl="1"/>
            <a:r>
              <a:rPr lang="en-US" b="0" i="0" dirty="0">
                <a:solidFill>
                  <a:srgbClr val="111111"/>
                </a:solidFill>
                <a:effectLst/>
              </a:rPr>
              <a:t>Economic and social conditions of neighborhoods </a:t>
            </a:r>
            <a:r>
              <a:rPr lang="en-US" dirty="0">
                <a:solidFill>
                  <a:srgbClr val="111111"/>
                </a:solidFill>
              </a:rPr>
              <a:t>and r</a:t>
            </a:r>
            <a:r>
              <a:rPr lang="en-US" b="0" i="0" dirty="0">
                <a:solidFill>
                  <a:srgbClr val="111111"/>
                </a:solidFill>
                <a:effectLst/>
              </a:rPr>
              <a:t>esidential stability of racial and ethnic groups?</a:t>
            </a:r>
            <a:endParaRPr lang="en-US" b="0" i="0" dirty="0">
              <a:effectLst/>
            </a:endParaRPr>
          </a:p>
          <a:p>
            <a:pPr marL="457200" lvl="1" indent="0">
              <a:buNone/>
            </a:pPr>
            <a:r>
              <a:rPr lang="en-US" b="0" i="0" dirty="0">
                <a:effectLst/>
                <a:latin typeface="Cabrito Sans"/>
              </a:rPr>
              <a:t> </a:t>
            </a:r>
          </a:p>
          <a:p>
            <a:pPr lvl="1"/>
            <a:r>
              <a:rPr lang="en-US" dirty="0"/>
              <a:t>Race/class differences in accessibility of public transit for workplace commuting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Determinants of aging and migration in/out of rural, small-town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1E956-BEBE-4505-812F-6CF54E047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-332509"/>
            <a:ext cx="11191009" cy="67021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Health Data Course: Spring 2022</a:t>
            </a:r>
          </a:p>
          <a:p>
            <a:pPr marL="0" indent="0" algn="ctr">
              <a:buNone/>
            </a:pPr>
            <a:r>
              <a:rPr lang="en-US" b="1" dirty="0"/>
              <a:t>“Federal Statistical Data for Health Research and Policy”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Offered to all RMRDC Consortium Member Institutions at no cost with remote access</a:t>
            </a:r>
          </a:p>
          <a:p>
            <a:pPr marL="0" indent="0">
              <a:buNone/>
            </a:pPr>
            <a:r>
              <a:rPr lang="en-US" dirty="0"/>
              <a:t>2. Targets early-career graduate students</a:t>
            </a:r>
          </a:p>
          <a:p>
            <a:pPr marL="0" indent="0">
              <a:buNone/>
            </a:pPr>
            <a:r>
              <a:rPr lang="en-US" dirty="0"/>
              <a:t>3. Students develop the knowledge and skills required to effectively use a variety of federal statistical data sets for health research and policy analysis. </a:t>
            </a:r>
          </a:p>
          <a:p>
            <a:pPr marL="0" indent="0">
              <a:buNone/>
            </a:pPr>
            <a:r>
              <a:rPr lang="en-US" dirty="0"/>
              <a:t>4. Students get “hands on” exercises using SAS to analyze public versions of the federal data sets</a:t>
            </a:r>
          </a:p>
          <a:p>
            <a:pPr marL="0" indent="0">
              <a:buNone/>
            </a:pPr>
            <a:r>
              <a:rPr lang="en-US" dirty="0"/>
              <a:t>5. The semester project is a restricted data proposal.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A9A3-5019-4D0E-B755-D1F6BC05A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F069-78D4-4853-ADA7-1B87154A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892" y="765464"/>
            <a:ext cx="9941069" cy="5621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Census:</a:t>
            </a:r>
          </a:p>
          <a:p>
            <a:pPr lvl="1"/>
            <a:r>
              <a:rPr lang="en-US" sz="7200" dirty="0"/>
              <a:t>American Community Survey (ACS)</a:t>
            </a:r>
          </a:p>
          <a:p>
            <a:pPr lvl="1"/>
            <a:r>
              <a:rPr lang="en-US" sz="7200" dirty="0"/>
              <a:t>Current Population Survey (CPS)</a:t>
            </a:r>
          </a:p>
          <a:p>
            <a:pPr marL="0" indent="0">
              <a:buNone/>
            </a:pPr>
            <a:r>
              <a:rPr lang="en-US" sz="7200" b="1" dirty="0"/>
              <a:t>NCHS:</a:t>
            </a:r>
          </a:p>
          <a:p>
            <a:pPr lvl="1"/>
            <a:r>
              <a:rPr lang="en-US" sz="7200" dirty="0"/>
              <a:t>National Vital Statistics System (NVSS)</a:t>
            </a:r>
          </a:p>
          <a:p>
            <a:pPr lvl="1"/>
            <a:r>
              <a:rPr lang="en-US" sz="7200" dirty="0"/>
              <a:t>National Health and Nutrition Examination Surveys (NHANES)</a:t>
            </a:r>
          </a:p>
          <a:p>
            <a:pPr lvl="1"/>
            <a:r>
              <a:rPr lang="en-US" sz="7200" dirty="0"/>
              <a:t>National Health Interview Survey (NHIS) linked with National Death Index (NDI)</a:t>
            </a:r>
          </a:p>
          <a:p>
            <a:pPr lvl="1"/>
            <a:r>
              <a:rPr lang="en-US" sz="7200" dirty="0"/>
              <a:t>National Survey of Family Growth (NSFG)</a:t>
            </a:r>
          </a:p>
          <a:p>
            <a:pPr marL="0" indent="0">
              <a:buNone/>
            </a:pPr>
            <a:r>
              <a:rPr lang="en-US" sz="7200" b="1" dirty="0"/>
              <a:t>CDC:</a:t>
            </a:r>
          </a:p>
          <a:p>
            <a:pPr lvl="1"/>
            <a:r>
              <a:rPr lang="en-US" sz="7200" dirty="0"/>
              <a:t>Behavioral Risk Factor Surveillance System (BRFSS)</a:t>
            </a:r>
          </a:p>
          <a:p>
            <a:pPr marL="0" indent="0">
              <a:buNone/>
            </a:pPr>
            <a:r>
              <a:rPr lang="en-US" sz="7200" b="1" dirty="0"/>
              <a:t>Agency for Health Research and Quality (AHRQ):</a:t>
            </a:r>
          </a:p>
          <a:p>
            <a:pPr lvl="1"/>
            <a:r>
              <a:rPr lang="en-US" sz="7200" dirty="0"/>
              <a:t>Medical Expenditure Panel Survey (MEPS)</a:t>
            </a:r>
          </a:p>
          <a:p>
            <a:pPr marL="0" indent="0">
              <a:buNone/>
            </a:pPr>
            <a:r>
              <a:rPr lang="en-US" sz="7200" b="1" dirty="0"/>
              <a:t>Substance Abuse and Mental Health Services Administration (SAMHSA):</a:t>
            </a:r>
          </a:p>
          <a:p>
            <a:pPr lvl="1"/>
            <a:r>
              <a:rPr lang="en-US" sz="7200" dirty="0"/>
              <a:t>National Survey on Drug Use and Health (NSDUH)</a:t>
            </a:r>
          </a:p>
          <a:p>
            <a:pPr marL="0" indent="0">
              <a:buNone/>
            </a:pPr>
            <a:r>
              <a:rPr lang="en-US" sz="7200" b="1" dirty="0"/>
              <a:t>Bureau of Justice Stats (BJS):</a:t>
            </a:r>
          </a:p>
          <a:p>
            <a:pPr lvl="1"/>
            <a:r>
              <a:rPr lang="en-US" sz="7200" dirty="0"/>
              <a:t>National Crime Victimization Survey (NCVS)</a:t>
            </a:r>
          </a:p>
          <a:p>
            <a:pPr marL="0" indent="0">
              <a:buNone/>
            </a:pPr>
            <a:r>
              <a:rPr lang="en-US" sz="7200" b="1" dirty="0"/>
              <a:t>Bureau of Labor Stats (BLS):</a:t>
            </a:r>
          </a:p>
          <a:p>
            <a:pPr lvl="1"/>
            <a:r>
              <a:rPr lang="en-US" sz="7200" dirty="0"/>
              <a:t>Survey of Occupational Injuries and Illnesses (SOII) </a:t>
            </a:r>
          </a:p>
          <a:p>
            <a:pPr lvl="1"/>
            <a:r>
              <a:rPr lang="en-US" sz="7200" dirty="0"/>
              <a:t>Census of Fatal Occupational Injuries (CFOI)</a:t>
            </a:r>
          </a:p>
          <a:p>
            <a:pPr marL="457200" lvl="1" indent="0">
              <a:buNone/>
            </a:pPr>
            <a:endParaRPr lang="en-US" sz="41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C8402-AACA-4C5F-B0CD-084A116677D2}"/>
              </a:ext>
            </a:extLst>
          </p:cNvPr>
          <p:cNvSpPr txBox="1"/>
          <p:nvPr/>
        </p:nvSpPr>
        <p:spPr>
          <a:xfrm>
            <a:off x="720003" y="239267"/>
            <a:ext cx="887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 Data Sets Covered in the Course: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037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165051"/>
            <a:ext cx="11841271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Current RMRDC grad student health projects: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1AB60-784B-FF42-B7B8-49AE4BE1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185333"/>
            <a:ext cx="10960738" cy="388564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Black immigrant health and differences by country of origin/time in US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Gender and racial/ethnic/country of origin differences in timing of HPV vaccination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Death by Despair: Individual and Contextual Predictors of Suicide Mortality Risk</a:t>
            </a:r>
          </a:p>
          <a:p>
            <a:pPr lvl="1"/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Did</a:t>
            </a:r>
            <a:r>
              <a:rPr lang="en-US" spc="-1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ACA</a:t>
            </a:r>
            <a:r>
              <a:rPr lang="en-US" spc="-5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Reduce</a:t>
            </a:r>
            <a:r>
              <a:rPr lang="en-US" spc="-1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Ethnic and Racial Disparities in Healthcare?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Do Sugar-Sweetened Beverage Taxes Work?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State Variation in Intimate Partner Violence Rates: Reporting and Healthcare Utilization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2648-0DA1-4470-BF39-11EC0C115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F069-78D4-4853-ADA7-1B87154A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24" y="1168539"/>
            <a:ext cx="10538994" cy="474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latin typeface="Neue Helvetica W01"/>
              </a:rPr>
              <a:t>A detailed description of NCHS restricted data: </a:t>
            </a:r>
            <a:r>
              <a:rPr lang="en-US" b="0" i="0" dirty="0">
                <a:solidFill>
                  <a:srgbClr val="111111"/>
                </a:solidFill>
                <a:effectLst/>
                <a:latin typeface="Neue Helvetica W01"/>
                <a:hlinkClick r:id="rId3"/>
              </a:rPr>
              <a:t>https://www.cdc.gov/rdc/b1datatype/dt122.htm</a:t>
            </a:r>
            <a:endParaRPr lang="en-US" b="0" i="0" dirty="0">
              <a:solidFill>
                <a:srgbClr val="111111"/>
              </a:solidFill>
              <a:effectLst/>
              <a:latin typeface="Neue Helvetica W01"/>
            </a:endParaRPr>
          </a:p>
          <a:p>
            <a:pPr marL="0" indent="0">
              <a:buNone/>
            </a:pPr>
            <a:endParaRPr lang="en-US" dirty="0">
              <a:solidFill>
                <a:srgbClr val="111111"/>
              </a:solidFill>
              <a:latin typeface="Neue Helvetica W01"/>
              <a:hlinkClick r:id="rId4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latin typeface="Neue Helvetica W01"/>
              </a:rPr>
              <a:t>How to gain access through an </a:t>
            </a:r>
            <a:r>
              <a:rPr lang="en-US" dirty="0">
                <a:solidFill>
                  <a:srgbClr val="111111"/>
                </a:solidFill>
                <a:latin typeface="Neue Helvetica W01"/>
              </a:rPr>
              <a:t>RM</a:t>
            </a:r>
            <a:r>
              <a:rPr lang="en-US" b="0" i="0" dirty="0">
                <a:solidFill>
                  <a:srgbClr val="111111"/>
                </a:solidFill>
                <a:effectLst/>
                <a:latin typeface="Neue Helvetica W01"/>
              </a:rPr>
              <a:t>RDC: </a:t>
            </a:r>
            <a:r>
              <a:rPr lang="en-US" b="0" i="0" dirty="0">
                <a:solidFill>
                  <a:srgbClr val="111111"/>
                </a:solidFill>
                <a:effectLst/>
                <a:latin typeface="Neue Helvetica W01"/>
                <a:hlinkClick r:id="rId5"/>
              </a:rPr>
              <a:t>https://www.cdc.gov/rdc/leftbrch/userestricdt.htm</a:t>
            </a:r>
            <a:endParaRPr lang="en-US" b="0" i="0" dirty="0">
              <a:solidFill>
                <a:srgbClr val="111111"/>
              </a:solidFill>
              <a:effectLst/>
              <a:latin typeface="Neue Helvetica W01"/>
            </a:endParaRPr>
          </a:p>
          <a:p>
            <a:pPr marL="0" indent="0">
              <a:buNone/>
            </a:pPr>
            <a:endParaRPr lang="en-US" dirty="0">
              <a:solidFill>
                <a:srgbClr val="111111"/>
              </a:solidFill>
              <a:latin typeface="Neue Helvetica W01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1111"/>
                </a:solidFill>
                <a:latin typeface="Neue Helvetica W01"/>
              </a:rPr>
              <a:t>Preparing an NCHS Proposal: </a:t>
            </a:r>
            <a:r>
              <a:rPr lang="en-US" dirty="0">
                <a:solidFill>
                  <a:srgbClr val="111111"/>
                </a:solidFill>
                <a:latin typeface="Neue Helvetica W01"/>
                <a:hlinkClick r:id="rId6"/>
              </a:rPr>
              <a:t>https://www.cdc.gov/rdc/leftbrch/Presubmit.htm</a:t>
            </a:r>
            <a:endParaRPr lang="en-US" dirty="0">
              <a:solidFill>
                <a:srgbClr val="111111"/>
              </a:solidFill>
              <a:latin typeface="Neue Helvetica W01"/>
            </a:endParaRPr>
          </a:p>
          <a:p>
            <a:pPr marL="0" indent="0">
              <a:buNone/>
            </a:pPr>
            <a:endParaRPr lang="en-US" b="0" i="0" dirty="0">
              <a:solidFill>
                <a:srgbClr val="0277BD"/>
              </a:solidFill>
              <a:effectLst/>
              <a:latin typeface="Neue Helvetica W01"/>
              <a:hlinkClick r:id="rId7"/>
            </a:endParaRPr>
          </a:p>
          <a:p>
            <a:pPr marL="0" indent="0">
              <a:buNone/>
            </a:pPr>
            <a:endParaRPr lang="en-US" b="0" i="0" dirty="0">
              <a:solidFill>
                <a:srgbClr val="0277BD"/>
              </a:solidFill>
              <a:effectLst/>
              <a:latin typeface="Neue Helvetica W01"/>
              <a:hlinkClick r:id="rId7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41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C8402-AACA-4C5F-B0CD-084A116677D2}"/>
              </a:ext>
            </a:extLst>
          </p:cNvPr>
          <p:cNvSpPr txBox="1"/>
          <p:nvPr/>
        </p:nvSpPr>
        <p:spPr>
          <a:xfrm>
            <a:off x="641624" y="432990"/>
            <a:ext cx="992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Important NCHS links: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2F01E-63F9-43ED-81C9-A7CB76E89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23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Researchers work closely with RMRDC administrator </a:t>
            </a:r>
            <a:r>
              <a:rPr lang="en-US" dirty="0">
                <a:solidFill>
                  <a:srgbClr val="D4B779"/>
                </a:solidFill>
              </a:rPr>
              <a:t>Phil</a:t>
            </a:r>
            <a:r>
              <a:rPr lang="en-US" dirty="0">
                <a:solidFill>
                  <a:schemeClr val="bg1"/>
                </a:solidFill>
              </a:rPr>
              <a:t> to write successful proposals for </a:t>
            </a:r>
            <a:r>
              <a:rPr lang="en-US" dirty="0">
                <a:solidFill>
                  <a:srgbClr val="D4B779"/>
                </a:solidFill>
              </a:rPr>
              <a:t>Census </a:t>
            </a:r>
            <a:r>
              <a:rPr lang="en-US" dirty="0">
                <a:solidFill>
                  <a:schemeClr val="bg1"/>
                </a:solidFill>
              </a:rPr>
              <a:t>projects (most data described here!)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Typically, 8-20 page project description and separate ~10 page “Predominant Purpose Statement” (</a:t>
            </a:r>
            <a:r>
              <a:rPr lang="en-US" dirty="0">
                <a:solidFill>
                  <a:srgbClr val="D4B779"/>
                </a:solidFill>
              </a:rPr>
              <a:t>Phil helps draft this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Focus on research questions, need for confidential data, methods, expected output and disclosure risk, and benefits to Census Bureau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Evaluated on feasibility, benefits, disclosure risk, and need for data</a:t>
            </a:r>
          </a:p>
          <a:p>
            <a:r>
              <a:rPr lang="en-US" dirty="0">
                <a:solidFill>
                  <a:schemeClr val="bg1"/>
                </a:solidFill>
              </a:rPr>
              <a:t>For assistance with other agency proposals (e.g. NCHS health projects), contact either </a:t>
            </a:r>
            <a:r>
              <a:rPr lang="en-US" dirty="0">
                <a:solidFill>
                  <a:srgbClr val="D4B779"/>
                </a:solidFill>
              </a:rPr>
              <a:t>Jani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Phil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Reviews and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slowest part of the proposal process is often </a:t>
            </a:r>
            <a:r>
              <a:rPr lang="en-US" dirty="0">
                <a:solidFill>
                  <a:srgbClr val="D4B779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; but it doesn’t have to be!</a:t>
            </a:r>
          </a:p>
          <a:p>
            <a:r>
              <a:rPr lang="en-US" dirty="0">
                <a:solidFill>
                  <a:schemeClr val="bg1"/>
                </a:solidFill>
              </a:rPr>
              <a:t>Final proposal review time with Census: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If additional agency review is necessary (e.g. IRS): </a:t>
            </a:r>
            <a:r>
              <a:rPr lang="en-US" dirty="0">
                <a:solidFill>
                  <a:srgbClr val="D4B779"/>
                </a:solidFill>
              </a:rPr>
              <a:t>~6 months</a:t>
            </a:r>
          </a:p>
          <a:p>
            <a:r>
              <a:rPr lang="en-US" dirty="0">
                <a:solidFill>
                  <a:schemeClr val="bg1"/>
                </a:solidFill>
              </a:rPr>
              <a:t>Background check/security clearance: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Example timeline for most proposals: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 months for Census review + 3 months for IRS review (optional) and/or 3 months for clearance (concurrent) = 6 months total before project start</a:t>
            </a:r>
          </a:p>
        </p:txBody>
      </p:sp>
    </p:spTree>
    <p:extLst>
      <p:ext uri="{BB962C8B-B14F-4D97-AF65-F5344CB8AC3E}">
        <p14:creationId xmlns:p14="http://schemas.microsoft.com/office/powerpoint/2010/main" val="35723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Additional </a:t>
            </a:r>
            <a:r>
              <a:rPr lang="en-US" sz="5400" b="1" dirty="0">
                <a:solidFill>
                  <a:schemeClr val="bg1"/>
                </a:solidFill>
              </a:rPr>
              <a:t>Census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for Criminological research: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National Crime Victimization Survey (</a:t>
            </a:r>
            <a:r>
              <a:rPr lang="en-US" dirty="0">
                <a:solidFill>
                  <a:srgbClr val="D4B779"/>
                </a:solidFill>
              </a:rPr>
              <a:t>NCVS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Criminal Justice Administrative Records System (</a:t>
            </a:r>
            <a:r>
              <a:rPr lang="en-US" dirty="0">
                <a:solidFill>
                  <a:srgbClr val="D4B779"/>
                </a:solidFill>
              </a:rPr>
              <a:t>CJARS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Data for Economic research: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Economic Censuses and Surveys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Business Register and Longitudinal Business Database (</a:t>
            </a:r>
            <a:r>
              <a:rPr lang="en-US" dirty="0">
                <a:solidFill>
                  <a:srgbClr val="D4B779"/>
                </a:solidFill>
              </a:rPr>
              <a:t>LBD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Trade/transaction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Longitudinal Employer-Household Dynamics data (</a:t>
            </a:r>
            <a:r>
              <a:rPr lang="en-US" dirty="0">
                <a:solidFill>
                  <a:srgbClr val="D4B779"/>
                </a:solidFill>
              </a:rPr>
              <a:t>LEHD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All free to access through CSU consortium agreement!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6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Crime </a:t>
            </a:r>
            <a:r>
              <a:rPr lang="en-US" sz="5400" b="1" dirty="0">
                <a:solidFill>
                  <a:schemeClr val="bg1"/>
                </a:solidFill>
              </a:rPr>
              <a:t>Data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National Crime Victimization Survey (NCVS) </a:t>
            </a:r>
            <a:r>
              <a:rPr lang="en-US" dirty="0">
                <a:solidFill>
                  <a:schemeClr val="bg1"/>
                </a:solidFill>
              </a:rPr>
              <a:t>is collected by Census on behalf of the Bureau of Justice Statistics (BJS) to produce national estimates of crime incidence, reporting and victim characteristics.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potential crime victims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Criminal Justice Administrative Records System (CJARS)</a:t>
            </a:r>
            <a:r>
              <a:rPr lang="en-US" dirty="0">
                <a:solidFill>
                  <a:schemeClr val="bg1"/>
                </a:solidFill>
              </a:rPr>
              <a:t> is a collaboration between State justice departments, the University of Michigan, and Census to link offender records to other demographic, economic, and administrative data collected by the federal government.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adult criminal offenders</a:t>
            </a:r>
            <a:r>
              <a:rPr lang="en-US" dirty="0">
                <a:solidFill>
                  <a:schemeClr val="bg1"/>
                </a:solidFill>
              </a:rPr>
              <a:t> in participating States.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53A55-F3EE-4484-88C0-86F9C4001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A8217-81CB-4615-9FB7-700C5AEE46DB}"/>
              </a:ext>
            </a:extLst>
          </p:cNvPr>
          <p:cNvSpPr txBox="1"/>
          <p:nvPr/>
        </p:nvSpPr>
        <p:spPr>
          <a:xfrm>
            <a:off x="972511" y="255668"/>
            <a:ext cx="99441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Rocky Mountain Research Data Center (RMRDC):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jani.little@colorado.edu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Rocky Mountain Research Data Center (RMRDC):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Restricted Data Collected by Federal Statistical Agencies</a:t>
            </a:r>
          </a:p>
          <a:p>
            <a:pPr algn="ctr">
              <a:lnSpc>
                <a:spcPct val="100000"/>
              </a:lnSpc>
            </a:pPr>
            <a:endParaRPr lang="en-US" sz="1800" b="1" dirty="0">
              <a:hlinkClick r:id="rId3"/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>
                <a:hlinkClick r:id="rId3"/>
              </a:rPr>
              <a:t>https://www.colorado.edu/rocky-mountain-research-data-center/</a:t>
            </a:r>
            <a:endParaRPr lang="en-US" sz="1800" b="1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Jani Little, Executive Director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hlinkClick r:id="rId4"/>
              </a:rPr>
              <a:t>jani.little@colorado.edu</a:t>
            </a:r>
            <a:endParaRPr lang="en-US" sz="14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Philip Pendergast, Administrator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hlinkClick r:id="rId5"/>
              </a:rPr>
              <a:t>philip.m.pendergast@census.gov</a:t>
            </a:r>
            <a:endParaRPr lang="en-US" sz="1400" dirty="0"/>
          </a:p>
          <a:p>
            <a:pPr algn="ctr">
              <a:lnSpc>
                <a:spcPct val="100000"/>
              </a:lnSpc>
            </a:pPr>
            <a:r>
              <a:rPr lang="en-US" dirty="0"/>
              <a:t>Kas McLean, GRA (Econ PhD Candidate)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hlinkClick r:id="rId6"/>
              </a:rPr>
              <a:t>kas.mclean@colorado.edu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/www.colorado.edu/rocky-mountain-research-data-center</a:t>
            </a:r>
            <a:r>
              <a:rPr lang="en-US" sz="1800" b="1" dirty="0">
                <a:solidFill>
                  <a:schemeClr val="bg1"/>
                </a:solidFill>
              </a:rPr>
              <a:t>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4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1475720" cy="1325563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National Crime Victimization Survey </a:t>
            </a:r>
            <a:r>
              <a:rPr lang="en-US" sz="5200" b="1" dirty="0">
                <a:solidFill>
                  <a:srgbClr val="D8B979"/>
                </a:solidFill>
              </a:rPr>
              <a:t>(NCVS)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61353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Annually, </a:t>
            </a:r>
            <a:r>
              <a:rPr lang="en-US" dirty="0">
                <a:solidFill>
                  <a:srgbClr val="D8B979"/>
                </a:solidFill>
              </a:rPr>
              <a:t>2005-2015</a:t>
            </a:r>
            <a:r>
              <a:rPr lang="en-US" dirty="0">
                <a:solidFill>
                  <a:schemeClr val="bg1"/>
                </a:solidFill>
              </a:rPr>
              <a:t> (for now).  Most comprehensive data on </a:t>
            </a:r>
            <a:r>
              <a:rPr lang="en-US" dirty="0">
                <a:solidFill>
                  <a:srgbClr val="D8B979"/>
                </a:solidFill>
              </a:rPr>
              <a:t>personal crime </a:t>
            </a:r>
            <a:r>
              <a:rPr lang="en-US" dirty="0">
                <a:solidFill>
                  <a:schemeClr val="bg1"/>
                </a:solidFill>
              </a:rPr>
              <a:t>in the US given limitations with reported crime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Uniform Crime Reports (UCR). What is missing from these data?</a:t>
            </a:r>
          </a:p>
          <a:p>
            <a:r>
              <a:rPr lang="en-US" dirty="0">
                <a:solidFill>
                  <a:schemeClr val="bg1"/>
                </a:solidFill>
              </a:rPr>
              <a:t>Yearly, nationally representative sample of </a:t>
            </a:r>
            <a:r>
              <a:rPr lang="en-US" dirty="0">
                <a:solidFill>
                  <a:srgbClr val="D8B979"/>
                </a:solidFill>
              </a:rPr>
              <a:t>160,000</a:t>
            </a:r>
            <a:r>
              <a:rPr lang="en-US" dirty="0">
                <a:solidFill>
                  <a:schemeClr val="bg1"/>
                </a:solidFill>
              </a:rPr>
              <a:t> people age 12+ in 95,000 households. </a:t>
            </a:r>
            <a:r>
              <a:rPr lang="en-US" dirty="0">
                <a:solidFill>
                  <a:srgbClr val="D8B979"/>
                </a:solidFill>
              </a:rPr>
              <a:t>Interviews total ~240,000</a:t>
            </a:r>
            <a:r>
              <a:rPr lang="en-US" dirty="0">
                <a:solidFill>
                  <a:schemeClr val="bg1"/>
                </a:solidFill>
              </a:rPr>
              <a:t>, annually. </a:t>
            </a:r>
            <a:r>
              <a:rPr lang="en-US" dirty="0">
                <a:solidFill>
                  <a:srgbClr val="D4B779"/>
                </a:solidFill>
              </a:rPr>
              <a:t>Longitudinal!</a:t>
            </a:r>
          </a:p>
          <a:p>
            <a:r>
              <a:rPr lang="en-US" dirty="0">
                <a:solidFill>
                  <a:schemeClr val="bg1"/>
                </a:solidFill>
              </a:rPr>
              <a:t>Interviews encompass </a:t>
            </a:r>
            <a:r>
              <a:rPr lang="en-US" dirty="0" err="1">
                <a:solidFill>
                  <a:schemeClr val="bg1"/>
                </a:solidFill>
              </a:rPr>
              <a:t>sociodemographics</a:t>
            </a:r>
            <a:r>
              <a:rPr lang="en-US" dirty="0">
                <a:solidFill>
                  <a:schemeClr val="bg1"/>
                </a:solidFill>
              </a:rPr>
              <a:t>, criminal victimization instances, offender/crime characteristics, reporting, medical response, and criminal justice system experiences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from the survey supplements official crime reports to estimate likelihood of </a:t>
            </a:r>
            <a:r>
              <a:rPr lang="en-US" dirty="0">
                <a:solidFill>
                  <a:srgbClr val="D8B979"/>
                </a:solidFill>
              </a:rPr>
              <a:t>underreported crimes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NCVS </a:t>
            </a:r>
            <a:r>
              <a:rPr lang="en-US" sz="5400" b="1" dirty="0">
                <a:solidFill>
                  <a:schemeClr val="bg1"/>
                </a:solidFill>
              </a:rPr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 local policing practices (like </a:t>
            </a:r>
            <a:r>
              <a:rPr lang="en-US" dirty="0">
                <a:solidFill>
                  <a:srgbClr val="D8B979"/>
                </a:solidFill>
              </a:rPr>
              <a:t>Cross-Deputization</a:t>
            </a:r>
            <a:r>
              <a:rPr lang="en-US" dirty="0">
                <a:solidFill>
                  <a:schemeClr val="bg1"/>
                </a:solidFill>
              </a:rPr>
              <a:t>) impact crime reporting rates? Are there differences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 housing characteristics impact </a:t>
            </a:r>
            <a:r>
              <a:rPr lang="en-US" dirty="0">
                <a:solidFill>
                  <a:srgbClr val="D8B979"/>
                </a:solidFill>
              </a:rPr>
              <a:t>Intimate Partner Violence</a:t>
            </a:r>
            <a:r>
              <a:rPr lang="en-US" dirty="0">
                <a:solidFill>
                  <a:schemeClr val="bg1"/>
                </a:solidFill>
              </a:rPr>
              <a:t> rates? Does </a:t>
            </a:r>
            <a:r>
              <a:rPr lang="en-US" dirty="0">
                <a:solidFill>
                  <a:srgbClr val="D8B979"/>
                </a:solidFill>
              </a:rPr>
              <a:t>reporting</a:t>
            </a:r>
            <a:r>
              <a:rPr lang="en-US" dirty="0">
                <a:solidFill>
                  <a:schemeClr val="bg1"/>
                </a:solidFill>
              </a:rPr>
              <a:t> vary across collection method (phone vs. in-person)?</a:t>
            </a:r>
          </a:p>
          <a:p>
            <a:r>
              <a:rPr lang="en-US" dirty="0">
                <a:solidFill>
                  <a:schemeClr val="bg1"/>
                </a:solidFill>
              </a:rPr>
              <a:t>Are there long-lasting impacts of </a:t>
            </a:r>
            <a:r>
              <a:rPr lang="en-US" dirty="0">
                <a:solidFill>
                  <a:srgbClr val="D8B979"/>
                </a:solidFill>
              </a:rPr>
              <a:t>violent victimization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rgbClr val="D8B979"/>
                </a:solidFill>
              </a:rPr>
              <a:t>employment and income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What types of crime are the most consistently </a:t>
            </a:r>
            <a:r>
              <a:rPr lang="en-US" dirty="0">
                <a:solidFill>
                  <a:srgbClr val="D8B979"/>
                </a:solidFill>
              </a:rPr>
              <a:t>under-reported</a:t>
            </a:r>
            <a:r>
              <a:rPr lang="en-US" dirty="0">
                <a:solidFill>
                  <a:schemeClr val="bg1"/>
                </a:solidFill>
              </a:rPr>
              <a:t>? How does this differ by </a:t>
            </a:r>
            <a:r>
              <a:rPr lang="en-US" dirty="0">
                <a:solidFill>
                  <a:srgbClr val="D8B979"/>
                </a:solidFill>
              </a:rPr>
              <a:t>urban/rural residence, gender,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rgbClr val="D4B779"/>
                </a:solidFill>
              </a:rPr>
              <a:t>Local </a:t>
            </a:r>
            <a:r>
              <a:rPr lang="en-US" dirty="0">
                <a:solidFill>
                  <a:schemeClr val="bg1"/>
                </a:solidFill>
              </a:rPr>
              <a:t>Projects: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8E7BD-1065-4E7D-BAC6-8E1D6B7EAC00}"/>
              </a:ext>
            </a:extLst>
          </p:cNvPr>
          <p:cNvSpPr txBox="1"/>
          <p:nvPr/>
        </p:nvSpPr>
        <p:spPr>
          <a:xfrm>
            <a:off x="5257800" y="540694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State Variation in Intimate Partner Violence Rates, Reporting and Healthcare Utilization </a:t>
            </a:r>
            <a:r>
              <a:rPr lang="en-US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rgbClr val="D4B779"/>
                </a:solidFill>
              </a:rPr>
              <a:t>Sarah Small, Anita Pena (CSU) 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The Social and Economic Consequences of Violent Victimization in the NCVS </a:t>
            </a:r>
            <a:r>
              <a:rPr lang="en-US" sz="1200" dirty="0">
                <a:solidFill>
                  <a:schemeClr val="bg1"/>
                </a:solidFill>
              </a:rPr>
              <a:t>– Joshua Clapp, Ben Gilbert, Phil Pendergast (</a:t>
            </a:r>
            <a:r>
              <a:rPr lang="en-US" sz="1200" dirty="0" err="1">
                <a:solidFill>
                  <a:schemeClr val="bg1"/>
                </a:solidFill>
              </a:rPr>
              <a:t>UWy</a:t>
            </a:r>
            <a:r>
              <a:rPr lang="en-US" sz="1200" dirty="0">
                <a:solidFill>
                  <a:schemeClr val="bg1"/>
                </a:solidFill>
              </a:rPr>
              <a:t>, CSM, CU-B)</a:t>
            </a:r>
          </a:p>
        </p:txBody>
      </p:sp>
    </p:spTree>
    <p:extLst>
      <p:ext uri="{BB962C8B-B14F-4D97-AF65-F5344CB8AC3E}">
        <p14:creationId xmlns:p14="http://schemas.microsoft.com/office/powerpoint/2010/main" val="59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b="1" dirty="0">
                <a:solidFill>
                  <a:srgbClr val="D4B7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Event-level</a:t>
            </a:r>
            <a:r>
              <a:rPr lang="en-US" dirty="0">
                <a:solidFill>
                  <a:schemeClr val="bg1"/>
                </a:solidFill>
              </a:rPr>
              <a:t> criminal justice data on a </a:t>
            </a:r>
            <a:r>
              <a:rPr lang="en-US" dirty="0">
                <a:solidFill>
                  <a:srgbClr val="D8B979"/>
                </a:solidFill>
              </a:rPr>
              <a:t>national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26 states provide data (inc. </a:t>
            </a:r>
            <a:r>
              <a:rPr lang="en-US" dirty="0">
                <a:solidFill>
                  <a:srgbClr val="D8B979"/>
                </a:solidFill>
              </a:rPr>
              <a:t>Texas</a:t>
            </a:r>
            <a:r>
              <a:rPr lang="en-US" dirty="0">
                <a:solidFill>
                  <a:schemeClr val="bg1"/>
                </a:solidFill>
              </a:rPr>
              <a:t>) or are in the process of contributing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&gt;150 million criminal justice events, &gt;30 million unique individuals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Coverage of </a:t>
            </a:r>
            <a:r>
              <a:rPr lang="en-US" dirty="0">
                <a:solidFill>
                  <a:srgbClr val="D8B979"/>
                </a:solidFill>
              </a:rPr>
              <a:t>43% of the US population </a:t>
            </a:r>
            <a:r>
              <a:rPr lang="en-US" dirty="0">
                <a:solidFill>
                  <a:schemeClr val="bg1"/>
                </a:solidFill>
              </a:rPr>
              <a:t>in at least one domain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Arrestees, criminal defendants, inmates, probationers/parolees</a:t>
            </a:r>
          </a:p>
          <a:p>
            <a:r>
              <a:rPr lang="en-US" dirty="0">
                <a:solidFill>
                  <a:schemeClr val="bg1"/>
                </a:solidFill>
              </a:rPr>
              <a:t>Allows for: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Harmonization of criminal involvement</a:t>
            </a:r>
            <a:r>
              <a:rPr lang="en-US" dirty="0">
                <a:solidFill>
                  <a:srgbClr val="D8B979"/>
                </a:solidFill>
              </a:rPr>
              <a:t> across multiple jurisdictions and over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Assessing how criminal episodes progress through the justice system</a:t>
            </a:r>
          </a:p>
          <a:p>
            <a:r>
              <a:rPr lang="en-US" dirty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rgbClr val="D8B979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Minors, crimes not resulting in arrest, tracking of employees in justice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4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b="1" dirty="0">
                <a:solidFill>
                  <a:srgbClr val="D4B7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6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are complex and multifaceted! There is extensive and comprehensive documentation available here:</a:t>
            </a:r>
            <a:r>
              <a:rPr lang="en-US" dirty="0">
                <a:solidFill>
                  <a:srgbClr val="D4B779"/>
                </a:solidFill>
              </a:rPr>
              <a:t> </a:t>
            </a:r>
            <a:r>
              <a:rPr lang="en-US" dirty="0">
                <a:solidFill>
                  <a:srgbClr val="D4B7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https://cjars.isr.umich.edu/data-documentation-download/</a:t>
            </a:r>
            <a:endParaRPr lang="en-US" dirty="0">
              <a:solidFill>
                <a:srgbClr val="D4B77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59E73-1267-4565-9C02-F12943D2E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8" y="2835227"/>
            <a:ext cx="6228200" cy="2771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1093D-9EE4-45AE-AA89-12EEA7D2A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828" y="2835227"/>
            <a:ext cx="4479612" cy="34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CJARS </a:t>
            </a:r>
            <a:r>
              <a:rPr lang="en-US" sz="5400" b="1" dirty="0">
                <a:solidFill>
                  <a:schemeClr val="bg1"/>
                </a:solidFill>
              </a:rPr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much does </a:t>
            </a:r>
            <a:r>
              <a:rPr lang="en-US" dirty="0">
                <a:solidFill>
                  <a:srgbClr val="D8B979"/>
                </a:solidFill>
              </a:rPr>
              <a:t>incarceration</a:t>
            </a:r>
            <a:r>
              <a:rPr lang="en-US" dirty="0">
                <a:solidFill>
                  <a:schemeClr val="bg1"/>
                </a:solidFill>
              </a:rPr>
              <a:t> or other criminal justice contact impact </a:t>
            </a:r>
            <a:r>
              <a:rPr lang="en-US" dirty="0">
                <a:solidFill>
                  <a:srgbClr val="D8B979"/>
                </a:solidFill>
              </a:rPr>
              <a:t>lifetime wages, job types and tenure</a:t>
            </a:r>
            <a:r>
              <a:rPr lang="en-US" dirty="0">
                <a:solidFill>
                  <a:schemeClr val="bg1"/>
                </a:solidFill>
              </a:rPr>
              <a:t>? Does it vary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Does</a:t>
            </a:r>
            <a:r>
              <a:rPr lang="en-US" dirty="0">
                <a:solidFill>
                  <a:srgbClr val="D8B979"/>
                </a:solidFill>
              </a:rPr>
              <a:t> criminal justice contact </a:t>
            </a:r>
            <a:r>
              <a:rPr lang="en-US" dirty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rgbClr val="D8B979"/>
                </a:solidFill>
              </a:rPr>
              <a:t>migration rates and types </a:t>
            </a:r>
            <a:r>
              <a:rPr lang="en-US" dirty="0">
                <a:solidFill>
                  <a:schemeClr val="bg1"/>
                </a:solidFill>
              </a:rPr>
              <a:t>(in-county, out-of-county, interstate)? </a:t>
            </a:r>
          </a:p>
          <a:p>
            <a:r>
              <a:rPr lang="en-US" dirty="0">
                <a:solidFill>
                  <a:schemeClr val="bg1"/>
                </a:solidFill>
              </a:rPr>
              <a:t>Do offenders who are </a:t>
            </a:r>
            <a:r>
              <a:rPr lang="en-US" dirty="0">
                <a:solidFill>
                  <a:srgbClr val="D8B979"/>
                </a:solidFill>
              </a:rPr>
              <a:t>gang-involved</a:t>
            </a:r>
            <a:r>
              <a:rPr lang="en-US" dirty="0">
                <a:solidFill>
                  <a:schemeClr val="bg1"/>
                </a:solidFill>
              </a:rPr>
              <a:t> have increased </a:t>
            </a:r>
            <a:r>
              <a:rPr lang="en-US" dirty="0">
                <a:solidFill>
                  <a:srgbClr val="D8B979"/>
                </a:solidFill>
              </a:rPr>
              <a:t>mortality</a:t>
            </a:r>
            <a:r>
              <a:rPr lang="en-US" dirty="0">
                <a:solidFill>
                  <a:schemeClr val="bg1"/>
                </a:solidFill>
              </a:rPr>
              <a:t>, above and beyond additional mortality risks of incarceration?</a:t>
            </a:r>
          </a:p>
          <a:p>
            <a:r>
              <a:rPr lang="en-US" dirty="0">
                <a:solidFill>
                  <a:schemeClr val="bg1"/>
                </a:solidFill>
              </a:rPr>
              <a:t>How does </a:t>
            </a:r>
            <a:r>
              <a:rPr lang="en-US" dirty="0">
                <a:solidFill>
                  <a:srgbClr val="D8B979"/>
                </a:solidFill>
              </a:rPr>
              <a:t>criminal justice contact </a:t>
            </a:r>
            <a:r>
              <a:rPr lang="en-US" dirty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rgbClr val="D8B979"/>
                </a:solidFill>
              </a:rPr>
              <a:t>public program participation</a:t>
            </a:r>
            <a:r>
              <a:rPr lang="en-US" dirty="0">
                <a:solidFill>
                  <a:schemeClr val="bg1"/>
                </a:solidFill>
              </a:rPr>
              <a:t>, such as use of TANF, SNAP, or WIC?</a:t>
            </a:r>
          </a:p>
          <a:p>
            <a:r>
              <a:rPr lang="en-US" dirty="0">
                <a:solidFill>
                  <a:schemeClr val="bg1"/>
                </a:solidFill>
              </a:rPr>
              <a:t>Are there differences in rates of </a:t>
            </a:r>
            <a:r>
              <a:rPr lang="en-US" dirty="0">
                <a:solidFill>
                  <a:srgbClr val="D8B979"/>
                </a:solidFill>
              </a:rPr>
              <a:t>Driving Under the Influence (DUIs) </a:t>
            </a:r>
            <a:r>
              <a:rPr lang="en-US" dirty="0">
                <a:solidFill>
                  <a:schemeClr val="bg1"/>
                </a:solidFill>
              </a:rPr>
              <a:t>by State and local </a:t>
            </a:r>
            <a:r>
              <a:rPr lang="en-US" dirty="0">
                <a:solidFill>
                  <a:srgbClr val="D8B979"/>
                </a:solidFill>
              </a:rPr>
              <a:t>programs and policies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7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Data </a:t>
            </a:r>
            <a:r>
              <a:rPr lang="en-US" sz="5400" b="1" dirty="0">
                <a:solidFill>
                  <a:schemeClr val="bg1"/>
                </a:solidFill>
              </a:rPr>
              <a:t>Overview – Census Economic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</a:t>
            </a:r>
            <a:r>
              <a:rPr lang="en-US" dirty="0">
                <a:solidFill>
                  <a:srgbClr val="CEAC66"/>
                </a:solidFill>
              </a:rPr>
              <a:t>many </a:t>
            </a:r>
            <a:r>
              <a:rPr lang="en-US" dirty="0">
                <a:solidFill>
                  <a:srgbClr val="FFFFFF"/>
                </a:solidFill>
              </a:rPr>
              <a:t>data </a:t>
            </a:r>
            <a:r>
              <a:rPr lang="en-US" dirty="0">
                <a:solidFill>
                  <a:schemeClr val="bg1"/>
                </a:solidFill>
              </a:rPr>
              <a:t>options for economic research available in the RDC</a:t>
            </a:r>
          </a:p>
          <a:p>
            <a:r>
              <a:rPr lang="en-US" dirty="0">
                <a:solidFill>
                  <a:schemeClr val="bg1"/>
                </a:solidFill>
              </a:rPr>
              <a:t>Census collects the </a:t>
            </a:r>
            <a:r>
              <a:rPr lang="en-US" dirty="0">
                <a:solidFill>
                  <a:srgbClr val="CEAC66"/>
                </a:solidFill>
              </a:rPr>
              <a:t>Economic Censuses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Annual Surveys </a:t>
            </a:r>
            <a:r>
              <a:rPr lang="en-US" dirty="0">
                <a:solidFill>
                  <a:schemeClr val="bg1"/>
                </a:solidFill>
              </a:rPr>
              <a:t>from business </a:t>
            </a:r>
            <a:r>
              <a:rPr lang="en-US" dirty="0">
                <a:solidFill>
                  <a:srgbClr val="CEAC66"/>
                </a:solidFill>
              </a:rPr>
              <a:t>establishments</a:t>
            </a:r>
            <a:r>
              <a:rPr lang="en-US" dirty="0">
                <a:solidFill>
                  <a:schemeClr val="bg1"/>
                </a:solidFill>
              </a:rPr>
              <a:t> every one or five years (years ending in 2 or 7)</a:t>
            </a:r>
          </a:p>
          <a:p>
            <a:r>
              <a:rPr lang="en-US" dirty="0">
                <a:solidFill>
                  <a:schemeClr val="bg1"/>
                </a:solidFill>
              </a:rPr>
              <a:t>Census also keeps a </a:t>
            </a:r>
            <a:r>
              <a:rPr lang="en-US" dirty="0">
                <a:solidFill>
                  <a:srgbClr val="CEAC66"/>
                </a:solidFill>
              </a:rPr>
              <a:t>Business Register </a:t>
            </a:r>
            <a:r>
              <a:rPr lang="en-US" dirty="0">
                <a:solidFill>
                  <a:schemeClr val="bg1"/>
                </a:solidFill>
              </a:rPr>
              <a:t>of all employer establishments in the US, which are linked over time in the Longitudinal Business Database (</a:t>
            </a:r>
            <a:r>
              <a:rPr lang="en-US" dirty="0">
                <a:solidFill>
                  <a:srgbClr val="CEAC66"/>
                </a:solidFill>
              </a:rPr>
              <a:t>LBD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rgbClr val="CEAC66"/>
                </a:solidFill>
              </a:rPr>
              <a:t>US-based </a:t>
            </a:r>
            <a:r>
              <a:rPr lang="en-US" dirty="0">
                <a:solidFill>
                  <a:schemeClr val="bg1"/>
                </a:solidFill>
              </a:rPr>
              <a:t>businesses, </a:t>
            </a:r>
            <a:r>
              <a:rPr lang="en-US" dirty="0">
                <a:solidFill>
                  <a:srgbClr val="CEAC66"/>
                </a:solidFill>
              </a:rPr>
              <a:t>trade/transaction </a:t>
            </a:r>
            <a:r>
              <a:rPr lang="en-US" dirty="0">
                <a:solidFill>
                  <a:schemeClr val="bg1"/>
                </a:solidFill>
              </a:rPr>
              <a:t>data are also collected by Census and made available at the establishment and transaction level</a:t>
            </a:r>
          </a:p>
          <a:p>
            <a:r>
              <a:rPr lang="en-US" dirty="0">
                <a:solidFill>
                  <a:schemeClr val="bg1"/>
                </a:solidFill>
              </a:rPr>
              <a:t>Census works with </a:t>
            </a:r>
            <a:r>
              <a:rPr lang="en-US" dirty="0">
                <a:solidFill>
                  <a:srgbClr val="CEAC66"/>
                </a:solidFill>
              </a:rPr>
              <a:t>State unemployment offices </a:t>
            </a:r>
            <a:r>
              <a:rPr lang="en-US" dirty="0">
                <a:solidFill>
                  <a:schemeClr val="bg1"/>
                </a:solidFill>
              </a:rPr>
              <a:t>to make longitudinal, linked </a:t>
            </a:r>
            <a:r>
              <a:rPr lang="en-US" dirty="0">
                <a:solidFill>
                  <a:srgbClr val="CEAC66"/>
                </a:solidFill>
              </a:rPr>
              <a:t>employer-employee data </a:t>
            </a:r>
            <a:r>
              <a:rPr lang="en-US" dirty="0">
                <a:solidFill>
                  <a:schemeClr val="bg1"/>
                </a:solidFill>
              </a:rPr>
              <a:t>available as well (96% coverage of private sector)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63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Data </a:t>
            </a:r>
            <a:r>
              <a:rPr lang="en-US" sz="5400" b="1" dirty="0">
                <a:solidFill>
                  <a:schemeClr val="bg1"/>
                </a:solidFill>
              </a:rPr>
              <a:t>Overview – Other Agencies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Bureau of Labor Statistics (</a:t>
            </a:r>
            <a:r>
              <a:rPr lang="en-US" dirty="0">
                <a:solidFill>
                  <a:srgbClr val="CEAC66"/>
                </a:solidFill>
              </a:rPr>
              <a:t>BLS</a:t>
            </a:r>
            <a:r>
              <a:rPr lang="en-US" dirty="0">
                <a:solidFill>
                  <a:schemeClr val="bg1"/>
                </a:solidFill>
              </a:rPr>
              <a:t>), Internal Revenue Service (</a:t>
            </a:r>
            <a:r>
              <a:rPr lang="en-US" dirty="0">
                <a:solidFill>
                  <a:srgbClr val="CEAC66"/>
                </a:solidFill>
              </a:rPr>
              <a:t>IRS</a:t>
            </a:r>
            <a:r>
              <a:rPr lang="en-US" dirty="0">
                <a:solidFill>
                  <a:schemeClr val="bg1"/>
                </a:solidFill>
              </a:rPr>
              <a:t>), Social Security Administration (</a:t>
            </a:r>
            <a:r>
              <a:rPr lang="en-US" dirty="0">
                <a:solidFill>
                  <a:srgbClr val="CEAC66"/>
                </a:solidFill>
              </a:rPr>
              <a:t>SSA</a:t>
            </a:r>
            <a:r>
              <a:rPr lang="en-US" dirty="0">
                <a:solidFill>
                  <a:schemeClr val="bg1"/>
                </a:solidFill>
              </a:rPr>
              <a:t>), Bureau of Economic Analysis (</a:t>
            </a:r>
            <a:r>
              <a:rPr lang="en-US" dirty="0">
                <a:solidFill>
                  <a:srgbClr val="CEAC66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), and Statistics of Income (</a:t>
            </a:r>
            <a:r>
              <a:rPr lang="en-US" dirty="0">
                <a:solidFill>
                  <a:srgbClr val="CEAC66"/>
                </a:solidFill>
              </a:rPr>
              <a:t>SOI</a:t>
            </a:r>
            <a:r>
              <a:rPr lang="en-US" dirty="0">
                <a:solidFill>
                  <a:schemeClr val="bg1"/>
                </a:solidFill>
              </a:rPr>
              <a:t>) all provide data to Census for researcher access.</a:t>
            </a:r>
          </a:p>
          <a:p>
            <a:r>
              <a:rPr lang="en-US" dirty="0">
                <a:solidFill>
                  <a:schemeClr val="bg1"/>
                </a:solidFill>
              </a:rPr>
              <a:t>In some cases, these data inform Census data products (e.g. </a:t>
            </a:r>
            <a:r>
              <a:rPr lang="en-US" dirty="0">
                <a:solidFill>
                  <a:srgbClr val="CEAC66"/>
                </a:solidFill>
              </a:rPr>
              <a:t>IRS, SSA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In others, these are </a:t>
            </a:r>
            <a:r>
              <a:rPr lang="en-US" dirty="0">
                <a:solidFill>
                  <a:srgbClr val="CEAC66"/>
                </a:solidFill>
              </a:rPr>
              <a:t>standalone microdata </a:t>
            </a:r>
            <a:r>
              <a:rPr lang="en-US" dirty="0">
                <a:solidFill>
                  <a:schemeClr val="bg1"/>
                </a:solidFill>
              </a:rPr>
              <a:t>that are linkable to Census products and projects require </a:t>
            </a:r>
            <a:r>
              <a:rPr lang="en-US" dirty="0">
                <a:solidFill>
                  <a:srgbClr val="CEAC66"/>
                </a:solidFill>
              </a:rPr>
              <a:t>agency review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associated fees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BEA projects charge </a:t>
            </a:r>
            <a:r>
              <a:rPr lang="en-US" dirty="0">
                <a:solidFill>
                  <a:srgbClr val="CEAC66"/>
                </a:solidFill>
              </a:rPr>
              <a:t>$7,265 </a:t>
            </a:r>
            <a:r>
              <a:rPr lang="en-US" dirty="0">
                <a:solidFill>
                  <a:srgbClr val="FFFFFF"/>
                </a:solidFill>
              </a:rPr>
              <a:t>for first year, </a:t>
            </a:r>
            <a:r>
              <a:rPr lang="en-US" dirty="0">
                <a:solidFill>
                  <a:srgbClr val="CEAC66"/>
                </a:solidFill>
              </a:rPr>
              <a:t>$1,867 </a:t>
            </a:r>
            <a:r>
              <a:rPr lang="en-US" dirty="0">
                <a:solidFill>
                  <a:srgbClr val="FFFFFF"/>
                </a:solidFill>
              </a:rPr>
              <a:t>for subsequent years (2021)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Researchers must be US citizens and additional background check fees apply.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BLS projects charge </a:t>
            </a:r>
            <a:r>
              <a:rPr lang="en-US" dirty="0">
                <a:solidFill>
                  <a:srgbClr val="CEAC66"/>
                </a:solidFill>
              </a:rPr>
              <a:t>$7,900 </a:t>
            </a:r>
            <a:r>
              <a:rPr lang="en-US" dirty="0">
                <a:solidFill>
                  <a:schemeClr val="bg1"/>
                </a:solidFill>
              </a:rPr>
              <a:t>for first year, </a:t>
            </a:r>
            <a:r>
              <a:rPr lang="en-US" dirty="0">
                <a:solidFill>
                  <a:srgbClr val="CEAC66"/>
                </a:solidFill>
              </a:rPr>
              <a:t>$2,000 </a:t>
            </a:r>
            <a:r>
              <a:rPr lang="en-US" dirty="0">
                <a:solidFill>
                  <a:schemeClr val="bg1"/>
                </a:solidFill>
              </a:rPr>
              <a:t>for subsequent years (2021)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Additional background check fees apply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8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Census </a:t>
            </a:r>
            <a:r>
              <a:rPr lang="en-US" sz="5400" b="1" dirty="0">
                <a:solidFill>
                  <a:schemeClr val="bg1"/>
                </a:solidFill>
              </a:rPr>
              <a:t>Economic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Establishment-level microdata from </a:t>
            </a:r>
            <a:r>
              <a:rPr lang="en-US" dirty="0">
                <a:solidFill>
                  <a:srgbClr val="CEAC66"/>
                </a:solidFill>
              </a:rPr>
              <a:t>Economic Censuses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Surveys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Establishment name and address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Ownership information and franchise indicators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Revenues, employment, payroll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Industry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Customer types (consumers, contractors, government, etc.)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Sales by item codes</a:t>
            </a:r>
          </a:p>
          <a:p>
            <a:r>
              <a:rPr lang="en-US" dirty="0">
                <a:solidFill>
                  <a:srgbClr val="FFFFFF"/>
                </a:solidFill>
              </a:rPr>
              <a:t>Business Register (derived from </a:t>
            </a:r>
            <a:r>
              <a:rPr lang="en-US" dirty="0">
                <a:solidFill>
                  <a:srgbClr val="CEAC66"/>
                </a:solidFill>
              </a:rPr>
              <a:t>IRS, BLS, SSA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Census </a:t>
            </a:r>
            <a:r>
              <a:rPr lang="en-US" dirty="0">
                <a:solidFill>
                  <a:srgbClr val="FFFFFF"/>
                </a:solidFill>
              </a:rPr>
              <a:t>data)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Comprehensive snapshot of employer business universe </a:t>
            </a:r>
          </a:p>
          <a:p>
            <a:r>
              <a:rPr lang="en-US" dirty="0">
                <a:solidFill>
                  <a:srgbClr val="FFFFFF"/>
                </a:solidFill>
              </a:rPr>
              <a:t>Longitudinal Business Database (</a:t>
            </a:r>
            <a:r>
              <a:rPr lang="en-US" dirty="0">
                <a:solidFill>
                  <a:srgbClr val="CEAC66"/>
                </a:solidFill>
              </a:rPr>
              <a:t>LBD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Establishment births, deaths, mergers and acquisitions over time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Census </a:t>
            </a:r>
            <a:r>
              <a:rPr lang="en-US" sz="5400" b="1" dirty="0">
                <a:solidFill>
                  <a:schemeClr val="bg1"/>
                </a:solidFill>
              </a:rPr>
              <a:t>Firm and Trade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4"/>
            <a:ext cx="10515600" cy="46513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Firm-level data from Census captures measures unique to </a:t>
            </a:r>
            <a:r>
              <a:rPr lang="en-US" dirty="0">
                <a:solidFill>
                  <a:srgbClr val="CEAC66"/>
                </a:solidFill>
              </a:rPr>
              <a:t>firms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E.g. </a:t>
            </a:r>
            <a:r>
              <a:rPr lang="en-US" dirty="0">
                <a:solidFill>
                  <a:srgbClr val="CEAC66"/>
                </a:solidFill>
              </a:rPr>
              <a:t>entrepreneurship, research and development costs, owner characteristics</a:t>
            </a:r>
          </a:p>
          <a:p>
            <a:r>
              <a:rPr lang="en-US" dirty="0">
                <a:solidFill>
                  <a:srgbClr val="FFFFFF"/>
                </a:solidFill>
              </a:rPr>
              <a:t>Trade data is provided at both establishment and transaction levels:</a:t>
            </a:r>
          </a:p>
          <a:p>
            <a:pPr lvl="1"/>
            <a:r>
              <a:rPr lang="en-US" dirty="0">
                <a:solidFill>
                  <a:srgbClr val="CEAC66"/>
                </a:solidFill>
              </a:rPr>
              <a:t>Commodity Flows Survey  </a:t>
            </a:r>
            <a:r>
              <a:rPr lang="en-US" dirty="0">
                <a:solidFill>
                  <a:srgbClr val="FFFFFF"/>
                </a:solidFill>
              </a:rPr>
              <a:t>- establishment</a:t>
            </a:r>
          </a:p>
          <a:p>
            <a:pPr lvl="1"/>
            <a:r>
              <a:rPr lang="en-US" dirty="0">
                <a:solidFill>
                  <a:srgbClr val="CEAC66"/>
                </a:solidFill>
              </a:rPr>
              <a:t>Foreign Trade Data (exports and imports) </a:t>
            </a:r>
            <a:r>
              <a:rPr lang="en-US" dirty="0">
                <a:solidFill>
                  <a:srgbClr val="FFFFFF"/>
                </a:solidFill>
              </a:rPr>
              <a:t>– transaction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Longitudinal Firm Trade Transactions Database (</a:t>
            </a:r>
            <a:r>
              <a:rPr lang="en-US" dirty="0">
                <a:solidFill>
                  <a:srgbClr val="CEAC66"/>
                </a:solidFill>
              </a:rPr>
              <a:t>LFTTD</a:t>
            </a:r>
            <a:r>
              <a:rPr lang="en-US" dirty="0">
                <a:solidFill>
                  <a:srgbClr val="FFFFFF"/>
                </a:solidFill>
              </a:rPr>
              <a:t>) – transaction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Universe of firm-level trade transactions from 1992-2018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Value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Date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Country of origin/destination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Quantity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HS code</a:t>
            </a:r>
          </a:p>
          <a:p>
            <a:pPr lvl="2"/>
            <a:r>
              <a:rPr lang="en-US" sz="2200" dirty="0">
                <a:solidFill>
                  <a:srgbClr val="FFFFFF"/>
                </a:solidFill>
              </a:rPr>
              <a:t>Manufacturer ID for imports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44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Linked </a:t>
            </a:r>
            <a:r>
              <a:rPr lang="en-US" sz="5400" b="1" dirty="0">
                <a:solidFill>
                  <a:schemeClr val="bg1"/>
                </a:solidFill>
              </a:rPr>
              <a:t>Employer-Employee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490887"/>
            <a:ext cx="10515600" cy="46513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unemployment insurance data is linked to Census and IRS business info to produce the Longitudinal Employer-Household Dynamics (</a:t>
            </a:r>
            <a:r>
              <a:rPr lang="en-US" dirty="0">
                <a:solidFill>
                  <a:srgbClr val="CEAC66"/>
                </a:solidFill>
              </a:rPr>
              <a:t>LEHD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Links individuals to their </a:t>
            </a:r>
            <a:r>
              <a:rPr lang="en-US" dirty="0">
                <a:solidFill>
                  <a:srgbClr val="CEAC66"/>
                </a:solidFill>
              </a:rPr>
              <a:t>place(s) of employment</a:t>
            </a:r>
            <a:r>
              <a:rPr lang="en-US" dirty="0">
                <a:solidFill>
                  <a:srgbClr val="FFFFFF"/>
                </a:solidFill>
              </a:rPr>
              <a:t>, over time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Address-level data for both places of employment and places of residence</a:t>
            </a:r>
          </a:p>
          <a:p>
            <a:r>
              <a:rPr lang="en-US" dirty="0">
                <a:solidFill>
                  <a:srgbClr val="FFFFFF"/>
                </a:solidFill>
              </a:rPr>
              <a:t>Quarterly </a:t>
            </a:r>
            <a:r>
              <a:rPr lang="en-US" dirty="0">
                <a:solidFill>
                  <a:srgbClr val="CEAC66"/>
                </a:solidFill>
              </a:rPr>
              <a:t>earnings</a:t>
            </a:r>
            <a:r>
              <a:rPr lang="en-US" dirty="0">
                <a:solidFill>
                  <a:srgbClr val="FFFFFF"/>
                </a:solidFill>
              </a:rPr>
              <a:t> for every company employee and various business characteristics</a:t>
            </a:r>
          </a:p>
          <a:p>
            <a:r>
              <a:rPr lang="en-US" dirty="0">
                <a:solidFill>
                  <a:srgbClr val="FFFFFF"/>
                </a:solidFill>
              </a:rPr>
              <a:t>Contains some </a:t>
            </a:r>
            <a:r>
              <a:rPr lang="en-US" dirty="0">
                <a:solidFill>
                  <a:srgbClr val="CEAC66"/>
                </a:solidFill>
              </a:rPr>
              <a:t>demographic information </a:t>
            </a:r>
            <a:r>
              <a:rPr lang="en-US" dirty="0">
                <a:solidFill>
                  <a:srgbClr val="FFFFFF"/>
                </a:solidFill>
              </a:rPr>
              <a:t>for employees</a:t>
            </a:r>
          </a:p>
          <a:p>
            <a:r>
              <a:rPr lang="en-US" dirty="0">
                <a:solidFill>
                  <a:srgbClr val="FFFFFF"/>
                </a:solidFill>
              </a:rPr>
              <a:t>Can link to </a:t>
            </a:r>
            <a:r>
              <a:rPr lang="en-US" dirty="0">
                <a:solidFill>
                  <a:srgbClr val="CEAC66"/>
                </a:solidFill>
              </a:rPr>
              <a:t>Census business data </a:t>
            </a:r>
            <a:r>
              <a:rPr lang="en-US" dirty="0">
                <a:solidFill>
                  <a:srgbClr val="FFFFFF"/>
                </a:solidFill>
              </a:rPr>
              <a:t>via firm identifiers</a:t>
            </a:r>
          </a:p>
          <a:p>
            <a:r>
              <a:rPr lang="en-US" dirty="0">
                <a:solidFill>
                  <a:srgbClr val="FFFFFF"/>
                </a:solidFill>
              </a:rPr>
              <a:t>Can link to </a:t>
            </a:r>
            <a:r>
              <a:rPr lang="en-US" dirty="0">
                <a:solidFill>
                  <a:srgbClr val="CEAC66"/>
                </a:solidFill>
              </a:rPr>
              <a:t>Census household data </a:t>
            </a:r>
            <a:r>
              <a:rPr lang="en-US" dirty="0">
                <a:solidFill>
                  <a:srgbClr val="FFFFFF"/>
                </a:solidFill>
              </a:rPr>
              <a:t>via person identifiers (</a:t>
            </a:r>
            <a:r>
              <a:rPr lang="en-US" dirty="0">
                <a:solidFill>
                  <a:srgbClr val="CEAC66"/>
                </a:solidFill>
              </a:rPr>
              <a:t>PIK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Projects are approved on a state-by-state basis; On avg., </a:t>
            </a:r>
            <a:r>
              <a:rPr lang="en-US" dirty="0">
                <a:solidFill>
                  <a:srgbClr val="CEAC66"/>
                </a:solidFill>
              </a:rPr>
              <a:t>~25 states approve</a:t>
            </a:r>
          </a:p>
        </p:txBody>
      </p:sp>
    </p:spTree>
    <p:extLst>
      <p:ext uri="{BB962C8B-B14F-4D97-AF65-F5344CB8AC3E}">
        <p14:creationId xmlns:p14="http://schemas.microsoft.com/office/powerpoint/2010/main" val="224920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C47C48-7DB9-E84A-BCD3-0D47794D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94"/>
            <a:ext cx="10495844" cy="1599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RMRDC Membership Network</a:t>
            </a:r>
            <a:br>
              <a:rPr lang="en-US" dirty="0"/>
            </a:br>
            <a:r>
              <a:rPr lang="en-US" sz="2200" dirty="0"/>
              <a:t>*</a:t>
            </a:r>
            <a:r>
              <a:rPr lang="en-US" sz="2700" b="1" dirty="0"/>
              <a:t>All faculty, staff, and graduate students associated with member universities have free access to the lab and services</a:t>
            </a:r>
            <a:br>
              <a:rPr lang="en-US" b="1" dirty="0"/>
            </a:br>
            <a:endParaRPr lang="en-US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57338C6-528B-1F40-B8E3-3F4EFF3F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0" y="1977791"/>
            <a:ext cx="3159249" cy="154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4EDA5-1268-5B4C-8B01-2D322D1A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1528198"/>
            <a:ext cx="3159249" cy="1026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79E94-D083-1C44-A6B1-094EBFF15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85" y="2647873"/>
            <a:ext cx="2928186" cy="805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0478D-C955-2F4C-8ED3-7A83EF178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9" y="1744434"/>
            <a:ext cx="2458719" cy="969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923A8-A3E6-7348-80BE-7DEB7A1AA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000036"/>
            <a:ext cx="3175682" cy="952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43DFD1-9E85-614C-8A76-C3789428F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63" y="5308013"/>
            <a:ext cx="3472356" cy="935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E0F685-D781-3348-B22E-967F980DDC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37" y="3983194"/>
            <a:ext cx="2085975" cy="193909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9A21FAF-E628-2B44-92D9-F1F813A38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0" y="4035357"/>
            <a:ext cx="213360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363C8-9DAF-4729-9372-A08B8816E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79" y="3145055"/>
            <a:ext cx="4348206" cy="5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6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905BE3-E53D-45FA-9259-BBEE2191EC2C}"/>
              </a:ext>
            </a:extLst>
          </p:cNvPr>
          <p:cNvSpPr txBox="1"/>
          <p:nvPr/>
        </p:nvSpPr>
        <p:spPr>
          <a:xfrm>
            <a:off x="9468431" y="3110102"/>
            <a:ext cx="1164203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53" name="Chord 52">
            <a:extLst>
              <a:ext uri="{FF2B5EF4-FFF2-40B4-BE49-F238E27FC236}">
                <a16:creationId xmlns:a16="http://schemas.microsoft.com/office/drawing/2014/main" id="{07955BB5-0C07-46B8-9CF3-A1D5B6E9AC90}"/>
              </a:ext>
            </a:extLst>
          </p:cNvPr>
          <p:cNvSpPr/>
          <p:nvPr/>
        </p:nvSpPr>
        <p:spPr>
          <a:xfrm>
            <a:off x="10457569" y="1828817"/>
            <a:ext cx="3480629" cy="2932933"/>
          </a:xfrm>
          <a:prstGeom prst="chord">
            <a:avLst>
              <a:gd name="adj1" fmla="val 5437913"/>
              <a:gd name="adj2" fmla="val 162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LEHD </a:t>
            </a:r>
            <a:r>
              <a:rPr lang="en-US" sz="5400" b="1" dirty="0">
                <a:solidFill>
                  <a:schemeClr val="bg1"/>
                </a:solidFill>
              </a:rPr>
              <a:t>Data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9E2A6-72EA-4416-9BD0-89452F16E539}"/>
              </a:ext>
            </a:extLst>
          </p:cNvPr>
          <p:cNvSpPr txBox="1"/>
          <p:nvPr/>
        </p:nvSpPr>
        <p:spPr>
          <a:xfrm>
            <a:off x="1559720" y="3108883"/>
            <a:ext cx="1164203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Firm 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2E6F8-28E1-4A37-B630-C88494AE2E88}"/>
              </a:ext>
            </a:extLst>
          </p:cNvPr>
          <p:cNvSpPr txBox="1"/>
          <p:nvPr/>
        </p:nvSpPr>
        <p:spPr>
          <a:xfrm>
            <a:off x="8270376" y="3866013"/>
            <a:ext cx="95614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49D8D-5501-4F39-BD87-807770898A01}"/>
              </a:ext>
            </a:extLst>
          </p:cNvPr>
          <p:cNvSpPr txBox="1"/>
          <p:nvPr/>
        </p:nvSpPr>
        <p:spPr>
          <a:xfrm>
            <a:off x="6866672" y="3108884"/>
            <a:ext cx="1164203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F42C-32B2-4CA0-902D-0D77F57ADB7E}"/>
              </a:ext>
            </a:extLst>
          </p:cNvPr>
          <p:cNvSpPr txBox="1"/>
          <p:nvPr/>
        </p:nvSpPr>
        <p:spPr>
          <a:xfrm rot="2099464">
            <a:off x="3917691" y="3955229"/>
            <a:ext cx="1753862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SEIN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2550C-CD23-4539-875F-875DD14BA8E3}"/>
              </a:ext>
            </a:extLst>
          </p:cNvPr>
          <p:cNvSpPr txBox="1"/>
          <p:nvPr/>
        </p:nvSpPr>
        <p:spPr>
          <a:xfrm rot="19648903">
            <a:off x="4025232" y="2320143"/>
            <a:ext cx="1435485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SEIN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F4B32-2598-4790-B592-8EEA4987A9A8}"/>
              </a:ext>
            </a:extLst>
          </p:cNvPr>
          <p:cNvSpPr txBox="1"/>
          <p:nvPr/>
        </p:nvSpPr>
        <p:spPr>
          <a:xfrm>
            <a:off x="4204431" y="3107666"/>
            <a:ext cx="1164203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186C9-24C1-4FEF-ADF9-410DEDE4FAD4}"/>
              </a:ext>
            </a:extLst>
          </p:cNvPr>
          <p:cNvSpPr txBox="1"/>
          <p:nvPr/>
        </p:nvSpPr>
        <p:spPr>
          <a:xfrm>
            <a:off x="5533743" y="2365656"/>
            <a:ext cx="1164203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SEINUNIT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27AFC-F9BF-4632-99AC-B7F6EA9DD669}"/>
              </a:ext>
            </a:extLst>
          </p:cNvPr>
          <p:cNvSpPr txBox="1"/>
          <p:nvPr/>
        </p:nvSpPr>
        <p:spPr>
          <a:xfrm>
            <a:off x="3055347" y="3847241"/>
            <a:ext cx="830129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SEIN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93656-B1DC-4067-B139-6058CD8C39DE}"/>
              </a:ext>
            </a:extLst>
          </p:cNvPr>
          <p:cNvSpPr txBox="1"/>
          <p:nvPr/>
        </p:nvSpPr>
        <p:spPr>
          <a:xfrm>
            <a:off x="3054142" y="2394674"/>
            <a:ext cx="830129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GAL ID</a:t>
            </a: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E88D132E-D929-493E-B717-3B243632D49E}"/>
              </a:ext>
            </a:extLst>
          </p:cNvPr>
          <p:cNvSpPr/>
          <p:nvPr/>
        </p:nvSpPr>
        <p:spPr>
          <a:xfrm>
            <a:off x="-1" y="1901058"/>
            <a:ext cx="3480629" cy="2932933"/>
          </a:xfrm>
          <a:prstGeom prst="chord">
            <a:avLst>
              <a:gd name="adj1" fmla="val 5437913"/>
              <a:gd name="adj2" fmla="val 16200000"/>
            </a:avLst>
          </a:prstGeom>
          <a:solidFill>
            <a:schemeClr val="accent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83E02-4E5C-48DD-821A-D2E545C1A7A7}"/>
              </a:ext>
            </a:extLst>
          </p:cNvPr>
          <p:cNvSpPr txBox="1"/>
          <p:nvPr/>
        </p:nvSpPr>
        <p:spPr>
          <a:xfrm>
            <a:off x="125429" y="2649904"/>
            <a:ext cx="1269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Census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Business Data</a:t>
            </a:r>
          </a:p>
          <a:p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E1A04-70AF-41DE-A169-1C9BC2ACA4BB}"/>
              </a:ext>
            </a:extLst>
          </p:cNvPr>
          <p:cNvSpPr txBox="1"/>
          <p:nvPr/>
        </p:nvSpPr>
        <p:spPr>
          <a:xfrm>
            <a:off x="10922042" y="2567106"/>
            <a:ext cx="1269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Census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House-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hold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Data</a:t>
            </a:r>
          </a:p>
          <a:p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CA3B48A-D0F2-49DD-9944-85B2D57D4562}"/>
              </a:ext>
            </a:extLst>
          </p:cNvPr>
          <p:cNvSpPr/>
          <p:nvPr/>
        </p:nvSpPr>
        <p:spPr>
          <a:xfrm>
            <a:off x="2571275" y="2743984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Employer </a:t>
            </a:r>
          </a:p>
          <a:p>
            <a:pPr algn="ctr"/>
            <a:r>
              <a:rPr lang="en-US" b="1" dirty="0"/>
              <a:t>Characteristics</a:t>
            </a:r>
          </a:p>
          <a:p>
            <a:pPr algn="ctr"/>
            <a:r>
              <a:rPr lang="en-US" b="1" dirty="0"/>
              <a:t>File (ECF)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9FE0B8EB-6FD6-4AFD-8224-CF8E7C69B21B}"/>
              </a:ext>
            </a:extLst>
          </p:cNvPr>
          <p:cNvSpPr/>
          <p:nvPr/>
        </p:nvSpPr>
        <p:spPr>
          <a:xfrm>
            <a:off x="5233515" y="2745202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Employment </a:t>
            </a:r>
          </a:p>
          <a:p>
            <a:pPr algn="ctr"/>
            <a:r>
              <a:rPr lang="en-US" b="1" dirty="0"/>
              <a:t>History</a:t>
            </a:r>
          </a:p>
          <a:p>
            <a:pPr algn="ctr"/>
            <a:r>
              <a:rPr lang="en-US" b="1" dirty="0"/>
              <a:t>File (EHF)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BB197AAC-590F-4922-9184-0FA39A35E323}"/>
              </a:ext>
            </a:extLst>
          </p:cNvPr>
          <p:cNvSpPr/>
          <p:nvPr/>
        </p:nvSpPr>
        <p:spPr>
          <a:xfrm>
            <a:off x="7880632" y="2746420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Individual </a:t>
            </a:r>
          </a:p>
          <a:p>
            <a:pPr algn="ctr"/>
            <a:r>
              <a:rPr lang="en-US" b="1" dirty="0"/>
              <a:t>Characteristics</a:t>
            </a:r>
          </a:p>
          <a:p>
            <a:pPr algn="ctr"/>
            <a:r>
              <a:rPr lang="en-US" b="1" dirty="0"/>
              <a:t>File (ICF)</a:t>
            </a: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B2FE1A1A-47F7-407C-BB8C-32097A120BAD}"/>
              </a:ext>
            </a:extLst>
          </p:cNvPr>
          <p:cNvSpPr/>
          <p:nvPr/>
        </p:nvSpPr>
        <p:spPr>
          <a:xfrm>
            <a:off x="5234720" y="1310191"/>
            <a:ext cx="1740315" cy="11132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To Worker (U2W)</a:t>
            </a: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C752AB41-854D-419D-A19F-260E730A3DA5}"/>
              </a:ext>
            </a:extLst>
          </p:cNvPr>
          <p:cNvSpPr/>
          <p:nvPr/>
        </p:nvSpPr>
        <p:spPr>
          <a:xfrm>
            <a:off x="5235924" y="4259461"/>
            <a:ext cx="1740315" cy="11132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Successor</a:t>
            </a:r>
          </a:p>
          <a:p>
            <a:pPr algn="ctr"/>
            <a:r>
              <a:rPr lang="en-US" b="1" dirty="0"/>
              <a:t>Predecessor</a:t>
            </a:r>
          </a:p>
          <a:p>
            <a:pPr algn="ctr"/>
            <a:r>
              <a:rPr lang="en-US" b="1" dirty="0"/>
              <a:t>File (SPF)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1E29467-E2A1-4CAD-A7CA-2E801ADA70DB}"/>
              </a:ext>
            </a:extLst>
          </p:cNvPr>
          <p:cNvSpPr/>
          <p:nvPr/>
        </p:nvSpPr>
        <p:spPr>
          <a:xfrm>
            <a:off x="2590010" y="1311409"/>
            <a:ext cx="1740315" cy="11132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Geocoded Address List (GAL)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D2899434-951E-4DE8-BD5A-680CAA106441}"/>
              </a:ext>
            </a:extLst>
          </p:cNvPr>
          <p:cNvSpPr/>
          <p:nvPr/>
        </p:nvSpPr>
        <p:spPr>
          <a:xfrm>
            <a:off x="2540078" y="4217984"/>
            <a:ext cx="1844581" cy="102803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Title 26 Components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(ECF T26)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580E7B60-A58A-4B56-A2D1-100E74F44016}"/>
              </a:ext>
            </a:extLst>
          </p:cNvPr>
          <p:cNvSpPr/>
          <p:nvPr/>
        </p:nvSpPr>
        <p:spPr>
          <a:xfrm>
            <a:off x="7817994" y="4219201"/>
            <a:ext cx="1844581" cy="102803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Title 26 Components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(ICF T26)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C2D60-25F7-4A8B-845E-8C942E094D2A}"/>
              </a:ext>
            </a:extLst>
          </p:cNvPr>
          <p:cNvSpPr txBox="1"/>
          <p:nvPr/>
        </p:nvSpPr>
        <p:spPr>
          <a:xfrm>
            <a:off x="1965537" y="5472796"/>
            <a:ext cx="29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EAC66"/>
                </a:solidFill>
              </a:rPr>
              <a:t>Employer </a:t>
            </a:r>
            <a:r>
              <a:rPr lang="en-US" sz="3600" b="1" dirty="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0EDAA-FDB4-4F9D-AAA2-B8F36826A5A6}"/>
              </a:ext>
            </a:extLst>
          </p:cNvPr>
          <p:cNvSpPr txBox="1"/>
          <p:nvPr/>
        </p:nvSpPr>
        <p:spPr>
          <a:xfrm>
            <a:off x="7439999" y="5474014"/>
            <a:ext cx="2593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EAC66"/>
                </a:solidFill>
              </a:rPr>
              <a:t>Worker </a:t>
            </a:r>
            <a:r>
              <a:rPr lang="en-US" sz="3600" b="1" dirty="0">
                <a:solidFill>
                  <a:srgbClr val="FFFFFF"/>
                </a:solidFill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372532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LEHD </a:t>
            </a:r>
            <a:r>
              <a:rPr lang="en-US" sz="5400" b="1" dirty="0">
                <a:solidFill>
                  <a:schemeClr val="bg1"/>
                </a:solidFill>
              </a:rPr>
              <a:t>Project Considerations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654D9C-FECF-407C-A950-DD1F21D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1" y="1089770"/>
            <a:ext cx="11415235" cy="51373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LEHD projects require a </a:t>
            </a:r>
            <a:r>
              <a:rPr lang="en-US" dirty="0">
                <a:solidFill>
                  <a:srgbClr val="CEAC66"/>
                </a:solidFill>
              </a:rPr>
              <a:t>direct benefit to the LEHD program</a:t>
            </a:r>
          </a:p>
          <a:p>
            <a:r>
              <a:rPr lang="en-US" dirty="0">
                <a:solidFill>
                  <a:schemeClr val="bg1"/>
                </a:solidFill>
              </a:rPr>
              <a:t>In some cases, </a:t>
            </a:r>
            <a:r>
              <a:rPr lang="en-US" dirty="0">
                <a:solidFill>
                  <a:srgbClr val="CEAC66"/>
                </a:solidFill>
              </a:rPr>
              <a:t>IRS </a:t>
            </a:r>
            <a:r>
              <a:rPr lang="en-US" dirty="0">
                <a:solidFill>
                  <a:schemeClr val="bg1"/>
                </a:solidFill>
              </a:rPr>
              <a:t>approval is necessary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</a:t>
            </a:r>
            <a:r>
              <a:rPr lang="en-US" dirty="0">
                <a:solidFill>
                  <a:srgbClr val="CEAC66"/>
                </a:solidFill>
              </a:rPr>
              <a:t>3 month</a:t>
            </a:r>
            <a:r>
              <a:rPr lang="en-US" dirty="0">
                <a:solidFill>
                  <a:schemeClr val="bg1"/>
                </a:solidFill>
              </a:rPr>
              <a:t> review time after Census has approved (</a:t>
            </a:r>
            <a:r>
              <a:rPr lang="en-US" dirty="0">
                <a:solidFill>
                  <a:srgbClr val="CEAC66"/>
                </a:solidFill>
              </a:rPr>
              <a:t>6 months total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The Social Security Administration (</a:t>
            </a:r>
            <a:r>
              <a:rPr lang="en-US" dirty="0">
                <a:solidFill>
                  <a:srgbClr val="CEAC66"/>
                </a:solidFill>
              </a:rPr>
              <a:t>SSA</a:t>
            </a:r>
            <a:r>
              <a:rPr lang="en-US" dirty="0">
                <a:solidFill>
                  <a:schemeClr val="bg1"/>
                </a:solidFill>
              </a:rPr>
              <a:t>) must also approve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Review is concurrent with Census review - always gets approved</a:t>
            </a:r>
          </a:p>
          <a:p>
            <a:r>
              <a:rPr lang="en-US" dirty="0">
                <a:solidFill>
                  <a:srgbClr val="FFFFFF"/>
                </a:solidFill>
              </a:rPr>
              <a:t>Individual states </a:t>
            </a:r>
            <a:r>
              <a:rPr lang="en-US" dirty="0">
                <a:solidFill>
                  <a:srgbClr val="CEAC66"/>
                </a:solidFill>
              </a:rPr>
              <a:t>cannot</a:t>
            </a:r>
            <a:r>
              <a:rPr lang="en-US" dirty="0">
                <a:solidFill>
                  <a:srgbClr val="FFFFFF"/>
                </a:solidFill>
              </a:rPr>
              <a:t> be singled out in results – standard output must include at least </a:t>
            </a:r>
            <a:r>
              <a:rPr lang="en-US" dirty="0">
                <a:solidFill>
                  <a:srgbClr val="CEAC66"/>
                </a:solidFill>
              </a:rPr>
              <a:t>three states </a:t>
            </a:r>
            <a:r>
              <a:rPr lang="en-US" dirty="0">
                <a:solidFill>
                  <a:srgbClr val="FFFFFF"/>
                </a:solidFill>
              </a:rPr>
              <a:t>with one state not comprising more than </a:t>
            </a:r>
            <a:r>
              <a:rPr lang="en-US" dirty="0">
                <a:solidFill>
                  <a:srgbClr val="CEAC66"/>
                </a:solidFill>
              </a:rPr>
              <a:t>50% </a:t>
            </a:r>
            <a:r>
              <a:rPr lang="en-US" dirty="0">
                <a:solidFill>
                  <a:srgbClr val="FFFFFF"/>
                </a:solidFill>
              </a:rPr>
              <a:t>of the sample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LEHD does not contain firm or establishment names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be linked to </a:t>
            </a:r>
            <a:r>
              <a:rPr lang="en-US" dirty="0">
                <a:solidFill>
                  <a:srgbClr val="CEAC66"/>
                </a:solidFill>
              </a:rPr>
              <a:t>other Economic datasets </a:t>
            </a:r>
            <a:r>
              <a:rPr lang="en-US" dirty="0">
                <a:solidFill>
                  <a:schemeClr val="bg1"/>
                </a:solidFill>
              </a:rPr>
              <a:t>with other tax data in most cases</a:t>
            </a:r>
          </a:p>
          <a:p>
            <a:r>
              <a:rPr lang="en-US" dirty="0">
                <a:solidFill>
                  <a:schemeClr val="bg1"/>
                </a:solidFill>
              </a:rPr>
              <a:t>Data are </a:t>
            </a:r>
            <a:r>
              <a:rPr lang="en-US" dirty="0">
                <a:solidFill>
                  <a:srgbClr val="CEAC66"/>
                </a:solidFill>
              </a:rPr>
              <a:t>extremely large </a:t>
            </a:r>
            <a:r>
              <a:rPr lang="en-US" dirty="0">
                <a:solidFill>
                  <a:schemeClr val="bg1"/>
                </a:solidFill>
              </a:rPr>
              <a:t>and linkages can be </a:t>
            </a:r>
            <a:r>
              <a:rPr lang="en-US" dirty="0">
                <a:solidFill>
                  <a:srgbClr val="CEAC66"/>
                </a:solidFill>
              </a:rPr>
              <a:t>cumbersome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SAS programming skills may be required to work effectively with these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6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7" y="457260"/>
            <a:ext cx="1169931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4B779"/>
                </a:solidFill>
                <a:effectLst>
                  <a:glow rad="228600">
                    <a:schemeClr val="tx1">
                      <a:lumMod val="65000"/>
                      <a:lumOff val="35000"/>
                      <a:alpha val="52000"/>
                    </a:schemeClr>
                  </a:glow>
                </a:effectLst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859D3-7B60-4C33-A612-2A4883E3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" y="5822445"/>
            <a:ext cx="12192000" cy="1035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41283-D4DC-44EB-AAD2-C4099ADF7C53}"/>
              </a:ext>
            </a:extLst>
          </p:cNvPr>
          <p:cNvSpPr/>
          <p:nvPr/>
        </p:nvSpPr>
        <p:spPr>
          <a:xfrm>
            <a:off x="1828800" y="1673817"/>
            <a:ext cx="8586061" cy="4308529"/>
          </a:xfrm>
          <a:prstGeom prst="rect">
            <a:avLst/>
          </a:prstGeom>
          <a:solidFill>
            <a:srgbClr val="D4B7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80D4E-7004-466B-B749-FF3EC362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43" y="2070971"/>
            <a:ext cx="2425484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7C0DB-D8AD-4A39-8F99-931C2F3C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454" y="2070970"/>
            <a:ext cx="2425485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C3C07-C547-417D-B091-9FAEDC376C6E}"/>
              </a:ext>
            </a:extLst>
          </p:cNvPr>
          <p:cNvSpPr txBox="1"/>
          <p:nvPr/>
        </p:nvSpPr>
        <p:spPr>
          <a:xfrm>
            <a:off x="6679630" y="4755070"/>
            <a:ext cx="334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Phil Pendergast</a:t>
            </a:r>
          </a:p>
          <a:p>
            <a:pPr algn="ctr"/>
            <a:r>
              <a:rPr lang="en-US" b="1" dirty="0"/>
              <a:t>RMRDC Administrator</a:t>
            </a:r>
          </a:p>
          <a:p>
            <a:pPr algn="ctr"/>
            <a:r>
              <a:rPr lang="en-US" b="1" dirty="0">
                <a:hlinkClick r:id="rId5"/>
              </a:rPr>
              <a:t>philip.m.pendergast@census.gov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83DA-6F03-46BE-BDA0-DB5F099F3181}"/>
              </a:ext>
            </a:extLst>
          </p:cNvPr>
          <p:cNvSpPr txBox="1"/>
          <p:nvPr/>
        </p:nvSpPr>
        <p:spPr>
          <a:xfrm>
            <a:off x="2507804" y="4755070"/>
            <a:ext cx="2701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Jani Little</a:t>
            </a:r>
          </a:p>
          <a:p>
            <a:pPr algn="ctr"/>
            <a:r>
              <a:rPr lang="en-US" b="1" dirty="0"/>
              <a:t>RMRDC Executive Director</a:t>
            </a:r>
          </a:p>
          <a:p>
            <a:pPr algn="ctr"/>
            <a:r>
              <a:rPr lang="en-US" b="1" dirty="0">
                <a:hlinkClick r:id="rId6"/>
              </a:rPr>
              <a:t>jani.little@colorado.edu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844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What RMRDC offers: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9E264-EF2E-214D-843A-7DEB7963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542"/>
            <a:ext cx="108235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Access to federal restricted data in a secure facility and through remote access (when authorized)</a:t>
            </a:r>
          </a:p>
          <a:p>
            <a:pPr marL="0" indent="0">
              <a:buNone/>
            </a:pPr>
            <a:r>
              <a:rPr lang="en-US" u="sng" dirty="0"/>
              <a:t>Staff assist with:</a:t>
            </a:r>
          </a:p>
          <a:p>
            <a:r>
              <a:rPr lang="en-US" dirty="0"/>
              <a:t>Successful proposal development and submission</a:t>
            </a:r>
          </a:p>
          <a:p>
            <a:pPr lvl="1"/>
            <a:r>
              <a:rPr lang="en-US" dirty="0"/>
              <a:t>Researchers must develop an agency-approved proposal to use the data. </a:t>
            </a:r>
          </a:p>
          <a:p>
            <a:r>
              <a:rPr lang="en-US" dirty="0"/>
              <a:t>“Special Sworn Status (SSS)” applications</a:t>
            </a:r>
          </a:p>
          <a:p>
            <a:pPr lvl="1"/>
            <a:r>
              <a:rPr lang="en-US" dirty="0"/>
              <a:t>Researchers undergo a background check which gets them lab access</a:t>
            </a:r>
          </a:p>
          <a:p>
            <a:r>
              <a:rPr lang="en-US" dirty="0"/>
              <a:t>Technical support</a:t>
            </a:r>
          </a:p>
          <a:p>
            <a:r>
              <a:rPr lang="en-US" dirty="0"/>
              <a:t>Disclosure review and statistical output approval</a:t>
            </a:r>
          </a:p>
          <a:p>
            <a:pPr lvl="1"/>
            <a:r>
              <a:rPr lang="en-US" dirty="0"/>
              <a:t>Results must be formally reviewed for disclosure violation before they leave the secure facility.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E9FFF-E680-418E-B8C4-BEA5688B3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Point Star 6">
            <a:extLst>
              <a:ext uri="{FF2B5EF4-FFF2-40B4-BE49-F238E27FC236}">
                <a16:creationId xmlns:a16="http://schemas.microsoft.com/office/drawing/2014/main" id="{D5E762C6-CD23-2441-B0F2-9A62D9BD6723}"/>
              </a:ext>
            </a:extLst>
          </p:cNvPr>
          <p:cNvSpPr/>
          <p:nvPr/>
        </p:nvSpPr>
        <p:spPr>
          <a:xfrm>
            <a:off x="3624805" y="711169"/>
            <a:ext cx="4942390" cy="4535690"/>
          </a:xfrm>
          <a:prstGeom prst="star12">
            <a:avLst>
              <a:gd name="adj" fmla="val 2317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Statistical Agencies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DC280-EF9E-9E4E-B4F0-ABE8E0E086F7}"/>
              </a:ext>
            </a:extLst>
          </p:cNvPr>
          <p:cNvSpPr txBox="1"/>
          <p:nvPr/>
        </p:nvSpPr>
        <p:spPr>
          <a:xfrm>
            <a:off x="5370652" y="269985"/>
            <a:ext cx="238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Bureau of the Census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65747-8A64-4F41-BAB0-9DEA40C23089}"/>
              </a:ext>
            </a:extLst>
          </p:cNvPr>
          <p:cNvSpPr txBox="1"/>
          <p:nvPr/>
        </p:nvSpPr>
        <p:spPr>
          <a:xfrm>
            <a:off x="7512729" y="765671"/>
            <a:ext cx="391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Center for Education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8D98F-CDEC-3F46-9525-CE88DF4D2E42}"/>
              </a:ext>
            </a:extLst>
          </p:cNvPr>
          <p:cNvSpPr txBox="1"/>
          <p:nvPr/>
        </p:nvSpPr>
        <p:spPr>
          <a:xfrm>
            <a:off x="8434169" y="1675814"/>
            <a:ext cx="380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Agricultural Statistics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642A4-02D4-364D-BF43-036514692B9F}"/>
              </a:ext>
            </a:extLst>
          </p:cNvPr>
          <p:cNvSpPr txBox="1"/>
          <p:nvPr/>
        </p:nvSpPr>
        <p:spPr>
          <a:xfrm>
            <a:off x="8737457" y="2961834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Labor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920CA-2DA5-F945-8F12-92DE4D4C6D21}"/>
              </a:ext>
            </a:extLst>
          </p:cNvPr>
          <p:cNvSpPr txBox="1"/>
          <p:nvPr/>
        </p:nvSpPr>
        <p:spPr>
          <a:xfrm>
            <a:off x="8434169" y="3987511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Economic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2F324-6206-2E43-8594-24CE5CFFC972}"/>
              </a:ext>
            </a:extLst>
          </p:cNvPr>
          <p:cNvSpPr txBox="1"/>
          <p:nvPr/>
        </p:nvSpPr>
        <p:spPr>
          <a:xfrm>
            <a:off x="7541542" y="4617185"/>
            <a:ext cx="275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Economic Research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5E8B3-08F9-3441-82CE-37E8BD6B6600}"/>
              </a:ext>
            </a:extLst>
          </p:cNvPr>
          <p:cNvSpPr txBox="1"/>
          <p:nvPr/>
        </p:nvSpPr>
        <p:spPr>
          <a:xfrm>
            <a:off x="4723516" y="5197724"/>
            <a:ext cx="52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Center for Science and Engineering Statistics</a:t>
            </a:r>
          </a:p>
          <a:p>
            <a:r>
              <a:rPr lang="en-US" b="1" dirty="0"/>
              <a:t>(National Science Foundation)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1946A-E8C8-D447-8827-592C7DBEDF0C}"/>
              </a:ext>
            </a:extLst>
          </p:cNvPr>
          <p:cNvSpPr txBox="1"/>
          <p:nvPr/>
        </p:nvSpPr>
        <p:spPr>
          <a:xfrm>
            <a:off x="1871556" y="4672273"/>
            <a:ext cx="285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Statistics of Income Division</a:t>
            </a:r>
          </a:p>
          <a:p>
            <a:pPr algn="r"/>
            <a:r>
              <a:rPr lang="en-US" b="1" dirty="0"/>
              <a:t>(Internal Revenue Service)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BE868-3849-8E40-A3CD-490EE946A00B}"/>
              </a:ext>
            </a:extLst>
          </p:cNvPr>
          <p:cNvSpPr txBox="1"/>
          <p:nvPr/>
        </p:nvSpPr>
        <p:spPr>
          <a:xfrm>
            <a:off x="1101593" y="3863652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Justice Statistics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B51C9-370C-064B-948C-29DF4CE78E3C}"/>
              </a:ext>
            </a:extLst>
          </p:cNvPr>
          <p:cNvSpPr txBox="1"/>
          <p:nvPr/>
        </p:nvSpPr>
        <p:spPr>
          <a:xfrm>
            <a:off x="258390" y="2628115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Center for Health Statistics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B7A6E-FBFF-5749-AB40-9CE7B7A47E50}"/>
              </a:ext>
            </a:extLst>
          </p:cNvPr>
          <p:cNvSpPr txBox="1"/>
          <p:nvPr/>
        </p:nvSpPr>
        <p:spPr>
          <a:xfrm>
            <a:off x="493286" y="1459934"/>
            <a:ext cx="348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Transportation Statistics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94568-A630-5A49-B0F4-1B6041A50723}"/>
              </a:ext>
            </a:extLst>
          </p:cNvPr>
          <p:cNvSpPr txBox="1"/>
          <p:nvPr/>
        </p:nvSpPr>
        <p:spPr>
          <a:xfrm>
            <a:off x="403710" y="490437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Office of Research, Evaluation, and Statistics</a:t>
            </a:r>
          </a:p>
          <a:p>
            <a:pPr algn="r"/>
            <a:r>
              <a:rPr lang="en-US" b="1" dirty="0"/>
              <a:t>(Social Security Administration)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162-CF43-4E6B-A362-CD79B0D48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56E5-42B7-45FB-A271-09145638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Restricted-Use Data with RMRDC Access Added Recently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18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Census Bureau: </a:t>
            </a:r>
          </a:p>
          <a:p>
            <a:pPr lvl="2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HH and Small Business COVID Pulse Surveys</a:t>
            </a:r>
          </a:p>
          <a:p>
            <a:pPr lvl="2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National Survey of Children’s Health</a:t>
            </a:r>
          </a:p>
          <a:p>
            <a:r>
              <a:rPr lang="en-US" dirty="0"/>
              <a:t>Social Security Administration (SSA): </a:t>
            </a:r>
          </a:p>
          <a:p>
            <a:pPr lvl="2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Personal Earnings Data</a:t>
            </a:r>
            <a:endParaRPr lang="en-US" sz="3200" dirty="0"/>
          </a:p>
          <a:p>
            <a:r>
              <a:rPr lang="en-US" sz="2800" dirty="0">
                <a:ea typeface="Roboto" panose="02000000000000000000" pitchFamily="2" charset="0"/>
              </a:rPr>
              <a:t>Criminal Justice Administrative Records System (CJARS)</a:t>
            </a:r>
          </a:p>
          <a:p>
            <a:r>
              <a:rPr lang="en-US" dirty="0"/>
              <a:t>Substance Abuse and Mental Health Services Administration (SAMHSA): </a:t>
            </a:r>
          </a:p>
          <a:p>
            <a:pPr lvl="2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National Survey on Drug Use and Health (NSDUH)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BCDB-BCE9-784E-839B-6DFBE6F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Restricted-Use Microdata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97362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For Researchers:</a:t>
            </a:r>
          </a:p>
          <a:p>
            <a:pPr lvl="1"/>
            <a:r>
              <a:rPr lang="en-US" sz="1600" dirty="0"/>
              <a:t>Greatly expands the policy and basic questions that can be addressed</a:t>
            </a:r>
          </a:p>
          <a:p>
            <a:pPr lvl="1"/>
            <a:r>
              <a:rPr lang="en-US" sz="1600" dirty="0"/>
              <a:t>Builds on past research findings with richer data</a:t>
            </a:r>
          </a:p>
          <a:p>
            <a:pPr lvl="1"/>
            <a:r>
              <a:rPr lang="en-US" sz="1600" dirty="0"/>
              <a:t>Improves competitive edge for grants, publications, recruitment  </a:t>
            </a:r>
          </a:p>
          <a:p>
            <a:pPr lvl="1"/>
            <a:r>
              <a:rPr lang="en-US" sz="1600" dirty="0"/>
              <a:t>Improves graduate education (big data/statistical techniques) and placement</a:t>
            </a:r>
          </a:p>
          <a:p>
            <a:pPr algn="l"/>
            <a:r>
              <a:rPr lang="en-US" sz="2000" b="1" dirty="0"/>
              <a:t>For Research:</a:t>
            </a:r>
          </a:p>
          <a:p>
            <a:pPr lvl="1"/>
            <a:r>
              <a:rPr lang="en-US" sz="1600" dirty="0"/>
              <a:t>Microdata not available in public-use data, e.g., business data</a:t>
            </a:r>
          </a:p>
          <a:p>
            <a:pPr lvl="1"/>
            <a:r>
              <a:rPr lang="en-US" sz="1600" dirty="0"/>
              <a:t>Longitudinal and/or linked person-level or household-level data</a:t>
            </a:r>
          </a:p>
          <a:p>
            <a:pPr lvl="1"/>
            <a:r>
              <a:rPr lang="en-US" sz="1600" dirty="0"/>
              <a:t>Variables not available in public-use versions of data sets, such as low-level geography</a:t>
            </a:r>
          </a:p>
          <a:p>
            <a:pPr lvl="1"/>
            <a:r>
              <a:rPr lang="en-US" sz="1600" dirty="0"/>
              <a:t>Full population counts or larger samples (Decennial Census, ACS, CPS) not available in public-use data</a:t>
            </a:r>
          </a:p>
          <a:p>
            <a:pPr lvl="1"/>
            <a:r>
              <a:rPr lang="en-US" sz="1600" dirty="0"/>
              <a:t>Full range of response items (e.g., ICD codes, industry codes, occupational codes, detailed race answers, income is not top-coded, etc.)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/>
              <a:t>	</a:t>
            </a:r>
          </a:p>
          <a:p>
            <a:pPr algn="l"/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9E11A-49BF-4983-AA77-2E9D8D681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5" y="0"/>
            <a:ext cx="1169931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Restricted-Use Microdata on Individuals and Households Available from Census Bureau: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1AB60-784B-FF42-B7B8-49AE4BE1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088" y="1326969"/>
            <a:ext cx="10890957" cy="39198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Full-count </a:t>
            </a:r>
            <a:r>
              <a:rPr lang="en-US" b="1" dirty="0"/>
              <a:t>Decennial Censuses, e.g., 2000, 2010, 2020</a:t>
            </a:r>
            <a:endParaRPr lang="en-US" dirty="0"/>
          </a:p>
          <a:p>
            <a:r>
              <a:rPr lang="en-US" dirty="0"/>
              <a:t>Administrative records</a:t>
            </a:r>
          </a:p>
          <a:p>
            <a:pPr lvl="1"/>
            <a:r>
              <a:rPr lang="en-US" b="1" dirty="0"/>
              <a:t>Master Address File (MAF) </a:t>
            </a:r>
            <a:r>
              <a:rPr lang="en-US" dirty="0"/>
              <a:t>includes Addresses of every HH in US</a:t>
            </a:r>
          </a:p>
          <a:p>
            <a:r>
              <a:rPr lang="en-US" dirty="0"/>
              <a:t>Sample surveys</a:t>
            </a:r>
          </a:p>
          <a:p>
            <a:pPr lvl="1"/>
            <a:r>
              <a:rPr lang="en-US" b="1" dirty="0"/>
              <a:t>American Community Survey </a:t>
            </a:r>
            <a:r>
              <a:rPr lang="en-US" dirty="0"/>
              <a:t>(</a:t>
            </a:r>
            <a:r>
              <a:rPr lang="en-US" b="1" dirty="0"/>
              <a:t>ACS) </a:t>
            </a:r>
          </a:p>
          <a:p>
            <a:pPr lvl="1"/>
            <a:r>
              <a:rPr lang="en-US" b="1" dirty="0"/>
              <a:t>Current Population Survey (CPS) </a:t>
            </a:r>
          </a:p>
          <a:p>
            <a:pPr lvl="1"/>
            <a:r>
              <a:rPr lang="en-US" b="1" dirty="0"/>
              <a:t>American Housing Survey (AHS) </a:t>
            </a:r>
          </a:p>
          <a:p>
            <a:pPr lvl="1"/>
            <a:r>
              <a:rPr lang="en-US" b="1" dirty="0"/>
              <a:t>Survey of Income Program Participation (SIPP) </a:t>
            </a:r>
          </a:p>
          <a:p>
            <a:pPr lvl="1"/>
            <a:r>
              <a:rPr lang="en-US" b="1" dirty="0"/>
              <a:t>National Crime Victimization Survey (NCVS)</a:t>
            </a:r>
          </a:p>
          <a:p>
            <a:pPr lvl="1"/>
            <a:r>
              <a:rPr lang="en-US" b="1" dirty="0"/>
              <a:t>HH COVID Pulse Surveys</a:t>
            </a:r>
          </a:p>
          <a:p>
            <a:r>
              <a:rPr lang="en-US" dirty="0"/>
              <a:t>Most data are linkable at the person level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95ED7-DC13-47AC-92BA-689F7D5EF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2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Census Longitudinal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894564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2000 </a:t>
            </a:r>
          </a:p>
          <a:p>
            <a:pPr algn="ctr"/>
            <a:r>
              <a:rPr lang="en-US" b="1" dirty="0"/>
              <a:t>Census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958" y="1896688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2010</a:t>
            </a:r>
          </a:p>
          <a:p>
            <a:pPr algn="ctr"/>
            <a:r>
              <a:rPr lang="en-US" b="1" dirty="0"/>
              <a:t>Census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133" y="1860200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2005-2020 </a:t>
            </a:r>
          </a:p>
          <a:p>
            <a:pPr algn="ctr"/>
            <a:r>
              <a:rPr lang="en-US" b="1" dirty="0"/>
              <a:t>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6289" y="1876587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</a:p>
          <a:p>
            <a:pPr algn="ctr"/>
            <a:r>
              <a:rPr lang="en-US" b="1" dirty="0"/>
              <a:t> Census</a:t>
            </a:r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3297463" y="2217729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9569" y="2219853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19322" y="2179572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3641" y="1444448"/>
            <a:ext cx="349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Decennial Census and ACS datasets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56079" y="384109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2700000">
            <a:off x="2392652" y="3145294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8100000">
            <a:off x="8689958" y="309764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2783" y="3098709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Household survey datasets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150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641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5459" y="3654400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6177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NCVS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6405" y="3859167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98046" y="3857043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2700000">
            <a:off x="3297463" y="4455105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>
            <a:off x="7645398" y="4525756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65791" y="4848167"/>
            <a:ext cx="215474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SSA Death and Earnings </a:t>
            </a:r>
          </a:p>
          <a:p>
            <a:pPr algn="ctr"/>
            <a:r>
              <a:rPr lang="en-US" b="1" dirty="0"/>
              <a:t>Records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3089" y="4999555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External</a:t>
            </a:r>
          </a:p>
          <a:p>
            <a:pPr algn="ctr"/>
            <a:r>
              <a:rPr lang="en-US" b="1" dirty="0"/>
              <a:t>Data Sources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20537" y="5320596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6F7D39A-B8FD-4E4E-AEBC-06A7D1610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38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35581</TotalTime>
  <Words>2750</Words>
  <Application>Microsoft Office PowerPoint</Application>
  <PresentationFormat>Widescreen</PresentationFormat>
  <Paragraphs>345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Cabrito Sans</vt:lpstr>
      <vt:lpstr>Calibri</vt:lpstr>
      <vt:lpstr>Calibri Light</vt:lpstr>
      <vt:lpstr>Neue Helvetica W01</vt:lpstr>
      <vt:lpstr>Roboto</vt:lpstr>
      <vt:lpstr>Office Theme</vt:lpstr>
      <vt:lpstr>Restricted-Use Data Enhances Investigations of Society’s Most Pressing Challenges</vt:lpstr>
      <vt:lpstr>PowerPoint Presentation</vt:lpstr>
      <vt:lpstr>RMRDC Membership Network *All faculty, staff, and graduate students associated with member universities have free access to the lab and services </vt:lpstr>
      <vt:lpstr>What RMRDC offers:</vt:lpstr>
      <vt:lpstr>PowerPoint Presentation</vt:lpstr>
      <vt:lpstr>Restricted-Use Data with RMRDC Access Added Recently </vt:lpstr>
      <vt:lpstr>Advantages of Restricted-Use Microdata</vt:lpstr>
      <vt:lpstr>Restricted-Use Microdata on Individuals and Households Available from Census Bureau:</vt:lpstr>
      <vt:lpstr>Census Longitudinal Infrastructure</vt:lpstr>
      <vt:lpstr>Good News Flash!!</vt:lpstr>
      <vt:lpstr>Some Active Research Topics Using Restricted Census Population and Housing Data:</vt:lpstr>
      <vt:lpstr>PowerPoint Presentation</vt:lpstr>
      <vt:lpstr>PowerPoint Presentation</vt:lpstr>
      <vt:lpstr>Current RMRDC grad student health projects: </vt:lpstr>
      <vt:lpstr>PowerPoint Presentation</vt:lpstr>
      <vt:lpstr>Proposal Development</vt:lpstr>
      <vt:lpstr>Proposal Reviews and Timeline</vt:lpstr>
      <vt:lpstr>Additional Census Data</vt:lpstr>
      <vt:lpstr>Crime Data Overview</vt:lpstr>
      <vt:lpstr>National Crime Victimization Survey (NCVS)</vt:lpstr>
      <vt:lpstr>NCVS Research Questions</vt:lpstr>
      <vt:lpstr>Criminal Justice Administrative Records System (CJARS)</vt:lpstr>
      <vt:lpstr>Criminal Justice Administrative Records System (CJARS)</vt:lpstr>
      <vt:lpstr>CJARS Research Questions</vt:lpstr>
      <vt:lpstr>Data Overview – Census Economic</vt:lpstr>
      <vt:lpstr>Data Overview – Other Agencies</vt:lpstr>
      <vt:lpstr>Census Economic Data</vt:lpstr>
      <vt:lpstr>Census Firm and Trade Data</vt:lpstr>
      <vt:lpstr>Linked Employer-Employee Data</vt:lpstr>
      <vt:lpstr>LEHD Data Structure</vt:lpstr>
      <vt:lpstr>LEHD Project Considerations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 S Morrissey Little</dc:creator>
  <cp:lastModifiedBy>Jani S Morrissey Little</cp:lastModifiedBy>
  <cp:revision>216</cp:revision>
  <dcterms:created xsi:type="dcterms:W3CDTF">2019-11-21T16:48:46Z</dcterms:created>
  <dcterms:modified xsi:type="dcterms:W3CDTF">2022-02-09T16:34:14Z</dcterms:modified>
</cp:coreProperties>
</file>