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handoutMasterIdLst>
    <p:handoutMasterId r:id="rId35"/>
  </p:handoutMasterIdLst>
  <p:sldIdLst>
    <p:sldId id="516" r:id="rId2"/>
    <p:sldId id="260" r:id="rId3"/>
    <p:sldId id="504" r:id="rId4"/>
    <p:sldId id="352" r:id="rId5"/>
    <p:sldId id="508" r:id="rId6"/>
    <p:sldId id="528" r:id="rId7"/>
    <p:sldId id="518" r:id="rId8"/>
    <p:sldId id="529" r:id="rId9"/>
    <p:sldId id="374" r:id="rId10"/>
    <p:sldId id="530" r:id="rId11"/>
    <p:sldId id="519" r:id="rId12"/>
    <p:sldId id="534" r:id="rId13"/>
    <p:sldId id="535" r:id="rId14"/>
    <p:sldId id="510" r:id="rId15"/>
    <p:sldId id="541" r:id="rId16"/>
    <p:sldId id="543" r:id="rId17"/>
    <p:sldId id="551" r:id="rId18"/>
    <p:sldId id="552" r:id="rId19"/>
    <p:sldId id="544" r:id="rId20"/>
    <p:sldId id="550" r:id="rId21"/>
    <p:sldId id="545" r:id="rId22"/>
    <p:sldId id="548" r:id="rId23"/>
    <p:sldId id="549" r:id="rId24"/>
    <p:sldId id="546" r:id="rId25"/>
    <p:sldId id="547" r:id="rId26"/>
    <p:sldId id="553" r:id="rId27"/>
    <p:sldId id="554" r:id="rId28"/>
    <p:sldId id="555" r:id="rId29"/>
    <p:sldId id="556" r:id="rId30"/>
    <p:sldId id="557" r:id="rId31"/>
    <p:sldId id="558" r:id="rId32"/>
    <p:sldId id="542" r:id="rId33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ni S Morrissey Little" initials="JSML" lastIdx="1" clrIdx="0">
    <p:extLst>
      <p:ext uri="{19B8F6BF-5375-455C-9EA6-DF929625EA0E}">
        <p15:presenceInfo xmlns:p15="http://schemas.microsoft.com/office/powerpoint/2012/main" userId="S::littlejs@colorado.edu::f8d26681-7107-429f-89ef-8f93fde2483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4B779"/>
    <a:srgbClr val="006B5A"/>
    <a:srgbClr val="2E1844"/>
    <a:srgbClr val="0E72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053" autoAdjust="0"/>
    <p:restoredTop sz="86327" autoAdjust="0"/>
  </p:normalViewPr>
  <p:slideViewPr>
    <p:cSldViewPr snapToGrid="0">
      <p:cViewPr varScale="1">
        <p:scale>
          <a:sx n="74" d="100"/>
          <a:sy n="74" d="100"/>
        </p:scale>
        <p:origin x="485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5F33D7C-3F43-4BE8-89D8-600E8A0C935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BBF744-DF93-4531-800F-6785D67C23F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2AE6BC6-E9B8-4EA8-92C4-DDF5F25AD432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69D53F-D343-4A96-881A-5441200341B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B1909F-A7DB-4298-A73E-4FD3C9151C7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1640631-7DA2-41FF-B94E-FCC2EF48D39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2715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9EEC735-45CF-4C66-80B6-B5D2BC566F8F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1DEF262-CCFF-49CA-B33D-D6BD01EAB4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1899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11388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6091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8817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6987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9826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331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DEF262-CCFF-49CA-B33D-D6BD01EAB4C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508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1965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670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2156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581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7677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26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844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2098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9980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04715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4F7059-1581-4769-A897-6881CD1724CA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535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F7059-1581-4769-A897-6881CD1724CA}" type="datetimeFigureOut">
              <a:rPr lang="en-US" smtClean="0"/>
              <a:t>2/9/2022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95946A-32C6-46D4-9E82-646DADB36A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4719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hyperlink" Target="https://www.cdc.gov/rdc/b1datatype/dt122.htm" TargetMode="External"/><Relationship Id="rId7" Type="http://schemas.openxmlformats.org/officeDocument/2006/relationships/hyperlink" Target="http://www.meps.ahrq.gov/mepsweb/data_stats/onsite_datacenter.jsp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www.cdc.gov/rdc/leftbrch/Presubmit.htm" TargetMode="External"/><Relationship Id="rId5" Type="http://schemas.openxmlformats.org/officeDocument/2006/relationships/hyperlink" Target="https://www.cdc.gov/rdc/leftbrch/userestricdt.htm" TargetMode="External"/><Relationship Id="rId4" Type="http://schemas.openxmlformats.org/officeDocument/2006/relationships/hyperlink" Target="http://www.cdc.gov/rdc/b1datatype/dt100.htm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lorado.edu/rocky-mountain-research-data-center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kas.mclean@colorado.edu" TargetMode="External"/><Relationship Id="rId5" Type="http://schemas.openxmlformats.org/officeDocument/2006/relationships/hyperlink" Target="mailto:philip.m.pendergast@census.gov" TargetMode="External"/><Relationship Id="rId4" Type="http://schemas.openxmlformats.org/officeDocument/2006/relationships/hyperlink" Target="mailto:jani.little@colorado.edu" TargetMode="Externa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cjars.isr.umich.edu/data-documentation-download/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jani.little@colorado.edu" TargetMode="External"/><Relationship Id="rId5" Type="http://schemas.openxmlformats.org/officeDocument/2006/relationships/hyperlink" Target="mailto:philip.m.pendergast@census.gov" TargetMode="External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A18FDF40-1A88-2445-B494-56EEE9ACB242}"/>
              </a:ext>
            </a:extLst>
          </p:cNvPr>
          <p:cNvSpPr/>
          <p:nvPr/>
        </p:nvSpPr>
        <p:spPr>
          <a:xfrm>
            <a:off x="838200" y="3910605"/>
            <a:ext cx="2680138" cy="121394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Health Disparities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B7A4612-B540-F14C-BEF0-1CAE6749B852}"/>
              </a:ext>
            </a:extLst>
          </p:cNvPr>
          <p:cNvSpPr/>
          <p:nvPr/>
        </p:nvSpPr>
        <p:spPr>
          <a:xfrm>
            <a:off x="3253748" y="2913665"/>
            <a:ext cx="3002479" cy="1422849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Immigration</a:t>
            </a:r>
          </a:p>
          <a:p>
            <a:pPr algn="ctr"/>
            <a:r>
              <a:rPr lang="en-US" sz="2000" dirty="0"/>
              <a:t>Impacts on People and Business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3876F33-6E8B-1841-B5B1-7AE6430BCB2E}"/>
              </a:ext>
            </a:extLst>
          </p:cNvPr>
          <p:cNvSpPr/>
          <p:nvPr/>
        </p:nvSpPr>
        <p:spPr>
          <a:xfrm>
            <a:off x="9314838" y="1245322"/>
            <a:ext cx="2680138" cy="121394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International Trade Policies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63F12D3-4AA7-1649-B2F3-CCE71593AF34}"/>
              </a:ext>
            </a:extLst>
          </p:cNvPr>
          <p:cNvSpPr/>
          <p:nvPr/>
        </p:nvSpPr>
        <p:spPr>
          <a:xfrm>
            <a:off x="539487" y="1913619"/>
            <a:ext cx="2680138" cy="1213945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Local Labor Markets</a:t>
            </a: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E8EA221-D454-0C4A-A6A3-E887C809C643}"/>
              </a:ext>
            </a:extLst>
          </p:cNvPr>
          <p:cNvSpPr/>
          <p:nvPr/>
        </p:nvSpPr>
        <p:spPr>
          <a:xfrm>
            <a:off x="6096000" y="1544846"/>
            <a:ext cx="2842132" cy="152489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bg2">
                    <a:lumMod val="50000"/>
                  </a:schemeClr>
                </a:solidFill>
              </a:rPr>
              <a:t>Natural Hazards</a:t>
            </a:r>
            <a:r>
              <a:rPr lang="en-US" dirty="0">
                <a:solidFill>
                  <a:schemeClr val="bg2">
                    <a:lumMod val="50000"/>
                  </a:schemeClr>
                </a:solidFill>
              </a:rPr>
              <a:t> Impacts on People and Business 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D014504-52CA-6344-8F53-7C61154B6F36}"/>
              </a:ext>
            </a:extLst>
          </p:cNvPr>
          <p:cNvSpPr/>
          <p:nvPr/>
        </p:nvSpPr>
        <p:spPr>
          <a:xfrm>
            <a:off x="8804629" y="2704480"/>
            <a:ext cx="2831598" cy="1308898"/>
          </a:xfrm>
          <a:prstGeom prst="ellipse">
            <a:avLst/>
          </a:prstGeom>
          <a:solidFill>
            <a:schemeClr val="bg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Rural vs Urban Divide</a:t>
            </a: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6DF0A16-34DE-F442-A553-AEA6B36A7103}"/>
              </a:ext>
            </a:extLst>
          </p:cNvPr>
          <p:cNvSpPr/>
          <p:nvPr/>
        </p:nvSpPr>
        <p:spPr>
          <a:xfrm>
            <a:off x="8633749" y="4182947"/>
            <a:ext cx="3002478" cy="1638118"/>
          </a:xfrm>
          <a:prstGeom prst="ellipse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/>
              <a:t>Business Sector </a:t>
            </a:r>
          </a:p>
          <a:p>
            <a:pPr algn="ctr"/>
            <a:r>
              <a:rPr lang="en-US" sz="2800" dirty="0"/>
              <a:t> </a:t>
            </a:r>
            <a:r>
              <a:rPr lang="en-US" dirty="0"/>
              <a:t>Growth and Decline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DC7968F-A344-EA43-AD4F-B7D1FF7D5711}"/>
              </a:ext>
            </a:extLst>
          </p:cNvPr>
          <p:cNvSpPr/>
          <p:nvPr/>
        </p:nvSpPr>
        <p:spPr>
          <a:xfrm>
            <a:off x="3967874" y="4555669"/>
            <a:ext cx="3002478" cy="121394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2"/>
                </a:solidFill>
              </a:rPr>
              <a:t>Crime</a:t>
            </a:r>
          </a:p>
          <a:p>
            <a:pPr algn="ctr"/>
            <a:r>
              <a:rPr lang="en-US" dirty="0">
                <a:solidFill>
                  <a:schemeClr val="tx2"/>
                </a:solidFill>
              </a:rPr>
              <a:t>Impacts on Victims and Incarcerated</a:t>
            </a:r>
          </a:p>
        </p:txBody>
      </p:sp>
      <p:sp>
        <p:nvSpPr>
          <p:cNvPr id="15" name="Title 4">
            <a:extLst>
              <a:ext uri="{FF2B5EF4-FFF2-40B4-BE49-F238E27FC236}">
                <a16:creationId xmlns:a16="http://schemas.microsoft.com/office/drawing/2014/main" id="{99B57F5E-9025-8147-AC5F-399FE6486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8427" y="182355"/>
            <a:ext cx="10425929" cy="1213945"/>
          </a:xfrm>
        </p:spPr>
        <p:txBody>
          <a:bodyPr>
            <a:normAutofit/>
          </a:bodyPr>
          <a:lstStyle/>
          <a:p>
            <a:r>
              <a:rPr lang="en-US" sz="3600" b="1" dirty="0"/>
              <a:t>Restricted-Use Data Enhances Investigations of Society’s Most Pressing Challenges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E3555C-83F6-4B3C-9BF4-2F7A47A12A7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DF7DC63E-8BFC-4038-8136-E01293872316}"/>
              </a:ext>
            </a:extLst>
          </p:cNvPr>
          <p:cNvSpPr/>
          <p:nvPr/>
        </p:nvSpPr>
        <p:spPr>
          <a:xfrm>
            <a:off x="3253748" y="1490535"/>
            <a:ext cx="2680138" cy="1213945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Drug Use and Mental Health 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D94F34DB-25E2-402D-82F0-E2F7110CF445}"/>
              </a:ext>
            </a:extLst>
          </p:cNvPr>
          <p:cNvSpPr/>
          <p:nvPr/>
        </p:nvSpPr>
        <p:spPr>
          <a:xfrm>
            <a:off x="6316107" y="3414260"/>
            <a:ext cx="2680138" cy="1213945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Income Inequality</a:t>
            </a:r>
          </a:p>
        </p:txBody>
      </p:sp>
    </p:spTree>
    <p:extLst>
      <p:ext uri="{BB962C8B-B14F-4D97-AF65-F5344CB8AC3E}">
        <p14:creationId xmlns:p14="http://schemas.microsoft.com/office/powerpoint/2010/main" val="24526393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E4F252-413F-45DD-8107-F9EBE0514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Good News Flash!!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2A6BCA-641B-4E0D-8D71-59068DB69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Projects Using Individual and/or HH Restricted-Use Data from Census Bureau (i.e., mentioned in the previous two slides, except SSA Earnings) are eligible to access the data through Remote Access</a:t>
            </a:r>
          </a:p>
          <a:p>
            <a:r>
              <a:rPr lang="en-US" dirty="0"/>
              <a:t>Remote Access</a:t>
            </a:r>
          </a:p>
          <a:p>
            <a:pPr lvl="1"/>
            <a:r>
              <a:rPr lang="en-US" dirty="0"/>
              <a:t>Approved researchers get set up to use restricted data from home office</a:t>
            </a:r>
          </a:p>
          <a:p>
            <a:pPr lvl="1"/>
            <a:r>
              <a:rPr lang="en-US" dirty="0"/>
              <a:t>Undergo additional training and random audits</a:t>
            </a:r>
          </a:p>
          <a:p>
            <a:pPr lvl="1"/>
            <a:r>
              <a:rPr lang="en-US" dirty="0"/>
              <a:t>Only two required trips to RMRDC for training purposes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2E6EE1-2449-41B5-B20D-441AD26F47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94122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1836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A1BFF59-A753-EB45-B061-B8D31959D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416" y="365125"/>
            <a:ext cx="11699310" cy="1325563"/>
          </a:xfrm>
        </p:spPr>
        <p:txBody>
          <a:bodyPr/>
          <a:lstStyle/>
          <a:p>
            <a:r>
              <a:rPr lang="en-US" b="1" dirty="0"/>
              <a:t>Some Active Research Topics Using Restricted Census Population and Housing Data: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01AB60-784B-FF42-B7B8-49AE4BE1C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9798" y="1690688"/>
            <a:ext cx="10811005" cy="4351338"/>
          </a:xfrm>
        </p:spPr>
        <p:txBody>
          <a:bodyPr>
            <a:normAutofit/>
          </a:bodyPr>
          <a:lstStyle/>
          <a:p>
            <a:pPr lvl="1"/>
            <a:endParaRPr lang="en-US" dirty="0">
              <a:latin typeface="Cabrito Sans"/>
            </a:endParaRPr>
          </a:p>
          <a:p>
            <a:pPr lvl="1"/>
            <a:r>
              <a:rPr lang="en-US" b="0" i="0" dirty="0">
                <a:solidFill>
                  <a:srgbClr val="111111"/>
                </a:solidFill>
                <a:effectLst/>
              </a:rPr>
              <a:t>Economic and social conditions of neighborhoods </a:t>
            </a:r>
            <a:r>
              <a:rPr lang="en-US" dirty="0">
                <a:solidFill>
                  <a:srgbClr val="111111"/>
                </a:solidFill>
              </a:rPr>
              <a:t>and r</a:t>
            </a:r>
            <a:r>
              <a:rPr lang="en-US" b="0" i="0" dirty="0">
                <a:solidFill>
                  <a:srgbClr val="111111"/>
                </a:solidFill>
                <a:effectLst/>
              </a:rPr>
              <a:t>esidential stability of racial and ethnic groups?</a:t>
            </a:r>
            <a:endParaRPr lang="en-US" b="0" i="0" dirty="0">
              <a:effectLst/>
            </a:endParaRPr>
          </a:p>
          <a:p>
            <a:pPr marL="457200" lvl="1" indent="0">
              <a:buNone/>
            </a:pPr>
            <a:r>
              <a:rPr lang="en-US" b="0" i="0" dirty="0">
                <a:effectLst/>
                <a:latin typeface="Cabrito Sans"/>
              </a:rPr>
              <a:t> </a:t>
            </a:r>
          </a:p>
          <a:p>
            <a:pPr lvl="1"/>
            <a:r>
              <a:rPr lang="en-US" dirty="0"/>
              <a:t>Race/class differences in accessibility of public transit for workplace commuting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Determinants of aging and migration in/out of rural, small-town USA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481E956-BEBE-4505-812F-6CF54E04782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2866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9708" y="-332509"/>
            <a:ext cx="11191009" cy="6702136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endParaRPr lang="en-US" sz="3600" b="1" dirty="0"/>
          </a:p>
          <a:p>
            <a:pPr marL="0" indent="0" algn="ctr">
              <a:buNone/>
            </a:pPr>
            <a:r>
              <a:rPr lang="en-US" sz="3600" b="1" dirty="0"/>
              <a:t>Health Data Course: Spring 2022</a:t>
            </a:r>
          </a:p>
          <a:p>
            <a:pPr marL="0" indent="0" algn="ctr">
              <a:buNone/>
            </a:pPr>
            <a:r>
              <a:rPr lang="en-US" b="1" dirty="0"/>
              <a:t>“Federal Statistical Data for Health Research and Policy”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1. Offered to all RMRDC Consortium Member Institutions at no cost with remote access</a:t>
            </a:r>
          </a:p>
          <a:p>
            <a:pPr marL="0" indent="0">
              <a:buNone/>
            </a:pPr>
            <a:r>
              <a:rPr lang="en-US" dirty="0"/>
              <a:t>2. Targets early-career graduate students</a:t>
            </a:r>
          </a:p>
          <a:p>
            <a:pPr marL="0" indent="0">
              <a:buNone/>
            </a:pPr>
            <a:r>
              <a:rPr lang="en-US" dirty="0"/>
              <a:t>3. Students develop the knowledge and skills required to effectively use a variety of federal statistical data sets for health research and policy analysis. </a:t>
            </a:r>
          </a:p>
          <a:p>
            <a:pPr marL="0" indent="0">
              <a:buNone/>
            </a:pPr>
            <a:r>
              <a:rPr lang="en-US" dirty="0"/>
              <a:t>4. Students get “hands on” exercises using SAS to analyze public versions of the federal data sets</a:t>
            </a:r>
          </a:p>
          <a:p>
            <a:pPr marL="0" indent="0">
              <a:buNone/>
            </a:pPr>
            <a:r>
              <a:rPr lang="en-US" dirty="0"/>
              <a:t>5. The semester project is a restricted data proposal.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E8A9A3-5019-4D0E-B755-D1F6BC05A7E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6501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6BF069-78D4-4853-ADA7-1B87154ACB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2892" y="765464"/>
            <a:ext cx="9941069" cy="5621481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7200" b="1" dirty="0"/>
              <a:t>Census:</a:t>
            </a:r>
          </a:p>
          <a:p>
            <a:pPr lvl="1"/>
            <a:r>
              <a:rPr lang="en-US" sz="7200" dirty="0"/>
              <a:t>American Community Survey (ACS)</a:t>
            </a:r>
          </a:p>
          <a:p>
            <a:pPr lvl="1"/>
            <a:r>
              <a:rPr lang="en-US" sz="7200" dirty="0"/>
              <a:t>Current Population Survey (CPS)</a:t>
            </a:r>
          </a:p>
          <a:p>
            <a:pPr marL="0" indent="0">
              <a:buNone/>
            </a:pPr>
            <a:r>
              <a:rPr lang="en-US" sz="7200" b="1" dirty="0"/>
              <a:t>NCHS:</a:t>
            </a:r>
          </a:p>
          <a:p>
            <a:pPr lvl="1"/>
            <a:r>
              <a:rPr lang="en-US" sz="7200" dirty="0"/>
              <a:t>National Vital Statistics System (NVSS)</a:t>
            </a:r>
          </a:p>
          <a:p>
            <a:pPr lvl="1"/>
            <a:r>
              <a:rPr lang="en-US" sz="7200" dirty="0"/>
              <a:t>National Health and Nutrition Examination Surveys (NHANES)</a:t>
            </a:r>
          </a:p>
          <a:p>
            <a:pPr lvl="1"/>
            <a:r>
              <a:rPr lang="en-US" sz="7200" dirty="0"/>
              <a:t>National Health Interview Survey (NHIS) linked with National Death Index (NDI)</a:t>
            </a:r>
          </a:p>
          <a:p>
            <a:pPr lvl="1"/>
            <a:r>
              <a:rPr lang="en-US" sz="7200" dirty="0"/>
              <a:t>National Survey of Family Growth (NSFG)</a:t>
            </a:r>
          </a:p>
          <a:p>
            <a:pPr marL="0" indent="0">
              <a:buNone/>
            </a:pPr>
            <a:r>
              <a:rPr lang="en-US" sz="7200" b="1" dirty="0"/>
              <a:t>CDC:</a:t>
            </a:r>
          </a:p>
          <a:p>
            <a:pPr lvl="1"/>
            <a:r>
              <a:rPr lang="en-US" sz="7200" dirty="0"/>
              <a:t>Behavioral Risk Factor Surveillance System (BRFSS)</a:t>
            </a:r>
          </a:p>
          <a:p>
            <a:pPr marL="0" indent="0">
              <a:buNone/>
            </a:pPr>
            <a:r>
              <a:rPr lang="en-US" sz="7200" b="1" dirty="0"/>
              <a:t>Agency for Health Research and Quality (AHRQ):</a:t>
            </a:r>
          </a:p>
          <a:p>
            <a:pPr lvl="1"/>
            <a:r>
              <a:rPr lang="en-US" sz="7200" dirty="0"/>
              <a:t>Medical Expenditure Panel Survey (MEPS)</a:t>
            </a:r>
          </a:p>
          <a:p>
            <a:pPr marL="0" indent="0">
              <a:buNone/>
            </a:pPr>
            <a:r>
              <a:rPr lang="en-US" sz="7200" b="1" dirty="0"/>
              <a:t>Substance Abuse and Mental Health Services Administration (SAMHSA):</a:t>
            </a:r>
          </a:p>
          <a:p>
            <a:pPr lvl="1"/>
            <a:r>
              <a:rPr lang="en-US" sz="7200" dirty="0"/>
              <a:t>National Survey on Drug Use and Health (NSDUH)</a:t>
            </a:r>
          </a:p>
          <a:p>
            <a:pPr marL="0" indent="0">
              <a:buNone/>
            </a:pPr>
            <a:r>
              <a:rPr lang="en-US" sz="7200" b="1" dirty="0"/>
              <a:t>Bureau of Justice Stats (BJS):</a:t>
            </a:r>
          </a:p>
          <a:p>
            <a:pPr lvl="1"/>
            <a:r>
              <a:rPr lang="en-US" sz="7200" dirty="0"/>
              <a:t>National Crime Victimization Survey (NCVS)</a:t>
            </a:r>
          </a:p>
          <a:p>
            <a:pPr marL="0" indent="0">
              <a:buNone/>
            </a:pPr>
            <a:r>
              <a:rPr lang="en-US" sz="7200" b="1" dirty="0"/>
              <a:t>Bureau of Labor Stats (BLS):</a:t>
            </a:r>
          </a:p>
          <a:p>
            <a:pPr lvl="1"/>
            <a:r>
              <a:rPr lang="en-US" sz="7200" dirty="0"/>
              <a:t>Survey of Occupational Injuries and Illnesses (SOII) </a:t>
            </a:r>
          </a:p>
          <a:p>
            <a:pPr lvl="1"/>
            <a:r>
              <a:rPr lang="en-US" sz="7200" dirty="0"/>
              <a:t>Census of Fatal Occupational Injuries (CFOI)</a:t>
            </a:r>
          </a:p>
          <a:p>
            <a:pPr marL="457200" lvl="1" indent="0">
              <a:buNone/>
            </a:pPr>
            <a:endParaRPr lang="en-US" sz="4100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5C8402-AACA-4C5F-B0CD-084A116677D2}"/>
              </a:ext>
            </a:extLst>
          </p:cNvPr>
          <p:cNvSpPr txBox="1"/>
          <p:nvPr/>
        </p:nvSpPr>
        <p:spPr>
          <a:xfrm>
            <a:off x="720003" y="239267"/>
            <a:ext cx="887555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Health Data Sets Covered in the Course: </a:t>
            </a:r>
          </a:p>
          <a:p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260378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A1BFF59-A753-EB45-B061-B8D31959D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0729" y="165051"/>
            <a:ext cx="11841271" cy="1325563"/>
          </a:xfrm>
        </p:spPr>
        <p:txBody>
          <a:bodyPr>
            <a:normAutofit/>
          </a:bodyPr>
          <a:lstStyle/>
          <a:p>
            <a:r>
              <a:rPr lang="en-US" sz="3600" b="1" dirty="0"/>
              <a:t>Current RMRDC grad student health projects:</a:t>
            </a:r>
            <a:br>
              <a:rPr lang="en-US" sz="3600" b="1" dirty="0"/>
            </a:br>
            <a:endParaRPr lang="en-US" sz="3600" b="1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01AB60-784B-FF42-B7B8-49AE4BE1C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0729" y="1185333"/>
            <a:ext cx="10960738" cy="3885641"/>
          </a:xfrm>
        </p:spPr>
        <p:txBody>
          <a:bodyPr>
            <a:normAutofit fontScale="92500" lnSpcReduction="20000"/>
          </a:bodyPr>
          <a:lstStyle/>
          <a:p>
            <a:pPr lvl="1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Black immigrant health and differences by country of origin/time in US</a:t>
            </a:r>
          </a:p>
          <a:p>
            <a:pPr lvl="1"/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Gender and racial/ethnic/country of origin differences in timing of HPV vaccination</a:t>
            </a:r>
          </a:p>
          <a:p>
            <a:pPr lvl="1"/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Death by Despair: Individual and Contextual Predictors of Suicide Mortality Risk</a:t>
            </a:r>
          </a:p>
          <a:p>
            <a:pPr lvl="1"/>
            <a:endParaRPr lang="en-US" dirty="0">
              <a:effectLst/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r>
              <a:rPr lang="en-US" dirty="0">
                <a:effectLst/>
                <a:latin typeface="Roboto" panose="02000000000000000000" pitchFamily="2" charset="0"/>
                <a:ea typeface="Roboto" panose="02000000000000000000" pitchFamily="2" charset="0"/>
              </a:rPr>
              <a:t>Did</a:t>
            </a:r>
            <a:r>
              <a:rPr lang="en-US" spc="-10" dirty="0"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dirty="0">
                <a:effectLst/>
                <a:latin typeface="Roboto" panose="02000000000000000000" pitchFamily="2" charset="0"/>
                <a:ea typeface="Roboto" panose="02000000000000000000" pitchFamily="2" charset="0"/>
              </a:rPr>
              <a:t>ACA</a:t>
            </a:r>
            <a:r>
              <a:rPr lang="en-US" spc="-5" dirty="0"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dirty="0">
                <a:effectLst/>
                <a:latin typeface="Roboto" panose="02000000000000000000" pitchFamily="2" charset="0"/>
                <a:ea typeface="Roboto" panose="02000000000000000000" pitchFamily="2" charset="0"/>
              </a:rPr>
              <a:t>Reduce</a:t>
            </a:r>
            <a:r>
              <a:rPr lang="en-US" spc="-10" dirty="0">
                <a:effectLst/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en-US" dirty="0">
                <a:effectLst/>
                <a:latin typeface="Roboto" panose="02000000000000000000" pitchFamily="2" charset="0"/>
                <a:ea typeface="Roboto" panose="02000000000000000000" pitchFamily="2" charset="0"/>
              </a:rPr>
              <a:t>Ethnic and Racial Disparities in Healthcare?</a:t>
            </a:r>
          </a:p>
          <a:p>
            <a:pPr lvl="1"/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Do Sugar-Sweetened Beverage Taxes Work?</a:t>
            </a:r>
          </a:p>
          <a:p>
            <a:pPr lvl="1"/>
            <a:endParaRPr lang="en-US" dirty="0"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lvl="1"/>
            <a:r>
              <a:rPr lang="en-US" dirty="0">
                <a:latin typeface="Roboto" panose="02000000000000000000" pitchFamily="2" charset="0"/>
                <a:ea typeface="Roboto" panose="02000000000000000000" pitchFamily="2" charset="0"/>
              </a:rPr>
              <a:t>State Variation in Intimate Partner Violence Rates: Reporting and Healthcare Utilization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C62648-0DA1-4470-BF39-11EC0C115F5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63852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6BF069-78D4-4853-ADA7-1B87154ACB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624" y="1168539"/>
            <a:ext cx="10538994" cy="47486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0" i="0" dirty="0">
                <a:solidFill>
                  <a:srgbClr val="111111"/>
                </a:solidFill>
                <a:effectLst/>
                <a:latin typeface="Neue Helvetica W01"/>
              </a:rPr>
              <a:t>A detailed description of NCHS restricted data: </a:t>
            </a:r>
            <a:r>
              <a:rPr lang="en-US" b="0" i="0" dirty="0">
                <a:solidFill>
                  <a:srgbClr val="111111"/>
                </a:solidFill>
                <a:effectLst/>
                <a:latin typeface="Neue Helvetica W01"/>
                <a:hlinkClick r:id="rId3"/>
              </a:rPr>
              <a:t>https://www.cdc.gov/rdc/b1datatype/dt122.htm</a:t>
            </a:r>
            <a:endParaRPr lang="en-US" b="0" i="0" dirty="0">
              <a:solidFill>
                <a:srgbClr val="111111"/>
              </a:solidFill>
              <a:effectLst/>
              <a:latin typeface="Neue Helvetica W01"/>
            </a:endParaRPr>
          </a:p>
          <a:p>
            <a:pPr marL="0" indent="0">
              <a:buNone/>
            </a:pPr>
            <a:endParaRPr lang="en-US" dirty="0">
              <a:solidFill>
                <a:srgbClr val="111111"/>
              </a:solidFill>
              <a:latin typeface="Neue Helvetica W01"/>
              <a:hlinkClick r:id="rId4"/>
            </a:endParaRPr>
          </a:p>
          <a:p>
            <a:pPr marL="0" indent="0">
              <a:buNone/>
            </a:pPr>
            <a:r>
              <a:rPr lang="en-US" b="0" i="0" dirty="0">
                <a:solidFill>
                  <a:srgbClr val="111111"/>
                </a:solidFill>
                <a:effectLst/>
                <a:latin typeface="Neue Helvetica W01"/>
              </a:rPr>
              <a:t>How to gain access through an </a:t>
            </a:r>
            <a:r>
              <a:rPr lang="en-US" dirty="0">
                <a:solidFill>
                  <a:srgbClr val="111111"/>
                </a:solidFill>
                <a:latin typeface="Neue Helvetica W01"/>
              </a:rPr>
              <a:t>RM</a:t>
            </a:r>
            <a:r>
              <a:rPr lang="en-US" b="0" i="0" dirty="0">
                <a:solidFill>
                  <a:srgbClr val="111111"/>
                </a:solidFill>
                <a:effectLst/>
                <a:latin typeface="Neue Helvetica W01"/>
              </a:rPr>
              <a:t>RDC: </a:t>
            </a:r>
            <a:r>
              <a:rPr lang="en-US" b="0" i="0" dirty="0">
                <a:solidFill>
                  <a:srgbClr val="111111"/>
                </a:solidFill>
                <a:effectLst/>
                <a:latin typeface="Neue Helvetica W01"/>
                <a:hlinkClick r:id="rId5"/>
              </a:rPr>
              <a:t>https://www.cdc.gov/rdc/leftbrch/userestricdt.htm</a:t>
            </a:r>
            <a:endParaRPr lang="en-US" b="0" i="0" dirty="0">
              <a:solidFill>
                <a:srgbClr val="111111"/>
              </a:solidFill>
              <a:effectLst/>
              <a:latin typeface="Neue Helvetica W01"/>
            </a:endParaRPr>
          </a:p>
          <a:p>
            <a:pPr marL="0" indent="0">
              <a:buNone/>
            </a:pPr>
            <a:endParaRPr lang="en-US" dirty="0">
              <a:solidFill>
                <a:srgbClr val="111111"/>
              </a:solidFill>
              <a:latin typeface="Neue Helvetica W01"/>
            </a:endParaRPr>
          </a:p>
          <a:p>
            <a:pPr marL="0" indent="0">
              <a:buNone/>
            </a:pPr>
            <a:r>
              <a:rPr lang="en-US" dirty="0">
                <a:solidFill>
                  <a:srgbClr val="111111"/>
                </a:solidFill>
                <a:latin typeface="Neue Helvetica W01"/>
              </a:rPr>
              <a:t>Preparing an NCHS Proposal: </a:t>
            </a:r>
            <a:r>
              <a:rPr lang="en-US" dirty="0">
                <a:solidFill>
                  <a:srgbClr val="111111"/>
                </a:solidFill>
                <a:latin typeface="Neue Helvetica W01"/>
                <a:hlinkClick r:id="rId6"/>
              </a:rPr>
              <a:t>https://www.cdc.gov/rdc/leftbrch/Presubmit.htm</a:t>
            </a:r>
            <a:endParaRPr lang="en-US" dirty="0">
              <a:solidFill>
                <a:srgbClr val="111111"/>
              </a:solidFill>
              <a:latin typeface="Neue Helvetica W01"/>
            </a:endParaRPr>
          </a:p>
          <a:p>
            <a:pPr marL="0" indent="0">
              <a:buNone/>
            </a:pPr>
            <a:endParaRPr lang="en-US" b="0" i="0" dirty="0">
              <a:solidFill>
                <a:srgbClr val="0277BD"/>
              </a:solidFill>
              <a:effectLst/>
              <a:latin typeface="Neue Helvetica W01"/>
              <a:hlinkClick r:id="rId7"/>
            </a:endParaRPr>
          </a:p>
          <a:p>
            <a:pPr marL="0" indent="0">
              <a:buNone/>
            </a:pPr>
            <a:endParaRPr lang="en-US" b="0" i="0" dirty="0">
              <a:solidFill>
                <a:srgbClr val="0277BD"/>
              </a:solidFill>
              <a:effectLst/>
              <a:latin typeface="Neue Helvetica W01"/>
              <a:hlinkClick r:id="rId7"/>
            </a:endParaRPr>
          </a:p>
          <a:p>
            <a:pPr marL="0" indent="0">
              <a:buNone/>
            </a:pPr>
            <a:endParaRPr lang="en-US" dirty="0"/>
          </a:p>
          <a:p>
            <a:pPr marL="457200" lvl="1" indent="0">
              <a:buNone/>
            </a:pPr>
            <a:endParaRPr lang="en-US" sz="4100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85C8402-AACA-4C5F-B0CD-084A116677D2}"/>
              </a:ext>
            </a:extLst>
          </p:cNvPr>
          <p:cNvSpPr txBox="1"/>
          <p:nvPr/>
        </p:nvSpPr>
        <p:spPr>
          <a:xfrm>
            <a:off x="641624" y="432990"/>
            <a:ext cx="992593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Important NCHS links:</a:t>
            </a:r>
            <a:endParaRPr lang="en-US" sz="2400" b="1" dirty="0"/>
          </a:p>
          <a:p>
            <a:endParaRPr lang="en-US" sz="24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12F01E-63F9-43ED-81C9-A7CB76E8923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3323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9715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Proposal</a:t>
            </a:r>
            <a:r>
              <a:rPr lang="en-US" sz="5400" b="1" dirty="0">
                <a:solidFill>
                  <a:schemeClr val="bg1"/>
                </a:solidFill>
              </a:rPr>
              <a:t> Development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Researchers work closely with RMRDC administrator </a:t>
            </a:r>
            <a:r>
              <a:rPr lang="en-US" dirty="0">
                <a:solidFill>
                  <a:srgbClr val="D4B779"/>
                </a:solidFill>
              </a:rPr>
              <a:t>Phil</a:t>
            </a:r>
            <a:r>
              <a:rPr lang="en-US" dirty="0">
                <a:solidFill>
                  <a:schemeClr val="bg1"/>
                </a:solidFill>
              </a:rPr>
              <a:t> to write successful proposals for </a:t>
            </a:r>
            <a:r>
              <a:rPr lang="en-US" dirty="0">
                <a:solidFill>
                  <a:srgbClr val="D4B779"/>
                </a:solidFill>
              </a:rPr>
              <a:t>Census </a:t>
            </a:r>
            <a:r>
              <a:rPr lang="en-US" dirty="0">
                <a:solidFill>
                  <a:schemeClr val="bg1"/>
                </a:solidFill>
              </a:rPr>
              <a:t>projects (most data described here!)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Typically, 8-20 page project description and separate ~10 page “Predominant Purpose Statement” (</a:t>
            </a:r>
            <a:r>
              <a:rPr lang="en-US" dirty="0">
                <a:solidFill>
                  <a:srgbClr val="D4B779"/>
                </a:solidFill>
              </a:rPr>
              <a:t>Phil helps draft this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Focus on research questions, need for confidential data, methods, expected output and disclosure risk, and benefits to Census Bureau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Evaluated on feasibility, benefits, disclosure risk, and need for data</a:t>
            </a:r>
          </a:p>
          <a:p>
            <a:r>
              <a:rPr lang="en-US" dirty="0">
                <a:solidFill>
                  <a:schemeClr val="bg1"/>
                </a:solidFill>
              </a:rPr>
              <a:t>For assistance with other agency proposals (e.g. NCHS health projects), contact either </a:t>
            </a:r>
            <a:r>
              <a:rPr lang="en-US" dirty="0">
                <a:solidFill>
                  <a:srgbClr val="D4B779"/>
                </a:solidFill>
              </a:rPr>
              <a:t>Jani</a:t>
            </a:r>
            <a:r>
              <a:rPr lang="en-US" dirty="0">
                <a:solidFill>
                  <a:schemeClr val="bg1"/>
                </a:solidFill>
              </a:rPr>
              <a:t> or </a:t>
            </a:r>
            <a:r>
              <a:rPr lang="en-US" dirty="0">
                <a:solidFill>
                  <a:srgbClr val="D4B779"/>
                </a:solidFill>
              </a:rPr>
              <a:t>Phil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1492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Proposal</a:t>
            </a:r>
            <a:r>
              <a:rPr lang="en-US" sz="5400" b="1" dirty="0">
                <a:solidFill>
                  <a:schemeClr val="bg1"/>
                </a:solidFill>
              </a:rPr>
              <a:t> Reviews and Timeline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 slowest part of the proposal process is often </a:t>
            </a:r>
            <a:r>
              <a:rPr lang="en-US" dirty="0">
                <a:solidFill>
                  <a:srgbClr val="D4B779"/>
                </a:solidFill>
              </a:rPr>
              <a:t>you</a:t>
            </a:r>
            <a:r>
              <a:rPr lang="en-US" dirty="0">
                <a:solidFill>
                  <a:schemeClr val="bg1"/>
                </a:solidFill>
              </a:rPr>
              <a:t>; but it doesn’t have to be!</a:t>
            </a:r>
          </a:p>
          <a:p>
            <a:r>
              <a:rPr lang="en-US" dirty="0">
                <a:solidFill>
                  <a:schemeClr val="bg1"/>
                </a:solidFill>
              </a:rPr>
              <a:t>Final proposal review time with Census: </a:t>
            </a:r>
            <a:r>
              <a:rPr lang="en-US" dirty="0">
                <a:solidFill>
                  <a:srgbClr val="D4B779"/>
                </a:solidFill>
              </a:rPr>
              <a:t>~3 months</a:t>
            </a:r>
          </a:p>
          <a:p>
            <a:r>
              <a:rPr lang="en-US" dirty="0">
                <a:solidFill>
                  <a:schemeClr val="bg1"/>
                </a:solidFill>
              </a:rPr>
              <a:t>If additional agency review is necessary (e.g. IRS): </a:t>
            </a:r>
            <a:r>
              <a:rPr lang="en-US" dirty="0">
                <a:solidFill>
                  <a:srgbClr val="D4B779"/>
                </a:solidFill>
              </a:rPr>
              <a:t>~6 months</a:t>
            </a:r>
          </a:p>
          <a:p>
            <a:r>
              <a:rPr lang="en-US" dirty="0">
                <a:solidFill>
                  <a:schemeClr val="bg1"/>
                </a:solidFill>
              </a:rPr>
              <a:t>Background check/security clearance: </a:t>
            </a:r>
            <a:r>
              <a:rPr lang="en-US" dirty="0">
                <a:solidFill>
                  <a:srgbClr val="D4B779"/>
                </a:solidFill>
              </a:rPr>
              <a:t>~3 months</a:t>
            </a:r>
          </a:p>
          <a:p>
            <a:r>
              <a:rPr lang="en-US" dirty="0">
                <a:solidFill>
                  <a:schemeClr val="bg1"/>
                </a:solidFill>
              </a:rPr>
              <a:t>Example timeline for most proposals: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3 months for Census review + 3 months for IRS review (optional) and/or 3 months for clearance (concurrent) = 6 months total before project start</a:t>
            </a:r>
          </a:p>
        </p:txBody>
      </p:sp>
    </p:spTree>
    <p:extLst>
      <p:ext uri="{BB962C8B-B14F-4D97-AF65-F5344CB8AC3E}">
        <p14:creationId xmlns:p14="http://schemas.microsoft.com/office/powerpoint/2010/main" val="3572323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Additional </a:t>
            </a:r>
            <a:r>
              <a:rPr lang="en-US" sz="5400" b="1" dirty="0">
                <a:solidFill>
                  <a:schemeClr val="bg1"/>
                </a:solidFill>
              </a:rPr>
              <a:t>Census Data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Data for Criminological research: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National Crime Victimization Survey (</a:t>
            </a:r>
            <a:r>
              <a:rPr lang="en-US" dirty="0">
                <a:solidFill>
                  <a:srgbClr val="D4B779"/>
                </a:solidFill>
              </a:rPr>
              <a:t>NCVS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Criminal Justice Administrative Records System (</a:t>
            </a:r>
            <a:r>
              <a:rPr lang="en-US" dirty="0">
                <a:solidFill>
                  <a:srgbClr val="D4B779"/>
                </a:solidFill>
              </a:rPr>
              <a:t>CJARS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r>
              <a:rPr lang="en-US" dirty="0">
                <a:solidFill>
                  <a:schemeClr val="bg1"/>
                </a:solidFill>
              </a:rPr>
              <a:t>Data for Economic research: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Economic Censuses and Surveys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Business Register and Longitudinal Business Database (</a:t>
            </a:r>
            <a:r>
              <a:rPr lang="en-US" dirty="0">
                <a:solidFill>
                  <a:srgbClr val="D4B779"/>
                </a:solidFill>
              </a:rPr>
              <a:t>LBD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Trade/transaction data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Longitudinal Employer-Household Dynamics data (</a:t>
            </a:r>
            <a:r>
              <a:rPr lang="en-US" dirty="0">
                <a:solidFill>
                  <a:srgbClr val="D4B779"/>
                </a:solidFill>
              </a:rPr>
              <a:t>LEHD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r>
              <a:rPr lang="en-US" dirty="0">
                <a:solidFill>
                  <a:schemeClr val="bg1"/>
                </a:solidFill>
              </a:rPr>
              <a:t>All free to access through CSU consortium agreement!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71629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Crime </a:t>
            </a:r>
            <a:r>
              <a:rPr lang="en-US" sz="5400" b="1" dirty="0">
                <a:solidFill>
                  <a:schemeClr val="bg1"/>
                </a:solidFill>
              </a:rPr>
              <a:t>Data Overview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The </a:t>
            </a:r>
            <a:r>
              <a:rPr lang="en-US" dirty="0">
                <a:solidFill>
                  <a:srgbClr val="D8B979"/>
                </a:solidFill>
              </a:rPr>
              <a:t>National Crime Victimization Survey (NCVS) </a:t>
            </a:r>
            <a:r>
              <a:rPr lang="en-US" dirty="0">
                <a:solidFill>
                  <a:schemeClr val="bg1"/>
                </a:solidFill>
              </a:rPr>
              <a:t>is collected by Census on behalf of the Bureau of Justice Statistics (BJS) to produce national estimates of crime incidence, reporting and victim characteristics.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Sampling frame is </a:t>
            </a:r>
            <a:r>
              <a:rPr lang="en-US" dirty="0">
                <a:solidFill>
                  <a:srgbClr val="D8B979"/>
                </a:solidFill>
              </a:rPr>
              <a:t>potential crime victims</a:t>
            </a:r>
            <a:r>
              <a:rPr lang="en-US" dirty="0">
                <a:solidFill>
                  <a:schemeClr val="bg1"/>
                </a:solidFill>
              </a:rPr>
              <a:t>.</a:t>
            </a:r>
          </a:p>
          <a:p>
            <a:r>
              <a:rPr lang="en-US" dirty="0">
                <a:solidFill>
                  <a:schemeClr val="bg1"/>
                </a:solidFill>
              </a:rPr>
              <a:t>The </a:t>
            </a:r>
            <a:r>
              <a:rPr lang="en-US" dirty="0">
                <a:solidFill>
                  <a:srgbClr val="D8B979"/>
                </a:solidFill>
              </a:rPr>
              <a:t>Criminal Justice Administrative Records System (CJARS)</a:t>
            </a:r>
            <a:r>
              <a:rPr lang="en-US" dirty="0">
                <a:solidFill>
                  <a:schemeClr val="bg1"/>
                </a:solidFill>
              </a:rPr>
              <a:t> is a collaboration between State justice departments, the University of Michigan, and Census to link offender records to other demographic, economic, and administrative data collected by the federal government.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Sampling frame is </a:t>
            </a:r>
            <a:r>
              <a:rPr lang="en-US" dirty="0">
                <a:solidFill>
                  <a:srgbClr val="D8B979"/>
                </a:solidFill>
              </a:rPr>
              <a:t>adult criminal offenders</a:t>
            </a:r>
            <a:r>
              <a:rPr lang="en-US" dirty="0">
                <a:solidFill>
                  <a:schemeClr val="bg1"/>
                </a:solidFill>
              </a:rPr>
              <a:t> in participating States.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41928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E53A55-F3EE-4484-88C0-86F9C40014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5FA8217-81CB-4615-9FB7-700C5AEE46DB}"/>
              </a:ext>
            </a:extLst>
          </p:cNvPr>
          <p:cNvSpPr txBox="1"/>
          <p:nvPr/>
        </p:nvSpPr>
        <p:spPr>
          <a:xfrm>
            <a:off x="972511" y="255668"/>
            <a:ext cx="9944100" cy="56784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0000"/>
              </a:lnSpc>
            </a:pPr>
            <a:r>
              <a:rPr lang="en-US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Rocky Mountain Research Data Center (RMRDC):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Executive Director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jani.little@colorado.edu</a:t>
            </a:r>
          </a:p>
          <a:p>
            <a:pPr algn="ctr">
              <a:lnSpc>
                <a:spcPct val="100000"/>
              </a:lnSpc>
            </a:pP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Rocky Mountain Research Data Center (RMRDC): </a:t>
            </a:r>
          </a:p>
          <a:p>
            <a:pPr algn="ctr">
              <a:lnSpc>
                <a:spcPct val="100000"/>
              </a:lnSpc>
            </a:pPr>
            <a:r>
              <a:rPr lang="en-US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Accessing Restricted Data Collected by Federal Statistical Agencies</a:t>
            </a:r>
          </a:p>
          <a:p>
            <a:pPr algn="ctr">
              <a:lnSpc>
                <a:spcPct val="100000"/>
              </a:lnSpc>
            </a:pPr>
            <a:endParaRPr lang="en-US" sz="1800" b="1" dirty="0">
              <a:hlinkClick r:id="rId3"/>
            </a:endParaRPr>
          </a:p>
          <a:p>
            <a:pPr algn="ctr">
              <a:lnSpc>
                <a:spcPct val="100000"/>
              </a:lnSpc>
            </a:pPr>
            <a:r>
              <a:rPr lang="en-US" sz="1800" b="1" dirty="0">
                <a:hlinkClick r:id="rId3"/>
              </a:rPr>
              <a:t>https://www.colorado.edu/rocky-mountain-research-data-center/</a:t>
            </a:r>
            <a:endParaRPr lang="en-US" sz="1800" b="1" dirty="0"/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endParaRPr lang="en-US" dirty="0"/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Jani Little, Executive Director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US" sz="1400" dirty="0">
                <a:hlinkClick r:id="rId4"/>
              </a:rPr>
              <a:t>jani.little@colorado.edu</a:t>
            </a:r>
            <a:endParaRPr lang="en-US" sz="1400" dirty="0"/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Philip Pendergast, Administrator</a:t>
            </a:r>
          </a:p>
          <a:p>
            <a:pPr algn="ctr">
              <a:lnSpc>
                <a:spcPct val="100000"/>
              </a:lnSpc>
            </a:pPr>
            <a:r>
              <a:rPr lang="en-US" sz="1400" dirty="0">
                <a:hlinkClick r:id="rId5"/>
              </a:rPr>
              <a:t>philip.m.pendergast@census.gov</a:t>
            </a:r>
            <a:endParaRPr lang="en-US" sz="1400" dirty="0"/>
          </a:p>
          <a:p>
            <a:pPr algn="ctr">
              <a:lnSpc>
                <a:spcPct val="100000"/>
              </a:lnSpc>
            </a:pPr>
            <a:r>
              <a:rPr lang="en-US" dirty="0"/>
              <a:t>Kas McLean, GRA (Econ PhD Candidate)</a:t>
            </a:r>
          </a:p>
          <a:p>
            <a:pPr algn="ctr">
              <a:lnSpc>
                <a:spcPct val="100000"/>
              </a:lnSpc>
            </a:pPr>
            <a:r>
              <a:rPr lang="en-US" sz="1400" dirty="0">
                <a:hlinkClick r:id="rId6"/>
              </a:rPr>
              <a:t>kas.mclean@colorado.edu</a:t>
            </a:r>
            <a:endParaRPr lang="en-US" sz="14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b="1" dirty="0">
                <a:solidFill>
                  <a:schemeClr val="bg1"/>
                </a:solidFill>
              </a:rPr>
              <a:t>/www.colorado.edu/rocky-mountain-research-data-center</a:t>
            </a:r>
            <a:r>
              <a:rPr lang="en-US" sz="1800" b="1" dirty="0">
                <a:solidFill>
                  <a:schemeClr val="bg1"/>
                </a:solidFill>
              </a:rPr>
              <a:t>/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dirty="0">
              <a:solidFill>
                <a:schemeClr val="bg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44641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2440" y="365125"/>
            <a:ext cx="11475720" cy="1325563"/>
          </a:xfrm>
        </p:spPr>
        <p:txBody>
          <a:bodyPr>
            <a:noAutofit/>
          </a:bodyPr>
          <a:lstStyle/>
          <a:p>
            <a:r>
              <a:rPr lang="en-US" sz="5200" b="1" dirty="0">
                <a:solidFill>
                  <a:schemeClr val="bg1"/>
                </a:solidFill>
              </a:rPr>
              <a:t>National Crime Victimization Survey </a:t>
            </a:r>
            <a:r>
              <a:rPr lang="en-US" sz="5200" b="1" dirty="0">
                <a:solidFill>
                  <a:srgbClr val="D8B979"/>
                </a:solidFill>
              </a:rPr>
              <a:t>(NCVS)</a:t>
            </a:r>
            <a:endParaRPr lang="en-US" sz="5200" b="1" dirty="0">
              <a:solidFill>
                <a:schemeClr val="bg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656" y="1613536"/>
            <a:ext cx="10515600" cy="435133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Annually, </a:t>
            </a:r>
            <a:r>
              <a:rPr lang="en-US" dirty="0">
                <a:solidFill>
                  <a:srgbClr val="D8B979"/>
                </a:solidFill>
              </a:rPr>
              <a:t>2005-2015</a:t>
            </a:r>
            <a:r>
              <a:rPr lang="en-US" dirty="0">
                <a:solidFill>
                  <a:schemeClr val="bg1"/>
                </a:solidFill>
              </a:rPr>
              <a:t> (for now).  Most comprehensive data on </a:t>
            </a:r>
            <a:r>
              <a:rPr lang="en-US" dirty="0">
                <a:solidFill>
                  <a:srgbClr val="D8B979"/>
                </a:solidFill>
              </a:rPr>
              <a:t>personal crime </a:t>
            </a:r>
            <a:r>
              <a:rPr lang="en-US" dirty="0">
                <a:solidFill>
                  <a:schemeClr val="bg1"/>
                </a:solidFill>
              </a:rPr>
              <a:t>in the US given limitations with reported crime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E.g. Uniform Crime Reports (UCR). What is missing from these data?</a:t>
            </a:r>
          </a:p>
          <a:p>
            <a:r>
              <a:rPr lang="en-US" dirty="0">
                <a:solidFill>
                  <a:schemeClr val="bg1"/>
                </a:solidFill>
              </a:rPr>
              <a:t>Yearly, nationally representative sample of </a:t>
            </a:r>
            <a:r>
              <a:rPr lang="en-US" dirty="0">
                <a:solidFill>
                  <a:srgbClr val="D8B979"/>
                </a:solidFill>
              </a:rPr>
              <a:t>160,000</a:t>
            </a:r>
            <a:r>
              <a:rPr lang="en-US" dirty="0">
                <a:solidFill>
                  <a:schemeClr val="bg1"/>
                </a:solidFill>
              </a:rPr>
              <a:t> people age 12+ in 95,000 households. </a:t>
            </a:r>
            <a:r>
              <a:rPr lang="en-US" dirty="0">
                <a:solidFill>
                  <a:srgbClr val="D8B979"/>
                </a:solidFill>
              </a:rPr>
              <a:t>Interviews total ~240,000</a:t>
            </a:r>
            <a:r>
              <a:rPr lang="en-US" dirty="0">
                <a:solidFill>
                  <a:schemeClr val="bg1"/>
                </a:solidFill>
              </a:rPr>
              <a:t>, annually. </a:t>
            </a:r>
            <a:r>
              <a:rPr lang="en-US" dirty="0">
                <a:solidFill>
                  <a:srgbClr val="D4B779"/>
                </a:solidFill>
              </a:rPr>
              <a:t>Longitudinal!</a:t>
            </a:r>
          </a:p>
          <a:p>
            <a:r>
              <a:rPr lang="en-US" dirty="0">
                <a:solidFill>
                  <a:schemeClr val="bg1"/>
                </a:solidFill>
              </a:rPr>
              <a:t>Interviews encompass </a:t>
            </a:r>
            <a:r>
              <a:rPr lang="en-US" dirty="0" err="1">
                <a:solidFill>
                  <a:schemeClr val="bg1"/>
                </a:solidFill>
              </a:rPr>
              <a:t>sociodemographics</a:t>
            </a:r>
            <a:r>
              <a:rPr lang="en-US" dirty="0">
                <a:solidFill>
                  <a:schemeClr val="bg1"/>
                </a:solidFill>
              </a:rPr>
              <a:t>, criminal victimization instances, offender/crime characteristics, reporting, medical response, and criminal justice system experiences</a:t>
            </a:r>
          </a:p>
          <a:p>
            <a:r>
              <a:rPr lang="en-US" dirty="0">
                <a:solidFill>
                  <a:schemeClr val="bg1"/>
                </a:solidFill>
              </a:rPr>
              <a:t>Information from the survey supplements official crime reports to estimate likelihood of </a:t>
            </a:r>
            <a:r>
              <a:rPr lang="en-US" dirty="0">
                <a:solidFill>
                  <a:srgbClr val="D8B979"/>
                </a:solidFill>
              </a:rPr>
              <a:t>underreported crimes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75906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NCVS </a:t>
            </a:r>
            <a:r>
              <a:rPr lang="en-US" sz="5400" b="1" dirty="0">
                <a:solidFill>
                  <a:schemeClr val="bg1"/>
                </a:solidFill>
              </a:rPr>
              <a:t>Research Questions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Do local policing practices (like </a:t>
            </a:r>
            <a:r>
              <a:rPr lang="en-US" dirty="0">
                <a:solidFill>
                  <a:srgbClr val="D8B979"/>
                </a:solidFill>
              </a:rPr>
              <a:t>Cross-Deputization</a:t>
            </a:r>
            <a:r>
              <a:rPr lang="en-US" dirty="0">
                <a:solidFill>
                  <a:schemeClr val="bg1"/>
                </a:solidFill>
              </a:rPr>
              <a:t>) impact crime reporting rates? Are there differences by </a:t>
            </a:r>
            <a:r>
              <a:rPr lang="en-US" dirty="0">
                <a:solidFill>
                  <a:srgbClr val="D8B979"/>
                </a:solidFill>
              </a:rPr>
              <a:t>race/ethnicity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  <a:p>
            <a:r>
              <a:rPr lang="en-US" dirty="0">
                <a:solidFill>
                  <a:schemeClr val="bg1"/>
                </a:solidFill>
              </a:rPr>
              <a:t>Do housing characteristics impact </a:t>
            </a:r>
            <a:r>
              <a:rPr lang="en-US" dirty="0">
                <a:solidFill>
                  <a:srgbClr val="D8B979"/>
                </a:solidFill>
              </a:rPr>
              <a:t>Intimate Partner Violence</a:t>
            </a:r>
            <a:r>
              <a:rPr lang="en-US" dirty="0">
                <a:solidFill>
                  <a:schemeClr val="bg1"/>
                </a:solidFill>
              </a:rPr>
              <a:t> rates? Does </a:t>
            </a:r>
            <a:r>
              <a:rPr lang="en-US" dirty="0">
                <a:solidFill>
                  <a:srgbClr val="D8B979"/>
                </a:solidFill>
              </a:rPr>
              <a:t>reporting</a:t>
            </a:r>
            <a:r>
              <a:rPr lang="en-US" dirty="0">
                <a:solidFill>
                  <a:schemeClr val="bg1"/>
                </a:solidFill>
              </a:rPr>
              <a:t> vary across collection method (phone vs. in-person)?</a:t>
            </a:r>
          </a:p>
          <a:p>
            <a:r>
              <a:rPr lang="en-US" dirty="0">
                <a:solidFill>
                  <a:schemeClr val="bg1"/>
                </a:solidFill>
              </a:rPr>
              <a:t>Are there long-lasting impacts of </a:t>
            </a:r>
            <a:r>
              <a:rPr lang="en-US" dirty="0">
                <a:solidFill>
                  <a:srgbClr val="D8B979"/>
                </a:solidFill>
              </a:rPr>
              <a:t>violent victimization </a:t>
            </a:r>
            <a:r>
              <a:rPr lang="en-US" dirty="0">
                <a:solidFill>
                  <a:schemeClr val="bg1"/>
                </a:solidFill>
              </a:rPr>
              <a:t>on </a:t>
            </a:r>
            <a:r>
              <a:rPr lang="en-US" dirty="0">
                <a:solidFill>
                  <a:srgbClr val="D8B979"/>
                </a:solidFill>
              </a:rPr>
              <a:t>employment and income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  <a:p>
            <a:r>
              <a:rPr lang="en-US" dirty="0">
                <a:solidFill>
                  <a:schemeClr val="bg1"/>
                </a:solidFill>
              </a:rPr>
              <a:t>What types of crime are the most consistently </a:t>
            </a:r>
            <a:r>
              <a:rPr lang="en-US" dirty="0">
                <a:solidFill>
                  <a:srgbClr val="D8B979"/>
                </a:solidFill>
              </a:rPr>
              <a:t>under-reported</a:t>
            </a:r>
            <a:r>
              <a:rPr lang="en-US" dirty="0">
                <a:solidFill>
                  <a:schemeClr val="bg1"/>
                </a:solidFill>
              </a:rPr>
              <a:t>? How does this differ by </a:t>
            </a:r>
            <a:r>
              <a:rPr lang="en-US" dirty="0">
                <a:solidFill>
                  <a:srgbClr val="D8B979"/>
                </a:solidFill>
              </a:rPr>
              <a:t>urban/rural residence, gender, </a:t>
            </a:r>
            <a:r>
              <a:rPr lang="en-US" dirty="0">
                <a:solidFill>
                  <a:schemeClr val="bg1"/>
                </a:solidFill>
              </a:rPr>
              <a:t>and </a:t>
            </a:r>
            <a:r>
              <a:rPr lang="en-US" dirty="0">
                <a:solidFill>
                  <a:srgbClr val="D8B979"/>
                </a:solidFill>
              </a:rPr>
              <a:t>race/ethnicity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  <a:p>
            <a:pPr marL="0" indent="0">
              <a:buNone/>
            </a:pPr>
            <a:r>
              <a:rPr lang="en-US" dirty="0">
                <a:solidFill>
                  <a:schemeClr val="bg1"/>
                </a:solidFill>
              </a:rPr>
              <a:t>		</a:t>
            </a:r>
            <a:r>
              <a:rPr lang="en-US" dirty="0">
                <a:solidFill>
                  <a:srgbClr val="D4B779"/>
                </a:solidFill>
              </a:rPr>
              <a:t>Local </a:t>
            </a:r>
            <a:r>
              <a:rPr lang="en-US" dirty="0">
                <a:solidFill>
                  <a:schemeClr val="bg1"/>
                </a:solidFill>
              </a:rPr>
              <a:t>Projects: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2D8E7BD-1065-4E7D-BAC6-8E1D6B7EAC00}"/>
              </a:ext>
            </a:extLst>
          </p:cNvPr>
          <p:cNvSpPr txBox="1"/>
          <p:nvPr/>
        </p:nvSpPr>
        <p:spPr>
          <a:xfrm>
            <a:off x="5257800" y="5406946"/>
            <a:ext cx="6096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i="1" dirty="0">
                <a:solidFill>
                  <a:schemeClr val="bg1"/>
                </a:solidFill>
              </a:rPr>
              <a:t>State Variation in Intimate Partner Violence Rates, Reporting and Healthcare Utilization </a:t>
            </a:r>
            <a:r>
              <a:rPr lang="en-US" sz="1200" dirty="0">
                <a:solidFill>
                  <a:schemeClr val="bg1"/>
                </a:solidFill>
              </a:rPr>
              <a:t>– </a:t>
            </a:r>
            <a:r>
              <a:rPr lang="en-US" sz="1200" dirty="0">
                <a:solidFill>
                  <a:srgbClr val="D4B779"/>
                </a:solidFill>
              </a:rPr>
              <a:t>Sarah Small, Anita Pena (CSU) </a:t>
            </a:r>
          </a:p>
          <a:p>
            <a:r>
              <a:rPr lang="en-US" sz="1200" i="1" dirty="0">
                <a:solidFill>
                  <a:schemeClr val="bg1"/>
                </a:solidFill>
              </a:rPr>
              <a:t>The Social and Economic Consequences of Violent Victimization in the NCVS </a:t>
            </a:r>
            <a:r>
              <a:rPr lang="en-US" sz="1200" dirty="0">
                <a:solidFill>
                  <a:schemeClr val="bg1"/>
                </a:solidFill>
              </a:rPr>
              <a:t>– Joshua Clapp, Ben Gilbert, Phil Pendergast (</a:t>
            </a:r>
            <a:r>
              <a:rPr lang="en-US" sz="1200" dirty="0" err="1">
                <a:solidFill>
                  <a:schemeClr val="bg1"/>
                </a:solidFill>
              </a:rPr>
              <a:t>UWy</a:t>
            </a:r>
            <a:r>
              <a:rPr lang="en-US" sz="1200" dirty="0">
                <a:solidFill>
                  <a:schemeClr val="bg1"/>
                </a:solidFill>
              </a:rPr>
              <a:t>, CSM, CU-B)</a:t>
            </a:r>
          </a:p>
        </p:txBody>
      </p:sp>
    </p:spTree>
    <p:extLst>
      <p:ext uri="{BB962C8B-B14F-4D97-AF65-F5344CB8AC3E}">
        <p14:creationId xmlns:p14="http://schemas.microsoft.com/office/powerpoint/2010/main" val="5984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Criminal Justice Administrative Records System </a:t>
            </a:r>
            <a:r>
              <a:rPr lang="en-US" sz="5400" b="1" dirty="0">
                <a:solidFill>
                  <a:srgbClr val="D4B779"/>
                </a:solidFill>
              </a:rPr>
              <a:t>(CJARS)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Clr>
                <a:schemeClr val="bg1"/>
              </a:buClr>
            </a:pPr>
            <a:r>
              <a:rPr lang="en-US" dirty="0">
                <a:solidFill>
                  <a:srgbClr val="D8B979"/>
                </a:solidFill>
              </a:rPr>
              <a:t>Event-level</a:t>
            </a:r>
            <a:r>
              <a:rPr lang="en-US" dirty="0">
                <a:solidFill>
                  <a:schemeClr val="bg1"/>
                </a:solidFill>
              </a:rPr>
              <a:t> criminal justice data on a </a:t>
            </a:r>
            <a:r>
              <a:rPr lang="en-US" dirty="0">
                <a:solidFill>
                  <a:srgbClr val="D8B979"/>
                </a:solidFill>
              </a:rPr>
              <a:t>national scale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26 states provide data (inc. </a:t>
            </a:r>
            <a:r>
              <a:rPr lang="en-US" dirty="0">
                <a:solidFill>
                  <a:srgbClr val="D8B979"/>
                </a:solidFill>
              </a:rPr>
              <a:t>Texas</a:t>
            </a:r>
            <a:r>
              <a:rPr lang="en-US" dirty="0">
                <a:solidFill>
                  <a:schemeClr val="bg1"/>
                </a:solidFill>
              </a:rPr>
              <a:t>) or are in the process of contributing data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&gt;150 million criminal justice events, &gt;30 million unique individuals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Coverage of </a:t>
            </a:r>
            <a:r>
              <a:rPr lang="en-US" dirty="0">
                <a:solidFill>
                  <a:srgbClr val="D8B979"/>
                </a:solidFill>
              </a:rPr>
              <a:t>43% of the US population </a:t>
            </a:r>
            <a:r>
              <a:rPr lang="en-US" dirty="0">
                <a:solidFill>
                  <a:schemeClr val="bg1"/>
                </a:solidFill>
              </a:rPr>
              <a:t>in at least one domain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Arrestees, criminal defendants, inmates, probationers/parolees</a:t>
            </a:r>
          </a:p>
          <a:p>
            <a:r>
              <a:rPr lang="en-US" dirty="0">
                <a:solidFill>
                  <a:schemeClr val="bg1"/>
                </a:solidFill>
              </a:rPr>
              <a:t>Allows for: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Harmonization of criminal involvement</a:t>
            </a:r>
            <a:r>
              <a:rPr lang="en-US" dirty="0">
                <a:solidFill>
                  <a:srgbClr val="D8B979"/>
                </a:solidFill>
              </a:rPr>
              <a:t> across multiple jurisdictions and over time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Assessing how criminal episodes progress through the justice system</a:t>
            </a:r>
          </a:p>
          <a:p>
            <a:r>
              <a:rPr lang="en-US" dirty="0">
                <a:solidFill>
                  <a:schemeClr val="bg1"/>
                </a:solidFill>
              </a:rPr>
              <a:t>Does </a:t>
            </a:r>
            <a:r>
              <a:rPr lang="en-US" dirty="0">
                <a:solidFill>
                  <a:srgbClr val="D8B979"/>
                </a:solidFill>
              </a:rPr>
              <a:t>not</a:t>
            </a:r>
            <a:r>
              <a:rPr lang="en-US" dirty="0">
                <a:solidFill>
                  <a:schemeClr val="bg1"/>
                </a:solidFill>
              </a:rPr>
              <a:t> include: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Minors, crimes not resulting in arrest, tracking of employees in justice system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73424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Criminal Justice Administrative Records System </a:t>
            </a:r>
            <a:r>
              <a:rPr lang="en-US" sz="5400" b="1" dirty="0">
                <a:solidFill>
                  <a:srgbClr val="D4B779"/>
                </a:solidFill>
              </a:rPr>
              <a:t>(CJARS)</a:t>
            </a:r>
            <a:endParaRPr lang="en-US" sz="5400" b="1" dirty="0">
              <a:solidFill>
                <a:schemeClr val="bg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02564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Data are complex and multifaceted! There is extensive and comprehensive documentation available here:</a:t>
            </a:r>
            <a:r>
              <a:rPr lang="en-US" dirty="0">
                <a:solidFill>
                  <a:srgbClr val="D4B779"/>
                </a:solidFill>
              </a:rPr>
              <a:t> </a:t>
            </a:r>
            <a:r>
              <a:rPr lang="en-US" dirty="0">
                <a:solidFill>
                  <a:srgbClr val="D4B779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https://cjars.isr.umich.edu/data-documentation-download/</a:t>
            </a:r>
            <a:endParaRPr lang="en-US" dirty="0">
              <a:solidFill>
                <a:srgbClr val="D4B779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F59E73-1267-4565-9C02-F12943D2E7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988" y="2835227"/>
            <a:ext cx="6228200" cy="277165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641093D-9EE4-45AE-AA89-12EEA7D2AD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97828" y="2835227"/>
            <a:ext cx="4479612" cy="3474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0697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CJARS </a:t>
            </a:r>
            <a:r>
              <a:rPr lang="en-US" sz="5400" b="1" dirty="0">
                <a:solidFill>
                  <a:schemeClr val="bg1"/>
                </a:solidFill>
              </a:rPr>
              <a:t>Research Questions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How much does </a:t>
            </a:r>
            <a:r>
              <a:rPr lang="en-US" dirty="0">
                <a:solidFill>
                  <a:srgbClr val="D8B979"/>
                </a:solidFill>
              </a:rPr>
              <a:t>incarceration</a:t>
            </a:r>
            <a:r>
              <a:rPr lang="en-US" dirty="0">
                <a:solidFill>
                  <a:schemeClr val="bg1"/>
                </a:solidFill>
              </a:rPr>
              <a:t> or other criminal justice contact impact </a:t>
            </a:r>
            <a:r>
              <a:rPr lang="en-US" dirty="0">
                <a:solidFill>
                  <a:srgbClr val="D8B979"/>
                </a:solidFill>
              </a:rPr>
              <a:t>lifetime wages, job types and tenure</a:t>
            </a:r>
            <a:r>
              <a:rPr lang="en-US" dirty="0">
                <a:solidFill>
                  <a:schemeClr val="bg1"/>
                </a:solidFill>
              </a:rPr>
              <a:t>? Does it vary by </a:t>
            </a:r>
            <a:r>
              <a:rPr lang="en-US" dirty="0">
                <a:solidFill>
                  <a:srgbClr val="D8B979"/>
                </a:solidFill>
              </a:rPr>
              <a:t>race/ethnicity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  <a:p>
            <a:r>
              <a:rPr lang="en-US" dirty="0">
                <a:solidFill>
                  <a:schemeClr val="bg1"/>
                </a:solidFill>
              </a:rPr>
              <a:t>Does</a:t>
            </a:r>
            <a:r>
              <a:rPr lang="en-US" dirty="0">
                <a:solidFill>
                  <a:srgbClr val="D8B979"/>
                </a:solidFill>
              </a:rPr>
              <a:t> criminal justice contact </a:t>
            </a:r>
            <a:r>
              <a:rPr lang="en-US" dirty="0">
                <a:solidFill>
                  <a:schemeClr val="bg1"/>
                </a:solidFill>
              </a:rPr>
              <a:t>impact </a:t>
            </a:r>
            <a:r>
              <a:rPr lang="en-US" dirty="0">
                <a:solidFill>
                  <a:srgbClr val="D8B979"/>
                </a:solidFill>
              </a:rPr>
              <a:t>migration rates and types </a:t>
            </a:r>
            <a:r>
              <a:rPr lang="en-US" dirty="0">
                <a:solidFill>
                  <a:schemeClr val="bg1"/>
                </a:solidFill>
              </a:rPr>
              <a:t>(in-county, out-of-county, interstate)? </a:t>
            </a:r>
          </a:p>
          <a:p>
            <a:r>
              <a:rPr lang="en-US" dirty="0">
                <a:solidFill>
                  <a:schemeClr val="bg1"/>
                </a:solidFill>
              </a:rPr>
              <a:t>Do offenders who are </a:t>
            </a:r>
            <a:r>
              <a:rPr lang="en-US" dirty="0">
                <a:solidFill>
                  <a:srgbClr val="D8B979"/>
                </a:solidFill>
              </a:rPr>
              <a:t>gang-involved</a:t>
            </a:r>
            <a:r>
              <a:rPr lang="en-US" dirty="0">
                <a:solidFill>
                  <a:schemeClr val="bg1"/>
                </a:solidFill>
              </a:rPr>
              <a:t> have increased </a:t>
            </a:r>
            <a:r>
              <a:rPr lang="en-US" dirty="0">
                <a:solidFill>
                  <a:srgbClr val="D8B979"/>
                </a:solidFill>
              </a:rPr>
              <a:t>mortality</a:t>
            </a:r>
            <a:r>
              <a:rPr lang="en-US" dirty="0">
                <a:solidFill>
                  <a:schemeClr val="bg1"/>
                </a:solidFill>
              </a:rPr>
              <a:t>, above and beyond additional mortality risks of incarceration?</a:t>
            </a:r>
          </a:p>
          <a:p>
            <a:r>
              <a:rPr lang="en-US" dirty="0">
                <a:solidFill>
                  <a:schemeClr val="bg1"/>
                </a:solidFill>
              </a:rPr>
              <a:t>How does </a:t>
            </a:r>
            <a:r>
              <a:rPr lang="en-US" dirty="0">
                <a:solidFill>
                  <a:srgbClr val="D8B979"/>
                </a:solidFill>
              </a:rPr>
              <a:t>criminal justice contact </a:t>
            </a:r>
            <a:r>
              <a:rPr lang="en-US" dirty="0">
                <a:solidFill>
                  <a:schemeClr val="bg1"/>
                </a:solidFill>
              </a:rPr>
              <a:t>impact </a:t>
            </a:r>
            <a:r>
              <a:rPr lang="en-US" dirty="0">
                <a:solidFill>
                  <a:srgbClr val="D8B979"/>
                </a:solidFill>
              </a:rPr>
              <a:t>public program participation</a:t>
            </a:r>
            <a:r>
              <a:rPr lang="en-US" dirty="0">
                <a:solidFill>
                  <a:schemeClr val="bg1"/>
                </a:solidFill>
              </a:rPr>
              <a:t>, such as use of TANF, SNAP, or WIC?</a:t>
            </a:r>
          </a:p>
          <a:p>
            <a:r>
              <a:rPr lang="en-US" dirty="0">
                <a:solidFill>
                  <a:schemeClr val="bg1"/>
                </a:solidFill>
              </a:rPr>
              <a:t>Are there differences in rates of </a:t>
            </a:r>
            <a:r>
              <a:rPr lang="en-US" dirty="0">
                <a:solidFill>
                  <a:srgbClr val="D8B979"/>
                </a:solidFill>
              </a:rPr>
              <a:t>Driving Under the Influence (DUIs) </a:t>
            </a:r>
            <a:r>
              <a:rPr lang="en-US" dirty="0">
                <a:solidFill>
                  <a:schemeClr val="bg1"/>
                </a:solidFill>
              </a:rPr>
              <a:t>by State and local </a:t>
            </a:r>
            <a:r>
              <a:rPr lang="en-US" dirty="0">
                <a:solidFill>
                  <a:srgbClr val="D8B979"/>
                </a:solidFill>
              </a:rPr>
              <a:t>programs and policies</a:t>
            </a:r>
            <a:r>
              <a:rPr lang="en-US" dirty="0">
                <a:solidFill>
                  <a:schemeClr val="bg1"/>
                </a:solidFill>
              </a:rPr>
              <a:t>?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2755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Data </a:t>
            </a:r>
            <a:r>
              <a:rPr lang="en-US" sz="5400" b="1" dirty="0">
                <a:solidFill>
                  <a:schemeClr val="bg1"/>
                </a:solidFill>
              </a:rPr>
              <a:t>Overview – Census Economic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2265"/>
            <a:ext cx="10515600" cy="4351338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chemeClr val="bg1"/>
                </a:solidFill>
              </a:rPr>
              <a:t>There are </a:t>
            </a:r>
            <a:r>
              <a:rPr lang="en-US" dirty="0">
                <a:solidFill>
                  <a:srgbClr val="CEAC66"/>
                </a:solidFill>
              </a:rPr>
              <a:t>many </a:t>
            </a:r>
            <a:r>
              <a:rPr lang="en-US" dirty="0">
                <a:solidFill>
                  <a:srgbClr val="FFFFFF"/>
                </a:solidFill>
              </a:rPr>
              <a:t>data </a:t>
            </a:r>
            <a:r>
              <a:rPr lang="en-US" dirty="0">
                <a:solidFill>
                  <a:schemeClr val="bg1"/>
                </a:solidFill>
              </a:rPr>
              <a:t>options for economic research available in the RDC</a:t>
            </a:r>
          </a:p>
          <a:p>
            <a:r>
              <a:rPr lang="en-US" dirty="0">
                <a:solidFill>
                  <a:schemeClr val="bg1"/>
                </a:solidFill>
              </a:rPr>
              <a:t>Census collects the </a:t>
            </a:r>
            <a:r>
              <a:rPr lang="en-US" dirty="0">
                <a:solidFill>
                  <a:srgbClr val="CEAC66"/>
                </a:solidFill>
              </a:rPr>
              <a:t>Economic Censuses </a:t>
            </a:r>
            <a:r>
              <a:rPr lang="en-US" dirty="0">
                <a:solidFill>
                  <a:schemeClr val="bg1"/>
                </a:solidFill>
              </a:rPr>
              <a:t>and </a:t>
            </a:r>
            <a:r>
              <a:rPr lang="en-US" dirty="0">
                <a:solidFill>
                  <a:srgbClr val="CEAC66"/>
                </a:solidFill>
              </a:rPr>
              <a:t>Annual Surveys </a:t>
            </a:r>
            <a:r>
              <a:rPr lang="en-US" dirty="0">
                <a:solidFill>
                  <a:schemeClr val="bg1"/>
                </a:solidFill>
              </a:rPr>
              <a:t>from business </a:t>
            </a:r>
            <a:r>
              <a:rPr lang="en-US" dirty="0">
                <a:solidFill>
                  <a:srgbClr val="CEAC66"/>
                </a:solidFill>
              </a:rPr>
              <a:t>establishments</a:t>
            </a:r>
            <a:r>
              <a:rPr lang="en-US" dirty="0">
                <a:solidFill>
                  <a:schemeClr val="bg1"/>
                </a:solidFill>
              </a:rPr>
              <a:t> every one or five years (years ending in 2 or 7)</a:t>
            </a:r>
          </a:p>
          <a:p>
            <a:r>
              <a:rPr lang="en-US" dirty="0">
                <a:solidFill>
                  <a:schemeClr val="bg1"/>
                </a:solidFill>
              </a:rPr>
              <a:t>Census also keeps a </a:t>
            </a:r>
            <a:r>
              <a:rPr lang="en-US" dirty="0">
                <a:solidFill>
                  <a:srgbClr val="CEAC66"/>
                </a:solidFill>
              </a:rPr>
              <a:t>Business Register </a:t>
            </a:r>
            <a:r>
              <a:rPr lang="en-US" dirty="0">
                <a:solidFill>
                  <a:schemeClr val="bg1"/>
                </a:solidFill>
              </a:rPr>
              <a:t>of all employer establishments in the US, which are linked over time in the Longitudinal Business Database (</a:t>
            </a:r>
            <a:r>
              <a:rPr lang="en-US" dirty="0">
                <a:solidFill>
                  <a:srgbClr val="CEAC66"/>
                </a:solidFill>
              </a:rPr>
              <a:t>LBD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r>
              <a:rPr lang="en-US" dirty="0">
                <a:solidFill>
                  <a:schemeClr val="bg1"/>
                </a:solidFill>
              </a:rPr>
              <a:t>For </a:t>
            </a:r>
            <a:r>
              <a:rPr lang="en-US" dirty="0">
                <a:solidFill>
                  <a:srgbClr val="CEAC66"/>
                </a:solidFill>
              </a:rPr>
              <a:t>US-based </a:t>
            </a:r>
            <a:r>
              <a:rPr lang="en-US" dirty="0">
                <a:solidFill>
                  <a:schemeClr val="bg1"/>
                </a:solidFill>
              </a:rPr>
              <a:t>businesses, </a:t>
            </a:r>
            <a:r>
              <a:rPr lang="en-US" dirty="0">
                <a:solidFill>
                  <a:srgbClr val="CEAC66"/>
                </a:solidFill>
              </a:rPr>
              <a:t>trade/transaction </a:t>
            </a:r>
            <a:r>
              <a:rPr lang="en-US" dirty="0">
                <a:solidFill>
                  <a:schemeClr val="bg1"/>
                </a:solidFill>
              </a:rPr>
              <a:t>data are also collected by Census and made available at the establishment and transaction level</a:t>
            </a:r>
          </a:p>
          <a:p>
            <a:r>
              <a:rPr lang="en-US" dirty="0">
                <a:solidFill>
                  <a:schemeClr val="bg1"/>
                </a:solidFill>
              </a:rPr>
              <a:t>Census works with </a:t>
            </a:r>
            <a:r>
              <a:rPr lang="en-US" dirty="0">
                <a:solidFill>
                  <a:srgbClr val="CEAC66"/>
                </a:solidFill>
              </a:rPr>
              <a:t>State unemployment offices </a:t>
            </a:r>
            <a:r>
              <a:rPr lang="en-US" dirty="0">
                <a:solidFill>
                  <a:schemeClr val="bg1"/>
                </a:solidFill>
              </a:rPr>
              <a:t>to make longitudinal, linked </a:t>
            </a:r>
            <a:r>
              <a:rPr lang="en-US" dirty="0">
                <a:solidFill>
                  <a:srgbClr val="CEAC66"/>
                </a:solidFill>
              </a:rPr>
              <a:t>employer-employee data </a:t>
            </a:r>
            <a:r>
              <a:rPr lang="en-US" dirty="0">
                <a:solidFill>
                  <a:schemeClr val="bg1"/>
                </a:solidFill>
              </a:rPr>
              <a:t>available as well (96% coverage of private sector)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36326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Data </a:t>
            </a:r>
            <a:r>
              <a:rPr lang="en-US" sz="5400" b="1" dirty="0">
                <a:solidFill>
                  <a:schemeClr val="bg1"/>
                </a:solidFill>
              </a:rPr>
              <a:t>Overview – Other Agencies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226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chemeClr val="bg1"/>
                </a:solidFill>
              </a:rPr>
              <a:t>The Bureau of Labor Statistics (</a:t>
            </a:r>
            <a:r>
              <a:rPr lang="en-US" dirty="0">
                <a:solidFill>
                  <a:srgbClr val="CEAC66"/>
                </a:solidFill>
              </a:rPr>
              <a:t>BLS</a:t>
            </a:r>
            <a:r>
              <a:rPr lang="en-US" dirty="0">
                <a:solidFill>
                  <a:schemeClr val="bg1"/>
                </a:solidFill>
              </a:rPr>
              <a:t>), Internal Revenue Service (</a:t>
            </a:r>
            <a:r>
              <a:rPr lang="en-US" dirty="0">
                <a:solidFill>
                  <a:srgbClr val="CEAC66"/>
                </a:solidFill>
              </a:rPr>
              <a:t>IRS</a:t>
            </a:r>
            <a:r>
              <a:rPr lang="en-US" dirty="0">
                <a:solidFill>
                  <a:schemeClr val="bg1"/>
                </a:solidFill>
              </a:rPr>
              <a:t>), Social Security Administration (</a:t>
            </a:r>
            <a:r>
              <a:rPr lang="en-US" dirty="0">
                <a:solidFill>
                  <a:srgbClr val="CEAC66"/>
                </a:solidFill>
              </a:rPr>
              <a:t>SSA</a:t>
            </a:r>
            <a:r>
              <a:rPr lang="en-US" dirty="0">
                <a:solidFill>
                  <a:schemeClr val="bg1"/>
                </a:solidFill>
              </a:rPr>
              <a:t>), Bureau of Economic Analysis (</a:t>
            </a:r>
            <a:r>
              <a:rPr lang="en-US" dirty="0">
                <a:solidFill>
                  <a:srgbClr val="CEAC66"/>
                </a:solidFill>
              </a:rPr>
              <a:t>BEA</a:t>
            </a:r>
            <a:r>
              <a:rPr lang="en-US" dirty="0">
                <a:solidFill>
                  <a:schemeClr val="bg1"/>
                </a:solidFill>
              </a:rPr>
              <a:t>), and Statistics of Income (</a:t>
            </a:r>
            <a:r>
              <a:rPr lang="en-US" dirty="0">
                <a:solidFill>
                  <a:srgbClr val="CEAC66"/>
                </a:solidFill>
              </a:rPr>
              <a:t>SOI</a:t>
            </a:r>
            <a:r>
              <a:rPr lang="en-US" dirty="0">
                <a:solidFill>
                  <a:schemeClr val="bg1"/>
                </a:solidFill>
              </a:rPr>
              <a:t>) all provide data to Census for researcher access.</a:t>
            </a:r>
          </a:p>
          <a:p>
            <a:r>
              <a:rPr lang="en-US" dirty="0">
                <a:solidFill>
                  <a:schemeClr val="bg1"/>
                </a:solidFill>
              </a:rPr>
              <a:t>In some cases, these data inform Census data products (e.g. </a:t>
            </a:r>
            <a:r>
              <a:rPr lang="en-US" dirty="0">
                <a:solidFill>
                  <a:srgbClr val="CEAC66"/>
                </a:solidFill>
              </a:rPr>
              <a:t>IRS, SSA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r>
              <a:rPr lang="en-US" dirty="0">
                <a:solidFill>
                  <a:schemeClr val="bg1"/>
                </a:solidFill>
              </a:rPr>
              <a:t>In others, these are </a:t>
            </a:r>
            <a:r>
              <a:rPr lang="en-US" dirty="0">
                <a:solidFill>
                  <a:srgbClr val="CEAC66"/>
                </a:solidFill>
              </a:rPr>
              <a:t>standalone microdata </a:t>
            </a:r>
            <a:r>
              <a:rPr lang="en-US" dirty="0">
                <a:solidFill>
                  <a:schemeClr val="bg1"/>
                </a:solidFill>
              </a:rPr>
              <a:t>that are linkable to Census products and projects require </a:t>
            </a:r>
            <a:r>
              <a:rPr lang="en-US" dirty="0">
                <a:solidFill>
                  <a:srgbClr val="CEAC66"/>
                </a:solidFill>
              </a:rPr>
              <a:t>agency review </a:t>
            </a:r>
            <a:r>
              <a:rPr lang="en-US" dirty="0">
                <a:solidFill>
                  <a:schemeClr val="bg1"/>
                </a:solidFill>
              </a:rPr>
              <a:t>and </a:t>
            </a:r>
            <a:r>
              <a:rPr lang="en-US" dirty="0">
                <a:solidFill>
                  <a:srgbClr val="CEAC66"/>
                </a:solidFill>
              </a:rPr>
              <a:t>associated fees 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BEA projects charge </a:t>
            </a:r>
            <a:r>
              <a:rPr lang="en-US" dirty="0">
                <a:solidFill>
                  <a:srgbClr val="CEAC66"/>
                </a:solidFill>
              </a:rPr>
              <a:t>$7,265 </a:t>
            </a:r>
            <a:r>
              <a:rPr lang="en-US" dirty="0">
                <a:solidFill>
                  <a:srgbClr val="FFFFFF"/>
                </a:solidFill>
              </a:rPr>
              <a:t>for first year, </a:t>
            </a:r>
            <a:r>
              <a:rPr lang="en-US" dirty="0">
                <a:solidFill>
                  <a:srgbClr val="CEAC66"/>
                </a:solidFill>
              </a:rPr>
              <a:t>$1,867 </a:t>
            </a:r>
            <a:r>
              <a:rPr lang="en-US" dirty="0">
                <a:solidFill>
                  <a:srgbClr val="FFFFFF"/>
                </a:solidFill>
              </a:rPr>
              <a:t>for subsequent years (2021)</a:t>
            </a:r>
          </a:p>
          <a:p>
            <a:pPr lvl="2"/>
            <a:r>
              <a:rPr lang="en-US" dirty="0">
                <a:solidFill>
                  <a:srgbClr val="FFFFFF"/>
                </a:solidFill>
              </a:rPr>
              <a:t>Researchers must be US citizens and additional background check fees apply.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BLS projects charge </a:t>
            </a:r>
            <a:r>
              <a:rPr lang="en-US" dirty="0">
                <a:solidFill>
                  <a:srgbClr val="CEAC66"/>
                </a:solidFill>
              </a:rPr>
              <a:t>$7,900 </a:t>
            </a:r>
            <a:r>
              <a:rPr lang="en-US" dirty="0">
                <a:solidFill>
                  <a:schemeClr val="bg1"/>
                </a:solidFill>
              </a:rPr>
              <a:t>for first year, </a:t>
            </a:r>
            <a:r>
              <a:rPr lang="en-US" dirty="0">
                <a:solidFill>
                  <a:srgbClr val="CEAC66"/>
                </a:solidFill>
              </a:rPr>
              <a:t>$2,000 </a:t>
            </a:r>
            <a:r>
              <a:rPr lang="en-US" dirty="0">
                <a:solidFill>
                  <a:schemeClr val="bg1"/>
                </a:solidFill>
              </a:rPr>
              <a:t>for subsequent years (2021)</a:t>
            </a:r>
          </a:p>
          <a:p>
            <a:pPr lvl="2"/>
            <a:r>
              <a:rPr lang="en-US" dirty="0">
                <a:solidFill>
                  <a:schemeClr val="bg1"/>
                </a:solidFill>
              </a:rPr>
              <a:t>Additional background check fees apply</a:t>
            </a:r>
            <a:endParaRPr lang="en-US" dirty="0">
              <a:solidFill>
                <a:srgbClr val="FFFFFF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36871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Census </a:t>
            </a:r>
            <a:r>
              <a:rPr lang="en-US" sz="5400" b="1" dirty="0">
                <a:solidFill>
                  <a:schemeClr val="bg1"/>
                </a:solidFill>
              </a:rPr>
              <a:t>Economic Data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2265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FFFF"/>
                </a:solidFill>
              </a:rPr>
              <a:t>Establishment-level microdata from </a:t>
            </a:r>
            <a:r>
              <a:rPr lang="en-US" dirty="0">
                <a:solidFill>
                  <a:srgbClr val="CEAC66"/>
                </a:solidFill>
              </a:rPr>
              <a:t>Economic Censuses </a:t>
            </a:r>
            <a:r>
              <a:rPr lang="en-US" dirty="0">
                <a:solidFill>
                  <a:srgbClr val="FFFFFF"/>
                </a:solidFill>
              </a:rPr>
              <a:t>and </a:t>
            </a:r>
            <a:r>
              <a:rPr lang="en-US" dirty="0">
                <a:solidFill>
                  <a:srgbClr val="CEAC66"/>
                </a:solidFill>
              </a:rPr>
              <a:t>Surveys</a:t>
            </a:r>
            <a:r>
              <a:rPr lang="en-US" dirty="0">
                <a:solidFill>
                  <a:srgbClr val="FFFFFF"/>
                </a:solidFill>
              </a:rPr>
              <a:t>: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Establishment name and address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Ownership information and franchise indicators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Revenues, employment, payroll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Industry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Customer types (consumers, contractors, government, etc.)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Sales by item codes</a:t>
            </a:r>
          </a:p>
          <a:p>
            <a:r>
              <a:rPr lang="en-US" dirty="0">
                <a:solidFill>
                  <a:srgbClr val="FFFFFF"/>
                </a:solidFill>
              </a:rPr>
              <a:t>Business Register (derived from </a:t>
            </a:r>
            <a:r>
              <a:rPr lang="en-US" dirty="0">
                <a:solidFill>
                  <a:srgbClr val="CEAC66"/>
                </a:solidFill>
              </a:rPr>
              <a:t>IRS, BLS, SSA </a:t>
            </a:r>
            <a:r>
              <a:rPr lang="en-US" dirty="0">
                <a:solidFill>
                  <a:srgbClr val="FFFFFF"/>
                </a:solidFill>
              </a:rPr>
              <a:t>and </a:t>
            </a:r>
            <a:r>
              <a:rPr lang="en-US" dirty="0">
                <a:solidFill>
                  <a:srgbClr val="CEAC66"/>
                </a:solidFill>
              </a:rPr>
              <a:t>Census </a:t>
            </a:r>
            <a:r>
              <a:rPr lang="en-US" dirty="0">
                <a:solidFill>
                  <a:srgbClr val="FFFFFF"/>
                </a:solidFill>
              </a:rPr>
              <a:t>data)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Comprehensive snapshot of employer business universe </a:t>
            </a:r>
          </a:p>
          <a:p>
            <a:r>
              <a:rPr lang="en-US" dirty="0">
                <a:solidFill>
                  <a:srgbClr val="FFFFFF"/>
                </a:solidFill>
              </a:rPr>
              <a:t>Longitudinal Business Database (</a:t>
            </a:r>
            <a:r>
              <a:rPr lang="en-US" dirty="0">
                <a:solidFill>
                  <a:srgbClr val="CEAC66"/>
                </a:solidFill>
              </a:rPr>
              <a:t>LBD</a:t>
            </a:r>
            <a:r>
              <a:rPr lang="en-US" dirty="0">
                <a:solidFill>
                  <a:srgbClr val="FFFFFF"/>
                </a:solidFill>
              </a:rPr>
              <a:t>)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Establishment births, deaths, mergers and acquisitions over time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6831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Census </a:t>
            </a:r>
            <a:r>
              <a:rPr lang="en-US" sz="5400" b="1" dirty="0">
                <a:solidFill>
                  <a:schemeClr val="bg1"/>
                </a:solidFill>
              </a:rPr>
              <a:t>Firm and Trade Data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12264"/>
            <a:ext cx="10515600" cy="4651375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rgbClr val="FFFFFF"/>
                </a:solidFill>
              </a:rPr>
              <a:t>Firm-level data from Census captures measures unique to </a:t>
            </a:r>
            <a:r>
              <a:rPr lang="en-US" dirty="0">
                <a:solidFill>
                  <a:srgbClr val="CEAC66"/>
                </a:solidFill>
              </a:rPr>
              <a:t>firms</a:t>
            </a:r>
            <a:r>
              <a:rPr lang="en-US" dirty="0">
                <a:solidFill>
                  <a:srgbClr val="FFFFFF"/>
                </a:solidFill>
              </a:rPr>
              <a:t>: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E.g. </a:t>
            </a:r>
            <a:r>
              <a:rPr lang="en-US" dirty="0">
                <a:solidFill>
                  <a:srgbClr val="CEAC66"/>
                </a:solidFill>
              </a:rPr>
              <a:t>entrepreneurship, research and development costs, owner characteristics</a:t>
            </a:r>
          </a:p>
          <a:p>
            <a:r>
              <a:rPr lang="en-US" dirty="0">
                <a:solidFill>
                  <a:srgbClr val="FFFFFF"/>
                </a:solidFill>
              </a:rPr>
              <a:t>Trade data is provided at both establishment and transaction levels:</a:t>
            </a:r>
          </a:p>
          <a:p>
            <a:pPr lvl="1"/>
            <a:r>
              <a:rPr lang="en-US" dirty="0">
                <a:solidFill>
                  <a:srgbClr val="CEAC66"/>
                </a:solidFill>
              </a:rPr>
              <a:t>Commodity Flows Survey  </a:t>
            </a:r>
            <a:r>
              <a:rPr lang="en-US" dirty="0">
                <a:solidFill>
                  <a:srgbClr val="FFFFFF"/>
                </a:solidFill>
              </a:rPr>
              <a:t>- establishment</a:t>
            </a:r>
          </a:p>
          <a:p>
            <a:pPr lvl="1"/>
            <a:r>
              <a:rPr lang="en-US" dirty="0">
                <a:solidFill>
                  <a:srgbClr val="CEAC66"/>
                </a:solidFill>
              </a:rPr>
              <a:t>Foreign Trade Data (exports and imports) </a:t>
            </a:r>
            <a:r>
              <a:rPr lang="en-US" dirty="0">
                <a:solidFill>
                  <a:srgbClr val="FFFFFF"/>
                </a:solidFill>
              </a:rPr>
              <a:t>– transaction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Longitudinal Firm Trade Transactions Database (</a:t>
            </a:r>
            <a:r>
              <a:rPr lang="en-US" dirty="0">
                <a:solidFill>
                  <a:srgbClr val="CEAC66"/>
                </a:solidFill>
              </a:rPr>
              <a:t>LFTTD</a:t>
            </a:r>
            <a:r>
              <a:rPr lang="en-US" dirty="0">
                <a:solidFill>
                  <a:srgbClr val="FFFFFF"/>
                </a:solidFill>
              </a:rPr>
              <a:t>) – transaction</a:t>
            </a:r>
          </a:p>
          <a:p>
            <a:pPr lvl="2"/>
            <a:r>
              <a:rPr lang="en-US" sz="2200" dirty="0">
                <a:solidFill>
                  <a:srgbClr val="FFFFFF"/>
                </a:solidFill>
              </a:rPr>
              <a:t>Universe of firm-level trade transactions from 1992-2018</a:t>
            </a:r>
          </a:p>
          <a:p>
            <a:pPr lvl="2"/>
            <a:r>
              <a:rPr lang="en-US" sz="2200" dirty="0">
                <a:solidFill>
                  <a:srgbClr val="FFFFFF"/>
                </a:solidFill>
              </a:rPr>
              <a:t>Value</a:t>
            </a:r>
          </a:p>
          <a:p>
            <a:pPr lvl="2"/>
            <a:r>
              <a:rPr lang="en-US" sz="2200" dirty="0">
                <a:solidFill>
                  <a:srgbClr val="FFFFFF"/>
                </a:solidFill>
              </a:rPr>
              <a:t>Date</a:t>
            </a:r>
          </a:p>
          <a:p>
            <a:pPr lvl="2"/>
            <a:r>
              <a:rPr lang="en-US" sz="2200" dirty="0">
                <a:solidFill>
                  <a:srgbClr val="FFFFFF"/>
                </a:solidFill>
              </a:rPr>
              <a:t>Country of origin/destination</a:t>
            </a:r>
          </a:p>
          <a:p>
            <a:pPr lvl="2"/>
            <a:r>
              <a:rPr lang="en-US" sz="2200" dirty="0">
                <a:solidFill>
                  <a:srgbClr val="FFFFFF"/>
                </a:solidFill>
              </a:rPr>
              <a:t>Quantity</a:t>
            </a:r>
          </a:p>
          <a:p>
            <a:pPr lvl="2"/>
            <a:r>
              <a:rPr lang="en-US" sz="2200" dirty="0">
                <a:solidFill>
                  <a:srgbClr val="FFFFFF"/>
                </a:solidFill>
              </a:rPr>
              <a:t>HS code</a:t>
            </a:r>
          </a:p>
          <a:p>
            <a:pPr lvl="2"/>
            <a:r>
              <a:rPr lang="en-US" sz="2200" dirty="0">
                <a:solidFill>
                  <a:srgbClr val="FFFFFF"/>
                </a:solidFill>
              </a:rPr>
              <a:t>Manufacturer ID for imports</a:t>
            </a:r>
            <a:endParaRPr lang="en-US" sz="2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51442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Linked </a:t>
            </a:r>
            <a:r>
              <a:rPr lang="en-US" sz="5400" b="1" dirty="0">
                <a:solidFill>
                  <a:schemeClr val="bg1"/>
                </a:solidFill>
              </a:rPr>
              <a:t>Employer-Employee Data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C2EC8C-CC01-4595-8BBC-DAF6397FF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656" y="1490887"/>
            <a:ext cx="10515600" cy="4651375"/>
          </a:xfrm>
        </p:spPr>
        <p:txBody>
          <a:bodyPr>
            <a:normAutofit fontScale="92500"/>
          </a:bodyPr>
          <a:lstStyle/>
          <a:p>
            <a:r>
              <a:rPr lang="en-US" dirty="0">
                <a:solidFill>
                  <a:srgbClr val="FFFFFF"/>
                </a:solidFill>
              </a:rPr>
              <a:t>State unemployment insurance data is linked to Census and IRS business info to produce the Longitudinal Employer-Household Dynamics (</a:t>
            </a:r>
            <a:r>
              <a:rPr lang="en-US" dirty="0">
                <a:solidFill>
                  <a:srgbClr val="CEAC66"/>
                </a:solidFill>
              </a:rPr>
              <a:t>LEHD</a:t>
            </a:r>
            <a:r>
              <a:rPr lang="en-US" dirty="0">
                <a:solidFill>
                  <a:srgbClr val="FFFFFF"/>
                </a:solidFill>
              </a:rPr>
              <a:t>)</a:t>
            </a:r>
          </a:p>
          <a:p>
            <a:r>
              <a:rPr lang="en-US" dirty="0">
                <a:solidFill>
                  <a:srgbClr val="FFFFFF"/>
                </a:solidFill>
              </a:rPr>
              <a:t>Links individuals to their </a:t>
            </a:r>
            <a:r>
              <a:rPr lang="en-US" dirty="0">
                <a:solidFill>
                  <a:srgbClr val="CEAC66"/>
                </a:solidFill>
              </a:rPr>
              <a:t>place(s) of employment</a:t>
            </a:r>
            <a:r>
              <a:rPr lang="en-US" dirty="0">
                <a:solidFill>
                  <a:srgbClr val="FFFFFF"/>
                </a:solidFill>
              </a:rPr>
              <a:t>, over time</a:t>
            </a:r>
          </a:p>
          <a:p>
            <a:pPr lvl="1"/>
            <a:r>
              <a:rPr lang="en-US" dirty="0">
                <a:solidFill>
                  <a:srgbClr val="FFFFFF"/>
                </a:solidFill>
              </a:rPr>
              <a:t>Address-level data for both places of employment and places of residence</a:t>
            </a:r>
          </a:p>
          <a:p>
            <a:r>
              <a:rPr lang="en-US" dirty="0">
                <a:solidFill>
                  <a:srgbClr val="FFFFFF"/>
                </a:solidFill>
              </a:rPr>
              <a:t>Quarterly </a:t>
            </a:r>
            <a:r>
              <a:rPr lang="en-US" dirty="0">
                <a:solidFill>
                  <a:srgbClr val="CEAC66"/>
                </a:solidFill>
              </a:rPr>
              <a:t>earnings</a:t>
            </a:r>
            <a:r>
              <a:rPr lang="en-US" dirty="0">
                <a:solidFill>
                  <a:srgbClr val="FFFFFF"/>
                </a:solidFill>
              </a:rPr>
              <a:t> for every company employee and various business characteristics</a:t>
            </a:r>
          </a:p>
          <a:p>
            <a:r>
              <a:rPr lang="en-US" dirty="0">
                <a:solidFill>
                  <a:srgbClr val="FFFFFF"/>
                </a:solidFill>
              </a:rPr>
              <a:t>Contains some </a:t>
            </a:r>
            <a:r>
              <a:rPr lang="en-US" dirty="0">
                <a:solidFill>
                  <a:srgbClr val="CEAC66"/>
                </a:solidFill>
              </a:rPr>
              <a:t>demographic information </a:t>
            </a:r>
            <a:r>
              <a:rPr lang="en-US" dirty="0">
                <a:solidFill>
                  <a:srgbClr val="FFFFFF"/>
                </a:solidFill>
              </a:rPr>
              <a:t>for employees</a:t>
            </a:r>
          </a:p>
          <a:p>
            <a:r>
              <a:rPr lang="en-US" dirty="0">
                <a:solidFill>
                  <a:srgbClr val="FFFFFF"/>
                </a:solidFill>
              </a:rPr>
              <a:t>Can link to </a:t>
            </a:r>
            <a:r>
              <a:rPr lang="en-US" dirty="0">
                <a:solidFill>
                  <a:srgbClr val="CEAC66"/>
                </a:solidFill>
              </a:rPr>
              <a:t>Census business data </a:t>
            </a:r>
            <a:r>
              <a:rPr lang="en-US" dirty="0">
                <a:solidFill>
                  <a:srgbClr val="FFFFFF"/>
                </a:solidFill>
              </a:rPr>
              <a:t>via firm identifiers</a:t>
            </a:r>
          </a:p>
          <a:p>
            <a:r>
              <a:rPr lang="en-US" dirty="0">
                <a:solidFill>
                  <a:srgbClr val="FFFFFF"/>
                </a:solidFill>
              </a:rPr>
              <a:t>Can link to </a:t>
            </a:r>
            <a:r>
              <a:rPr lang="en-US" dirty="0">
                <a:solidFill>
                  <a:srgbClr val="CEAC66"/>
                </a:solidFill>
              </a:rPr>
              <a:t>Census household data </a:t>
            </a:r>
            <a:r>
              <a:rPr lang="en-US" dirty="0">
                <a:solidFill>
                  <a:srgbClr val="FFFFFF"/>
                </a:solidFill>
              </a:rPr>
              <a:t>via person identifiers (</a:t>
            </a:r>
            <a:r>
              <a:rPr lang="en-US" dirty="0">
                <a:solidFill>
                  <a:srgbClr val="CEAC66"/>
                </a:solidFill>
              </a:rPr>
              <a:t>PIK</a:t>
            </a:r>
            <a:r>
              <a:rPr lang="en-US" dirty="0">
                <a:solidFill>
                  <a:srgbClr val="FFFFFF"/>
                </a:solidFill>
              </a:rPr>
              <a:t>)</a:t>
            </a:r>
          </a:p>
          <a:p>
            <a:r>
              <a:rPr lang="en-US" dirty="0">
                <a:solidFill>
                  <a:srgbClr val="FFFFFF"/>
                </a:solidFill>
              </a:rPr>
              <a:t>Projects are approved on a state-by-state basis; On avg., </a:t>
            </a:r>
            <a:r>
              <a:rPr lang="en-US" dirty="0">
                <a:solidFill>
                  <a:srgbClr val="CEAC66"/>
                </a:solidFill>
              </a:rPr>
              <a:t>~25 states approve</a:t>
            </a:r>
          </a:p>
        </p:txBody>
      </p:sp>
    </p:spTree>
    <p:extLst>
      <p:ext uri="{BB962C8B-B14F-4D97-AF65-F5344CB8AC3E}">
        <p14:creationId xmlns:p14="http://schemas.microsoft.com/office/powerpoint/2010/main" val="2249203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0C47C48-7DB9-E84A-BCD3-0D47794DD0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5294"/>
            <a:ext cx="10495844" cy="1599901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00" b="1" dirty="0"/>
              <a:t>RMRDC Membership Network</a:t>
            </a:r>
            <a:br>
              <a:rPr lang="en-US" dirty="0"/>
            </a:br>
            <a:r>
              <a:rPr lang="en-US" sz="2200" dirty="0"/>
              <a:t>*</a:t>
            </a:r>
            <a:r>
              <a:rPr lang="en-US" sz="2700" b="1" dirty="0"/>
              <a:t>All faculty, staff, and graduate students associated with member universities have free access to the lab and services</a:t>
            </a:r>
            <a:br>
              <a:rPr lang="en-US" b="1" dirty="0"/>
            </a:br>
            <a:endParaRPr lang="en-US" dirty="0"/>
          </a:p>
        </p:txBody>
      </p:sp>
      <p:pic>
        <p:nvPicPr>
          <p:cNvPr id="15" name="Content Placeholder 4">
            <a:extLst>
              <a:ext uri="{FF2B5EF4-FFF2-40B4-BE49-F238E27FC236}">
                <a16:creationId xmlns:a16="http://schemas.microsoft.com/office/drawing/2014/main" id="{D57338C6-528B-1F40-B8E3-3F4EFF3F8E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430" y="1977791"/>
            <a:ext cx="3159249" cy="154013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644EDA5-1268-5B4C-8B01-2D322D1A4E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4626" y="1528198"/>
            <a:ext cx="3159249" cy="1026755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A679E94-D083-1C44-A6B1-094EBFF157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7885" y="2647873"/>
            <a:ext cx="2928186" cy="805251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3F80478D-C955-2F4C-8ED3-7A83EF178D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6149" y="1744434"/>
            <a:ext cx="2458719" cy="96954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F6923A8-A3E6-7348-80BE-7DEB7A1AA9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253" y="4000036"/>
            <a:ext cx="3175682" cy="95270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C43DFD1-9E85-614C-8A76-C3789428FB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5463" y="5308013"/>
            <a:ext cx="3472356" cy="93547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0E0F685-D781-3348-B22E-967F980DDCE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537" y="3983194"/>
            <a:ext cx="2085975" cy="1939094"/>
          </a:xfrm>
          <a:prstGeom prst="rect">
            <a:avLst/>
          </a:prstGeom>
        </p:spPr>
      </p:pic>
      <p:pic>
        <p:nvPicPr>
          <p:cNvPr id="23" name="Picture 22" descr="Logo&#10;&#10;Description automatically generated">
            <a:extLst>
              <a:ext uri="{FF2B5EF4-FFF2-40B4-BE49-F238E27FC236}">
                <a16:creationId xmlns:a16="http://schemas.microsoft.com/office/drawing/2014/main" id="{79A21FAF-E628-2B44-92D9-F1F813A381C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4420" y="4035357"/>
            <a:ext cx="2133600" cy="21431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A2363C8-9DAF-4729-9372-A08B8816EBE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9679" y="3145055"/>
            <a:ext cx="4348206" cy="501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3369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3905BE3-E53D-45FA-9259-BBEE2191EC2C}"/>
              </a:ext>
            </a:extLst>
          </p:cNvPr>
          <p:cNvSpPr txBox="1"/>
          <p:nvPr/>
        </p:nvSpPr>
        <p:spPr>
          <a:xfrm>
            <a:off x="9468431" y="3110102"/>
            <a:ext cx="1164203" cy="369332"/>
          </a:xfrm>
          <a:prstGeom prst="rect">
            <a:avLst/>
          </a:prstGeom>
          <a:solidFill>
            <a:schemeClr val="accent5">
              <a:lumMod val="60000"/>
              <a:lumOff val="4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PIK</a:t>
            </a:r>
          </a:p>
        </p:txBody>
      </p:sp>
      <p:sp>
        <p:nvSpPr>
          <p:cNvPr id="53" name="Chord 52">
            <a:extLst>
              <a:ext uri="{FF2B5EF4-FFF2-40B4-BE49-F238E27FC236}">
                <a16:creationId xmlns:a16="http://schemas.microsoft.com/office/drawing/2014/main" id="{07955BB5-0C07-46B8-9CF3-A1D5B6E9AC90}"/>
              </a:ext>
            </a:extLst>
          </p:cNvPr>
          <p:cNvSpPr/>
          <p:nvPr/>
        </p:nvSpPr>
        <p:spPr>
          <a:xfrm>
            <a:off x="10457569" y="1828817"/>
            <a:ext cx="3480629" cy="2932933"/>
          </a:xfrm>
          <a:prstGeom prst="chord">
            <a:avLst>
              <a:gd name="adj1" fmla="val 5437913"/>
              <a:gd name="adj2" fmla="val 1620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320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LEHD </a:t>
            </a:r>
            <a:r>
              <a:rPr lang="en-US" sz="5400" b="1" dirty="0">
                <a:solidFill>
                  <a:schemeClr val="bg1"/>
                </a:solidFill>
              </a:rPr>
              <a:t>Data Structure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49E2A6-72EA-4416-9BD0-89452F16E539}"/>
              </a:ext>
            </a:extLst>
          </p:cNvPr>
          <p:cNvSpPr txBox="1"/>
          <p:nvPr/>
        </p:nvSpPr>
        <p:spPr>
          <a:xfrm>
            <a:off x="1559720" y="3108883"/>
            <a:ext cx="1164203" cy="369332"/>
          </a:xfrm>
          <a:prstGeom prst="rect">
            <a:avLst/>
          </a:prstGeom>
          <a:solidFill>
            <a:schemeClr val="accent5">
              <a:lumMod val="60000"/>
              <a:lumOff val="4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Firm ID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222E6F8-28E1-4A37-B630-C88494AE2E88}"/>
              </a:ext>
            </a:extLst>
          </p:cNvPr>
          <p:cNvSpPr txBox="1"/>
          <p:nvPr/>
        </p:nvSpPr>
        <p:spPr>
          <a:xfrm>
            <a:off x="8270376" y="3866013"/>
            <a:ext cx="956146" cy="369332"/>
          </a:xfrm>
          <a:prstGeom prst="rect">
            <a:avLst/>
          </a:prstGeom>
          <a:solidFill>
            <a:schemeClr val="accent5">
              <a:lumMod val="60000"/>
              <a:lumOff val="4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PIK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B749D8D-5501-4F39-BD87-807770898A01}"/>
              </a:ext>
            </a:extLst>
          </p:cNvPr>
          <p:cNvSpPr txBox="1"/>
          <p:nvPr/>
        </p:nvSpPr>
        <p:spPr>
          <a:xfrm>
            <a:off x="6866672" y="3108884"/>
            <a:ext cx="1164203" cy="369332"/>
          </a:xfrm>
          <a:prstGeom prst="rect">
            <a:avLst/>
          </a:prstGeom>
          <a:solidFill>
            <a:schemeClr val="accent5">
              <a:lumMod val="60000"/>
              <a:lumOff val="4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PIK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FD2F42C-32B2-4CA0-902D-0D77F57ADB7E}"/>
              </a:ext>
            </a:extLst>
          </p:cNvPr>
          <p:cNvSpPr txBox="1"/>
          <p:nvPr/>
        </p:nvSpPr>
        <p:spPr>
          <a:xfrm rot="2099464">
            <a:off x="3917691" y="3955229"/>
            <a:ext cx="1753862" cy="369332"/>
          </a:xfrm>
          <a:prstGeom prst="rect">
            <a:avLst/>
          </a:prstGeom>
          <a:solidFill>
            <a:schemeClr val="accent5">
              <a:lumMod val="60000"/>
              <a:lumOff val="4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SEIN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BA2550C-CD23-4539-875F-875DD14BA8E3}"/>
              </a:ext>
            </a:extLst>
          </p:cNvPr>
          <p:cNvSpPr txBox="1"/>
          <p:nvPr/>
        </p:nvSpPr>
        <p:spPr>
          <a:xfrm rot="19648903">
            <a:off x="4025232" y="2320143"/>
            <a:ext cx="1435485" cy="369332"/>
          </a:xfrm>
          <a:prstGeom prst="rect">
            <a:avLst/>
          </a:prstGeom>
          <a:solidFill>
            <a:schemeClr val="accent5">
              <a:lumMod val="60000"/>
              <a:lumOff val="4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SEIN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2AF4B32-2598-4790-B592-8EEA4987A9A8}"/>
              </a:ext>
            </a:extLst>
          </p:cNvPr>
          <p:cNvSpPr txBox="1"/>
          <p:nvPr/>
        </p:nvSpPr>
        <p:spPr>
          <a:xfrm>
            <a:off x="4204431" y="3107666"/>
            <a:ext cx="1164203" cy="369332"/>
          </a:xfrm>
          <a:prstGeom prst="rect">
            <a:avLst/>
          </a:prstGeom>
          <a:solidFill>
            <a:schemeClr val="accent5">
              <a:lumMod val="60000"/>
              <a:lumOff val="4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SEIN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A2186C9-24C1-4FEF-ADF9-410DEDE4FAD4}"/>
              </a:ext>
            </a:extLst>
          </p:cNvPr>
          <p:cNvSpPr txBox="1"/>
          <p:nvPr/>
        </p:nvSpPr>
        <p:spPr>
          <a:xfrm>
            <a:off x="5533743" y="2365656"/>
            <a:ext cx="1164203" cy="646331"/>
          </a:xfrm>
          <a:prstGeom prst="rect">
            <a:avLst/>
          </a:prstGeom>
          <a:solidFill>
            <a:schemeClr val="accent5">
              <a:lumMod val="60000"/>
              <a:lumOff val="4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SEINUNIT</a:t>
            </a:r>
          </a:p>
          <a:p>
            <a:pPr algn="ctr"/>
            <a:endParaRPr lang="en-US" b="1" dirty="0">
              <a:solidFill>
                <a:srgbClr val="FFFFFF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C627AFC-F9BF-4632-99AC-B7F6EA9DD669}"/>
              </a:ext>
            </a:extLst>
          </p:cNvPr>
          <p:cNvSpPr txBox="1"/>
          <p:nvPr/>
        </p:nvSpPr>
        <p:spPr>
          <a:xfrm>
            <a:off x="3055347" y="3847241"/>
            <a:ext cx="830129" cy="369332"/>
          </a:xfrm>
          <a:prstGeom prst="rect">
            <a:avLst/>
          </a:prstGeom>
          <a:solidFill>
            <a:schemeClr val="accent5">
              <a:lumMod val="60000"/>
              <a:lumOff val="4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SEIN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B93656-B1DC-4067-B139-6058CD8C39DE}"/>
              </a:ext>
            </a:extLst>
          </p:cNvPr>
          <p:cNvSpPr txBox="1"/>
          <p:nvPr/>
        </p:nvSpPr>
        <p:spPr>
          <a:xfrm>
            <a:off x="3054142" y="2394674"/>
            <a:ext cx="830129" cy="369332"/>
          </a:xfrm>
          <a:prstGeom prst="rect">
            <a:avLst/>
          </a:prstGeom>
          <a:solidFill>
            <a:schemeClr val="accent5">
              <a:lumMod val="60000"/>
              <a:lumOff val="40000"/>
              <a:alpha val="79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GAL ID</a:t>
            </a:r>
          </a:p>
        </p:txBody>
      </p:sp>
      <p:sp>
        <p:nvSpPr>
          <p:cNvPr id="17" name="Chord 16">
            <a:extLst>
              <a:ext uri="{FF2B5EF4-FFF2-40B4-BE49-F238E27FC236}">
                <a16:creationId xmlns:a16="http://schemas.microsoft.com/office/drawing/2014/main" id="{E88D132E-D929-493E-B717-3B243632D49E}"/>
              </a:ext>
            </a:extLst>
          </p:cNvPr>
          <p:cNvSpPr/>
          <p:nvPr/>
        </p:nvSpPr>
        <p:spPr>
          <a:xfrm>
            <a:off x="-1" y="1901058"/>
            <a:ext cx="3480629" cy="2932933"/>
          </a:xfrm>
          <a:prstGeom prst="chord">
            <a:avLst>
              <a:gd name="adj1" fmla="val 5437913"/>
              <a:gd name="adj2" fmla="val 16200000"/>
            </a:avLst>
          </a:prstGeom>
          <a:solidFill>
            <a:schemeClr val="accent1"/>
          </a:solidFill>
          <a:scene3d>
            <a:camera prst="orthographicFront">
              <a:rot lat="0" lon="0" rev="10800000"/>
            </a:camera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0883E02-4E5C-48DD-821A-D2E545C1A7A7}"/>
              </a:ext>
            </a:extLst>
          </p:cNvPr>
          <p:cNvSpPr txBox="1"/>
          <p:nvPr/>
        </p:nvSpPr>
        <p:spPr>
          <a:xfrm>
            <a:off x="125429" y="2649904"/>
            <a:ext cx="12699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FF"/>
                </a:solidFill>
              </a:rPr>
              <a:t>Census 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Business Data</a:t>
            </a:r>
          </a:p>
          <a:p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FEE1A04-70AF-41DE-A169-1C9BC2ACA4BB}"/>
              </a:ext>
            </a:extLst>
          </p:cNvPr>
          <p:cNvSpPr txBox="1"/>
          <p:nvPr/>
        </p:nvSpPr>
        <p:spPr>
          <a:xfrm>
            <a:off x="10922042" y="2567106"/>
            <a:ext cx="12699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FFFF"/>
                </a:solidFill>
              </a:rPr>
              <a:t>Census 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House-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hold</a:t>
            </a:r>
          </a:p>
          <a:p>
            <a:r>
              <a:rPr lang="en-US" sz="2400" b="1" dirty="0">
                <a:solidFill>
                  <a:srgbClr val="FFFFFF"/>
                </a:solidFill>
              </a:rPr>
              <a:t>Data</a:t>
            </a:r>
          </a:p>
          <a:p>
            <a:endParaRPr lang="en-US" sz="2400" b="1" dirty="0">
              <a:solidFill>
                <a:srgbClr val="FFFFFF"/>
              </a:solidFill>
            </a:endParaRPr>
          </a:p>
        </p:txBody>
      </p:sp>
      <p:sp>
        <p:nvSpPr>
          <p:cNvPr id="20" name="Rounded Rectangle 14">
            <a:extLst>
              <a:ext uri="{FF2B5EF4-FFF2-40B4-BE49-F238E27FC236}">
                <a16:creationId xmlns:a16="http://schemas.microsoft.com/office/drawing/2014/main" id="{ACA3B48A-D0F2-49DD-9944-85B2D57D4562}"/>
              </a:ext>
            </a:extLst>
          </p:cNvPr>
          <p:cNvSpPr/>
          <p:nvPr/>
        </p:nvSpPr>
        <p:spPr>
          <a:xfrm>
            <a:off x="2571275" y="2743984"/>
            <a:ext cx="1740315" cy="111327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Employer </a:t>
            </a:r>
          </a:p>
          <a:p>
            <a:pPr algn="ctr"/>
            <a:r>
              <a:rPr lang="en-US" b="1" dirty="0"/>
              <a:t>Characteristics</a:t>
            </a:r>
          </a:p>
          <a:p>
            <a:pPr algn="ctr"/>
            <a:r>
              <a:rPr lang="en-US" b="1" dirty="0"/>
              <a:t>File (ECF)</a:t>
            </a:r>
          </a:p>
        </p:txBody>
      </p:sp>
      <p:sp>
        <p:nvSpPr>
          <p:cNvPr id="21" name="Rounded Rectangle 15">
            <a:extLst>
              <a:ext uri="{FF2B5EF4-FFF2-40B4-BE49-F238E27FC236}">
                <a16:creationId xmlns:a16="http://schemas.microsoft.com/office/drawing/2014/main" id="{9FE0B8EB-6FD6-4AFD-8224-CF8E7C69B21B}"/>
              </a:ext>
            </a:extLst>
          </p:cNvPr>
          <p:cNvSpPr/>
          <p:nvPr/>
        </p:nvSpPr>
        <p:spPr>
          <a:xfrm>
            <a:off x="5233515" y="2745202"/>
            <a:ext cx="1740315" cy="111327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Employment </a:t>
            </a:r>
          </a:p>
          <a:p>
            <a:pPr algn="ctr"/>
            <a:r>
              <a:rPr lang="en-US" b="1" dirty="0"/>
              <a:t>History</a:t>
            </a:r>
          </a:p>
          <a:p>
            <a:pPr algn="ctr"/>
            <a:r>
              <a:rPr lang="en-US" b="1" dirty="0"/>
              <a:t>File (EHF)</a:t>
            </a:r>
          </a:p>
        </p:txBody>
      </p:sp>
      <p:sp>
        <p:nvSpPr>
          <p:cNvPr id="22" name="Rounded Rectangle 16">
            <a:extLst>
              <a:ext uri="{FF2B5EF4-FFF2-40B4-BE49-F238E27FC236}">
                <a16:creationId xmlns:a16="http://schemas.microsoft.com/office/drawing/2014/main" id="{BB197AAC-590F-4922-9184-0FA39A35E323}"/>
              </a:ext>
            </a:extLst>
          </p:cNvPr>
          <p:cNvSpPr/>
          <p:nvPr/>
        </p:nvSpPr>
        <p:spPr>
          <a:xfrm>
            <a:off x="7880632" y="2746420"/>
            <a:ext cx="1740315" cy="111327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Individual </a:t>
            </a:r>
          </a:p>
          <a:p>
            <a:pPr algn="ctr"/>
            <a:r>
              <a:rPr lang="en-US" b="1" dirty="0"/>
              <a:t>Characteristics</a:t>
            </a:r>
          </a:p>
          <a:p>
            <a:pPr algn="ctr"/>
            <a:r>
              <a:rPr lang="en-US" b="1" dirty="0"/>
              <a:t>File (ICF)</a:t>
            </a:r>
          </a:p>
        </p:txBody>
      </p:sp>
      <p:sp>
        <p:nvSpPr>
          <p:cNvPr id="23" name="Rounded Rectangle 17">
            <a:extLst>
              <a:ext uri="{FF2B5EF4-FFF2-40B4-BE49-F238E27FC236}">
                <a16:creationId xmlns:a16="http://schemas.microsoft.com/office/drawing/2014/main" id="{B2FE1A1A-47F7-407C-BB8C-32097A120BAD}"/>
              </a:ext>
            </a:extLst>
          </p:cNvPr>
          <p:cNvSpPr/>
          <p:nvPr/>
        </p:nvSpPr>
        <p:spPr>
          <a:xfrm>
            <a:off x="5234720" y="1310191"/>
            <a:ext cx="1740315" cy="1113274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Unit To Worker (U2W)</a:t>
            </a:r>
          </a:p>
        </p:txBody>
      </p:sp>
      <p:sp>
        <p:nvSpPr>
          <p:cNvPr id="24" name="Rounded Rectangle 18">
            <a:extLst>
              <a:ext uri="{FF2B5EF4-FFF2-40B4-BE49-F238E27FC236}">
                <a16:creationId xmlns:a16="http://schemas.microsoft.com/office/drawing/2014/main" id="{C752AB41-854D-419D-A19F-260E730A3DA5}"/>
              </a:ext>
            </a:extLst>
          </p:cNvPr>
          <p:cNvSpPr/>
          <p:nvPr/>
        </p:nvSpPr>
        <p:spPr>
          <a:xfrm>
            <a:off x="5235924" y="4259461"/>
            <a:ext cx="1740315" cy="1113274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Successor</a:t>
            </a:r>
          </a:p>
          <a:p>
            <a:pPr algn="ctr"/>
            <a:r>
              <a:rPr lang="en-US" b="1" dirty="0"/>
              <a:t>Predecessor</a:t>
            </a:r>
          </a:p>
          <a:p>
            <a:pPr algn="ctr"/>
            <a:r>
              <a:rPr lang="en-US" b="1" dirty="0"/>
              <a:t>File (SPF)</a:t>
            </a:r>
          </a:p>
        </p:txBody>
      </p:sp>
      <p:sp>
        <p:nvSpPr>
          <p:cNvPr id="25" name="Rounded Rectangle 19">
            <a:extLst>
              <a:ext uri="{FF2B5EF4-FFF2-40B4-BE49-F238E27FC236}">
                <a16:creationId xmlns:a16="http://schemas.microsoft.com/office/drawing/2014/main" id="{C1E29467-E2A1-4CAD-A7CA-2E801ADA70DB}"/>
              </a:ext>
            </a:extLst>
          </p:cNvPr>
          <p:cNvSpPr/>
          <p:nvPr/>
        </p:nvSpPr>
        <p:spPr>
          <a:xfrm>
            <a:off x="2590010" y="1311409"/>
            <a:ext cx="1740315" cy="1113274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Geocoded Address List (GAL)</a:t>
            </a:r>
          </a:p>
        </p:txBody>
      </p:sp>
      <p:sp>
        <p:nvSpPr>
          <p:cNvPr id="26" name="Trapezoid 25">
            <a:extLst>
              <a:ext uri="{FF2B5EF4-FFF2-40B4-BE49-F238E27FC236}">
                <a16:creationId xmlns:a16="http://schemas.microsoft.com/office/drawing/2014/main" id="{D2899434-951E-4DE8-BD5A-680CAA106441}"/>
              </a:ext>
            </a:extLst>
          </p:cNvPr>
          <p:cNvSpPr/>
          <p:nvPr/>
        </p:nvSpPr>
        <p:spPr>
          <a:xfrm>
            <a:off x="2540078" y="4217984"/>
            <a:ext cx="1844581" cy="1028038"/>
          </a:xfrm>
          <a:prstGeom prst="trapezoi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Title 26 Components</a:t>
            </a:r>
          </a:p>
          <a:p>
            <a:pPr algn="ctr"/>
            <a:r>
              <a:rPr lang="en-US" b="1" dirty="0">
                <a:solidFill>
                  <a:srgbClr val="FFFFFF"/>
                </a:solidFill>
              </a:rPr>
              <a:t>(ECF T26)</a:t>
            </a:r>
          </a:p>
        </p:txBody>
      </p:sp>
      <p:sp>
        <p:nvSpPr>
          <p:cNvPr id="27" name="Trapezoid 26">
            <a:extLst>
              <a:ext uri="{FF2B5EF4-FFF2-40B4-BE49-F238E27FC236}">
                <a16:creationId xmlns:a16="http://schemas.microsoft.com/office/drawing/2014/main" id="{580E7B60-A58A-4B56-A2D1-100E74F44016}"/>
              </a:ext>
            </a:extLst>
          </p:cNvPr>
          <p:cNvSpPr/>
          <p:nvPr/>
        </p:nvSpPr>
        <p:spPr>
          <a:xfrm>
            <a:off x="7817994" y="4219201"/>
            <a:ext cx="1844581" cy="1028038"/>
          </a:xfrm>
          <a:prstGeom prst="trapezoi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rgbClr val="FFFFFF"/>
                </a:solidFill>
              </a:rPr>
              <a:t>Title 26 Components</a:t>
            </a:r>
          </a:p>
          <a:p>
            <a:pPr algn="ctr"/>
            <a:r>
              <a:rPr lang="en-US" b="1" dirty="0">
                <a:solidFill>
                  <a:srgbClr val="FFFFFF"/>
                </a:solidFill>
              </a:rPr>
              <a:t>(ICF T26)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55C2D60-25F7-4A8B-845E-8C942E094D2A}"/>
              </a:ext>
            </a:extLst>
          </p:cNvPr>
          <p:cNvSpPr txBox="1"/>
          <p:nvPr/>
        </p:nvSpPr>
        <p:spPr>
          <a:xfrm>
            <a:off x="1965537" y="5472796"/>
            <a:ext cx="296953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CEAC66"/>
                </a:solidFill>
              </a:rPr>
              <a:t>Employer </a:t>
            </a:r>
            <a:r>
              <a:rPr lang="en-US" sz="3600" b="1" dirty="0">
                <a:solidFill>
                  <a:schemeClr val="bg1"/>
                </a:solidFill>
              </a:rPr>
              <a:t>Files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900EDAA-FDB4-4F9D-AAA2-B8F36826A5A6}"/>
              </a:ext>
            </a:extLst>
          </p:cNvPr>
          <p:cNvSpPr txBox="1"/>
          <p:nvPr/>
        </p:nvSpPr>
        <p:spPr>
          <a:xfrm>
            <a:off x="7439999" y="5474014"/>
            <a:ext cx="25930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>
                <a:solidFill>
                  <a:srgbClr val="CEAC66"/>
                </a:solidFill>
              </a:rPr>
              <a:t>Worker </a:t>
            </a:r>
            <a:r>
              <a:rPr lang="en-US" sz="3600" b="1" dirty="0">
                <a:solidFill>
                  <a:srgbClr val="FFFFFF"/>
                </a:solidFill>
              </a:rPr>
              <a:t>Files</a:t>
            </a:r>
          </a:p>
        </p:txBody>
      </p:sp>
    </p:spTree>
    <p:extLst>
      <p:ext uri="{BB962C8B-B14F-4D97-AF65-F5344CB8AC3E}">
        <p14:creationId xmlns:p14="http://schemas.microsoft.com/office/powerpoint/2010/main" val="37253295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B2026A8-A280-4620-9279-6F1DD0ABCE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" y="5822445"/>
            <a:ext cx="12192000" cy="1035555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F90A847-5A87-495B-ACA7-B096DA9517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085"/>
            <a:ext cx="10515600" cy="1325563"/>
          </a:xfrm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D4B779"/>
                </a:solidFill>
              </a:rPr>
              <a:t>LEHD </a:t>
            </a:r>
            <a:r>
              <a:rPr lang="en-US" sz="5400" b="1" dirty="0">
                <a:solidFill>
                  <a:schemeClr val="bg1"/>
                </a:solidFill>
              </a:rPr>
              <a:t>Project Considerations</a:t>
            </a:r>
          </a:p>
        </p:txBody>
      </p: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BE654D9C-FECF-407C-A950-DD1F21D6D8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661" y="1089770"/>
            <a:ext cx="11415235" cy="5137352"/>
          </a:xfrm>
        </p:spPr>
        <p:txBody>
          <a:bodyPr>
            <a:normAutofit lnSpcReduction="10000"/>
          </a:bodyPr>
          <a:lstStyle/>
          <a:p>
            <a:r>
              <a:rPr lang="en-US" dirty="0">
                <a:solidFill>
                  <a:srgbClr val="FFFFFF"/>
                </a:solidFill>
              </a:rPr>
              <a:t>LEHD projects require a </a:t>
            </a:r>
            <a:r>
              <a:rPr lang="en-US" dirty="0">
                <a:solidFill>
                  <a:srgbClr val="CEAC66"/>
                </a:solidFill>
              </a:rPr>
              <a:t>direct benefit to the LEHD program</a:t>
            </a:r>
          </a:p>
          <a:p>
            <a:r>
              <a:rPr lang="en-US" dirty="0">
                <a:solidFill>
                  <a:schemeClr val="bg1"/>
                </a:solidFill>
              </a:rPr>
              <a:t>In some cases, </a:t>
            </a:r>
            <a:r>
              <a:rPr lang="en-US" dirty="0">
                <a:solidFill>
                  <a:srgbClr val="CEAC66"/>
                </a:solidFill>
              </a:rPr>
              <a:t>IRS </a:t>
            </a:r>
            <a:r>
              <a:rPr lang="en-US" dirty="0">
                <a:solidFill>
                  <a:schemeClr val="bg1"/>
                </a:solidFill>
              </a:rPr>
              <a:t>approval is necessary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Additional </a:t>
            </a:r>
            <a:r>
              <a:rPr lang="en-US" dirty="0">
                <a:solidFill>
                  <a:srgbClr val="CEAC66"/>
                </a:solidFill>
              </a:rPr>
              <a:t>3 month</a:t>
            </a:r>
            <a:r>
              <a:rPr lang="en-US" dirty="0">
                <a:solidFill>
                  <a:schemeClr val="bg1"/>
                </a:solidFill>
              </a:rPr>
              <a:t> review time after Census has approved (</a:t>
            </a:r>
            <a:r>
              <a:rPr lang="en-US" dirty="0">
                <a:solidFill>
                  <a:srgbClr val="CEAC66"/>
                </a:solidFill>
              </a:rPr>
              <a:t>6 months total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r>
              <a:rPr lang="en-US" dirty="0">
                <a:solidFill>
                  <a:schemeClr val="bg1"/>
                </a:solidFill>
              </a:rPr>
              <a:t>The Social Security Administration (</a:t>
            </a:r>
            <a:r>
              <a:rPr lang="en-US" dirty="0">
                <a:solidFill>
                  <a:srgbClr val="CEAC66"/>
                </a:solidFill>
              </a:rPr>
              <a:t>SSA</a:t>
            </a:r>
            <a:r>
              <a:rPr lang="en-US" dirty="0">
                <a:solidFill>
                  <a:schemeClr val="bg1"/>
                </a:solidFill>
              </a:rPr>
              <a:t>) must also approve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Review is concurrent with Census review - always gets approved</a:t>
            </a:r>
          </a:p>
          <a:p>
            <a:r>
              <a:rPr lang="en-US" dirty="0">
                <a:solidFill>
                  <a:srgbClr val="FFFFFF"/>
                </a:solidFill>
              </a:rPr>
              <a:t>Individual states </a:t>
            </a:r>
            <a:r>
              <a:rPr lang="en-US" dirty="0">
                <a:solidFill>
                  <a:srgbClr val="CEAC66"/>
                </a:solidFill>
              </a:rPr>
              <a:t>cannot</a:t>
            </a:r>
            <a:r>
              <a:rPr lang="en-US" dirty="0">
                <a:solidFill>
                  <a:srgbClr val="FFFFFF"/>
                </a:solidFill>
              </a:rPr>
              <a:t> be singled out in results – standard output must include at least </a:t>
            </a:r>
            <a:r>
              <a:rPr lang="en-US" dirty="0">
                <a:solidFill>
                  <a:srgbClr val="CEAC66"/>
                </a:solidFill>
              </a:rPr>
              <a:t>three states </a:t>
            </a:r>
            <a:r>
              <a:rPr lang="en-US" dirty="0">
                <a:solidFill>
                  <a:srgbClr val="FFFFFF"/>
                </a:solidFill>
              </a:rPr>
              <a:t>with one state not comprising more than </a:t>
            </a:r>
            <a:r>
              <a:rPr lang="en-US" dirty="0">
                <a:solidFill>
                  <a:srgbClr val="CEAC66"/>
                </a:solidFill>
              </a:rPr>
              <a:t>50% </a:t>
            </a:r>
            <a:r>
              <a:rPr lang="en-US" dirty="0">
                <a:solidFill>
                  <a:srgbClr val="FFFFFF"/>
                </a:solidFill>
              </a:rPr>
              <a:t>of the sample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LEHD does not contain firm or establishment names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Can be linked to </a:t>
            </a:r>
            <a:r>
              <a:rPr lang="en-US" dirty="0">
                <a:solidFill>
                  <a:srgbClr val="CEAC66"/>
                </a:solidFill>
              </a:rPr>
              <a:t>other Economic datasets </a:t>
            </a:r>
            <a:r>
              <a:rPr lang="en-US" dirty="0">
                <a:solidFill>
                  <a:schemeClr val="bg1"/>
                </a:solidFill>
              </a:rPr>
              <a:t>with other tax data in most cases</a:t>
            </a:r>
          </a:p>
          <a:p>
            <a:r>
              <a:rPr lang="en-US" dirty="0">
                <a:solidFill>
                  <a:schemeClr val="bg1"/>
                </a:solidFill>
              </a:rPr>
              <a:t>Data are </a:t>
            </a:r>
            <a:r>
              <a:rPr lang="en-US" dirty="0">
                <a:solidFill>
                  <a:srgbClr val="CEAC66"/>
                </a:solidFill>
              </a:rPr>
              <a:t>extremely large </a:t>
            </a:r>
            <a:r>
              <a:rPr lang="en-US" dirty="0">
                <a:solidFill>
                  <a:schemeClr val="bg1"/>
                </a:solidFill>
              </a:rPr>
              <a:t>and linkages can be </a:t>
            </a:r>
            <a:r>
              <a:rPr lang="en-US" dirty="0">
                <a:solidFill>
                  <a:srgbClr val="CEAC66"/>
                </a:solidFill>
              </a:rPr>
              <a:t>cumbersome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SAS programming skills may be required to work effectively with these data</a:t>
            </a:r>
          </a:p>
          <a:p>
            <a:endParaRPr lang="en-US" dirty="0">
              <a:solidFill>
                <a:schemeClr val="bg1"/>
              </a:solidFill>
            </a:endParaRPr>
          </a:p>
          <a:p>
            <a:pPr lvl="1"/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0924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3">
                <a:lumMod val="0"/>
                <a:lumOff val="100000"/>
              </a:schemeClr>
            </a:gs>
            <a:gs pos="76000">
              <a:schemeClr val="tx1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A1BFF59-A753-EB45-B061-B8D31959D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6677" y="457260"/>
            <a:ext cx="11699310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rgbClr val="D4B779"/>
                </a:solidFill>
                <a:effectLst>
                  <a:glow rad="228600">
                    <a:schemeClr val="tx1">
                      <a:lumMod val="65000"/>
                      <a:lumOff val="35000"/>
                      <a:alpha val="52000"/>
                    </a:schemeClr>
                  </a:glow>
                </a:effectLst>
              </a:rPr>
              <a:t>Thank You!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E7859D3-7B60-4C33-A612-2A4883E3D47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6" y="5822445"/>
            <a:ext cx="12192000" cy="103555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DB41283-D4DC-44EB-AAD2-C4099ADF7C53}"/>
              </a:ext>
            </a:extLst>
          </p:cNvPr>
          <p:cNvSpPr/>
          <p:nvPr/>
        </p:nvSpPr>
        <p:spPr>
          <a:xfrm>
            <a:off x="1828800" y="1673817"/>
            <a:ext cx="8586061" cy="4308529"/>
          </a:xfrm>
          <a:prstGeom prst="rect">
            <a:avLst/>
          </a:prstGeom>
          <a:solidFill>
            <a:srgbClr val="D4B779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6D80D4E-7004-466B-B749-FF3EC36277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5943" y="2070971"/>
            <a:ext cx="2425484" cy="2480609"/>
          </a:xfrm>
          <a:prstGeom prst="ellipse">
            <a:avLst/>
          </a:prstGeom>
          <a:ln w="25400">
            <a:solidFill>
              <a:schemeClr val="tx1"/>
            </a:solidFill>
          </a:ln>
          <a:effectLst/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737C0DB-D8AD-4A39-8F99-931C2F3C59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40454" y="2070970"/>
            <a:ext cx="2425485" cy="2480609"/>
          </a:xfrm>
          <a:prstGeom prst="ellipse">
            <a:avLst/>
          </a:prstGeom>
          <a:ln w="25400">
            <a:solidFill>
              <a:schemeClr val="tx1"/>
            </a:solidFill>
          </a:ln>
          <a:effectLst/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C8C3C07-C547-417D-B091-9FAEDC376C6E}"/>
              </a:ext>
            </a:extLst>
          </p:cNvPr>
          <p:cNvSpPr txBox="1"/>
          <p:nvPr/>
        </p:nvSpPr>
        <p:spPr>
          <a:xfrm>
            <a:off x="6679630" y="4755070"/>
            <a:ext cx="334713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Phil Pendergast</a:t>
            </a:r>
          </a:p>
          <a:p>
            <a:pPr algn="ctr"/>
            <a:r>
              <a:rPr lang="en-US" b="1" dirty="0"/>
              <a:t>RMRDC Administrator</a:t>
            </a:r>
          </a:p>
          <a:p>
            <a:pPr algn="ctr"/>
            <a:r>
              <a:rPr lang="en-US" b="1" dirty="0">
                <a:hlinkClick r:id="rId5"/>
              </a:rPr>
              <a:t>philip.m.pendergast@census.gov</a:t>
            </a:r>
            <a:endParaRPr lang="en-US" b="1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E3383DA-6F03-46BE-BDA0-DB5F099F3181}"/>
              </a:ext>
            </a:extLst>
          </p:cNvPr>
          <p:cNvSpPr txBox="1"/>
          <p:nvPr/>
        </p:nvSpPr>
        <p:spPr>
          <a:xfrm>
            <a:off x="2507804" y="4755070"/>
            <a:ext cx="270176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Jani Little</a:t>
            </a:r>
          </a:p>
          <a:p>
            <a:pPr algn="ctr"/>
            <a:r>
              <a:rPr lang="en-US" b="1" dirty="0"/>
              <a:t>RMRDC Executive Director</a:t>
            </a:r>
          </a:p>
          <a:p>
            <a:pPr algn="ctr"/>
            <a:r>
              <a:rPr lang="en-US" b="1" dirty="0">
                <a:hlinkClick r:id="rId6"/>
              </a:rPr>
              <a:t>jani.little@colorado.edu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384480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/>
              <a:t>What RMRDC offers: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6A9E264-EF2E-214D-843A-7DEB796370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10542"/>
            <a:ext cx="10823532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Access to federal restricted data in a secure facility and through remote access (when authorized)</a:t>
            </a:r>
          </a:p>
          <a:p>
            <a:pPr marL="0" indent="0">
              <a:buNone/>
            </a:pPr>
            <a:r>
              <a:rPr lang="en-US" u="sng" dirty="0"/>
              <a:t>Staff assist with:</a:t>
            </a:r>
          </a:p>
          <a:p>
            <a:r>
              <a:rPr lang="en-US" dirty="0"/>
              <a:t>Successful proposal development and submission</a:t>
            </a:r>
          </a:p>
          <a:p>
            <a:pPr lvl="1"/>
            <a:r>
              <a:rPr lang="en-US" dirty="0"/>
              <a:t>Researchers must develop an agency-approved proposal to use the data. </a:t>
            </a:r>
          </a:p>
          <a:p>
            <a:r>
              <a:rPr lang="en-US" dirty="0"/>
              <a:t>“Special Sworn Status (SSS)” applications</a:t>
            </a:r>
          </a:p>
          <a:p>
            <a:pPr lvl="1"/>
            <a:r>
              <a:rPr lang="en-US" dirty="0"/>
              <a:t>Researchers undergo a background check which gets them lab access</a:t>
            </a:r>
          </a:p>
          <a:p>
            <a:r>
              <a:rPr lang="en-US" dirty="0"/>
              <a:t>Technical support</a:t>
            </a:r>
          </a:p>
          <a:p>
            <a:r>
              <a:rPr lang="en-US" dirty="0"/>
              <a:t>Disclosure review and statistical output approval</a:t>
            </a:r>
          </a:p>
          <a:p>
            <a:pPr lvl="1"/>
            <a:r>
              <a:rPr lang="en-US" dirty="0"/>
              <a:t>Results must be formally reviewed for disclosure violation before they leave the secure facility.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11E9FFF-E680-418E-B8C4-BEA5688B32D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931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12-Point Star 6">
            <a:extLst>
              <a:ext uri="{FF2B5EF4-FFF2-40B4-BE49-F238E27FC236}">
                <a16:creationId xmlns:a16="http://schemas.microsoft.com/office/drawing/2014/main" id="{D5E762C6-CD23-2441-B0F2-9A62D9BD6723}"/>
              </a:ext>
            </a:extLst>
          </p:cNvPr>
          <p:cNvSpPr/>
          <p:nvPr/>
        </p:nvSpPr>
        <p:spPr>
          <a:xfrm>
            <a:off x="3624805" y="711169"/>
            <a:ext cx="4942390" cy="4535690"/>
          </a:xfrm>
          <a:prstGeom prst="star12">
            <a:avLst>
              <a:gd name="adj" fmla="val 23174"/>
            </a:avLst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n w="0">
                  <a:solidFill>
                    <a:schemeClr val="bg1"/>
                  </a:solidFill>
                </a:ln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Federal Statistical Agencies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86DC280-EF9E-9E4E-B4F0-ABE8E0E086F7}"/>
              </a:ext>
            </a:extLst>
          </p:cNvPr>
          <p:cNvSpPr txBox="1"/>
          <p:nvPr/>
        </p:nvSpPr>
        <p:spPr>
          <a:xfrm>
            <a:off x="5370652" y="269985"/>
            <a:ext cx="23891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Bureau of the Census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BC65747-8A64-4F41-BAB0-9DEA40C23089}"/>
              </a:ext>
            </a:extLst>
          </p:cNvPr>
          <p:cNvSpPr txBox="1"/>
          <p:nvPr/>
        </p:nvSpPr>
        <p:spPr>
          <a:xfrm>
            <a:off x="7512729" y="765671"/>
            <a:ext cx="3912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National Center for Education Statistics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C8D98F-CDEC-3F46-9525-CE88DF4D2E42}"/>
              </a:ext>
            </a:extLst>
          </p:cNvPr>
          <p:cNvSpPr txBox="1"/>
          <p:nvPr/>
        </p:nvSpPr>
        <p:spPr>
          <a:xfrm>
            <a:off x="8434169" y="1675814"/>
            <a:ext cx="38050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National Agricultural Statistics Service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EF642A4-02D4-364D-BF43-036514692B9F}"/>
              </a:ext>
            </a:extLst>
          </p:cNvPr>
          <p:cNvSpPr txBox="1"/>
          <p:nvPr/>
        </p:nvSpPr>
        <p:spPr>
          <a:xfrm>
            <a:off x="8737457" y="2961834"/>
            <a:ext cx="26133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Bureau of Labor Statistics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E920CA-2DA5-F945-8F12-92DE4D4C6D21}"/>
              </a:ext>
            </a:extLst>
          </p:cNvPr>
          <p:cNvSpPr txBox="1"/>
          <p:nvPr/>
        </p:nvSpPr>
        <p:spPr>
          <a:xfrm>
            <a:off x="8434169" y="3987511"/>
            <a:ext cx="2919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Bureau of Economic Analysis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932F324-6206-2E43-8594-24CE5CFFC972}"/>
              </a:ext>
            </a:extLst>
          </p:cNvPr>
          <p:cNvSpPr txBox="1"/>
          <p:nvPr/>
        </p:nvSpPr>
        <p:spPr>
          <a:xfrm>
            <a:off x="7541542" y="4617185"/>
            <a:ext cx="27504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Economic Research Service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8B5E8B3-08F9-3441-82CE-37E8BD6B6600}"/>
              </a:ext>
            </a:extLst>
          </p:cNvPr>
          <p:cNvSpPr txBox="1"/>
          <p:nvPr/>
        </p:nvSpPr>
        <p:spPr>
          <a:xfrm>
            <a:off x="4723516" y="5197724"/>
            <a:ext cx="52727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National Center for Science and Engineering Statistics</a:t>
            </a:r>
          </a:p>
          <a:p>
            <a:r>
              <a:rPr lang="en-US" b="1" dirty="0"/>
              <a:t>(National Science Foundation)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B71946A-E8C8-D447-8827-592C7DBEDF0C}"/>
              </a:ext>
            </a:extLst>
          </p:cNvPr>
          <p:cNvSpPr txBox="1"/>
          <p:nvPr/>
        </p:nvSpPr>
        <p:spPr>
          <a:xfrm>
            <a:off x="1871556" y="4672273"/>
            <a:ext cx="285520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/>
              <a:t>Statistics of Income Division</a:t>
            </a:r>
          </a:p>
          <a:p>
            <a:pPr algn="r"/>
            <a:r>
              <a:rPr lang="en-US" b="1" dirty="0"/>
              <a:t>(Internal Revenue Service)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B9BE868-3849-8E40-A3CD-490EE946A00B}"/>
              </a:ext>
            </a:extLst>
          </p:cNvPr>
          <p:cNvSpPr txBox="1"/>
          <p:nvPr/>
        </p:nvSpPr>
        <p:spPr>
          <a:xfrm>
            <a:off x="1101593" y="3863652"/>
            <a:ext cx="27101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Bureau of Justice Statistics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44B51C9-370C-064B-948C-29DF4CE78E3C}"/>
              </a:ext>
            </a:extLst>
          </p:cNvPr>
          <p:cNvSpPr txBox="1"/>
          <p:nvPr/>
        </p:nvSpPr>
        <p:spPr>
          <a:xfrm>
            <a:off x="258390" y="2628115"/>
            <a:ext cx="36040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National Center for Health Statistics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67EB7A6E-FBFF-5749-AB40-9CE7B7A47E50}"/>
              </a:ext>
            </a:extLst>
          </p:cNvPr>
          <p:cNvSpPr txBox="1"/>
          <p:nvPr/>
        </p:nvSpPr>
        <p:spPr>
          <a:xfrm>
            <a:off x="493286" y="1459934"/>
            <a:ext cx="34817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Bureau of Transportation Statistics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CB94568-A630-5A49-B0F4-1B6041A50723}"/>
              </a:ext>
            </a:extLst>
          </p:cNvPr>
          <p:cNvSpPr txBox="1"/>
          <p:nvPr/>
        </p:nvSpPr>
        <p:spPr>
          <a:xfrm>
            <a:off x="403710" y="490437"/>
            <a:ext cx="44043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b="1" dirty="0"/>
              <a:t>Office of Research, Evaluation, and Statistics</a:t>
            </a:r>
          </a:p>
          <a:p>
            <a:pPr algn="r"/>
            <a:r>
              <a:rPr lang="en-US" b="1" dirty="0"/>
              <a:t>(Social Security Administration)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EC9162-CF43-4E6B-A362-CD79B0D488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2977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556E5-42B7-45FB-A271-09145638B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/>
              <a:t>Restricted-Use Data with RMRDC Access Added Recently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A559B6-0BC0-4E03-9AFF-CC3771AAB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6018" y="1325563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Census Bureau: </a:t>
            </a:r>
          </a:p>
          <a:p>
            <a:pPr lvl="2"/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HH and Small Business COVID Pulse Surveys</a:t>
            </a:r>
          </a:p>
          <a:p>
            <a:pPr lvl="2"/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National Survey of Children’s Health</a:t>
            </a:r>
          </a:p>
          <a:p>
            <a:r>
              <a:rPr lang="en-US" dirty="0"/>
              <a:t>Social Security Administration (SSA): </a:t>
            </a:r>
          </a:p>
          <a:p>
            <a:pPr lvl="2"/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Personal Earnings Data</a:t>
            </a:r>
            <a:endParaRPr lang="en-US" sz="3200" dirty="0"/>
          </a:p>
          <a:p>
            <a:r>
              <a:rPr lang="en-US" sz="2800" dirty="0">
                <a:ea typeface="Roboto" panose="02000000000000000000" pitchFamily="2" charset="0"/>
              </a:rPr>
              <a:t>Criminal Justice Administrative Records System (CJARS)</a:t>
            </a:r>
          </a:p>
          <a:p>
            <a:r>
              <a:rPr lang="en-US" dirty="0"/>
              <a:t>Substance Abuse and Mental Health Services Administration (SAMHSA): </a:t>
            </a:r>
          </a:p>
          <a:p>
            <a:pPr lvl="2"/>
            <a:r>
              <a:rPr lang="en-US" sz="2400" dirty="0">
                <a:latin typeface="Roboto" panose="02000000000000000000" pitchFamily="2" charset="0"/>
                <a:ea typeface="Roboto" panose="02000000000000000000" pitchFamily="2" charset="0"/>
              </a:rPr>
              <a:t>National Survey on Drug Use and Health (NSDUH)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D0CA59-4FA5-4DAD-A862-09AF48ABC8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966909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2556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EBCDB-BCE9-784E-839B-6DFBE6FAEF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Advantages of Restricted-Use Microdata</a:t>
            </a:r>
          </a:p>
        </p:txBody>
      </p:sp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838200" y="1397362"/>
            <a:ext cx="10515600" cy="4351338"/>
          </a:xfrm>
        </p:spPr>
        <p:txBody>
          <a:bodyPr>
            <a:noAutofit/>
          </a:bodyPr>
          <a:lstStyle/>
          <a:p>
            <a:pPr algn="l"/>
            <a:r>
              <a:rPr lang="en-US" sz="2000" b="1" dirty="0"/>
              <a:t>For Researchers:</a:t>
            </a:r>
          </a:p>
          <a:p>
            <a:pPr lvl="1"/>
            <a:r>
              <a:rPr lang="en-US" sz="1600" dirty="0"/>
              <a:t>Greatly expands the policy and basic questions that can be addressed</a:t>
            </a:r>
          </a:p>
          <a:p>
            <a:pPr lvl="1"/>
            <a:r>
              <a:rPr lang="en-US" sz="1600" dirty="0"/>
              <a:t>Builds on past research findings with richer data</a:t>
            </a:r>
          </a:p>
          <a:p>
            <a:pPr lvl="1"/>
            <a:r>
              <a:rPr lang="en-US" sz="1600" dirty="0"/>
              <a:t>Improves competitive edge for grants, publications, recruitment  </a:t>
            </a:r>
          </a:p>
          <a:p>
            <a:pPr lvl="1"/>
            <a:r>
              <a:rPr lang="en-US" sz="1600" dirty="0"/>
              <a:t>Improves graduate education (big data/statistical techniques) and placement</a:t>
            </a:r>
          </a:p>
          <a:p>
            <a:pPr algn="l"/>
            <a:r>
              <a:rPr lang="en-US" sz="2000" b="1" dirty="0"/>
              <a:t>For Research:</a:t>
            </a:r>
          </a:p>
          <a:p>
            <a:pPr lvl="1"/>
            <a:r>
              <a:rPr lang="en-US" sz="1600" dirty="0"/>
              <a:t>Microdata not available in public-use data, e.g., business data</a:t>
            </a:r>
          </a:p>
          <a:p>
            <a:pPr lvl="1"/>
            <a:r>
              <a:rPr lang="en-US" sz="1600" dirty="0"/>
              <a:t>Longitudinal and/or linked person-level or household-level data</a:t>
            </a:r>
          </a:p>
          <a:p>
            <a:pPr lvl="1"/>
            <a:r>
              <a:rPr lang="en-US" sz="1600" dirty="0"/>
              <a:t>Variables not available in public-use versions of data sets, such as low-level geography</a:t>
            </a:r>
          </a:p>
          <a:p>
            <a:pPr lvl="1"/>
            <a:r>
              <a:rPr lang="en-US" sz="1600" dirty="0"/>
              <a:t>Full population counts or larger samples (Decennial Census, ACS, CPS) not available in public-use data</a:t>
            </a:r>
          </a:p>
          <a:p>
            <a:pPr lvl="1"/>
            <a:r>
              <a:rPr lang="en-US" sz="1600" dirty="0"/>
              <a:t>Full range of response items (e.g., ICD codes, industry codes, occupational codes, detailed race answers, income is not top-coded, etc.)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2000" dirty="0"/>
              <a:t>	</a:t>
            </a:r>
          </a:p>
          <a:p>
            <a:pPr algn="l"/>
            <a:endParaRPr lang="en-US" sz="3600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949E11A-49BF-4983-AA77-2E9D8D681D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3418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2A1BFF59-A753-EB45-B061-B8D31959D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6345" y="0"/>
            <a:ext cx="11699310" cy="1325563"/>
          </a:xfrm>
        </p:spPr>
        <p:txBody>
          <a:bodyPr>
            <a:normAutofit/>
          </a:bodyPr>
          <a:lstStyle/>
          <a:p>
            <a:r>
              <a:rPr lang="en-US" sz="2800" b="1" dirty="0"/>
              <a:t>Restricted-Use Microdata on Individuals and Households Available from Census Bureau: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01AB60-784B-FF42-B7B8-49AE4BE1C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1088" y="1326969"/>
            <a:ext cx="10890957" cy="391989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Full-count </a:t>
            </a:r>
            <a:r>
              <a:rPr lang="en-US" b="1" dirty="0"/>
              <a:t>Decennial Censuses, e.g., 2000, 2010, 2020</a:t>
            </a:r>
            <a:endParaRPr lang="en-US" dirty="0"/>
          </a:p>
          <a:p>
            <a:r>
              <a:rPr lang="en-US" dirty="0"/>
              <a:t>Administrative records</a:t>
            </a:r>
          </a:p>
          <a:p>
            <a:pPr lvl="1"/>
            <a:r>
              <a:rPr lang="en-US" b="1" dirty="0"/>
              <a:t>Master Address File (MAF) </a:t>
            </a:r>
            <a:r>
              <a:rPr lang="en-US" dirty="0"/>
              <a:t>includes Addresses of every HH in US</a:t>
            </a:r>
          </a:p>
          <a:p>
            <a:r>
              <a:rPr lang="en-US" dirty="0"/>
              <a:t>Sample surveys</a:t>
            </a:r>
          </a:p>
          <a:p>
            <a:pPr lvl="1"/>
            <a:r>
              <a:rPr lang="en-US" b="1" dirty="0"/>
              <a:t>American Community Survey </a:t>
            </a:r>
            <a:r>
              <a:rPr lang="en-US" dirty="0"/>
              <a:t>(</a:t>
            </a:r>
            <a:r>
              <a:rPr lang="en-US" b="1" dirty="0"/>
              <a:t>ACS) </a:t>
            </a:r>
          </a:p>
          <a:p>
            <a:pPr lvl="1"/>
            <a:r>
              <a:rPr lang="en-US" b="1" dirty="0"/>
              <a:t>Current Population Survey (CPS) </a:t>
            </a:r>
          </a:p>
          <a:p>
            <a:pPr lvl="1"/>
            <a:r>
              <a:rPr lang="en-US" b="1" dirty="0"/>
              <a:t>American Housing Survey (AHS) </a:t>
            </a:r>
          </a:p>
          <a:p>
            <a:pPr lvl="1"/>
            <a:r>
              <a:rPr lang="en-US" b="1" dirty="0"/>
              <a:t>Survey of Income Program Participation (SIPP) </a:t>
            </a:r>
          </a:p>
          <a:p>
            <a:pPr lvl="1"/>
            <a:r>
              <a:rPr lang="en-US" b="1" dirty="0"/>
              <a:t>National Crime Victimization Survey (NCVS)</a:t>
            </a:r>
          </a:p>
          <a:p>
            <a:pPr lvl="1"/>
            <a:r>
              <a:rPr lang="en-US" b="1" dirty="0"/>
              <a:t>HH COVID Pulse Surveys</a:t>
            </a:r>
          </a:p>
          <a:p>
            <a:r>
              <a:rPr lang="en-US" dirty="0"/>
              <a:t>Most data are linkable at the person level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4A95ED7-DC13-47AC-92BA-689F7D5EFB1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2244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7212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Census Longitudinal Infrastructure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981201" y="1894564"/>
            <a:ext cx="1316263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2000 </a:t>
            </a:r>
          </a:p>
          <a:p>
            <a:pPr algn="ctr"/>
            <a:r>
              <a:rPr lang="en-US" b="1" dirty="0"/>
              <a:t>Census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52958" y="1896688"/>
            <a:ext cx="1316263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2010</a:t>
            </a:r>
          </a:p>
          <a:p>
            <a:pPr algn="ctr"/>
            <a:r>
              <a:rPr lang="en-US" b="1" dirty="0"/>
              <a:t>Census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080133" y="1860200"/>
            <a:ext cx="1316263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2005-2020 </a:t>
            </a:r>
          </a:p>
          <a:p>
            <a:pPr algn="ctr"/>
            <a:r>
              <a:rPr lang="en-US" b="1" dirty="0"/>
              <a:t>ACS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16289" y="1876587"/>
            <a:ext cx="1316263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2020</a:t>
            </a:r>
          </a:p>
          <a:p>
            <a:pPr algn="ctr"/>
            <a:r>
              <a:rPr lang="en-US" b="1" dirty="0"/>
              <a:t> Census</a:t>
            </a:r>
          </a:p>
        </p:txBody>
      </p:sp>
      <p:cxnSp>
        <p:nvCxnSpPr>
          <p:cNvPr id="7" name="Straight Arrow Connector 6"/>
          <p:cNvCxnSpPr>
            <a:stCxn id="3" idx="3"/>
            <a:endCxn id="4" idx="1"/>
          </p:cNvCxnSpPr>
          <p:nvPr/>
        </p:nvCxnSpPr>
        <p:spPr>
          <a:xfrm>
            <a:off x="3297463" y="2217729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669569" y="2219853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8019322" y="2179572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413641" y="1444448"/>
            <a:ext cx="349025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Decennial Census and ACS datasets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756079" y="3841092"/>
            <a:ext cx="642553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rot="2700000">
            <a:off x="2392652" y="3145294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8100000">
            <a:off x="8689958" y="3097647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4672783" y="3098709"/>
            <a:ext cx="2701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Household survey datasets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419150" y="3642427"/>
            <a:ext cx="1316263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CPS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413641" y="3642427"/>
            <a:ext cx="1316263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SIPP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85459" y="3654400"/>
            <a:ext cx="1316263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AHS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56177" y="3642427"/>
            <a:ext cx="1316263" cy="369332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NCVS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>
            <a:off x="5736405" y="3859167"/>
            <a:ext cx="642553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7698046" y="3857043"/>
            <a:ext cx="642553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2700000">
            <a:off x="3297463" y="4455105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rot="8100000">
            <a:off x="7645398" y="4525756"/>
            <a:ext cx="1055494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665791" y="4848167"/>
            <a:ext cx="2154745" cy="92333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SSA Death and Earnings </a:t>
            </a:r>
          </a:p>
          <a:p>
            <a:pPr algn="ctr"/>
            <a:r>
              <a:rPr lang="en-US" b="1" dirty="0"/>
              <a:t>Records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463089" y="4999555"/>
            <a:ext cx="1743182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External</a:t>
            </a:r>
          </a:p>
          <a:p>
            <a:pPr algn="ctr"/>
            <a:r>
              <a:rPr lang="en-US" b="1" dirty="0"/>
              <a:t>Data Sources</a:t>
            </a:r>
          </a:p>
        </p:txBody>
      </p:sp>
      <p:cxnSp>
        <p:nvCxnSpPr>
          <p:cNvPr id="25" name="Straight Arrow Connector 24"/>
          <p:cNvCxnSpPr/>
          <p:nvPr/>
        </p:nvCxnSpPr>
        <p:spPr>
          <a:xfrm>
            <a:off x="5820537" y="5320596"/>
            <a:ext cx="642553" cy="2124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26">
            <a:extLst>
              <a:ext uri="{FF2B5EF4-FFF2-40B4-BE49-F238E27FC236}">
                <a16:creationId xmlns:a16="http://schemas.microsoft.com/office/drawing/2014/main" id="{06F7D39A-B8FD-4E4E-AEBC-06A7D16100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36385"/>
            <a:ext cx="12192000" cy="1035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8007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35581</TotalTime>
  <Words>2750</Words>
  <Application>Microsoft Office PowerPoint</Application>
  <PresentationFormat>Widescreen</PresentationFormat>
  <Paragraphs>345</Paragraphs>
  <Slides>32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Cabrito Sans</vt:lpstr>
      <vt:lpstr>Calibri</vt:lpstr>
      <vt:lpstr>Calibri Light</vt:lpstr>
      <vt:lpstr>Neue Helvetica W01</vt:lpstr>
      <vt:lpstr>Roboto</vt:lpstr>
      <vt:lpstr>Office Theme</vt:lpstr>
      <vt:lpstr>Restricted-Use Data Enhances Investigations of Society’s Most Pressing Challenges</vt:lpstr>
      <vt:lpstr>PowerPoint Presentation</vt:lpstr>
      <vt:lpstr>RMRDC Membership Network *All faculty, staff, and graduate students associated with member universities have free access to the lab and services </vt:lpstr>
      <vt:lpstr>What RMRDC offers:</vt:lpstr>
      <vt:lpstr>PowerPoint Presentation</vt:lpstr>
      <vt:lpstr>Restricted-Use Data with RMRDC Access Added Recently </vt:lpstr>
      <vt:lpstr>Advantages of Restricted-Use Microdata</vt:lpstr>
      <vt:lpstr>Restricted-Use Microdata on Individuals and Households Available from Census Bureau:</vt:lpstr>
      <vt:lpstr>Census Longitudinal Infrastructure</vt:lpstr>
      <vt:lpstr>Good News Flash!!</vt:lpstr>
      <vt:lpstr>Some Active Research Topics Using Restricted Census Population and Housing Data:</vt:lpstr>
      <vt:lpstr>PowerPoint Presentation</vt:lpstr>
      <vt:lpstr>PowerPoint Presentation</vt:lpstr>
      <vt:lpstr>Current RMRDC grad student health projects: </vt:lpstr>
      <vt:lpstr>PowerPoint Presentation</vt:lpstr>
      <vt:lpstr>Proposal Development</vt:lpstr>
      <vt:lpstr>Proposal Reviews and Timeline</vt:lpstr>
      <vt:lpstr>Additional Census Data</vt:lpstr>
      <vt:lpstr>Crime Data Overview</vt:lpstr>
      <vt:lpstr>National Crime Victimization Survey (NCVS)</vt:lpstr>
      <vt:lpstr>NCVS Research Questions</vt:lpstr>
      <vt:lpstr>Criminal Justice Administrative Records System (CJARS)</vt:lpstr>
      <vt:lpstr>Criminal Justice Administrative Records System (CJARS)</vt:lpstr>
      <vt:lpstr>CJARS Research Questions</vt:lpstr>
      <vt:lpstr>Data Overview – Census Economic</vt:lpstr>
      <vt:lpstr>Data Overview – Other Agencies</vt:lpstr>
      <vt:lpstr>Census Economic Data</vt:lpstr>
      <vt:lpstr>Census Firm and Trade Data</vt:lpstr>
      <vt:lpstr>Linked Employer-Employee Data</vt:lpstr>
      <vt:lpstr>LEHD Data Structure</vt:lpstr>
      <vt:lpstr>LEHD Project Considerations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Jani S Morrissey Little</dc:creator>
  <cp:lastModifiedBy>Jani S Morrissey Little</cp:lastModifiedBy>
  <cp:revision>216</cp:revision>
  <dcterms:created xsi:type="dcterms:W3CDTF">2019-11-21T16:48:46Z</dcterms:created>
  <dcterms:modified xsi:type="dcterms:W3CDTF">2022-02-09T16:34:14Z</dcterms:modified>
</cp:coreProperties>
</file>