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35" r:id="rId2"/>
    <p:sldId id="537" r:id="rId3"/>
    <p:sldId id="528" r:id="rId4"/>
    <p:sldId id="352" r:id="rId5"/>
    <p:sldId id="518" r:id="rId6"/>
    <p:sldId id="504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i S Morrissey Little" initials="JSML" lastIdx="2" clrIdx="0">
    <p:extLst>
      <p:ext uri="{19B8F6BF-5375-455C-9EA6-DF929625EA0E}">
        <p15:presenceInfo xmlns:p15="http://schemas.microsoft.com/office/powerpoint/2012/main" userId="S::littlejs@colorado.edu::f8d26681-7107-429f-89ef-8f93fde2483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5A"/>
    <a:srgbClr val="2E1844"/>
    <a:srgbClr val="0E7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84" autoAdjust="0"/>
    <p:restoredTop sz="86327" autoAdjust="0"/>
  </p:normalViewPr>
  <p:slideViewPr>
    <p:cSldViewPr snapToGrid="0">
      <p:cViewPr varScale="1">
        <p:scale>
          <a:sx n="74" d="100"/>
          <a:sy n="74" d="100"/>
        </p:scale>
        <p:origin x="442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F33D7C-3F43-4BE8-89D8-600E8A0C93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BF744-DF93-4531-800F-6785D67C2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AE6BC6-E9B8-4EA8-92C4-DDF5F25AD432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69D53F-D343-4A96-881A-5441200341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1909F-A7DB-4298-A73E-4FD3C9151C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640631-7DA2-41FF-B94E-FCC2EF48D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71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9EEC735-45CF-4C66-80B6-B5D2BC566F8F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DEF262-CCFF-49CA-B33D-D6BD01EAB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9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46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9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38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EF262-CCFF-49CA-B33D-D6BD01EAB4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81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7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5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8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6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4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0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8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7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3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7059-1581-4769-A897-6881CD1724CA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5946A-32C6-46D4-9E82-646DADB36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olorado.edu/rocky-mountain-research-data-cente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E53A55-F3EE-4484-88C0-86F9C40014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FA8217-81CB-4615-9FB7-700C5AEE46DB}"/>
              </a:ext>
            </a:extLst>
          </p:cNvPr>
          <p:cNvSpPr txBox="1"/>
          <p:nvPr/>
        </p:nvSpPr>
        <p:spPr>
          <a:xfrm>
            <a:off x="296006" y="266574"/>
            <a:ext cx="11615908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Rocky Mountain Research Data Center (RMRDC): </a:t>
            </a:r>
          </a:p>
          <a:p>
            <a:pPr algn="ctr">
              <a:lnSpc>
                <a:spcPct val="100000"/>
              </a:lnSpc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Facilitates Research with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Restricted Data Collected by </a:t>
            </a:r>
          </a:p>
          <a:p>
            <a:pPr algn="ctr">
              <a:lnSpc>
                <a:spcPct val="100000"/>
              </a:lnSpc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 Statistical Agencies</a:t>
            </a:r>
          </a:p>
          <a:p>
            <a:pPr algn="ctr">
              <a:lnSpc>
                <a:spcPct val="100000"/>
              </a:lnSpc>
            </a:pPr>
            <a:r>
              <a:rPr lang="en-US" sz="1800" b="1" dirty="0">
                <a:hlinkClick r:id="rId4"/>
              </a:rPr>
              <a:t>https://www.colorado.edu/rocky-mountain-research-data-center/</a:t>
            </a:r>
            <a:endParaRPr lang="en-US" sz="1800" b="1" dirty="0"/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Supports Access and Awareness of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Expanding Data Collections</a:t>
            </a:r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2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3"/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2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Promotes Early-Career Research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Encourages Collaborations across Participating Universities</a:t>
            </a:r>
          </a:p>
          <a:p>
            <a:pPr lvl="3"/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2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en-US" sz="2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3"/>
            <a:endParaRPr lang="en-US" i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BB006B-1E7A-4EE8-AB4C-042ECC2443BD}"/>
              </a:ext>
            </a:extLst>
          </p:cNvPr>
          <p:cNvSpPr txBox="1"/>
          <p:nvPr/>
        </p:nvSpPr>
        <p:spPr>
          <a:xfrm>
            <a:off x="4326674" y="4639986"/>
            <a:ext cx="3734663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Philip Pendergast, administrator</a:t>
            </a:r>
          </a:p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philip.m.pendergast@census.gov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CA91F2-B068-4AF8-80DC-BAD44247EB7E}"/>
              </a:ext>
            </a:extLst>
          </p:cNvPr>
          <p:cNvSpPr txBox="1"/>
          <p:nvPr/>
        </p:nvSpPr>
        <p:spPr>
          <a:xfrm>
            <a:off x="373117" y="4639986"/>
            <a:ext cx="3734663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Jani Little, director</a:t>
            </a:r>
          </a:p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jani.little@colorado.edu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9D792A-D97D-43FB-9808-6CC7760FCB01}"/>
              </a:ext>
            </a:extLst>
          </p:cNvPr>
          <p:cNvSpPr txBox="1"/>
          <p:nvPr/>
        </p:nvSpPr>
        <p:spPr>
          <a:xfrm>
            <a:off x="8280231" y="4639986"/>
            <a:ext cx="3734663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Kas McLean, GRA</a:t>
            </a:r>
          </a:p>
          <a:p>
            <a:r>
              <a:rPr lang="en-US" sz="2000" b="1" dirty="0">
                <a:solidFill>
                  <a:schemeClr val="bg1"/>
                </a:solidFill>
                <a:highlight>
                  <a:srgbClr val="000000"/>
                </a:highlight>
              </a:rPr>
              <a:t>kas.mclean@colorado.edu</a:t>
            </a:r>
          </a:p>
        </p:txBody>
      </p:sp>
    </p:spTree>
    <p:extLst>
      <p:ext uri="{BB962C8B-B14F-4D97-AF65-F5344CB8AC3E}">
        <p14:creationId xmlns:p14="http://schemas.microsoft.com/office/powerpoint/2010/main" val="13535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2-Point Star 6">
            <a:extLst>
              <a:ext uri="{FF2B5EF4-FFF2-40B4-BE49-F238E27FC236}">
                <a16:creationId xmlns:a16="http://schemas.microsoft.com/office/drawing/2014/main" id="{D5E762C6-CD23-2441-B0F2-9A62D9BD6723}"/>
              </a:ext>
            </a:extLst>
          </p:cNvPr>
          <p:cNvSpPr/>
          <p:nvPr/>
        </p:nvSpPr>
        <p:spPr>
          <a:xfrm>
            <a:off x="3624805" y="711169"/>
            <a:ext cx="4942390" cy="4535690"/>
          </a:xfrm>
          <a:prstGeom prst="star12">
            <a:avLst>
              <a:gd name="adj" fmla="val 23174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Federal Statistical Agencies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6DC280-EF9E-9E4E-B4F0-ABE8E0E086F7}"/>
              </a:ext>
            </a:extLst>
          </p:cNvPr>
          <p:cNvSpPr txBox="1"/>
          <p:nvPr/>
        </p:nvSpPr>
        <p:spPr>
          <a:xfrm>
            <a:off x="5370652" y="269985"/>
            <a:ext cx="238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Bureau of the Census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C65747-8A64-4F41-BAB0-9DEA40C23089}"/>
              </a:ext>
            </a:extLst>
          </p:cNvPr>
          <p:cNvSpPr txBox="1"/>
          <p:nvPr/>
        </p:nvSpPr>
        <p:spPr>
          <a:xfrm>
            <a:off x="7512729" y="765671"/>
            <a:ext cx="391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National Center for Education Statistics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8D98F-CDEC-3F46-9525-CE88DF4D2E42}"/>
              </a:ext>
            </a:extLst>
          </p:cNvPr>
          <p:cNvSpPr txBox="1"/>
          <p:nvPr/>
        </p:nvSpPr>
        <p:spPr>
          <a:xfrm>
            <a:off x="8434169" y="1675814"/>
            <a:ext cx="380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Agricultural Statistics Service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F642A4-02D4-364D-BF43-036514692B9F}"/>
              </a:ext>
            </a:extLst>
          </p:cNvPr>
          <p:cNvSpPr txBox="1"/>
          <p:nvPr/>
        </p:nvSpPr>
        <p:spPr>
          <a:xfrm>
            <a:off x="8737457" y="2961834"/>
            <a:ext cx="2613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Labor Statistics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920CA-2DA5-F945-8F12-92DE4D4C6D21}"/>
              </a:ext>
            </a:extLst>
          </p:cNvPr>
          <p:cNvSpPr txBox="1"/>
          <p:nvPr/>
        </p:nvSpPr>
        <p:spPr>
          <a:xfrm>
            <a:off x="8434169" y="3987511"/>
            <a:ext cx="2919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Economic 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32F324-6206-2E43-8594-24CE5CFFC972}"/>
              </a:ext>
            </a:extLst>
          </p:cNvPr>
          <p:cNvSpPr txBox="1"/>
          <p:nvPr/>
        </p:nvSpPr>
        <p:spPr>
          <a:xfrm>
            <a:off x="7541542" y="4617185"/>
            <a:ext cx="275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Economic Research Service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B5E8B3-08F9-3441-82CE-37E8BD6B6600}"/>
              </a:ext>
            </a:extLst>
          </p:cNvPr>
          <p:cNvSpPr txBox="1"/>
          <p:nvPr/>
        </p:nvSpPr>
        <p:spPr>
          <a:xfrm>
            <a:off x="4723516" y="5197724"/>
            <a:ext cx="5272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Center for Science and Engineering Statistics</a:t>
            </a:r>
          </a:p>
          <a:p>
            <a:r>
              <a:rPr lang="en-US" b="1" dirty="0"/>
              <a:t>(National Science Foundation)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71946A-E8C8-D447-8827-592C7DBEDF0C}"/>
              </a:ext>
            </a:extLst>
          </p:cNvPr>
          <p:cNvSpPr txBox="1"/>
          <p:nvPr/>
        </p:nvSpPr>
        <p:spPr>
          <a:xfrm>
            <a:off x="1871556" y="4672273"/>
            <a:ext cx="2855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Statistics of Income Division</a:t>
            </a:r>
          </a:p>
          <a:p>
            <a:pPr algn="r"/>
            <a:r>
              <a:rPr lang="en-US" b="1" dirty="0"/>
              <a:t>(Internal Revenue Service)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9BE868-3849-8E40-A3CD-490EE946A00B}"/>
              </a:ext>
            </a:extLst>
          </p:cNvPr>
          <p:cNvSpPr txBox="1"/>
          <p:nvPr/>
        </p:nvSpPr>
        <p:spPr>
          <a:xfrm>
            <a:off x="1101593" y="3863652"/>
            <a:ext cx="2710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Justice Statistics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4B51C9-370C-064B-948C-29DF4CE78E3C}"/>
              </a:ext>
            </a:extLst>
          </p:cNvPr>
          <p:cNvSpPr txBox="1"/>
          <p:nvPr/>
        </p:nvSpPr>
        <p:spPr>
          <a:xfrm>
            <a:off x="258390" y="2628115"/>
            <a:ext cx="360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National Center for Health Statistics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EB7A6E-FBFF-5749-AB40-9CE7B7A47E50}"/>
              </a:ext>
            </a:extLst>
          </p:cNvPr>
          <p:cNvSpPr txBox="1"/>
          <p:nvPr/>
        </p:nvSpPr>
        <p:spPr>
          <a:xfrm>
            <a:off x="493286" y="1459934"/>
            <a:ext cx="348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Bureau of Transportation Statistics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B94568-A630-5A49-B0F4-1B6041A50723}"/>
              </a:ext>
            </a:extLst>
          </p:cNvPr>
          <p:cNvSpPr txBox="1"/>
          <p:nvPr/>
        </p:nvSpPr>
        <p:spPr>
          <a:xfrm>
            <a:off x="403710" y="490437"/>
            <a:ext cx="4404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/>
              <a:t>Office of Research, Evaluation, and Statistics</a:t>
            </a:r>
          </a:p>
          <a:p>
            <a:pPr algn="r"/>
            <a:r>
              <a:rPr lang="en-US" b="1" dirty="0"/>
              <a:t>(Social Security Administration)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EC9162-CF43-4E6B-A362-CD79B0D488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276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56E5-42B7-45FB-A271-09145638B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Restricted-Use Data Collections Added Recently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559B6-0BC0-4E03-9AFF-CC3771AAB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018" y="1325563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Census Bureau: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HH and Small Business COVID Pulse Surveys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National Survey of Child Health</a:t>
            </a:r>
          </a:p>
          <a:p>
            <a:r>
              <a:rPr lang="en-US" dirty="0"/>
              <a:t>National Center for Science and Engineering Statistics (NCSES):	</a:t>
            </a:r>
            <a:endParaRPr lang="en-US" b="0" i="0" dirty="0">
              <a:solidFill>
                <a:srgbClr val="171717"/>
              </a:solidFill>
              <a:effectLst/>
              <a:latin typeface="Roboto" panose="02000000000000000000" pitchFamily="2" charset="0"/>
            </a:endParaRPr>
          </a:p>
          <a:p>
            <a:pPr lvl="2"/>
            <a:r>
              <a:rPr lang="en-US" sz="2400" b="0" i="0" dirty="0">
                <a:solidFill>
                  <a:srgbClr val="171717"/>
                </a:solidFill>
                <a:effectLst/>
                <a:latin typeface="Roboto" panose="02000000000000000000" pitchFamily="2" charset="0"/>
              </a:rPr>
              <a:t>Survey of Doctorate Recipients (SDR)</a:t>
            </a:r>
          </a:p>
          <a:p>
            <a:pPr lvl="2"/>
            <a:r>
              <a:rPr lang="en-US" sz="2400" b="0" i="0" dirty="0">
                <a:solidFill>
                  <a:srgbClr val="171717"/>
                </a:solidFill>
                <a:effectLst/>
                <a:latin typeface="Roboto" panose="02000000000000000000" pitchFamily="2" charset="0"/>
              </a:rPr>
              <a:t>Survey of Earned Doctorates (SED)</a:t>
            </a:r>
          </a:p>
          <a:p>
            <a:r>
              <a:rPr lang="en-US" dirty="0"/>
              <a:t>Equal Employment and Opportunity Commission (EEOC):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Enforcement and Litigation Statistics</a:t>
            </a:r>
          </a:p>
          <a:p>
            <a:r>
              <a:rPr lang="en-US" dirty="0"/>
              <a:t>Social Security Administration (SSA):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Personal Income Data</a:t>
            </a:r>
          </a:p>
          <a:p>
            <a:r>
              <a:rPr lang="en-US" dirty="0"/>
              <a:t>Substance Abuse and Mental Health Services Administration (SAMHSA): </a:t>
            </a:r>
          </a:p>
          <a:p>
            <a:pPr lvl="2"/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National Survey on Drug Use and Health (NSDUH)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D0CA59-4FA5-4DAD-A862-09AF48ABC8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6909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55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/>
              <a:t>Services RMRDC offers: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A9E264-EF2E-214D-843A-7DEB79637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542"/>
            <a:ext cx="10823532" cy="4351338"/>
          </a:xfrm>
        </p:spPr>
        <p:txBody>
          <a:bodyPr>
            <a:normAutofit/>
          </a:bodyPr>
          <a:lstStyle/>
          <a:p>
            <a:r>
              <a:rPr lang="en-US" dirty="0"/>
              <a:t>A secure laboratory facility located in the IBS building </a:t>
            </a:r>
          </a:p>
          <a:p>
            <a:r>
              <a:rPr lang="en-US" dirty="0"/>
              <a:t>Assistance </a:t>
            </a:r>
          </a:p>
          <a:p>
            <a:pPr lvl="1"/>
            <a:r>
              <a:rPr lang="en-US" dirty="0"/>
              <a:t> finding the data most appropriate for research questions</a:t>
            </a:r>
          </a:p>
          <a:p>
            <a:pPr lvl="1"/>
            <a:r>
              <a:rPr lang="en-US" dirty="0"/>
              <a:t> developing and submitting successful proposals </a:t>
            </a:r>
          </a:p>
          <a:p>
            <a:pPr lvl="1"/>
            <a:r>
              <a:rPr lang="en-US" dirty="0"/>
              <a:t> background check, AKA “Special Sworn Status (SSS)” applications</a:t>
            </a:r>
          </a:p>
          <a:p>
            <a:r>
              <a:rPr lang="en-US" dirty="0"/>
              <a:t>Technical support</a:t>
            </a:r>
          </a:p>
          <a:p>
            <a:r>
              <a:rPr lang="en-US" dirty="0"/>
              <a:t>Disclosure review and statistical output approval</a:t>
            </a:r>
          </a:p>
          <a:p>
            <a:pPr lvl="1"/>
            <a:r>
              <a:rPr lang="en-US" dirty="0"/>
              <a:t>Results must be formally reviewed for disclosure violations before they leave the secure facility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1E9FFF-E680-418E-B8C4-BEA5688B32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3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EBCDB-BCE9-784E-839B-6DFBE6FA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Advantages for Early-Career Researchers:</a:t>
            </a:r>
            <a:br>
              <a:rPr lang="en-US" sz="4400" b="1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1397362"/>
            <a:ext cx="10515600" cy="4351338"/>
          </a:xfrm>
        </p:spPr>
        <p:txBody>
          <a:bodyPr>
            <a:noAutofit/>
          </a:bodyPr>
          <a:lstStyle/>
          <a:p>
            <a:pPr lvl="1"/>
            <a:r>
              <a:rPr lang="en-US" sz="2800" dirty="0"/>
              <a:t>Greatly expands the policy and basic questions that can be addressed</a:t>
            </a:r>
          </a:p>
          <a:p>
            <a:pPr lvl="1"/>
            <a:r>
              <a:rPr lang="en-US" sz="2800" dirty="0"/>
              <a:t>Builds on past research findings with richer data</a:t>
            </a:r>
          </a:p>
          <a:p>
            <a:pPr lvl="1"/>
            <a:r>
              <a:rPr lang="en-US" sz="2800" dirty="0"/>
              <a:t>Improves competitive edge for grants, publications, recruitment  </a:t>
            </a:r>
          </a:p>
          <a:p>
            <a:pPr lvl="1"/>
            <a:r>
              <a:rPr lang="en-US" sz="2800" dirty="0"/>
              <a:t>Improves graduate education (big data/statistical techniques) and placement</a:t>
            </a:r>
          </a:p>
          <a:p>
            <a:pPr marL="0" indent="0" algn="l">
              <a:buNone/>
            </a:pPr>
            <a:endParaRPr lang="en-US" sz="36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49E11A-49BF-4983-AA77-2E9D8D68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34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0C47C48-7DB9-E84A-BCD3-0D47794DD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294"/>
            <a:ext cx="10495844" cy="159990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RMRDC Membership Network</a:t>
            </a:r>
            <a:br>
              <a:rPr lang="en-US" dirty="0"/>
            </a:br>
            <a:r>
              <a:rPr lang="en-US" sz="2200" dirty="0"/>
              <a:t>*</a:t>
            </a:r>
            <a:r>
              <a:rPr lang="en-US" sz="2700" b="1" dirty="0"/>
              <a:t>All faculty, staff, and graduate students associated with member universities have free access to the lab and services</a:t>
            </a:r>
            <a:br>
              <a:rPr lang="en-US" b="1" dirty="0"/>
            </a:br>
            <a:endParaRPr lang="en-US" dirty="0"/>
          </a:p>
        </p:txBody>
      </p:sp>
      <p:pic>
        <p:nvPicPr>
          <p:cNvPr id="15" name="Content Placeholder 4">
            <a:extLst>
              <a:ext uri="{FF2B5EF4-FFF2-40B4-BE49-F238E27FC236}">
                <a16:creationId xmlns:a16="http://schemas.microsoft.com/office/drawing/2014/main" id="{D57338C6-528B-1F40-B8E3-3F4EFF3F8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30" y="1977791"/>
            <a:ext cx="3159249" cy="154013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644EDA5-1268-5B4C-8B01-2D322D1A4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26" y="1528198"/>
            <a:ext cx="3159249" cy="102675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A679E94-D083-1C44-A6B1-094EBFF157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885" y="2647873"/>
            <a:ext cx="2928186" cy="8052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F80478D-C955-2F4C-8ED3-7A83EF178D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598" y="5205178"/>
            <a:ext cx="2458719" cy="96954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F6923A8-A3E6-7348-80BE-7DEB7A1AA9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53" y="4000036"/>
            <a:ext cx="3175682" cy="95270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C43DFD1-9E85-614C-8A76-C3789428FB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463" y="5308013"/>
            <a:ext cx="3472356" cy="9354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0E0F685-D781-3348-B22E-967F980DDC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6537" y="3983194"/>
            <a:ext cx="2085975" cy="1939094"/>
          </a:xfrm>
          <a:prstGeom prst="rect">
            <a:avLst/>
          </a:prstGeom>
        </p:spPr>
      </p:pic>
      <p:pic>
        <p:nvPicPr>
          <p:cNvPr id="23" name="Picture 22" descr="Logo&#10;&#10;Description automatically generated">
            <a:extLst>
              <a:ext uri="{FF2B5EF4-FFF2-40B4-BE49-F238E27FC236}">
                <a16:creationId xmlns:a16="http://schemas.microsoft.com/office/drawing/2014/main" id="{79A21FAF-E628-2B44-92D9-F1F813A381C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990" y="1503521"/>
            <a:ext cx="2133600" cy="2143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2363C8-9DAF-4729-9372-A08B8816EB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582" y="4093798"/>
            <a:ext cx="4360031" cy="50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336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38261</TotalTime>
  <Words>384</Words>
  <Application>Microsoft Office PowerPoint</Application>
  <PresentationFormat>Widescreen</PresentationFormat>
  <Paragraphs>68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Office Theme</vt:lpstr>
      <vt:lpstr>PowerPoint Presentation</vt:lpstr>
      <vt:lpstr>PowerPoint Presentation</vt:lpstr>
      <vt:lpstr>Restricted-Use Data Collections Added Recently </vt:lpstr>
      <vt:lpstr>Services RMRDC offers:</vt:lpstr>
      <vt:lpstr>Advantages for Early-Career Researchers: </vt:lpstr>
      <vt:lpstr>RMRDC Membership Network *All faculty, staff, and graduate students associated with member universities have free access to the lab and services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 S Morrissey Little</dc:creator>
  <cp:lastModifiedBy>Jani S Morrissey Little</cp:lastModifiedBy>
  <cp:revision>230</cp:revision>
  <dcterms:created xsi:type="dcterms:W3CDTF">2019-11-21T16:48:46Z</dcterms:created>
  <dcterms:modified xsi:type="dcterms:W3CDTF">2021-12-02T21:17:25Z</dcterms:modified>
</cp:coreProperties>
</file>