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532" r:id="rId2"/>
    <p:sldId id="533" r:id="rId3"/>
    <p:sldId id="534" r:id="rId4"/>
    <p:sldId id="510" r:id="rId5"/>
    <p:sldId id="535" r:id="rId6"/>
    <p:sldId id="536" r:id="rId7"/>
    <p:sldId id="544" r:id="rId8"/>
    <p:sldId id="345" r:id="rId9"/>
    <p:sldId id="556" r:id="rId10"/>
    <p:sldId id="545" r:id="rId11"/>
    <p:sldId id="546" r:id="rId12"/>
    <p:sldId id="547" r:id="rId13"/>
    <p:sldId id="313" r:id="rId14"/>
    <p:sldId id="548" r:id="rId15"/>
    <p:sldId id="549" r:id="rId16"/>
    <p:sldId id="550" r:id="rId17"/>
    <p:sldId id="362" r:id="rId18"/>
    <p:sldId id="552" r:id="rId19"/>
    <p:sldId id="364" r:id="rId20"/>
    <p:sldId id="551" r:id="rId21"/>
    <p:sldId id="355" r:id="rId22"/>
    <p:sldId id="356" r:id="rId23"/>
    <p:sldId id="368" r:id="rId24"/>
    <p:sldId id="539" r:id="rId25"/>
    <p:sldId id="541" r:id="rId26"/>
    <p:sldId id="543" r:id="rId27"/>
    <p:sldId id="542"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i S Morrissey Little" initials="JSML" lastIdx="1" clrIdx="0">
    <p:extLst>
      <p:ext uri="{19B8F6BF-5375-455C-9EA6-DF929625EA0E}">
        <p15:presenceInfo xmlns:p15="http://schemas.microsoft.com/office/powerpoint/2012/main" userId="S::littlejs@colorado.edu::f8d26681-7107-429f-89ef-8f93fde2483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5A"/>
    <a:srgbClr val="2E1844"/>
    <a:srgbClr val="0E72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053" autoAdjust="0"/>
    <p:restoredTop sz="86327" autoAdjust="0"/>
  </p:normalViewPr>
  <p:slideViewPr>
    <p:cSldViewPr snapToGrid="0">
      <p:cViewPr varScale="1">
        <p:scale>
          <a:sx n="68" d="100"/>
          <a:sy n="68" d="100"/>
        </p:scale>
        <p:origin x="86" y="19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5F33D7C-3F43-4BE8-89D8-600E8A0C935B}"/>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68BBF744-DF93-4531-800F-6785D67C23F3}"/>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2AE6BC6-E9B8-4EA8-92C4-DDF5F25AD432}" type="datetimeFigureOut">
              <a:rPr lang="en-US" smtClean="0"/>
              <a:t>10/21/2021</a:t>
            </a:fld>
            <a:endParaRPr lang="en-US"/>
          </a:p>
        </p:txBody>
      </p:sp>
      <p:sp>
        <p:nvSpPr>
          <p:cNvPr id="4" name="Footer Placeholder 3">
            <a:extLst>
              <a:ext uri="{FF2B5EF4-FFF2-40B4-BE49-F238E27FC236}">
                <a16:creationId xmlns:a16="http://schemas.microsoft.com/office/drawing/2014/main" id="{7D69D53F-D343-4A96-881A-5441200341BC}"/>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1B1909F-A7DB-4298-A73E-4FD3C9151C76}"/>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91640631-7DA2-41FF-B94E-FCC2EF48D39C}" type="slidenum">
              <a:rPr lang="en-US" smtClean="0"/>
              <a:t>‹#›</a:t>
            </a:fld>
            <a:endParaRPr lang="en-US"/>
          </a:p>
        </p:txBody>
      </p:sp>
    </p:spTree>
    <p:extLst>
      <p:ext uri="{BB962C8B-B14F-4D97-AF65-F5344CB8AC3E}">
        <p14:creationId xmlns:p14="http://schemas.microsoft.com/office/powerpoint/2010/main" val="2321271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9EEC735-45CF-4C66-80B6-B5D2BC566F8F}" type="datetimeFigureOut">
              <a:rPr lang="en-US" smtClean="0"/>
              <a:t>10/21/2021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1DEF262-CCFF-49CA-B33D-D6BD01EAB4C9}" type="slidenum">
              <a:rPr lang="en-US" smtClean="0"/>
              <a:t>‹#›</a:t>
            </a:fld>
            <a:endParaRPr lang="en-US"/>
          </a:p>
        </p:txBody>
      </p:sp>
    </p:spTree>
    <p:extLst>
      <p:ext uri="{BB962C8B-B14F-4D97-AF65-F5344CB8AC3E}">
        <p14:creationId xmlns:p14="http://schemas.microsoft.com/office/powerpoint/2010/main" val="2604189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DEF262-CCFF-49CA-B33D-D6BD01EAB4C9}" type="slidenum">
              <a:rPr lang="en-US" smtClean="0"/>
              <a:t>2</a:t>
            </a:fld>
            <a:endParaRPr lang="en-US"/>
          </a:p>
        </p:txBody>
      </p:sp>
    </p:spTree>
    <p:extLst>
      <p:ext uri="{BB962C8B-B14F-4D97-AF65-F5344CB8AC3E}">
        <p14:creationId xmlns:p14="http://schemas.microsoft.com/office/powerpoint/2010/main" val="577982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DEF262-CCFF-49CA-B33D-D6BD01EAB4C9}" type="slidenum">
              <a:rPr lang="en-US" smtClean="0"/>
              <a:t>3</a:t>
            </a:fld>
            <a:endParaRPr lang="en-US"/>
          </a:p>
        </p:txBody>
      </p:sp>
    </p:spTree>
    <p:extLst>
      <p:ext uri="{BB962C8B-B14F-4D97-AF65-F5344CB8AC3E}">
        <p14:creationId xmlns:p14="http://schemas.microsoft.com/office/powerpoint/2010/main" val="1990331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DEF262-CCFF-49CA-B33D-D6BD01EAB4C9}" type="slidenum">
              <a:rPr lang="en-US" smtClean="0"/>
              <a:t>5</a:t>
            </a:fld>
            <a:endParaRPr lang="en-US"/>
          </a:p>
        </p:txBody>
      </p:sp>
    </p:spTree>
    <p:extLst>
      <p:ext uri="{BB962C8B-B14F-4D97-AF65-F5344CB8AC3E}">
        <p14:creationId xmlns:p14="http://schemas.microsoft.com/office/powerpoint/2010/main" val="3528187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DEF262-CCFF-49CA-B33D-D6BD01EAB4C9}" type="slidenum">
              <a:rPr lang="en-US" smtClean="0"/>
              <a:t>6</a:t>
            </a:fld>
            <a:endParaRPr lang="en-US"/>
          </a:p>
        </p:txBody>
      </p:sp>
    </p:spTree>
    <p:extLst>
      <p:ext uri="{BB962C8B-B14F-4D97-AF65-F5344CB8AC3E}">
        <p14:creationId xmlns:p14="http://schemas.microsoft.com/office/powerpoint/2010/main" val="2081398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DEF262-CCFF-49CA-B33D-D6BD01EAB4C9}" type="slidenum">
              <a:rPr lang="en-US" smtClean="0"/>
              <a:t>24</a:t>
            </a:fld>
            <a:endParaRPr lang="en-US"/>
          </a:p>
        </p:txBody>
      </p:sp>
    </p:spTree>
    <p:extLst>
      <p:ext uri="{BB962C8B-B14F-4D97-AF65-F5344CB8AC3E}">
        <p14:creationId xmlns:p14="http://schemas.microsoft.com/office/powerpoint/2010/main" val="476551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DEF262-CCFF-49CA-B33D-D6BD01EAB4C9}" type="slidenum">
              <a:rPr lang="en-US" smtClean="0"/>
              <a:t>25</a:t>
            </a:fld>
            <a:endParaRPr lang="en-US"/>
          </a:p>
        </p:txBody>
      </p:sp>
    </p:spTree>
    <p:extLst>
      <p:ext uri="{BB962C8B-B14F-4D97-AF65-F5344CB8AC3E}">
        <p14:creationId xmlns:p14="http://schemas.microsoft.com/office/powerpoint/2010/main" val="1175508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84F7059-1581-4769-A897-6881CD1724CA}" type="datetimeFigureOut">
              <a:rPr lang="en-US" smtClean="0"/>
              <a:t>10/21/2021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5946A-32C6-46D4-9E82-646DADB36A83}" type="slidenum">
              <a:rPr lang="en-US" smtClean="0"/>
              <a:t>‹#›</a:t>
            </a:fld>
            <a:endParaRPr lang="en-US"/>
          </a:p>
        </p:txBody>
      </p:sp>
    </p:spTree>
    <p:extLst>
      <p:ext uri="{BB962C8B-B14F-4D97-AF65-F5344CB8AC3E}">
        <p14:creationId xmlns:p14="http://schemas.microsoft.com/office/powerpoint/2010/main" val="861965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4F7059-1581-4769-A897-6881CD1724CA}" type="datetimeFigureOut">
              <a:rPr lang="en-US" smtClean="0"/>
              <a:t>10/21/2021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5946A-32C6-46D4-9E82-646DADB36A83}" type="slidenum">
              <a:rPr lang="en-US" smtClean="0"/>
              <a:t>‹#›</a:t>
            </a:fld>
            <a:endParaRPr lang="en-US"/>
          </a:p>
        </p:txBody>
      </p:sp>
    </p:spTree>
    <p:extLst>
      <p:ext uri="{BB962C8B-B14F-4D97-AF65-F5344CB8AC3E}">
        <p14:creationId xmlns:p14="http://schemas.microsoft.com/office/powerpoint/2010/main" val="2071670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4F7059-1581-4769-A897-6881CD1724CA}" type="datetimeFigureOut">
              <a:rPr lang="en-US" smtClean="0"/>
              <a:t>10/21/2021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5946A-32C6-46D4-9E82-646DADB36A83}" type="slidenum">
              <a:rPr lang="en-US" smtClean="0"/>
              <a:t>‹#›</a:t>
            </a:fld>
            <a:endParaRPr lang="en-US"/>
          </a:p>
        </p:txBody>
      </p:sp>
    </p:spTree>
    <p:extLst>
      <p:ext uri="{BB962C8B-B14F-4D97-AF65-F5344CB8AC3E}">
        <p14:creationId xmlns:p14="http://schemas.microsoft.com/office/powerpoint/2010/main" val="3132156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4F7059-1581-4769-A897-6881CD1724CA}" type="datetimeFigureOut">
              <a:rPr lang="en-US" smtClean="0"/>
              <a:t>10/21/2021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5946A-32C6-46D4-9E82-646DADB36A83}" type="slidenum">
              <a:rPr lang="en-US" smtClean="0"/>
              <a:t>‹#›</a:t>
            </a:fld>
            <a:endParaRPr lang="en-US"/>
          </a:p>
        </p:txBody>
      </p:sp>
    </p:spTree>
    <p:extLst>
      <p:ext uri="{BB962C8B-B14F-4D97-AF65-F5344CB8AC3E}">
        <p14:creationId xmlns:p14="http://schemas.microsoft.com/office/powerpoint/2010/main" val="3001581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4F7059-1581-4769-A897-6881CD1724CA}" type="datetimeFigureOut">
              <a:rPr lang="en-US" smtClean="0"/>
              <a:t>10/21/2021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5946A-32C6-46D4-9E82-646DADB36A83}" type="slidenum">
              <a:rPr lang="en-US" smtClean="0"/>
              <a:t>‹#›</a:t>
            </a:fld>
            <a:endParaRPr lang="en-US"/>
          </a:p>
        </p:txBody>
      </p:sp>
    </p:spTree>
    <p:extLst>
      <p:ext uri="{BB962C8B-B14F-4D97-AF65-F5344CB8AC3E}">
        <p14:creationId xmlns:p14="http://schemas.microsoft.com/office/powerpoint/2010/main" val="3138767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4F7059-1581-4769-A897-6881CD1724CA}" type="datetimeFigureOut">
              <a:rPr lang="en-US" smtClean="0"/>
              <a:t>10/21/2021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5946A-32C6-46D4-9E82-646DADB36A83}" type="slidenum">
              <a:rPr lang="en-US" smtClean="0"/>
              <a:t>‹#›</a:t>
            </a:fld>
            <a:endParaRPr lang="en-US"/>
          </a:p>
        </p:txBody>
      </p:sp>
    </p:spTree>
    <p:extLst>
      <p:ext uri="{BB962C8B-B14F-4D97-AF65-F5344CB8AC3E}">
        <p14:creationId xmlns:p14="http://schemas.microsoft.com/office/powerpoint/2010/main" val="85026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4F7059-1581-4769-A897-6881CD1724CA}" type="datetimeFigureOut">
              <a:rPr lang="en-US" smtClean="0"/>
              <a:t>10/21/2021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95946A-32C6-46D4-9E82-646DADB36A83}" type="slidenum">
              <a:rPr lang="en-US" smtClean="0"/>
              <a:t>‹#›</a:t>
            </a:fld>
            <a:endParaRPr lang="en-US"/>
          </a:p>
        </p:txBody>
      </p:sp>
    </p:spTree>
    <p:extLst>
      <p:ext uri="{BB962C8B-B14F-4D97-AF65-F5344CB8AC3E}">
        <p14:creationId xmlns:p14="http://schemas.microsoft.com/office/powerpoint/2010/main" val="1008844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4F7059-1581-4769-A897-6881CD1724CA}" type="datetimeFigureOut">
              <a:rPr lang="en-US" smtClean="0"/>
              <a:t>10/21/2021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95946A-32C6-46D4-9E82-646DADB36A83}" type="slidenum">
              <a:rPr lang="en-US" smtClean="0"/>
              <a:t>‹#›</a:t>
            </a:fld>
            <a:endParaRPr lang="en-US"/>
          </a:p>
        </p:txBody>
      </p:sp>
    </p:spTree>
    <p:extLst>
      <p:ext uri="{BB962C8B-B14F-4D97-AF65-F5344CB8AC3E}">
        <p14:creationId xmlns:p14="http://schemas.microsoft.com/office/powerpoint/2010/main" val="987209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4F7059-1581-4769-A897-6881CD1724CA}" type="datetimeFigureOut">
              <a:rPr lang="en-US" smtClean="0"/>
              <a:t>10/21/2021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95946A-32C6-46D4-9E82-646DADB36A83}" type="slidenum">
              <a:rPr lang="en-US" smtClean="0"/>
              <a:t>‹#›</a:t>
            </a:fld>
            <a:endParaRPr lang="en-US"/>
          </a:p>
        </p:txBody>
      </p:sp>
    </p:spTree>
    <p:extLst>
      <p:ext uri="{BB962C8B-B14F-4D97-AF65-F5344CB8AC3E}">
        <p14:creationId xmlns:p14="http://schemas.microsoft.com/office/powerpoint/2010/main" val="959980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4F7059-1581-4769-A897-6881CD1724CA}" type="datetimeFigureOut">
              <a:rPr lang="en-US" smtClean="0"/>
              <a:t>10/21/2021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5946A-32C6-46D4-9E82-646DADB36A83}" type="slidenum">
              <a:rPr lang="en-US" smtClean="0"/>
              <a:t>‹#›</a:t>
            </a:fld>
            <a:endParaRPr lang="en-US"/>
          </a:p>
        </p:txBody>
      </p:sp>
    </p:spTree>
    <p:extLst>
      <p:ext uri="{BB962C8B-B14F-4D97-AF65-F5344CB8AC3E}">
        <p14:creationId xmlns:p14="http://schemas.microsoft.com/office/powerpoint/2010/main" val="2420471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4F7059-1581-4769-A897-6881CD1724CA}" type="datetimeFigureOut">
              <a:rPr lang="en-US" smtClean="0"/>
              <a:t>10/21/2021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5946A-32C6-46D4-9E82-646DADB36A83}" type="slidenum">
              <a:rPr lang="en-US" smtClean="0"/>
              <a:t>‹#›</a:t>
            </a:fld>
            <a:endParaRPr lang="en-US"/>
          </a:p>
        </p:txBody>
      </p:sp>
    </p:spTree>
    <p:extLst>
      <p:ext uri="{BB962C8B-B14F-4D97-AF65-F5344CB8AC3E}">
        <p14:creationId xmlns:p14="http://schemas.microsoft.com/office/powerpoint/2010/main" val="850535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4F7059-1581-4769-A897-6881CD1724CA}" type="datetimeFigureOut">
              <a:rPr lang="en-US" smtClean="0"/>
              <a:t>10/21/2021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5946A-32C6-46D4-9E82-646DADB36A83}" type="slidenum">
              <a:rPr lang="en-US" smtClean="0"/>
              <a:t>‹#›</a:t>
            </a:fld>
            <a:endParaRPr lang="en-US"/>
          </a:p>
        </p:txBody>
      </p:sp>
    </p:spTree>
    <p:extLst>
      <p:ext uri="{BB962C8B-B14F-4D97-AF65-F5344CB8AC3E}">
        <p14:creationId xmlns:p14="http://schemas.microsoft.com/office/powerpoint/2010/main" val="674471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olorado.edu/rocky-mountain-research-data-center/" TargetMode="Externa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hyperlink" Target="mailto:kas.mclean@colorado.edu" TargetMode="External"/><Relationship Id="rId5" Type="http://schemas.openxmlformats.org/officeDocument/2006/relationships/hyperlink" Target="mailto:philip.m.pendergast@census.gov" TargetMode="External"/><Relationship Id="rId4" Type="http://schemas.openxmlformats.org/officeDocument/2006/relationships/hyperlink" Target="mailto:jani.little@colorado.edu"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www.cdc.gov/nchs/nhis/about_nhis.htm"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n.cdc.gov/nchs/data/nhanes/survey_contents.pdf"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hyperlink" Target="https://www.cdc.gov/nchs/nhis/special_topics.htm" TargetMode="External"/><Relationship Id="rId4" Type="http://schemas.openxmlformats.org/officeDocument/2006/relationships/hyperlink" Target="https://www.cdc.gov/nchs/data/nhis/NHIS_Supplements_and_Sponsors.pdf"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cdc.gov/nchs/data-linkage/mortality-restricted.htm"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ahrq.gov/data/meps.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meps.ahrq.gov/mepsweb/survey_comp/mpc.jsp" TargetMode="External"/><Relationship Id="rId2" Type="http://schemas.openxmlformats.org/officeDocument/2006/relationships/hyperlink" Target="http://meps.ahrq.gov/mepsweb/survey_comp/household.jsp"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meps.ahrq.gov/mepsweb/survey_comp/Insurance.jsp" TargetMode="Externa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cdc.gov/rdc/b5aprovproj/ap540.htm"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1.jpeg"/></Relationships>
</file>

<file path=ppt/slides/_rels/slide2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s://www.cdc.gov/rdc/b1datatype/dt122.htm" TargetMode="External"/><Relationship Id="rId7" Type="http://schemas.openxmlformats.org/officeDocument/2006/relationships/hyperlink" Target="http://www.meps.ahrq.gov/mepsweb/data_stats/onsite_datacenter.jsp"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hyperlink" Target="https://www.cdc.gov/rdc/leftbrch/Presubmit.htm" TargetMode="External"/><Relationship Id="rId5" Type="http://schemas.openxmlformats.org/officeDocument/2006/relationships/hyperlink" Target="https://www.cdc.gov/rdc/leftbrch/userestricdt.htm" TargetMode="External"/><Relationship Id="rId4" Type="http://schemas.openxmlformats.org/officeDocument/2006/relationships/hyperlink" Target="http://www.cdc.gov/rdc/b1datatype/dt100.htm"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https://www.cdc.gov/nchs/nhanes/index.htm"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9E53A55-F3EE-4484-88C0-86F9C40014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22445"/>
            <a:ext cx="12192000" cy="1035555"/>
          </a:xfrm>
          <a:prstGeom prst="rect">
            <a:avLst/>
          </a:prstGeom>
        </p:spPr>
      </p:pic>
      <p:sp>
        <p:nvSpPr>
          <p:cNvPr id="4" name="TextBox 3">
            <a:extLst>
              <a:ext uri="{FF2B5EF4-FFF2-40B4-BE49-F238E27FC236}">
                <a16:creationId xmlns:a16="http://schemas.microsoft.com/office/drawing/2014/main" id="{D5FA8217-81CB-4615-9FB7-700C5AEE46DB}"/>
              </a:ext>
            </a:extLst>
          </p:cNvPr>
          <p:cNvSpPr txBox="1"/>
          <p:nvPr/>
        </p:nvSpPr>
        <p:spPr>
          <a:xfrm>
            <a:off x="972511" y="255668"/>
            <a:ext cx="9944100" cy="5247590"/>
          </a:xfrm>
          <a:prstGeom prst="rect">
            <a:avLst/>
          </a:prstGeom>
          <a:noFill/>
        </p:spPr>
        <p:txBody>
          <a:bodyPr wrap="square" rtlCol="0">
            <a:spAutoFit/>
          </a:bodyPr>
          <a:lstStyle/>
          <a:p>
            <a:pPr>
              <a:lnSpc>
                <a:spcPct val="100000"/>
              </a:lnSpc>
            </a:pP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Rocky Mountain Research Data Center (RMRDC):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Executive Director</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jani.little@colorado.edu</a:t>
            </a:r>
          </a:p>
          <a:p>
            <a:pPr algn="ctr">
              <a:lnSpc>
                <a:spcPct val="100000"/>
              </a:lnSpc>
            </a:pPr>
            <a:r>
              <a:rPr lang="en-US" sz="2800" b="1" dirty="0">
                <a:effectLst/>
                <a:latin typeface="Calibri" panose="020F0502020204030204" pitchFamily="34" charset="0"/>
                <a:ea typeface="Calibri" panose="020F0502020204030204" pitchFamily="34" charset="0"/>
                <a:cs typeface="Times New Roman" panose="02020603050405020304" pitchFamily="18" charset="0"/>
              </a:rPr>
              <a:t>Restricted-Use Health Data Available through the RMRDC</a:t>
            </a:r>
          </a:p>
          <a:p>
            <a:pPr algn="ctr">
              <a:lnSpc>
                <a:spcPct val="100000"/>
              </a:lnSpc>
            </a:pPr>
            <a:endParaRPr lang="en-US" sz="1800" b="1" dirty="0">
              <a:hlinkClick r:id="rId3"/>
            </a:endParaRPr>
          </a:p>
          <a:p>
            <a:pPr algn="ctr">
              <a:lnSpc>
                <a:spcPct val="100000"/>
              </a:lnSpc>
            </a:pPr>
            <a:r>
              <a:rPr lang="en-US" sz="1800" b="1" dirty="0">
                <a:hlinkClick r:id="rId3"/>
              </a:rPr>
              <a:t>https://www.colorado.edu/rocky-mountain-research-data-center/</a:t>
            </a:r>
            <a:endParaRPr lang="en-US" sz="1800" b="1" dirty="0"/>
          </a:p>
          <a:p>
            <a:pPr algn="ctr">
              <a:lnSpc>
                <a:spcPct val="100000"/>
              </a:lnSpc>
              <a:spcBef>
                <a:spcPts val="600"/>
              </a:spcBef>
            </a:pPr>
            <a:endParaRPr lang="en-US" dirty="0"/>
          </a:p>
          <a:p>
            <a:pPr algn="ctr">
              <a:lnSpc>
                <a:spcPct val="100000"/>
              </a:lnSpc>
              <a:spcBef>
                <a:spcPts val="600"/>
              </a:spcBef>
            </a:pPr>
            <a:r>
              <a:rPr lang="en-US" dirty="0"/>
              <a:t>Jani Little, Executive Director</a:t>
            </a:r>
          </a:p>
          <a:p>
            <a:pPr algn="ctr">
              <a:lnSpc>
                <a:spcPct val="100000"/>
              </a:lnSpc>
              <a:spcBef>
                <a:spcPts val="600"/>
              </a:spcBef>
            </a:pPr>
            <a:r>
              <a:rPr lang="en-US" sz="1400" dirty="0">
                <a:hlinkClick r:id="rId4"/>
              </a:rPr>
              <a:t>jani.little@colorado.edu</a:t>
            </a:r>
            <a:endParaRPr lang="en-US" sz="1400" dirty="0"/>
          </a:p>
          <a:p>
            <a:pPr algn="ctr">
              <a:lnSpc>
                <a:spcPct val="100000"/>
              </a:lnSpc>
              <a:spcBef>
                <a:spcPts val="600"/>
              </a:spcBef>
            </a:pPr>
            <a:r>
              <a:rPr lang="en-US" dirty="0"/>
              <a:t>Philip Pendergast, Administrator</a:t>
            </a:r>
          </a:p>
          <a:p>
            <a:pPr algn="ctr">
              <a:lnSpc>
                <a:spcPct val="100000"/>
              </a:lnSpc>
            </a:pPr>
            <a:r>
              <a:rPr lang="en-US" sz="1400" dirty="0">
                <a:hlinkClick r:id="rId5"/>
              </a:rPr>
              <a:t>philip.m.pendergast@census.gov</a:t>
            </a:r>
            <a:endParaRPr lang="en-US" sz="1400" dirty="0"/>
          </a:p>
          <a:p>
            <a:pPr algn="ctr">
              <a:lnSpc>
                <a:spcPct val="100000"/>
              </a:lnSpc>
            </a:pPr>
            <a:r>
              <a:rPr lang="en-US" dirty="0"/>
              <a:t>Kas McLean, GRA (Econ PhD Candidate)</a:t>
            </a:r>
          </a:p>
          <a:p>
            <a:pPr algn="ctr">
              <a:lnSpc>
                <a:spcPct val="100000"/>
              </a:lnSpc>
            </a:pPr>
            <a:r>
              <a:rPr lang="en-US" sz="1400" dirty="0">
                <a:hlinkClick r:id="rId6"/>
              </a:rPr>
              <a:t>kas.mclean@colorado.edu</a:t>
            </a:r>
            <a:endParaRPr lang="en-US" sz="1400" dirty="0"/>
          </a:p>
          <a:p>
            <a:pPr>
              <a:lnSpc>
                <a:spcPct val="100000"/>
              </a:lnSpc>
              <a:spcBef>
                <a:spcPts val="600"/>
              </a:spcBef>
            </a:pPr>
            <a:endParaRPr lang="en-US" dirty="0"/>
          </a:p>
          <a:p>
            <a:pPr>
              <a:lnSpc>
                <a:spcPct val="100000"/>
              </a:lnSpc>
            </a:pPr>
            <a:r>
              <a:rPr lang="en-US" b="1" dirty="0">
                <a:solidFill>
                  <a:schemeClr val="bg1"/>
                </a:solidFill>
              </a:rPr>
              <a:t>/www.colorado.edu/rocky-mountain-research-data-center</a:t>
            </a:r>
            <a:r>
              <a:rPr lang="en-US" sz="1800" b="1" dirty="0">
                <a:solidFill>
                  <a:schemeClr val="bg1"/>
                </a:solidFill>
              </a:rPr>
              <a:t>/</a:t>
            </a:r>
          </a:p>
          <a:p>
            <a:pPr>
              <a:lnSpc>
                <a:spcPct val="100000"/>
              </a:lnSpc>
              <a:spcBef>
                <a:spcPts val="600"/>
              </a:spcBef>
            </a:pPr>
            <a:endParaRPr lang="en-US" dirty="0">
              <a:solidFill>
                <a:schemeClr val="bg1"/>
              </a:solidFill>
            </a:endParaRPr>
          </a:p>
          <a:p>
            <a:endParaRPr lang="en-US" dirty="0"/>
          </a:p>
        </p:txBody>
      </p:sp>
    </p:spTree>
    <p:extLst>
      <p:ext uri="{BB962C8B-B14F-4D97-AF65-F5344CB8AC3E}">
        <p14:creationId xmlns:p14="http://schemas.microsoft.com/office/powerpoint/2010/main" val="563003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726C13-04F9-4F90-B453-DC661D4664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33444"/>
            <a:ext cx="12192000" cy="1035555"/>
          </a:xfrm>
          <a:prstGeom prst="rect">
            <a:avLst/>
          </a:prstGeom>
        </p:spPr>
      </p:pic>
      <p:sp>
        <p:nvSpPr>
          <p:cNvPr id="4" name="TextBox 3">
            <a:extLst>
              <a:ext uri="{FF2B5EF4-FFF2-40B4-BE49-F238E27FC236}">
                <a16:creationId xmlns:a16="http://schemas.microsoft.com/office/drawing/2014/main" id="{A6C63258-0129-4395-A0F5-09CD9C43E0B8}"/>
              </a:ext>
            </a:extLst>
          </p:cNvPr>
          <p:cNvSpPr txBox="1"/>
          <p:nvPr/>
        </p:nvSpPr>
        <p:spPr>
          <a:xfrm>
            <a:off x="1548245" y="1007918"/>
            <a:ext cx="8458200" cy="2708434"/>
          </a:xfrm>
          <a:prstGeom prst="rect">
            <a:avLst/>
          </a:prstGeom>
          <a:noFill/>
        </p:spPr>
        <p:txBody>
          <a:bodyPr wrap="square">
            <a:spAutoFit/>
          </a:bodyPr>
          <a:lstStyle/>
          <a:p>
            <a:pPr algn="ctr"/>
            <a:r>
              <a:rPr lang="en-US" sz="3200" dirty="0"/>
              <a:t>NHANES</a:t>
            </a:r>
          </a:p>
          <a:p>
            <a:r>
              <a:rPr lang="en-US" sz="2400" dirty="0"/>
              <a:t>The interview includes demographic, socioeconomic, dietary, and health-related questions. The physical examination component consists of medical, dental, and physiological measurements, as well as laboratory tests administered by highly trained medical personnel.</a:t>
            </a:r>
          </a:p>
          <a:p>
            <a:endParaRPr lang="en-US" dirty="0"/>
          </a:p>
        </p:txBody>
      </p:sp>
    </p:spTree>
    <p:extLst>
      <p:ext uri="{BB962C8B-B14F-4D97-AF65-F5344CB8AC3E}">
        <p14:creationId xmlns:p14="http://schemas.microsoft.com/office/powerpoint/2010/main" val="408140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726C13-04F9-4F90-B453-DC661D4664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33444"/>
            <a:ext cx="12192000" cy="1035555"/>
          </a:xfrm>
          <a:prstGeom prst="rect">
            <a:avLst/>
          </a:prstGeom>
        </p:spPr>
      </p:pic>
      <p:sp>
        <p:nvSpPr>
          <p:cNvPr id="4" name="TextBox 3">
            <a:extLst>
              <a:ext uri="{FF2B5EF4-FFF2-40B4-BE49-F238E27FC236}">
                <a16:creationId xmlns:a16="http://schemas.microsoft.com/office/drawing/2014/main" id="{91F72886-F364-4FD4-9DFD-5A561FA83552}"/>
              </a:ext>
            </a:extLst>
          </p:cNvPr>
          <p:cNvSpPr txBox="1"/>
          <p:nvPr/>
        </p:nvSpPr>
        <p:spPr>
          <a:xfrm>
            <a:off x="1496291" y="706582"/>
            <a:ext cx="7645111" cy="3908762"/>
          </a:xfrm>
          <a:prstGeom prst="rect">
            <a:avLst/>
          </a:prstGeom>
          <a:noFill/>
        </p:spPr>
        <p:txBody>
          <a:bodyPr wrap="square">
            <a:spAutoFit/>
          </a:bodyPr>
          <a:lstStyle/>
          <a:p>
            <a:pPr algn="ctr"/>
            <a:r>
              <a:rPr lang="en-US" sz="3200" dirty="0"/>
              <a:t>NHANES</a:t>
            </a:r>
          </a:p>
          <a:p>
            <a:endParaRPr lang="en-US" sz="2400" dirty="0"/>
          </a:p>
          <a:p>
            <a:r>
              <a:rPr lang="en-US" sz="2400" dirty="0"/>
              <a:t>It began in the early 1960s and has been conducted as a series of surveys focusing on different population groups or health topics. In 1999, the survey became a continuous program that has a changing focus on a variety of health and nutrition measurements to meet emerging needs. The survey examines a nationally representative sample of about 5,000 persons each year. These persons are located in approximately 15 counties across the country each year.</a:t>
            </a:r>
          </a:p>
        </p:txBody>
      </p:sp>
    </p:spTree>
    <p:extLst>
      <p:ext uri="{BB962C8B-B14F-4D97-AF65-F5344CB8AC3E}">
        <p14:creationId xmlns:p14="http://schemas.microsoft.com/office/powerpoint/2010/main" val="4243622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726C13-04F9-4F90-B453-DC661D4664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33444"/>
            <a:ext cx="12192000" cy="1035555"/>
          </a:xfrm>
          <a:prstGeom prst="rect">
            <a:avLst/>
          </a:prstGeom>
        </p:spPr>
      </p:pic>
      <p:sp>
        <p:nvSpPr>
          <p:cNvPr id="4" name="TextBox 3">
            <a:extLst>
              <a:ext uri="{FF2B5EF4-FFF2-40B4-BE49-F238E27FC236}">
                <a16:creationId xmlns:a16="http://schemas.microsoft.com/office/drawing/2014/main" id="{13B17B42-6A61-417C-93E1-1D062DC5F6B1}"/>
              </a:ext>
            </a:extLst>
          </p:cNvPr>
          <p:cNvSpPr txBox="1"/>
          <p:nvPr/>
        </p:nvSpPr>
        <p:spPr>
          <a:xfrm>
            <a:off x="1070264" y="654627"/>
            <a:ext cx="9175172" cy="4647426"/>
          </a:xfrm>
          <a:prstGeom prst="rect">
            <a:avLst/>
          </a:prstGeom>
          <a:noFill/>
        </p:spPr>
        <p:txBody>
          <a:bodyPr wrap="square">
            <a:spAutoFit/>
          </a:bodyPr>
          <a:lstStyle/>
          <a:p>
            <a:pPr algn="ctr"/>
            <a:r>
              <a:rPr lang="en-US" sz="3200" dirty="0"/>
              <a:t>NHANES</a:t>
            </a:r>
          </a:p>
          <a:p>
            <a:endParaRPr lang="en-US" sz="2400" dirty="0"/>
          </a:p>
          <a:p>
            <a:r>
              <a:rPr lang="en-US" sz="2400" dirty="0"/>
              <a:t>Findings from NHANES are used to determine the prevalence of major diseases and risk factors for diseases. </a:t>
            </a:r>
          </a:p>
          <a:p>
            <a:endParaRPr lang="en-US" sz="2400" dirty="0"/>
          </a:p>
          <a:p>
            <a:r>
              <a:rPr lang="en-US" sz="2400" dirty="0"/>
              <a:t>NHANES findings are also the basis for national standards for such measurements as height, weight, and blood pressure. </a:t>
            </a:r>
          </a:p>
          <a:p>
            <a:endParaRPr lang="en-US" sz="2400" dirty="0"/>
          </a:p>
          <a:p>
            <a:r>
              <a:rPr lang="en-US" sz="2400" dirty="0"/>
              <a:t>Data from this survey will be used in epidemiological studies and health sciences research, which help develop sound public health policy, direct and design health programs and services, and expand the health knowledge for the Nation.</a:t>
            </a:r>
          </a:p>
        </p:txBody>
      </p:sp>
    </p:spTree>
    <p:extLst>
      <p:ext uri="{BB962C8B-B14F-4D97-AF65-F5344CB8AC3E}">
        <p14:creationId xmlns:p14="http://schemas.microsoft.com/office/powerpoint/2010/main" val="3706539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F0723-6B13-4476-AA48-0495FD64C889}"/>
              </a:ext>
            </a:extLst>
          </p:cNvPr>
          <p:cNvSpPr>
            <a:spLocks noGrp="1"/>
          </p:cNvSpPr>
          <p:nvPr>
            <p:ph type="title"/>
          </p:nvPr>
        </p:nvSpPr>
        <p:spPr/>
        <p:txBody>
          <a:bodyPr>
            <a:normAutofit fontScale="90000"/>
          </a:bodyPr>
          <a:lstStyle/>
          <a:p>
            <a:r>
              <a:rPr lang="en-US" sz="2400" dirty="0"/>
              <a:t>The sample for the survey is selected to represent the U.S. population of all ages. To produce reliable statistics, NHANES over-samples persons 60 and older, African Americans, and Hispanics.</a:t>
            </a:r>
            <a:br>
              <a:rPr lang="en-US" sz="2400" dirty="0"/>
            </a:br>
            <a:br>
              <a:rPr lang="en-US" sz="2400" dirty="0"/>
            </a:br>
            <a:r>
              <a:rPr lang="en-US" sz="2000" dirty="0"/>
              <a:t>The diseases, medical conditions, and health indicators studied include:</a:t>
            </a:r>
          </a:p>
        </p:txBody>
      </p:sp>
      <p:sp>
        <p:nvSpPr>
          <p:cNvPr id="3" name="Content Placeholder 2">
            <a:extLst>
              <a:ext uri="{FF2B5EF4-FFF2-40B4-BE49-F238E27FC236}">
                <a16:creationId xmlns:a16="http://schemas.microsoft.com/office/drawing/2014/main" id="{D7076459-DAAC-417E-A1E1-32553DEB789D}"/>
              </a:ext>
            </a:extLst>
          </p:cNvPr>
          <p:cNvSpPr>
            <a:spLocks noGrp="1"/>
          </p:cNvSpPr>
          <p:nvPr>
            <p:ph sz="half" idx="1"/>
          </p:nvPr>
        </p:nvSpPr>
        <p:spPr/>
        <p:txBody>
          <a:bodyPr>
            <a:normAutofit fontScale="92500" lnSpcReduction="20000"/>
          </a:bodyPr>
          <a:lstStyle/>
          <a:p>
            <a:r>
              <a:rPr lang="en-US" dirty="0"/>
              <a:t>Anemia</a:t>
            </a:r>
          </a:p>
          <a:p>
            <a:r>
              <a:rPr lang="en-US" dirty="0"/>
              <a:t>Cardiovascular disease</a:t>
            </a:r>
          </a:p>
          <a:p>
            <a:r>
              <a:rPr lang="en-US" dirty="0"/>
              <a:t>Diabetes</a:t>
            </a:r>
          </a:p>
          <a:p>
            <a:r>
              <a:rPr lang="en-US" dirty="0"/>
              <a:t>Environmental exposures</a:t>
            </a:r>
          </a:p>
          <a:p>
            <a:r>
              <a:rPr lang="en-US" dirty="0"/>
              <a:t>Eye diseases</a:t>
            </a:r>
          </a:p>
          <a:p>
            <a:r>
              <a:rPr lang="en-US" dirty="0"/>
              <a:t>Hearing loss</a:t>
            </a:r>
          </a:p>
          <a:p>
            <a:r>
              <a:rPr lang="en-US" dirty="0"/>
              <a:t>Infectious diseases</a:t>
            </a:r>
          </a:p>
          <a:p>
            <a:r>
              <a:rPr lang="en-US" dirty="0"/>
              <a:t>Kidney disease</a:t>
            </a:r>
          </a:p>
          <a:p>
            <a:r>
              <a:rPr lang="en-US" dirty="0"/>
              <a:t>Nutrition</a:t>
            </a:r>
          </a:p>
          <a:p>
            <a:endParaRPr lang="en-US" dirty="0"/>
          </a:p>
        </p:txBody>
      </p:sp>
      <p:sp>
        <p:nvSpPr>
          <p:cNvPr id="4" name="Content Placeholder 3">
            <a:extLst>
              <a:ext uri="{FF2B5EF4-FFF2-40B4-BE49-F238E27FC236}">
                <a16:creationId xmlns:a16="http://schemas.microsoft.com/office/drawing/2014/main" id="{A21A695D-7DC5-4CB4-89AF-DEA1D2F94B6D}"/>
              </a:ext>
            </a:extLst>
          </p:cNvPr>
          <p:cNvSpPr>
            <a:spLocks noGrp="1"/>
          </p:cNvSpPr>
          <p:nvPr>
            <p:ph sz="half" idx="2"/>
          </p:nvPr>
        </p:nvSpPr>
        <p:spPr/>
        <p:txBody>
          <a:bodyPr>
            <a:normAutofit fontScale="92500" lnSpcReduction="20000"/>
          </a:bodyPr>
          <a:lstStyle/>
          <a:p>
            <a:r>
              <a:rPr lang="en-US" dirty="0"/>
              <a:t>Obesity</a:t>
            </a:r>
          </a:p>
          <a:p>
            <a:r>
              <a:rPr lang="en-US" dirty="0"/>
              <a:t>Oral health</a:t>
            </a:r>
          </a:p>
          <a:p>
            <a:r>
              <a:rPr lang="en-US" dirty="0"/>
              <a:t>Osteoporosis</a:t>
            </a:r>
          </a:p>
          <a:p>
            <a:r>
              <a:rPr lang="en-US" dirty="0"/>
              <a:t>Physical fitness and physical functioning</a:t>
            </a:r>
          </a:p>
          <a:p>
            <a:r>
              <a:rPr lang="en-US" dirty="0"/>
              <a:t>Reproductive history and sexual behavior</a:t>
            </a:r>
          </a:p>
          <a:p>
            <a:r>
              <a:rPr lang="en-US" dirty="0"/>
              <a:t>Respiratory disease (asthma, chronic bronchitis, emphysema)</a:t>
            </a:r>
          </a:p>
          <a:p>
            <a:r>
              <a:rPr lang="en-US" dirty="0"/>
              <a:t>Sexually transmitted diseases</a:t>
            </a:r>
          </a:p>
          <a:p>
            <a:r>
              <a:rPr lang="en-US" dirty="0"/>
              <a:t>Vision</a:t>
            </a:r>
          </a:p>
          <a:p>
            <a:endParaRPr lang="en-US" dirty="0"/>
          </a:p>
        </p:txBody>
      </p:sp>
      <p:pic>
        <p:nvPicPr>
          <p:cNvPr id="6" name="Picture 5">
            <a:extLst>
              <a:ext uri="{FF2B5EF4-FFF2-40B4-BE49-F238E27FC236}">
                <a16:creationId xmlns:a16="http://schemas.microsoft.com/office/drawing/2014/main" id="{27D45C49-8452-495C-8B39-3FDEDCD270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94122"/>
            <a:ext cx="12192000" cy="1035555"/>
          </a:xfrm>
          <a:prstGeom prst="rect">
            <a:avLst/>
          </a:prstGeom>
        </p:spPr>
      </p:pic>
    </p:spTree>
    <p:extLst>
      <p:ext uri="{BB962C8B-B14F-4D97-AF65-F5344CB8AC3E}">
        <p14:creationId xmlns:p14="http://schemas.microsoft.com/office/powerpoint/2010/main" val="3272872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726C13-04F9-4F90-B453-DC661D4664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33444"/>
            <a:ext cx="12192000" cy="1035555"/>
          </a:xfrm>
          <a:prstGeom prst="rect">
            <a:avLst/>
          </a:prstGeom>
        </p:spPr>
      </p:pic>
      <p:sp>
        <p:nvSpPr>
          <p:cNvPr id="6" name="TextBox 5">
            <a:extLst>
              <a:ext uri="{FF2B5EF4-FFF2-40B4-BE49-F238E27FC236}">
                <a16:creationId xmlns:a16="http://schemas.microsoft.com/office/drawing/2014/main" id="{7637F6E3-BE07-4C8A-A970-334FE166451A}"/>
              </a:ext>
            </a:extLst>
          </p:cNvPr>
          <p:cNvSpPr txBox="1"/>
          <p:nvPr/>
        </p:nvSpPr>
        <p:spPr>
          <a:xfrm>
            <a:off x="1361208" y="1039090"/>
            <a:ext cx="9705109" cy="3477875"/>
          </a:xfrm>
          <a:prstGeom prst="rect">
            <a:avLst/>
          </a:prstGeom>
          <a:noFill/>
        </p:spPr>
        <p:txBody>
          <a:bodyPr wrap="square">
            <a:spAutoFit/>
          </a:bodyPr>
          <a:lstStyle/>
          <a:p>
            <a:r>
              <a:rPr lang="en-US" sz="3200" b="1" dirty="0"/>
              <a:t>National Health Interview Surveys (NHIS)</a:t>
            </a:r>
          </a:p>
          <a:p>
            <a:r>
              <a:rPr lang="en-US" sz="3200" u="sng" dirty="0">
                <a:hlinkClick r:id="rId3">
                  <a:extLst>
                    <a:ext uri="{A12FA001-AC4F-418D-AE19-62706E023703}">
                      <ahyp:hlinkClr xmlns:ahyp="http://schemas.microsoft.com/office/drawing/2018/hyperlinkcolor" val="tx"/>
                    </a:ext>
                  </a:extLst>
                </a:hlinkClick>
              </a:rPr>
              <a:t>https://www.cdc.gov/nchs/nhis/about_nhis.htm</a:t>
            </a:r>
            <a:endParaRPr lang="en-US" sz="3200" u="sng" dirty="0"/>
          </a:p>
          <a:p>
            <a:endParaRPr lang="en-US" sz="1800" dirty="0"/>
          </a:p>
          <a:p>
            <a:endParaRPr lang="en-US" sz="1800" dirty="0"/>
          </a:p>
          <a:p>
            <a:r>
              <a:rPr lang="en-US" sz="2400" dirty="0"/>
              <a:t>Began as a result of National Health Survey Act of 1956. It provided for a continuing survey and special studies to secure accurate and current statistical information on the amount, distribution, and effects of illness and disability in the United States and the services rendered for or because of such conditions.</a:t>
            </a:r>
          </a:p>
        </p:txBody>
      </p:sp>
    </p:spTree>
    <p:extLst>
      <p:ext uri="{BB962C8B-B14F-4D97-AF65-F5344CB8AC3E}">
        <p14:creationId xmlns:p14="http://schemas.microsoft.com/office/powerpoint/2010/main" val="2622935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726C13-04F9-4F90-B453-DC661D4664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33444"/>
            <a:ext cx="12192000" cy="1035555"/>
          </a:xfrm>
          <a:prstGeom prst="rect">
            <a:avLst/>
          </a:prstGeom>
        </p:spPr>
      </p:pic>
      <p:sp>
        <p:nvSpPr>
          <p:cNvPr id="12" name="TextBox 11">
            <a:extLst>
              <a:ext uri="{FF2B5EF4-FFF2-40B4-BE49-F238E27FC236}">
                <a16:creationId xmlns:a16="http://schemas.microsoft.com/office/drawing/2014/main" id="{3DCFD4D9-6094-4798-A827-2A31D8F818F2}"/>
              </a:ext>
            </a:extLst>
          </p:cNvPr>
          <p:cNvSpPr txBox="1"/>
          <p:nvPr/>
        </p:nvSpPr>
        <p:spPr>
          <a:xfrm>
            <a:off x="1672935" y="1059873"/>
            <a:ext cx="8873837" cy="2523768"/>
          </a:xfrm>
          <a:prstGeom prst="rect">
            <a:avLst/>
          </a:prstGeom>
          <a:noFill/>
        </p:spPr>
        <p:txBody>
          <a:bodyPr wrap="square">
            <a:spAutoFit/>
          </a:bodyPr>
          <a:lstStyle/>
          <a:p>
            <a:endParaRPr lang="en-US" dirty="0"/>
          </a:p>
          <a:p>
            <a:pPr algn="ctr"/>
            <a:r>
              <a:rPr lang="en-US" sz="3200" dirty="0"/>
              <a:t>NHIS</a:t>
            </a:r>
          </a:p>
          <a:p>
            <a:endParaRPr lang="en-US" dirty="0"/>
          </a:p>
          <a:p>
            <a:endParaRPr lang="en-US" dirty="0"/>
          </a:p>
          <a:p>
            <a:r>
              <a:rPr lang="en-US" dirty="0"/>
              <a:t>Used widely to monitor trends in illness and disability. The data are also used by the public health research community for epidemiologic and policy analysis of health problems, determining barriers to accessing and using appropriate health care, and evaluating Federal health programs.</a:t>
            </a:r>
          </a:p>
        </p:txBody>
      </p:sp>
    </p:spTree>
    <p:extLst>
      <p:ext uri="{BB962C8B-B14F-4D97-AF65-F5344CB8AC3E}">
        <p14:creationId xmlns:p14="http://schemas.microsoft.com/office/powerpoint/2010/main" val="27550805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726C13-04F9-4F90-B453-DC661D4664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33444"/>
            <a:ext cx="12192000" cy="1035555"/>
          </a:xfrm>
          <a:prstGeom prst="rect">
            <a:avLst/>
          </a:prstGeom>
        </p:spPr>
      </p:pic>
      <p:sp>
        <p:nvSpPr>
          <p:cNvPr id="4" name="TextBox 3">
            <a:extLst>
              <a:ext uri="{FF2B5EF4-FFF2-40B4-BE49-F238E27FC236}">
                <a16:creationId xmlns:a16="http://schemas.microsoft.com/office/drawing/2014/main" id="{AC3BC79E-2182-435D-9453-5314A4B9ADF5}"/>
              </a:ext>
            </a:extLst>
          </p:cNvPr>
          <p:cNvSpPr txBox="1"/>
          <p:nvPr/>
        </p:nvSpPr>
        <p:spPr>
          <a:xfrm>
            <a:off x="1735282" y="644237"/>
            <a:ext cx="8738754" cy="3816429"/>
          </a:xfrm>
          <a:prstGeom prst="rect">
            <a:avLst/>
          </a:prstGeom>
          <a:noFill/>
        </p:spPr>
        <p:txBody>
          <a:bodyPr wrap="square">
            <a:spAutoFit/>
          </a:bodyPr>
          <a:lstStyle/>
          <a:p>
            <a:pPr algn="ctr"/>
            <a:r>
              <a:rPr lang="en-US" sz="3200" dirty="0"/>
              <a:t>NHIS</a:t>
            </a:r>
          </a:p>
          <a:p>
            <a:endParaRPr lang="en-US" dirty="0"/>
          </a:p>
          <a:p>
            <a:r>
              <a:rPr lang="en-US" sz="2400" dirty="0"/>
              <a:t>A major strength of this survey lies in the ability to display health characteristics by many demographic and socioeconomic characteristics.</a:t>
            </a:r>
          </a:p>
          <a:p>
            <a:endParaRPr lang="en-US" sz="2400" dirty="0"/>
          </a:p>
          <a:p>
            <a:r>
              <a:rPr lang="en-US" sz="2400" dirty="0"/>
              <a:t>The NHIS sample is drawn from each state and the District of Columbia. Although the NHIS sample is too small to provide state-level data with acceptable precision for each state, selected estimates for most states may be obtained by combining data years.</a:t>
            </a:r>
          </a:p>
        </p:txBody>
      </p:sp>
    </p:spTree>
    <p:extLst>
      <p:ext uri="{BB962C8B-B14F-4D97-AF65-F5344CB8AC3E}">
        <p14:creationId xmlns:p14="http://schemas.microsoft.com/office/powerpoint/2010/main" val="2394338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55A1B43-B424-497F-86B2-6931BF28F38D}"/>
              </a:ext>
            </a:extLst>
          </p:cNvPr>
          <p:cNvSpPr>
            <a:spLocks noGrp="1"/>
          </p:cNvSpPr>
          <p:nvPr>
            <p:ph type="subTitle" idx="1"/>
          </p:nvPr>
        </p:nvSpPr>
        <p:spPr>
          <a:xfrm>
            <a:off x="1593058" y="2957288"/>
            <a:ext cx="8904911" cy="2317122"/>
          </a:xfrm>
        </p:spPr>
        <p:txBody>
          <a:bodyPr>
            <a:noAutofit/>
          </a:bodyPr>
          <a:lstStyle/>
          <a:p>
            <a:pPr algn="l">
              <a:lnSpc>
                <a:spcPct val="100000"/>
              </a:lnSpc>
              <a:spcAft>
                <a:spcPts val="600"/>
              </a:spcAft>
            </a:pPr>
            <a:endParaRPr lang="en-US" sz="2000" dirty="0">
              <a:solidFill>
                <a:schemeClr val="tx1"/>
              </a:solidFill>
            </a:endParaRPr>
          </a:p>
          <a:p>
            <a:pPr algn="l">
              <a:lnSpc>
                <a:spcPct val="100000"/>
              </a:lnSpc>
              <a:spcAft>
                <a:spcPts val="600"/>
              </a:spcAft>
            </a:pPr>
            <a:endParaRPr lang="en-US" sz="2000" dirty="0">
              <a:solidFill>
                <a:schemeClr val="tx1"/>
              </a:solidFill>
            </a:endParaRPr>
          </a:p>
          <a:p>
            <a:pPr algn="l">
              <a:lnSpc>
                <a:spcPct val="100000"/>
              </a:lnSpc>
              <a:spcAft>
                <a:spcPts val="600"/>
              </a:spcAft>
            </a:pPr>
            <a:endParaRPr lang="en-US" sz="2000" dirty="0">
              <a:solidFill>
                <a:schemeClr val="tx1"/>
              </a:solidFill>
            </a:endParaRPr>
          </a:p>
        </p:txBody>
      </p:sp>
      <p:sp>
        <p:nvSpPr>
          <p:cNvPr id="5" name="Rectangle 4">
            <a:extLst>
              <a:ext uri="{FF2B5EF4-FFF2-40B4-BE49-F238E27FC236}">
                <a16:creationId xmlns:a16="http://schemas.microsoft.com/office/drawing/2014/main" id="{D0CDE9B3-FE06-4E3A-87C0-8A62AC518E37}"/>
              </a:ext>
            </a:extLst>
          </p:cNvPr>
          <p:cNvSpPr/>
          <p:nvPr/>
        </p:nvSpPr>
        <p:spPr>
          <a:xfrm>
            <a:off x="3117966" y="2957288"/>
            <a:ext cx="6096000" cy="369332"/>
          </a:xfrm>
          <a:prstGeom prst="rect">
            <a:avLst/>
          </a:prstGeom>
        </p:spPr>
        <p:txBody>
          <a:bodyPr>
            <a:spAutoFit/>
          </a:bodyPr>
          <a:lstStyle/>
          <a:p>
            <a:endParaRPr lang="en-US" dirty="0"/>
          </a:p>
        </p:txBody>
      </p:sp>
      <p:sp>
        <p:nvSpPr>
          <p:cNvPr id="8" name="TextBox 7">
            <a:extLst>
              <a:ext uri="{FF2B5EF4-FFF2-40B4-BE49-F238E27FC236}">
                <a16:creationId xmlns:a16="http://schemas.microsoft.com/office/drawing/2014/main" id="{F4BA4F04-BE67-4DFD-9627-DC4F3043016C}"/>
              </a:ext>
            </a:extLst>
          </p:cNvPr>
          <p:cNvSpPr txBox="1"/>
          <p:nvPr/>
        </p:nvSpPr>
        <p:spPr>
          <a:xfrm rot="10800000" flipV="1">
            <a:off x="2413562" y="4372275"/>
            <a:ext cx="8540536" cy="369332"/>
          </a:xfrm>
          <a:prstGeom prst="rect">
            <a:avLst/>
          </a:prstGeom>
          <a:noFill/>
        </p:spPr>
        <p:txBody>
          <a:bodyPr wrap="square" rtlCol="0">
            <a:spAutoFit/>
          </a:bodyPr>
          <a:lstStyle/>
          <a:p>
            <a:endParaRPr lang="en-US" dirty="0"/>
          </a:p>
        </p:txBody>
      </p:sp>
      <p:sp>
        <p:nvSpPr>
          <p:cNvPr id="7" name="TextBox 6">
            <a:extLst>
              <a:ext uri="{FF2B5EF4-FFF2-40B4-BE49-F238E27FC236}">
                <a16:creationId xmlns:a16="http://schemas.microsoft.com/office/drawing/2014/main" id="{3E2F657A-01B5-4897-A49A-3814B77917DC}"/>
              </a:ext>
            </a:extLst>
          </p:cNvPr>
          <p:cNvSpPr txBox="1"/>
          <p:nvPr/>
        </p:nvSpPr>
        <p:spPr>
          <a:xfrm>
            <a:off x="1410057" y="0"/>
            <a:ext cx="9087912" cy="5940088"/>
          </a:xfrm>
          <a:prstGeom prst="rect">
            <a:avLst/>
          </a:prstGeom>
          <a:noFill/>
        </p:spPr>
        <p:txBody>
          <a:bodyPr wrap="square" rtlCol="0">
            <a:spAutoFit/>
          </a:bodyPr>
          <a:lstStyle/>
          <a:p>
            <a:r>
              <a:rPr lang="en-US" sz="3200" dirty="0"/>
              <a:t>Major Health Topics in the NHIS:</a:t>
            </a:r>
          </a:p>
          <a:p>
            <a:endParaRPr lang="en-US" dirty="0"/>
          </a:p>
          <a:p>
            <a:r>
              <a:rPr lang="en-US" dirty="0"/>
              <a:t>	</a:t>
            </a:r>
            <a:r>
              <a:rPr lang="en-US" sz="2400" dirty="0"/>
              <a:t>Physical and mental health status</a:t>
            </a:r>
          </a:p>
          <a:p>
            <a:endParaRPr lang="en-US" sz="2400" dirty="0"/>
          </a:p>
          <a:p>
            <a:r>
              <a:rPr lang="en-US" sz="2400" dirty="0"/>
              <a:t>	Chronic conditions, including asthma and diabetes</a:t>
            </a:r>
          </a:p>
          <a:p>
            <a:endParaRPr lang="en-US" sz="2400" dirty="0"/>
          </a:p>
          <a:p>
            <a:r>
              <a:rPr lang="en-US" sz="2400" dirty="0"/>
              <a:t>	Measures of functioning and disability</a:t>
            </a:r>
          </a:p>
          <a:p>
            <a:endParaRPr lang="en-US" sz="2400" dirty="0"/>
          </a:p>
          <a:p>
            <a:r>
              <a:rPr lang="en-US" sz="2400" dirty="0"/>
              <a:t>	Access to and use of health care services</a:t>
            </a:r>
          </a:p>
          <a:p>
            <a:endParaRPr lang="en-US" sz="2400" dirty="0"/>
          </a:p>
          <a:p>
            <a:r>
              <a:rPr lang="en-US" sz="2400" dirty="0"/>
              <a:t>	Health insurance coverage and type of coverage</a:t>
            </a:r>
          </a:p>
          <a:p>
            <a:endParaRPr lang="en-US" sz="2400" dirty="0"/>
          </a:p>
          <a:p>
            <a:r>
              <a:rPr lang="en-US" sz="2400" dirty="0"/>
              <a:t>	Chronic pain, pain management, and prescription opioid use</a:t>
            </a:r>
          </a:p>
          <a:p>
            <a:endParaRPr lang="en-US" sz="2400" dirty="0"/>
          </a:p>
          <a:p>
            <a:r>
              <a:rPr lang="en-US" sz="2400" dirty="0"/>
              <a:t>	Demographics and social determinants of health</a:t>
            </a:r>
          </a:p>
          <a:p>
            <a:endParaRPr lang="en-US" dirty="0"/>
          </a:p>
        </p:txBody>
      </p:sp>
      <p:pic>
        <p:nvPicPr>
          <p:cNvPr id="4" name="Picture 3">
            <a:extLst>
              <a:ext uri="{FF2B5EF4-FFF2-40B4-BE49-F238E27FC236}">
                <a16:creationId xmlns:a16="http://schemas.microsoft.com/office/drawing/2014/main" id="{CAED5A37-3EB2-4052-B406-2ABEF67C4F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24706"/>
            <a:ext cx="12192000" cy="1035555"/>
          </a:xfrm>
          <a:prstGeom prst="rect">
            <a:avLst/>
          </a:prstGeom>
        </p:spPr>
      </p:pic>
    </p:spTree>
    <p:extLst>
      <p:ext uri="{BB962C8B-B14F-4D97-AF65-F5344CB8AC3E}">
        <p14:creationId xmlns:p14="http://schemas.microsoft.com/office/powerpoint/2010/main" val="747669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726C13-04F9-4F90-B453-DC661D4664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78544"/>
            <a:ext cx="12192000" cy="1035555"/>
          </a:xfrm>
          <a:prstGeom prst="rect">
            <a:avLst/>
          </a:prstGeom>
        </p:spPr>
      </p:pic>
      <p:sp>
        <p:nvSpPr>
          <p:cNvPr id="4" name="TextBox 3">
            <a:extLst>
              <a:ext uri="{FF2B5EF4-FFF2-40B4-BE49-F238E27FC236}">
                <a16:creationId xmlns:a16="http://schemas.microsoft.com/office/drawing/2014/main" id="{F028CD01-12CB-4119-A2ED-3591BA896324}"/>
              </a:ext>
            </a:extLst>
          </p:cNvPr>
          <p:cNvSpPr txBox="1"/>
          <p:nvPr/>
        </p:nvSpPr>
        <p:spPr>
          <a:xfrm>
            <a:off x="1945698" y="431148"/>
            <a:ext cx="7863320" cy="738664"/>
          </a:xfrm>
          <a:prstGeom prst="rect">
            <a:avLst/>
          </a:prstGeom>
          <a:noFill/>
        </p:spPr>
        <p:txBody>
          <a:bodyPr wrap="square">
            <a:spAutoFit/>
          </a:bodyPr>
          <a:lstStyle/>
          <a:p>
            <a:r>
              <a:rPr lang="en-US" sz="2400" dirty="0"/>
              <a:t>NHIS Supplements by Year and Topic:</a:t>
            </a:r>
            <a:endParaRPr lang="en-US" sz="2400" dirty="0">
              <a:hlinkClick r:id="rId3">
                <a:extLst>
                  <a:ext uri="{A12FA001-AC4F-418D-AE19-62706E023703}">
                    <ahyp:hlinkClr xmlns:ahyp="http://schemas.microsoft.com/office/drawing/2018/hyperlinkcolor" val="tx"/>
                  </a:ext>
                </a:extLst>
              </a:hlinkClick>
            </a:endParaRPr>
          </a:p>
          <a:p>
            <a:r>
              <a:rPr lang="en-US" dirty="0">
                <a:hlinkClick r:id="rId4"/>
              </a:rPr>
              <a:t>https://www.cdc.gov/nchs/data/nhis/NHIS_Supplements_and_Sponsors.pdf</a:t>
            </a:r>
            <a:endParaRPr lang="en-US" dirty="0">
              <a:solidFill>
                <a:srgbClr val="0070C0"/>
              </a:solidFill>
              <a:hlinkClick r:id="" action="ppaction://noaction">
                <a:extLst>
                  <a:ext uri="{A12FA001-AC4F-418D-AE19-62706E023703}">
                    <ahyp:hlinkClr xmlns:ahyp="http://schemas.microsoft.com/office/drawing/2018/hyperlinkcolor" val="tx"/>
                  </a:ext>
                </a:extLst>
              </a:hlinkClick>
            </a:endParaRPr>
          </a:p>
        </p:txBody>
      </p:sp>
      <p:sp>
        <p:nvSpPr>
          <p:cNvPr id="6" name="TextBox 5">
            <a:extLst>
              <a:ext uri="{FF2B5EF4-FFF2-40B4-BE49-F238E27FC236}">
                <a16:creationId xmlns:a16="http://schemas.microsoft.com/office/drawing/2014/main" id="{FA7631AE-739D-4FBE-989A-F59827BA9CEA}"/>
              </a:ext>
            </a:extLst>
          </p:cNvPr>
          <p:cNvSpPr txBox="1"/>
          <p:nvPr/>
        </p:nvSpPr>
        <p:spPr>
          <a:xfrm>
            <a:off x="1945698" y="1693719"/>
            <a:ext cx="7385338" cy="3600986"/>
          </a:xfrm>
          <a:prstGeom prst="rect">
            <a:avLst/>
          </a:prstGeom>
          <a:noFill/>
        </p:spPr>
        <p:txBody>
          <a:bodyPr wrap="square">
            <a:spAutoFit/>
          </a:bodyPr>
          <a:lstStyle/>
          <a:p>
            <a:r>
              <a:rPr lang="en-US" sz="2400" dirty="0"/>
              <a:t>NHIS Special Topics:</a:t>
            </a:r>
            <a:endParaRPr lang="en-US" sz="2400" dirty="0">
              <a:hlinkClick r:id="rId3">
                <a:extLst>
                  <a:ext uri="{A12FA001-AC4F-418D-AE19-62706E023703}">
                    <ahyp:hlinkClr xmlns:ahyp="http://schemas.microsoft.com/office/drawing/2018/hyperlinkcolor" val="tx"/>
                  </a:ext>
                </a:extLst>
              </a:hlinkClick>
            </a:endParaRPr>
          </a:p>
          <a:p>
            <a:r>
              <a:rPr lang="en-US" dirty="0">
                <a:hlinkClick r:id="rId5"/>
              </a:rPr>
              <a:t>https://www.cdc.gov/nchs/nhis/special_topics.htm</a:t>
            </a:r>
            <a:endParaRPr lang="en-US" dirty="0"/>
          </a:p>
          <a:p>
            <a:pPr marL="342900" indent="-342900">
              <a:buFont typeface="Wingdings" panose="05000000000000000000" pitchFamily="2" charset="2"/>
              <a:buChar char="§"/>
            </a:pPr>
            <a:endParaRPr lang="en-US" dirty="0">
              <a:solidFill>
                <a:srgbClr val="0070C0"/>
              </a:solidFill>
              <a:hlinkClick r:id="rId3">
                <a:extLst>
                  <a:ext uri="{A12FA001-AC4F-418D-AE19-62706E023703}">
                    <ahyp:hlinkClr xmlns:ahyp="http://schemas.microsoft.com/office/drawing/2018/hyperlinkcolor" val="tx"/>
                  </a:ext>
                </a:extLst>
              </a:hlinkClick>
            </a:endParaRPr>
          </a:p>
          <a:p>
            <a:pPr marL="342900" indent="-342900">
              <a:buFont typeface="Wingdings" panose="05000000000000000000" pitchFamily="2" charset="2"/>
              <a:buChar char="§"/>
            </a:pPr>
            <a:r>
              <a:rPr lang="en-US" sz="2400" dirty="0">
                <a:solidFill>
                  <a:srgbClr val="0070C0"/>
                </a:solidFill>
              </a:rPr>
              <a:t>Adult Alcohol Use</a:t>
            </a:r>
          </a:p>
          <a:p>
            <a:pPr marL="342900" indent="-342900">
              <a:buFont typeface="Wingdings" panose="05000000000000000000" pitchFamily="2" charset="2"/>
              <a:buChar char="§"/>
            </a:pPr>
            <a:r>
              <a:rPr lang="en-US" sz="2400" dirty="0">
                <a:solidFill>
                  <a:srgbClr val="0070C0"/>
                </a:solidFill>
              </a:rPr>
              <a:t>Adult Physical Activity</a:t>
            </a:r>
          </a:p>
          <a:p>
            <a:pPr marL="342900" indent="-342900">
              <a:buFont typeface="Wingdings" panose="05000000000000000000" pitchFamily="2" charset="2"/>
              <a:buChar char="§"/>
            </a:pPr>
            <a:r>
              <a:rPr lang="en-US" sz="2400" dirty="0">
                <a:solidFill>
                  <a:srgbClr val="0070C0"/>
                </a:solidFill>
              </a:rPr>
              <a:t>Adult Tobacco use</a:t>
            </a:r>
          </a:p>
          <a:p>
            <a:pPr marL="342900" indent="-342900">
              <a:buFont typeface="Wingdings" panose="05000000000000000000" pitchFamily="2" charset="2"/>
              <a:buChar char="§"/>
            </a:pPr>
            <a:r>
              <a:rPr lang="en-US" sz="2400" dirty="0">
                <a:solidFill>
                  <a:srgbClr val="0070C0"/>
                </a:solidFill>
              </a:rPr>
              <a:t>Health Insurance </a:t>
            </a:r>
          </a:p>
          <a:p>
            <a:pPr marL="342900" indent="-342900">
              <a:buFont typeface="Wingdings" panose="05000000000000000000" pitchFamily="2" charset="2"/>
              <a:buChar char="§"/>
            </a:pPr>
            <a:r>
              <a:rPr lang="en-US" sz="2400" dirty="0">
                <a:solidFill>
                  <a:srgbClr val="0070C0"/>
                </a:solidFill>
              </a:rPr>
              <a:t>Injury and Poisoning</a:t>
            </a:r>
          </a:p>
          <a:p>
            <a:pPr marL="342900" indent="-342900">
              <a:buFont typeface="Wingdings" panose="05000000000000000000" pitchFamily="2" charset="2"/>
              <a:buChar char="§"/>
            </a:pPr>
            <a:r>
              <a:rPr lang="en-US" sz="2400" dirty="0">
                <a:solidFill>
                  <a:srgbClr val="0070C0"/>
                </a:solidFill>
              </a:rPr>
              <a:t>Race and Hispanic Origin</a:t>
            </a:r>
          </a:p>
          <a:p>
            <a:pPr marL="342900" indent="-342900">
              <a:buFont typeface="Wingdings" panose="05000000000000000000" pitchFamily="2" charset="2"/>
              <a:buChar char="§"/>
            </a:pPr>
            <a:r>
              <a:rPr lang="en-US" sz="2400" dirty="0">
                <a:solidFill>
                  <a:srgbClr val="0070C0"/>
                </a:solidFill>
              </a:rPr>
              <a:t>Sexual Orientation</a:t>
            </a:r>
            <a:endParaRPr lang="en-US" sz="2400" dirty="0"/>
          </a:p>
        </p:txBody>
      </p:sp>
    </p:spTree>
    <p:extLst>
      <p:ext uri="{BB962C8B-B14F-4D97-AF65-F5344CB8AC3E}">
        <p14:creationId xmlns:p14="http://schemas.microsoft.com/office/powerpoint/2010/main" val="78245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76500-710C-436A-AEEA-3BE9B8E2276F}"/>
              </a:ext>
            </a:extLst>
          </p:cNvPr>
          <p:cNvSpPr>
            <a:spLocks noGrp="1"/>
          </p:cNvSpPr>
          <p:nvPr>
            <p:ph type="title"/>
          </p:nvPr>
        </p:nvSpPr>
        <p:spPr/>
        <p:txBody>
          <a:bodyPr/>
          <a:lstStyle/>
          <a:p>
            <a:r>
              <a:rPr lang="en-US" dirty="0"/>
              <a:t>NHIS vs NHANES</a:t>
            </a:r>
          </a:p>
        </p:txBody>
      </p:sp>
      <p:sp>
        <p:nvSpPr>
          <p:cNvPr id="3" name="Content Placeholder 2">
            <a:extLst>
              <a:ext uri="{FF2B5EF4-FFF2-40B4-BE49-F238E27FC236}">
                <a16:creationId xmlns:a16="http://schemas.microsoft.com/office/drawing/2014/main" id="{B3382F8A-4131-4189-AA6A-238AA375BB2B}"/>
              </a:ext>
            </a:extLst>
          </p:cNvPr>
          <p:cNvSpPr>
            <a:spLocks noGrp="1"/>
          </p:cNvSpPr>
          <p:nvPr>
            <p:ph sz="half" idx="1"/>
          </p:nvPr>
        </p:nvSpPr>
        <p:spPr>
          <a:xfrm>
            <a:off x="703118" y="1409989"/>
            <a:ext cx="5181600" cy="4351338"/>
          </a:xfrm>
        </p:spPr>
        <p:txBody>
          <a:bodyPr>
            <a:normAutofit fontScale="92500" lnSpcReduction="10000"/>
          </a:bodyPr>
          <a:lstStyle/>
          <a:p>
            <a:r>
              <a:rPr lang="en-US" b="1" dirty="0"/>
              <a:t>NHIS</a:t>
            </a:r>
          </a:p>
          <a:p>
            <a:r>
              <a:rPr lang="en-US" dirty="0"/>
              <a:t>Conditions AND Behaviors Self-reported</a:t>
            </a:r>
          </a:p>
          <a:p>
            <a:r>
              <a:rPr lang="en-US" dirty="0"/>
              <a:t>Utilization and Insurance</a:t>
            </a:r>
          </a:p>
          <a:p>
            <a:r>
              <a:rPr lang="en-US" dirty="0"/>
              <a:t>35,000 Households Annually</a:t>
            </a:r>
          </a:p>
          <a:p>
            <a:r>
              <a:rPr lang="en-US" dirty="0"/>
              <a:t>Nationally Representative Annually</a:t>
            </a:r>
          </a:p>
          <a:p>
            <a:r>
              <a:rPr lang="en-US" dirty="0"/>
              <a:t>State Estimates reliable if years combined</a:t>
            </a:r>
          </a:p>
          <a:p>
            <a:r>
              <a:rPr lang="en-US" dirty="0"/>
              <a:t>Extensive demographic detail with representation</a:t>
            </a:r>
          </a:p>
        </p:txBody>
      </p:sp>
      <p:sp>
        <p:nvSpPr>
          <p:cNvPr id="4" name="Content Placeholder 3">
            <a:extLst>
              <a:ext uri="{FF2B5EF4-FFF2-40B4-BE49-F238E27FC236}">
                <a16:creationId xmlns:a16="http://schemas.microsoft.com/office/drawing/2014/main" id="{256661AF-43D3-4C85-9B80-007D01074D7E}"/>
              </a:ext>
            </a:extLst>
          </p:cNvPr>
          <p:cNvSpPr>
            <a:spLocks noGrp="1"/>
          </p:cNvSpPr>
          <p:nvPr>
            <p:ph sz="half" idx="2"/>
          </p:nvPr>
        </p:nvSpPr>
        <p:spPr>
          <a:xfrm>
            <a:off x="5921779" y="1448378"/>
            <a:ext cx="5394960" cy="3749040"/>
          </a:xfrm>
        </p:spPr>
        <p:txBody>
          <a:bodyPr>
            <a:normAutofit fontScale="92500" lnSpcReduction="10000"/>
          </a:bodyPr>
          <a:lstStyle/>
          <a:p>
            <a:r>
              <a:rPr lang="en-US" b="1" dirty="0"/>
              <a:t>NHANES</a:t>
            </a:r>
          </a:p>
          <a:p>
            <a:r>
              <a:rPr lang="en-US" dirty="0"/>
              <a:t>Conditions from Physical Exam and Lab results</a:t>
            </a:r>
          </a:p>
          <a:p>
            <a:r>
              <a:rPr lang="en-US" dirty="0"/>
              <a:t>Less Utilization and Insurance</a:t>
            </a:r>
          </a:p>
          <a:p>
            <a:r>
              <a:rPr lang="en-US" dirty="0"/>
              <a:t>5000 Households Annually</a:t>
            </a:r>
          </a:p>
          <a:p>
            <a:r>
              <a:rPr lang="en-US" dirty="0"/>
              <a:t>Nationally Representative Annually</a:t>
            </a:r>
          </a:p>
          <a:p>
            <a:r>
              <a:rPr lang="en-US" dirty="0"/>
              <a:t>State Estimates unreliable</a:t>
            </a:r>
          </a:p>
          <a:p>
            <a:r>
              <a:rPr lang="en-US" dirty="0"/>
              <a:t>Demographic detail but less representation</a:t>
            </a:r>
          </a:p>
        </p:txBody>
      </p:sp>
      <p:pic>
        <p:nvPicPr>
          <p:cNvPr id="6" name="Picture 5">
            <a:extLst>
              <a:ext uri="{FF2B5EF4-FFF2-40B4-BE49-F238E27FC236}">
                <a16:creationId xmlns:a16="http://schemas.microsoft.com/office/drawing/2014/main" id="{A068A523-3B3C-4329-97EE-113546DF7F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52160"/>
            <a:ext cx="12192000" cy="1035555"/>
          </a:xfrm>
          <a:prstGeom prst="rect">
            <a:avLst/>
          </a:prstGeom>
        </p:spPr>
      </p:pic>
    </p:spTree>
    <p:extLst>
      <p:ext uri="{BB962C8B-B14F-4D97-AF65-F5344CB8AC3E}">
        <p14:creationId xmlns:p14="http://schemas.microsoft.com/office/powerpoint/2010/main" val="215145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9709" y="114300"/>
            <a:ext cx="10401299" cy="5538356"/>
          </a:xfrm>
        </p:spPr>
        <p:txBody>
          <a:bodyPr anchor="ctr">
            <a:normAutofit lnSpcReduction="10000"/>
          </a:bodyPr>
          <a:lstStyle/>
          <a:p>
            <a:pPr marL="0" indent="0" algn="ctr">
              <a:buNone/>
            </a:pPr>
            <a:endParaRPr lang="en-US" sz="3600" b="1" dirty="0"/>
          </a:p>
          <a:p>
            <a:pPr marL="0" indent="0" algn="ctr">
              <a:buNone/>
            </a:pPr>
            <a:r>
              <a:rPr lang="en-US" sz="3600" b="1" dirty="0"/>
              <a:t>Health Data Course: Spring 2022</a:t>
            </a:r>
          </a:p>
          <a:p>
            <a:pPr marL="0" indent="0" algn="ctr">
              <a:buNone/>
            </a:pPr>
            <a:r>
              <a:rPr lang="en-US" b="1" dirty="0"/>
              <a:t>“Federal Statistical Data for Health Research and Policy”</a:t>
            </a:r>
          </a:p>
          <a:p>
            <a:pPr marL="0" indent="0">
              <a:buNone/>
            </a:pPr>
            <a:endParaRPr lang="en-US" dirty="0"/>
          </a:p>
          <a:p>
            <a:pPr marL="0" indent="0">
              <a:buNone/>
            </a:pPr>
            <a:r>
              <a:rPr lang="en-US" dirty="0"/>
              <a:t>1. Offered to all RMRDC Consortium Member Institutions at no cost</a:t>
            </a:r>
          </a:p>
          <a:p>
            <a:pPr marL="0" indent="0">
              <a:buNone/>
            </a:pPr>
            <a:r>
              <a:rPr lang="en-US" dirty="0"/>
              <a:t>2. Targets early-career graduate students</a:t>
            </a:r>
          </a:p>
          <a:p>
            <a:pPr marL="0" indent="0">
              <a:buNone/>
            </a:pPr>
            <a:r>
              <a:rPr lang="en-US" dirty="0"/>
              <a:t>3. Students develop the knowledge and skills required to effectively use a variety of federal statistical data sets for health research and policy analysis. </a:t>
            </a:r>
          </a:p>
          <a:p>
            <a:pPr marL="0" indent="0">
              <a:buNone/>
            </a:pPr>
            <a:r>
              <a:rPr lang="en-US" dirty="0"/>
              <a:t>4. Students get “hands on” exercises using SAS to analyze public versions of the federal data sets</a:t>
            </a:r>
          </a:p>
          <a:p>
            <a:pPr marL="0" indent="0">
              <a:buNone/>
            </a:pPr>
            <a:r>
              <a:rPr lang="en-US" dirty="0"/>
              <a:t>5. The semester project is a restricted data proposal.</a:t>
            </a:r>
          </a:p>
          <a:p>
            <a:pPr marL="0" indent="0">
              <a:buNone/>
            </a:pPr>
            <a:endParaRPr lang="en-US" dirty="0"/>
          </a:p>
        </p:txBody>
      </p:sp>
      <p:pic>
        <p:nvPicPr>
          <p:cNvPr id="5" name="Picture 4">
            <a:extLst>
              <a:ext uri="{FF2B5EF4-FFF2-40B4-BE49-F238E27FC236}">
                <a16:creationId xmlns:a16="http://schemas.microsoft.com/office/drawing/2014/main" id="{F3E8A9A3-5019-4D0E-B755-D1F6BC05A7E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22445"/>
            <a:ext cx="12192000" cy="1035555"/>
          </a:xfrm>
          <a:prstGeom prst="rect">
            <a:avLst/>
          </a:prstGeom>
        </p:spPr>
      </p:pic>
    </p:spTree>
    <p:extLst>
      <p:ext uri="{BB962C8B-B14F-4D97-AF65-F5344CB8AC3E}">
        <p14:creationId xmlns:p14="http://schemas.microsoft.com/office/powerpoint/2010/main" val="37969828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726C13-04F9-4F90-B453-DC661D4664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33444"/>
            <a:ext cx="12192000" cy="1035555"/>
          </a:xfrm>
          <a:prstGeom prst="rect">
            <a:avLst/>
          </a:prstGeom>
        </p:spPr>
      </p:pic>
      <p:sp>
        <p:nvSpPr>
          <p:cNvPr id="4" name="TextBox 3">
            <a:extLst>
              <a:ext uri="{FF2B5EF4-FFF2-40B4-BE49-F238E27FC236}">
                <a16:creationId xmlns:a16="http://schemas.microsoft.com/office/drawing/2014/main" id="{AE16737C-5FFB-401C-921A-4CB60605D47A}"/>
              </a:ext>
            </a:extLst>
          </p:cNvPr>
          <p:cNvSpPr txBox="1"/>
          <p:nvPr/>
        </p:nvSpPr>
        <p:spPr>
          <a:xfrm>
            <a:off x="893619" y="976745"/>
            <a:ext cx="9725890" cy="4231928"/>
          </a:xfrm>
          <a:prstGeom prst="rect">
            <a:avLst/>
          </a:prstGeom>
          <a:noFill/>
        </p:spPr>
        <p:txBody>
          <a:bodyPr wrap="square">
            <a:spAutoFit/>
          </a:bodyPr>
          <a:lstStyle/>
          <a:p>
            <a:r>
              <a:rPr lang="en-US" sz="2400" b="1" dirty="0"/>
              <a:t>NHIS Linked  with National Death INDEX (NDI) Mortality Data</a:t>
            </a:r>
          </a:p>
          <a:p>
            <a:endParaRPr lang="en-US" b="1" dirty="0"/>
          </a:p>
          <a:p>
            <a:pPr algn="l">
              <a:lnSpc>
                <a:spcPct val="100000"/>
              </a:lnSpc>
              <a:spcAft>
                <a:spcPts val="600"/>
              </a:spcAft>
            </a:pPr>
            <a:r>
              <a:rPr lang="en-US" sz="2400" b="1" dirty="0">
                <a:solidFill>
                  <a:schemeClr val="tx1"/>
                </a:solidFill>
              </a:rPr>
              <a:t>Restricted-Use Data:</a:t>
            </a:r>
          </a:p>
          <a:p>
            <a:pPr algn="l">
              <a:lnSpc>
                <a:spcPct val="100000"/>
              </a:lnSpc>
              <a:spcAft>
                <a:spcPts val="600"/>
              </a:spcAft>
            </a:pPr>
            <a:r>
              <a:rPr lang="en-US" sz="2400" dirty="0">
                <a:hlinkClick r:id="rId3"/>
              </a:rPr>
              <a:t>https://www.cdc.gov/nchs/data-linkage/mortality-restricted.htm</a:t>
            </a:r>
            <a:endParaRPr lang="en-US" sz="2400" dirty="0"/>
          </a:p>
          <a:p>
            <a:pPr algn="l">
              <a:lnSpc>
                <a:spcPct val="100000"/>
              </a:lnSpc>
              <a:spcAft>
                <a:spcPts val="600"/>
              </a:spcAft>
            </a:pPr>
            <a:endParaRPr lang="en-US" sz="2400" dirty="0"/>
          </a:p>
          <a:p>
            <a:pPr>
              <a:spcAft>
                <a:spcPts val="600"/>
              </a:spcAft>
            </a:pPr>
            <a:r>
              <a:rPr lang="en-US" sz="2400" dirty="0"/>
              <a:t>Linked to 1999-2014 NHIS.  More complete set of mortality variables.  Linked for adult participants and children. </a:t>
            </a:r>
            <a:endParaRPr lang="en-US" sz="2400" b="1" dirty="0">
              <a:solidFill>
                <a:schemeClr val="tx1"/>
              </a:solidFill>
            </a:endParaRPr>
          </a:p>
          <a:p>
            <a:pPr algn="l">
              <a:lnSpc>
                <a:spcPct val="100000"/>
              </a:lnSpc>
              <a:spcAft>
                <a:spcPts val="600"/>
              </a:spcAft>
            </a:pPr>
            <a:endParaRPr lang="en-US" dirty="0"/>
          </a:p>
          <a:p>
            <a:pPr algn="l">
              <a:lnSpc>
                <a:spcPct val="100000"/>
              </a:lnSpc>
              <a:spcAft>
                <a:spcPts val="600"/>
              </a:spcAft>
            </a:pPr>
            <a:endParaRPr lang="en-US" dirty="0"/>
          </a:p>
          <a:p>
            <a:pPr algn="l">
              <a:lnSpc>
                <a:spcPct val="100000"/>
              </a:lnSpc>
              <a:spcAft>
                <a:spcPts val="600"/>
              </a:spcAft>
            </a:pPr>
            <a:endParaRPr lang="en-US" dirty="0"/>
          </a:p>
          <a:p>
            <a:endParaRPr lang="en-US" dirty="0"/>
          </a:p>
        </p:txBody>
      </p:sp>
    </p:spTree>
    <p:extLst>
      <p:ext uri="{BB962C8B-B14F-4D97-AF65-F5344CB8AC3E}">
        <p14:creationId xmlns:p14="http://schemas.microsoft.com/office/powerpoint/2010/main" val="4131405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73FF1-9DC7-4F13-B661-0053AF5CD957}"/>
              </a:ext>
            </a:extLst>
          </p:cNvPr>
          <p:cNvSpPr>
            <a:spLocks noGrp="1"/>
          </p:cNvSpPr>
          <p:nvPr>
            <p:ph type="title"/>
          </p:nvPr>
        </p:nvSpPr>
        <p:spPr>
          <a:xfrm>
            <a:off x="469141" y="218364"/>
            <a:ext cx="11377115" cy="5823341"/>
          </a:xfrm>
        </p:spPr>
        <p:txBody>
          <a:bodyPr>
            <a:normAutofit fontScale="90000"/>
          </a:bodyPr>
          <a:lstStyle/>
          <a:p>
            <a:r>
              <a:rPr lang="en-US" sz="3200" b="1" dirty="0"/>
              <a:t>Medical Expenditure Panel Survey (MEPS):</a:t>
            </a:r>
            <a:r>
              <a:rPr lang="en-US" sz="3200" dirty="0">
                <a:hlinkClick r:id="rId2"/>
              </a:rPr>
              <a:t> https://www.ahrq.gov/data/meps.html</a:t>
            </a:r>
            <a:br>
              <a:rPr lang="en-US" sz="3200" dirty="0"/>
            </a:br>
            <a:br>
              <a:rPr lang="en-US" sz="3200" dirty="0"/>
            </a:br>
            <a:r>
              <a:rPr lang="en-US" sz="3100" dirty="0"/>
              <a:t>--MEPS is the only national data source measuring how Americans use and pay for medical care, health insurance, and out-of-pocket spending. </a:t>
            </a:r>
            <a:br>
              <a:rPr lang="en-US" sz="3100" dirty="0"/>
            </a:br>
            <a:br>
              <a:rPr lang="en-US" sz="3100" dirty="0"/>
            </a:br>
            <a:r>
              <a:rPr lang="en-US" sz="3100" dirty="0"/>
              <a:t>--Annual surveys of individuals and families, as well as their health care providers, provide data on health status, the use of medical services, charges, insurance coverage, and satisfaction with care.</a:t>
            </a:r>
            <a:br>
              <a:rPr lang="en-US" sz="3100" dirty="0"/>
            </a:br>
            <a:br>
              <a:rPr lang="en-US" sz="3100" dirty="0"/>
            </a:br>
            <a:r>
              <a:rPr lang="en-US" sz="3100" dirty="0"/>
              <a:t>--Longitudinal--captures changes in </a:t>
            </a:r>
            <a:r>
              <a:rPr lang="en-US" sz="3200" dirty="0"/>
              <a:t>health status, medical conditions, healthcare utilization, and healthcare expenditures</a:t>
            </a:r>
            <a:br>
              <a:rPr lang="en-US" sz="3100" dirty="0"/>
            </a:br>
            <a:br>
              <a:rPr lang="en-US" sz="3100" dirty="0"/>
            </a:br>
            <a:endParaRPr lang="en-US" dirty="0"/>
          </a:p>
        </p:txBody>
      </p:sp>
      <p:pic>
        <p:nvPicPr>
          <p:cNvPr id="4" name="Picture 3">
            <a:extLst>
              <a:ext uri="{FF2B5EF4-FFF2-40B4-BE49-F238E27FC236}">
                <a16:creationId xmlns:a16="http://schemas.microsoft.com/office/drawing/2014/main" id="{27B9B692-0CC2-41D8-97FB-755D1EE721E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22445"/>
            <a:ext cx="12192000" cy="1035555"/>
          </a:xfrm>
          <a:prstGeom prst="rect">
            <a:avLst/>
          </a:prstGeom>
        </p:spPr>
      </p:pic>
    </p:spTree>
    <p:extLst>
      <p:ext uri="{BB962C8B-B14F-4D97-AF65-F5344CB8AC3E}">
        <p14:creationId xmlns:p14="http://schemas.microsoft.com/office/powerpoint/2010/main" val="2911367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73FF1-9DC7-4F13-B661-0053AF5CD957}"/>
              </a:ext>
            </a:extLst>
          </p:cNvPr>
          <p:cNvSpPr>
            <a:spLocks noGrp="1"/>
          </p:cNvSpPr>
          <p:nvPr>
            <p:ph type="title"/>
          </p:nvPr>
        </p:nvSpPr>
        <p:spPr>
          <a:xfrm>
            <a:off x="327379" y="304800"/>
            <a:ext cx="11641708" cy="5520267"/>
          </a:xfrm>
        </p:spPr>
        <p:txBody>
          <a:bodyPr>
            <a:normAutofit fontScale="90000"/>
          </a:bodyPr>
          <a:lstStyle/>
          <a:p>
            <a:r>
              <a:rPr lang="en-US" sz="3200" b="1" dirty="0"/>
              <a:t>Components of the Medical Expenditure Panel Survey (MEPS):</a:t>
            </a:r>
            <a:br>
              <a:rPr lang="en-US" sz="3200" dirty="0"/>
            </a:br>
            <a:br>
              <a:rPr lang="en-US" sz="3200" dirty="0"/>
            </a:br>
            <a:r>
              <a:rPr lang="en-US" sz="2000" u="sng" dirty="0">
                <a:hlinkClick r:id="rId2"/>
              </a:rPr>
              <a:t>The MEPS Household Component (MEPS-HC)</a:t>
            </a:r>
            <a:r>
              <a:rPr lang="en-US" sz="2000" dirty="0"/>
              <a:t> survey collects information from families and individuals that provides timely, comprehensive information on the health status of Americans, health insurance coverage, and access, use, and cost of health services. Includes information on medical expenditures, conditions, and events; demographics (for example, age, ethnicity, and income); health insurance coverage; access to care; health status; and jobs held.  Each surveyed household is interviewed five times over a two-year period.</a:t>
            </a:r>
            <a:br>
              <a:rPr lang="en-US" sz="2000" dirty="0"/>
            </a:br>
            <a:br>
              <a:rPr lang="en-US" sz="2000" dirty="0"/>
            </a:br>
            <a:r>
              <a:rPr lang="en-US" sz="2000" u="sng" dirty="0">
                <a:hlinkClick r:id="rId3"/>
              </a:rPr>
              <a:t>The MEPS Medical Provider Component (MEPS-MPC)</a:t>
            </a:r>
            <a:r>
              <a:rPr lang="en-US" sz="2000" dirty="0"/>
              <a:t> survey collects information from providers of medical care that supplements the information collected from persons in the MEPS-HC sample in order to provide the most accurate cost data possible.</a:t>
            </a:r>
            <a:br>
              <a:rPr lang="en-US" sz="2000" dirty="0"/>
            </a:br>
            <a:br>
              <a:rPr lang="en-US" sz="2000" dirty="0"/>
            </a:br>
            <a:r>
              <a:rPr lang="en-US" sz="2000" u="sng" dirty="0">
                <a:hlinkClick r:id="rId4"/>
              </a:rPr>
              <a:t>The MEPS Insurance Component (MEPS-IC)</a:t>
            </a:r>
            <a:r>
              <a:rPr lang="en-US" sz="2000" dirty="0"/>
              <a:t> survey collects information from employers in the private sector and state and local governments on the health insurance coverage offered to their employees.  Includes information on the number and types of private health insurance plans offered, benefits associated with these plans, annual premiums and contributions to premiums by employers and employees, copayments and coinsurance, by various employer characteristics (for example, State, industry and firm size).</a:t>
            </a:r>
            <a:br>
              <a:rPr lang="en-US" dirty="0"/>
            </a:br>
            <a:br>
              <a:rPr lang="en-US" sz="3100" dirty="0"/>
            </a:br>
            <a:endParaRPr lang="en-US" dirty="0"/>
          </a:p>
        </p:txBody>
      </p:sp>
      <p:pic>
        <p:nvPicPr>
          <p:cNvPr id="4" name="Picture 3">
            <a:extLst>
              <a:ext uri="{FF2B5EF4-FFF2-40B4-BE49-F238E27FC236}">
                <a16:creationId xmlns:a16="http://schemas.microsoft.com/office/drawing/2014/main" id="{3E882104-3A58-4A48-B4D4-8D1EA7B5855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825067"/>
            <a:ext cx="12192000" cy="1035555"/>
          </a:xfrm>
          <a:prstGeom prst="rect">
            <a:avLst/>
          </a:prstGeom>
        </p:spPr>
      </p:pic>
    </p:spTree>
    <p:extLst>
      <p:ext uri="{BB962C8B-B14F-4D97-AF65-F5344CB8AC3E}">
        <p14:creationId xmlns:p14="http://schemas.microsoft.com/office/powerpoint/2010/main" val="33057662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73FF1-9DC7-4F13-B661-0053AF5CD957}"/>
              </a:ext>
            </a:extLst>
          </p:cNvPr>
          <p:cNvSpPr>
            <a:spLocks noGrp="1"/>
          </p:cNvSpPr>
          <p:nvPr>
            <p:ph type="title"/>
          </p:nvPr>
        </p:nvSpPr>
        <p:spPr>
          <a:xfrm>
            <a:off x="542908" y="0"/>
            <a:ext cx="11377115" cy="5823341"/>
          </a:xfrm>
        </p:spPr>
        <p:txBody>
          <a:bodyPr>
            <a:normAutofit/>
          </a:bodyPr>
          <a:lstStyle/>
          <a:p>
            <a:r>
              <a:rPr lang="en-US" sz="3200" b="1" dirty="0"/>
              <a:t>The MEPS Household Component (MEPS-HC)</a:t>
            </a:r>
            <a:br>
              <a:rPr lang="en-US" sz="3200" b="1" dirty="0"/>
            </a:br>
            <a:r>
              <a:rPr lang="en-US" sz="3200" b="1" dirty="0"/>
              <a:t> </a:t>
            </a:r>
            <a:br>
              <a:rPr lang="en-US" sz="3200" dirty="0"/>
            </a:br>
            <a:r>
              <a:rPr lang="en-US" sz="3200" dirty="0"/>
              <a:t>A nationally representative survey of the U.S. civilian noninstitutionalized population. The sampling frame is drawn from respondents to the National Health Interview Survey (NHIS)</a:t>
            </a:r>
            <a:br>
              <a:rPr lang="en-US" sz="2800" dirty="0"/>
            </a:br>
            <a:br>
              <a:rPr lang="en-US" sz="2800" dirty="0"/>
            </a:br>
            <a:r>
              <a:rPr lang="en-US" sz="3200" dirty="0"/>
              <a:t>Uses</a:t>
            </a:r>
            <a:r>
              <a:rPr lang="en-US" sz="2800" dirty="0"/>
              <a:t> </a:t>
            </a:r>
            <a:r>
              <a:rPr lang="en-US" sz="3100" dirty="0"/>
              <a:t>an overlapping panel design. A new panel of sample households is selected each year, and data for each panel are collected for two calendar years. The two years of data for each panel are collected in five rounds of interviews that take place over a two and a half year period. </a:t>
            </a:r>
          </a:p>
        </p:txBody>
      </p:sp>
      <p:pic>
        <p:nvPicPr>
          <p:cNvPr id="4" name="Picture 3">
            <a:extLst>
              <a:ext uri="{FF2B5EF4-FFF2-40B4-BE49-F238E27FC236}">
                <a16:creationId xmlns:a16="http://schemas.microsoft.com/office/drawing/2014/main" id="{D89D73F4-8295-44EB-90F2-7D13D30BE5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22445"/>
            <a:ext cx="12192000" cy="1035555"/>
          </a:xfrm>
          <a:prstGeom prst="rect">
            <a:avLst/>
          </a:prstGeom>
        </p:spPr>
      </p:pic>
    </p:spTree>
    <p:extLst>
      <p:ext uri="{BB962C8B-B14F-4D97-AF65-F5344CB8AC3E}">
        <p14:creationId xmlns:p14="http://schemas.microsoft.com/office/powerpoint/2010/main" val="10214083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D6BF069-78D4-4853-ADA7-1B87154ACB7A}"/>
              </a:ext>
            </a:extLst>
          </p:cNvPr>
          <p:cNvSpPr>
            <a:spLocks noGrp="1"/>
          </p:cNvSpPr>
          <p:nvPr>
            <p:ph sz="half" idx="2"/>
          </p:nvPr>
        </p:nvSpPr>
        <p:spPr>
          <a:xfrm>
            <a:off x="683188" y="1572453"/>
            <a:ext cx="10538994" cy="4748647"/>
          </a:xfrm>
        </p:spPr>
        <p:txBody>
          <a:bodyPr>
            <a:normAutofit/>
          </a:bodyPr>
          <a:lstStyle/>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NCHS RDC Fee Structure changed in January 2020.</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Fee structure had not changed in over 10 years.</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Average minimum of $3000 project management fee.</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As required by Census, Special Sworn Status (SSS):  $1800 fee per researcher (Census passes this cost to NCHS)</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$750 fee if more than 2 amendments are made to the proposal</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$1500 fee for renewing a project after 3 years</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Examples of how to cost-out a project is given on Fee webpage</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Fee webpage at: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https://www.cdc.gov/rdc/b5aprovproj/ap540.htm</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endParaRPr lang="en-US" dirty="0"/>
          </a:p>
          <a:p>
            <a:pPr marL="457200" lvl="1" indent="0">
              <a:buNone/>
            </a:pPr>
            <a:endParaRPr lang="en-US" sz="4100" dirty="0"/>
          </a:p>
          <a:p>
            <a:endParaRPr lang="en-US" dirty="0"/>
          </a:p>
        </p:txBody>
      </p:sp>
      <p:sp>
        <p:nvSpPr>
          <p:cNvPr id="5" name="TextBox 4">
            <a:extLst>
              <a:ext uri="{FF2B5EF4-FFF2-40B4-BE49-F238E27FC236}">
                <a16:creationId xmlns:a16="http://schemas.microsoft.com/office/drawing/2014/main" id="{085C8402-AACA-4C5F-B0CD-084A116677D2}"/>
              </a:ext>
            </a:extLst>
          </p:cNvPr>
          <p:cNvSpPr txBox="1"/>
          <p:nvPr/>
        </p:nvSpPr>
        <p:spPr>
          <a:xfrm>
            <a:off x="849442" y="536900"/>
            <a:ext cx="9925930" cy="1015663"/>
          </a:xfrm>
          <a:prstGeom prst="rect">
            <a:avLst/>
          </a:prstGeom>
          <a:noFill/>
        </p:spPr>
        <p:txBody>
          <a:bodyPr wrap="square" rtlCol="0">
            <a:spAutoFit/>
          </a:bodyPr>
          <a:lstStyle/>
          <a:p>
            <a:r>
              <a:rPr lang="en-US" sz="3600" b="1" dirty="0"/>
              <a:t>NCHS data have a fee structure for use in FSRDCs:</a:t>
            </a:r>
            <a:endParaRPr lang="en-US" sz="2400" b="1" dirty="0"/>
          </a:p>
          <a:p>
            <a:endParaRPr lang="en-US" sz="2400" b="1" dirty="0"/>
          </a:p>
        </p:txBody>
      </p:sp>
      <p:pic>
        <p:nvPicPr>
          <p:cNvPr id="3" name="Picture 2">
            <a:extLst>
              <a:ext uri="{FF2B5EF4-FFF2-40B4-BE49-F238E27FC236}">
                <a16:creationId xmlns:a16="http://schemas.microsoft.com/office/drawing/2014/main" id="{1D12F01E-63F9-43ED-81C9-A7CB76E8923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803323"/>
            <a:ext cx="12192000" cy="1035555"/>
          </a:xfrm>
          <a:prstGeom prst="rect">
            <a:avLst/>
          </a:prstGeom>
        </p:spPr>
      </p:pic>
    </p:spTree>
    <p:extLst>
      <p:ext uri="{BB962C8B-B14F-4D97-AF65-F5344CB8AC3E}">
        <p14:creationId xmlns:p14="http://schemas.microsoft.com/office/powerpoint/2010/main" val="38473428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D6BF069-78D4-4853-ADA7-1B87154ACB7A}"/>
              </a:ext>
            </a:extLst>
          </p:cNvPr>
          <p:cNvSpPr>
            <a:spLocks noGrp="1"/>
          </p:cNvSpPr>
          <p:nvPr>
            <p:ph sz="half" idx="2"/>
          </p:nvPr>
        </p:nvSpPr>
        <p:spPr>
          <a:xfrm>
            <a:off x="641624" y="1168539"/>
            <a:ext cx="10538994" cy="4748647"/>
          </a:xfrm>
        </p:spPr>
        <p:txBody>
          <a:bodyPr>
            <a:normAutofit/>
          </a:bodyPr>
          <a:lstStyle/>
          <a:p>
            <a:pPr marL="0" indent="0">
              <a:buNone/>
            </a:pPr>
            <a:r>
              <a:rPr lang="en-US" b="0" i="0" dirty="0">
                <a:solidFill>
                  <a:srgbClr val="111111"/>
                </a:solidFill>
                <a:effectLst/>
                <a:latin typeface="Neue Helvetica W01"/>
              </a:rPr>
              <a:t>A detailed description of NCHS restricted data: </a:t>
            </a:r>
            <a:r>
              <a:rPr lang="en-US" b="0" i="0" dirty="0">
                <a:solidFill>
                  <a:srgbClr val="111111"/>
                </a:solidFill>
                <a:effectLst/>
                <a:latin typeface="Neue Helvetica W01"/>
                <a:hlinkClick r:id="rId3"/>
              </a:rPr>
              <a:t>https://www.cdc.gov/rdc/b1datatype/dt122.htm</a:t>
            </a:r>
            <a:endParaRPr lang="en-US" b="0" i="0" dirty="0">
              <a:solidFill>
                <a:srgbClr val="111111"/>
              </a:solidFill>
              <a:effectLst/>
              <a:latin typeface="Neue Helvetica W01"/>
            </a:endParaRPr>
          </a:p>
          <a:p>
            <a:pPr marL="0" indent="0">
              <a:buNone/>
            </a:pPr>
            <a:endParaRPr lang="en-US" dirty="0">
              <a:solidFill>
                <a:srgbClr val="111111"/>
              </a:solidFill>
              <a:latin typeface="Neue Helvetica W01"/>
              <a:hlinkClick r:id="rId4"/>
            </a:endParaRPr>
          </a:p>
          <a:p>
            <a:pPr marL="0" indent="0">
              <a:buNone/>
            </a:pPr>
            <a:r>
              <a:rPr lang="en-US" b="0" i="0" dirty="0">
                <a:solidFill>
                  <a:srgbClr val="111111"/>
                </a:solidFill>
                <a:effectLst/>
                <a:latin typeface="Neue Helvetica W01"/>
              </a:rPr>
              <a:t>How to gain access through an FSRDC: </a:t>
            </a:r>
            <a:r>
              <a:rPr lang="en-US" b="0" i="0" dirty="0">
                <a:solidFill>
                  <a:srgbClr val="111111"/>
                </a:solidFill>
                <a:effectLst/>
                <a:latin typeface="Neue Helvetica W01"/>
                <a:hlinkClick r:id="rId5"/>
              </a:rPr>
              <a:t>https://www.cdc.gov/rdc/leftbrch/userestricdt.htm</a:t>
            </a:r>
            <a:endParaRPr lang="en-US" b="0" i="0" dirty="0">
              <a:solidFill>
                <a:srgbClr val="111111"/>
              </a:solidFill>
              <a:effectLst/>
              <a:latin typeface="Neue Helvetica W01"/>
            </a:endParaRPr>
          </a:p>
          <a:p>
            <a:pPr marL="0" indent="0">
              <a:buNone/>
            </a:pPr>
            <a:endParaRPr lang="en-US" dirty="0">
              <a:solidFill>
                <a:srgbClr val="111111"/>
              </a:solidFill>
              <a:latin typeface="Neue Helvetica W01"/>
            </a:endParaRPr>
          </a:p>
          <a:p>
            <a:pPr marL="0" indent="0">
              <a:buNone/>
            </a:pPr>
            <a:r>
              <a:rPr lang="en-US" dirty="0">
                <a:solidFill>
                  <a:srgbClr val="111111"/>
                </a:solidFill>
                <a:latin typeface="Neue Helvetica W01"/>
              </a:rPr>
              <a:t>Preparing an NCHS Proposal: </a:t>
            </a:r>
            <a:r>
              <a:rPr lang="en-US" dirty="0">
                <a:solidFill>
                  <a:srgbClr val="111111"/>
                </a:solidFill>
                <a:latin typeface="Neue Helvetica W01"/>
                <a:hlinkClick r:id="rId6"/>
              </a:rPr>
              <a:t>https://www.cdc.gov/rdc/leftbrch/Presubmit.htm</a:t>
            </a:r>
            <a:endParaRPr lang="en-US" dirty="0">
              <a:solidFill>
                <a:srgbClr val="111111"/>
              </a:solidFill>
              <a:latin typeface="Neue Helvetica W01"/>
            </a:endParaRPr>
          </a:p>
          <a:p>
            <a:pPr marL="0" indent="0">
              <a:buNone/>
            </a:pPr>
            <a:endParaRPr lang="en-US" b="0" i="0" dirty="0">
              <a:solidFill>
                <a:srgbClr val="0277BD"/>
              </a:solidFill>
              <a:effectLst/>
              <a:latin typeface="Neue Helvetica W01"/>
              <a:hlinkClick r:id="rId7"/>
            </a:endParaRPr>
          </a:p>
          <a:p>
            <a:pPr marL="0" indent="0">
              <a:buNone/>
            </a:pPr>
            <a:endParaRPr lang="en-US" b="0" i="0" dirty="0">
              <a:solidFill>
                <a:srgbClr val="0277BD"/>
              </a:solidFill>
              <a:effectLst/>
              <a:latin typeface="Neue Helvetica W01"/>
              <a:hlinkClick r:id="rId7"/>
            </a:endParaRPr>
          </a:p>
          <a:p>
            <a:pPr marL="0" indent="0">
              <a:buNone/>
            </a:pPr>
            <a:endParaRPr lang="en-US" dirty="0"/>
          </a:p>
          <a:p>
            <a:pPr marL="457200" lvl="1" indent="0">
              <a:buNone/>
            </a:pPr>
            <a:endParaRPr lang="en-US" sz="4100" dirty="0"/>
          </a:p>
          <a:p>
            <a:endParaRPr lang="en-US" dirty="0"/>
          </a:p>
        </p:txBody>
      </p:sp>
      <p:sp>
        <p:nvSpPr>
          <p:cNvPr id="5" name="TextBox 4">
            <a:extLst>
              <a:ext uri="{FF2B5EF4-FFF2-40B4-BE49-F238E27FC236}">
                <a16:creationId xmlns:a16="http://schemas.microsoft.com/office/drawing/2014/main" id="{085C8402-AACA-4C5F-B0CD-084A116677D2}"/>
              </a:ext>
            </a:extLst>
          </p:cNvPr>
          <p:cNvSpPr txBox="1"/>
          <p:nvPr/>
        </p:nvSpPr>
        <p:spPr>
          <a:xfrm>
            <a:off x="641624" y="432990"/>
            <a:ext cx="9925930" cy="1015663"/>
          </a:xfrm>
          <a:prstGeom prst="rect">
            <a:avLst/>
          </a:prstGeom>
          <a:noFill/>
        </p:spPr>
        <p:txBody>
          <a:bodyPr wrap="square" rtlCol="0">
            <a:spAutoFit/>
          </a:bodyPr>
          <a:lstStyle/>
          <a:p>
            <a:r>
              <a:rPr lang="en-US" sz="3600" b="1" dirty="0"/>
              <a:t>Important NCHS links:</a:t>
            </a:r>
            <a:endParaRPr lang="en-US" sz="2400" b="1" dirty="0"/>
          </a:p>
          <a:p>
            <a:endParaRPr lang="en-US" sz="2400" b="1" dirty="0"/>
          </a:p>
        </p:txBody>
      </p:sp>
      <p:pic>
        <p:nvPicPr>
          <p:cNvPr id="3" name="Picture 2">
            <a:extLst>
              <a:ext uri="{FF2B5EF4-FFF2-40B4-BE49-F238E27FC236}">
                <a16:creationId xmlns:a16="http://schemas.microsoft.com/office/drawing/2014/main" id="{1D12F01E-63F9-43ED-81C9-A7CB76E8923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5803323"/>
            <a:ext cx="12192000" cy="1035555"/>
          </a:xfrm>
          <a:prstGeom prst="rect">
            <a:avLst/>
          </a:prstGeom>
        </p:spPr>
      </p:pic>
    </p:spTree>
    <p:extLst>
      <p:ext uri="{BB962C8B-B14F-4D97-AF65-F5344CB8AC3E}">
        <p14:creationId xmlns:p14="http://schemas.microsoft.com/office/powerpoint/2010/main" val="21709715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1BFF59-A753-EB45-B061-B8D31959D647}"/>
              </a:ext>
            </a:extLst>
          </p:cNvPr>
          <p:cNvSpPr>
            <a:spLocks noGrp="1"/>
          </p:cNvSpPr>
          <p:nvPr>
            <p:ph type="title"/>
          </p:nvPr>
        </p:nvSpPr>
        <p:spPr>
          <a:xfrm>
            <a:off x="200416" y="365125"/>
            <a:ext cx="11699310" cy="1325563"/>
          </a:xfrm>
        </p:spPr>
        <p:txBody>
          <a:bodyPr/>
          <a:lstStyle/>
          <a:p>
            <a:r>
              <a:rPr lang="en-US" b="1" dirty="0"/>
              <a:t>Stay Tuned, More Restricted-Use Data to Come:</a:t>
            </a:r>
          </a:p>
        </p:txBody>
      </p:sp>
      <p:sp>
        <p:nvSpPr>
          <p:cNvPr id="6" name="Content Placeholder 5">
            <a:extLst>
              <a:ext uri="{FF2B5EF4-FFF2-40B4-BE49-F238E27FC236}">
                <a16:creationId xmlns:a16="http://schemas.microsoft.com/office/drawing/2014/main" id="{5A01AB60-784B-FF42-B7B8-49AE4BE1C5BF}"/>
              </a:ext>
            </a:extLst>
          </p:cNvPr>
          <p:cNvSpPr>
            <a:spLocks noGrp="1"/>
          </p:cNvSpPr>
          <p:nvPr>
            <p:ph idx="1"/>
          </p:nvPr>
        </p:nvSpPr>
        <p:spPr>
          <a:xfrm>
            <a:off x="870512" y="1690688"/>
            <a:ext cx="10811005" cy="4351338"/>
          </a:xfrm>
        </p:spPr>
        <p:txBody>
          <a:bodyPr>
            <a:normAutofit/>
          </a:bodyPr>
          <a:lstStyle/>
          <a:p>
            <a:pPr marL="0" marR="0" indent="228600">
              <a:spcBef>
                <a:spcPts val="0"/>
              </a:spcBef>
              <a:spcAft>
                <a:spcPts val="0"/>
              </a:spcAft>
            </a:pPr>
            <a:r>
              <a:rPr lang="en-US" sz="2400" dirty="0">
                <a:solidFill>
                  <a:srgbClr val="201F1E"/>
                </a:solidFill>
                <a:effectLst/>
                <a:latin typeface="Roboto" panose="02000000000000000000" pitchFamily="2" charset="0"/>
                <a:ea typeface="Roboto" panose="02000000000000000000" pitchFamily="2" charset="0"/>
              </a:rPr>
              <a:t>11-11:30am Law and Criminal Justice Data</a:t>
            </a:r>
          </a:p>
          <a:p>
            <a:pPr marL="0" marR="0" indent="228600">
              <a:spcBef>
                <a:spcPts val="0"/>
              </a:spcBef>
              <a:spcAft>
                <a:spcPts val="0"/>
              </a:spcAft>
            </a:pPr>
            <a:endParaRPr lang="en-US" sz="2400" dirty="0">
              <a:effectLst/>
              <a:latin typeface="Roboto" panose="02000000000000000000" pitchFamily="2" charset="0"/>
              <a:ea typeface="Roboto" panose="02000000000000000000" pitchFamily="2" charset="0"/>
            </a:endParaRPr>
          </a:p>
          <a:p>
            <a:pPr marL="0" marR="0" indent="228600">
              <a:spcBef>
                <a:spcPts val="0"/>
              </a:spcBef>
              <a:spcAft>
                <a:spcPts val="0"/>
              </a:spcAft>
            </a:pPr>
            <a:r>
              <a:rPr lang="en-US" sz="2400" dirty="0">
                <a:solidFill>
                  <a:srgbClr val="201F1E"/>
                </a:solidFill>
                <a:effectLst/>
                <a:latin typeface="Roboto" panose="02000000000000000000" pitchFamily="2" charset="0"/>
                <a:ea typeface="Roboto" panose="02000000000000000000" pitchFamily="2" charset="0"/>
              </a:rPr>
              <a:t>11:30-1pm break</a:t>
            </a:r>
          </a:p>
          <a:p>
            <a:pPr marL="0" marR="0" indent="228600">
              <a:spcBef>
                <a:spcPts val="0"/>
              </a:spcBef>
              <a:spcAft>
                <a:spcPts val="0"/>
              </a:spcAft>
            </a:pPr>
            <a:endParaRPr lang="en-US" sz="2400" dirty="0">
              <a:effectLst/>
              <a:latin typeface="Roboto" panose="02000000000000000000" pitchFamily="2" charset="0"/>
              <a:ea typeface="Roboto" panose="02000000000000000000" pitchFamily="2" charset="0"/>
            </a:endParaRPr>
          </a:p>
          <a:p>
            <a:pPr marL="0" marR="0" indent="228600">
              <a:spcBef>
                <a:spcPts val="0"/>
              </a:spcBef>
              <a:spcAft>
                <a:spcPts val="0"/>
              </a:spcAft>
            </a:pPr>
            <a:r>
              <a:rPr lang="en-US" sz="2400" dirty="0">
                <a:solidFill>
                  <a:srgbClr val="201F1E"/>
                </a:solidFill>
                <a:effectLst/>
                <a:latin typeface="Roboto" panose="02000000000000000000" pitchFamily="2" charset="0"/>
                <a:ea typeface="Roboto" panose="02000000000000000000" pitchFamily="2" charset="0"/>
              </a:rPr>
              <a:t>1:00-2:00pm Economic and Longitudinal Employer-Household Dynamics (LEHD) Data</a:t>
            </a:r>
          </a:p>
          <a:p>
            <a:pPr marL="0" marR="0" indent="228600">
              <a:spcBef>
                <a:spcPts val="0"/>
              </a:spcBef>
              <a:spcAft>
                <a:spcPts val="0"/>
              </a:spcAft>
            </a:pPr>
            <a:endParaRPr lang="en-US" sz="2400" dirty="0">
              <a:solidFill>
                <a:srgbClr val="201F1E"/>
              </a:solidFill>
              <a:latin typeface="Roboto" panose="02000000000000000000" pitchFamily="2" charset="0"/>
              <a:ea typeface="Roboto" panose="02000000000000000000" pitchFamily="2" charset="0"/>
            </a:endParaRPr>
          </a:p>
          <a:p>
            <a:pPr marL="0" marR="0" indent="228600">
              <a:spcBef>
                <a:spcPts val="0"/>
              </a:spcBef>
              <a:spcAft>
                <a:spcPts val="0"/>
              </a:spcAft>
            </a:pPr>
            <a:r>
              <a:rPr lang="en-US" sz="2400" dirty="0">
                <a:solidFill>
                  <a:srgbClr val="201F1E"/>
                </a:solidFill>
                <a:latin typeface="Roboto" panose="02000000000000000000" pitchFamily="2" charset="0"/>
                <a:ea typeface="Roboto" panose="02000000000000000000" pitchFamily="2" charset="0"/>
              </a:rPr>
              <a:t>2:00-4:00pm Individual/Small-Group Researcher Meetings</a:t>
            </a:r>
            <a:endParaRPr lang="en-US" sz="2400" dirty="0">
              <a:effectLst/>
              <a:latin typeface="Roboto" panose="02000000000000000000" pitchFamily="2" charset="0"/>
              <a:ea typeface="Roboto" panose="02000000000000000000" pitchFamily="2" charset="0"/>
            </a:endParaRPr>
          </a:p>
        </p:txBody>
      </p:sp>
      <p:pic>
        <p:nvPicPr>
          <p:cNvPr id="4" name="Picture 3">
            <a:extLst>
              <a:ext uri="{FF2B5EF4-FFF2-40B4-BE49-F238E27FC236}">
                <a16:creationId xmlns:a16="http://schemas.microsoft.com/office/drawing/2014/main" id="{2481E956-BEBE-4505-812F-6CF54E04782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22445"/>
            <a:ext cx="12192000" cy="1035555"/>
          </a:xfrm>
          <a:prstGeom prst="rect">
            <a:avLst/>
          </a:prstGeom>
        </p:spPr>
      </p:pic>
    </p:spTree>
    <p:extLst>
      <p:ext uri="{BB962C8B-B14F-4D97-AF65-F5344CB8AC3E}">
        <p14:creationId xmlns:p14="http://schemas.microsoft.com/office/powerpoint/2010/main" val="21101255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1BFF59-A753-EB45-B061-B8D31959D647}"/>
              </a:ext>
            </a:extLst>
          </p:cNvPr>
          <p:cNvSpPr>
            <a:spLocks noGrp="1"/>
          </p:cNvSpPr>
          <p:nvPr>
            <p:ph type="title"/>
          </p:nvPr>
        </p:nvSpPr>
        <p:spPr>
          <a:xfrm>
            <a:off x="492690" y="1923761"/>
            <a:ext cx="11699310" cy="1325563"/>
          </a:xfrm>
        </p:spPr>
        <p:txBody>
          <a:bodyPr/>
          <a:lstStyle/>
          <a:p>
            <a:pPr algn="ctr"/>
            <a:r>
              <a:rPr lang="en-US" b="1" dirty="0"/>
              <a:t>Thank You!</a:t>
            </a:r>
          </a:p>
        </p:txBody>
      </p:sp>
      <p:pic>
        <p:nvPicPr>
          <p:cNvPr id="4" name="Picture 3">
            <a:extLst>
              <a:ext uri="{FF2B5EF4-FFF2-40B4-BE49-F238E27FC236}">
                <a16:creationId xmlns:a16="http://schemas.microsoft.com/office/drawing/2014/main" id="{2481E956-BEBE-4505-812F-6CF54E04782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22445"/>
            <a:ext cx="12192000" cy="1035555"/>
          </a:xfrm>
          <a:prstGeom prst="rect">
            <a:avLst/>
          </a:prstGeom>
        </p:spPr>
      </p:pic>
    </p:spTree>
    <p:extLst>
      <p:ext uri="{BB962C8B-B14F-4D97-AF65-F5344CB8AC3E}">
        <p14:creationId xmlns:p14="http://schemas.microsoft.com/office/powerpoint/2010/main" val="3138448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D6BF069-78D4-4853-ADA7-1B87154ACB7A}"/>
              </a:ext>
            </a:extLst>
          </p:cNvPr>
          <p:cNvSpPr>
            <a:spLocks noGrp="1"/>
          </p:cNvSpPr>
          <p:nvPr>
            <p:ph sz="half" idx="2"/>
          </p:nvPr>
        </p:nvSpPr>
        <p:spPr>
          <a:xfrm>
            <a:off x="832892" y="765464"/>
            <a:ext cx="9941069" cy="5621481"/>
          </a:xfrm>
        </p:spPr>
        <p:txBody>
          <a:bodyPr>
            <a:normAutofit fontScale="25000" lnSpcReduction="20000"/>
          </a:bodyPr>
          <a:lstStyle/>
          <a:p>
            <a:pPr marL="0" indent="0">
              <a:buNone/>
            </a:pPr>
            <a:r>
              <a:rPr lang="en-US" sz="7200" b="1" dirty="0"/>
              <a:t>Census:</a:t>
            </a:r>
          </a:p>
          <a:p>
            <a:pPr lvl="1"/>
            <a:r>
              <a:rPr lang="en-US" sz="7200" dirty="0"/>
              <a:t>American Community Survey (ACS)</a:t>
            </a:r>
          </a:p>
          <a:p>
            <a:pPr lvl="1"/>
            <a:r>
              <a:rPr lang="en-US" sz="7200" dirty="0"/>
              <a:t>Current Population Survey (CPS)</a:t>
            </a:r>
          </a:p>
          <a:p>
            <a:pPr marL="0" indent="0">
              <a:buNone/>
            </a:pPr>
            <a:r>
              <a:rPr lang="en-US" sz="7200" b="1" dirty="0"/>
              <a:t>NCHS:</a:t>
            </a:r>
          </a:p>
          <a:p>
            <a:pPr lvl="1"/>
            <a:r>
              <a:rPr lang="en-US" sz="7200" dirty="0"/>
              <a:t>National Vital Statistics System (NVSS)</a:t>
            </a:r>
          </a:p>
          <a:p>
            <a:pPr lvl="1"/>
            <a:r>
              <a:rPr lang="en-US" sz="7200" dirty="0"/>
              <a:t>National Health and Nutrition Examination Surveys (NHANES)</a:t>
            </a:r>
          </a:p>
          <a:p>
            <a:pPr lvl="1"/>
            <a:r>
              <a:rPr lang="en-US" sz="7200" dirty="0"/>
              <a:t>National Health Interview Survey (NHIS) linked with National Death Index (NDI)</a:t>
            </a:r>
          </a:p>
          <a:p>
            <a:pPr lvl="1"/>
            <a:r>
              <a:rPr lang="en-US" sz="7200" dirty="0"/>
              <a:t>National Survey of Family Growth (NSFG)</a:t>
            </a:r>
          </a:p>
          <a:p>
            <a:pPr marL="0" indent="0">
              <a:buNone/>
            </a:pPr>
            <a:r>
              <a:rPr lang="en-US" sz="7200" b="1" dirty="0"/>
              <a:t>CDC:</a:t>
            </a:r>
          </a:p>
          <a:p>
            <a:pPr lvl="1"/>
            <a:r>
              <a:rPr lang="en-US" sz="7200" dirty="0"/>
              <a:t>Behavioral Risk Factor Surveillance System (BRFSS)</a:t>
            </a:r>
          </a:p>
          <a:p>
            <a:pPr marL="0" indent="0">
              <a:buNone/>
            </a:pPr>
            <a:r>
              <a:rPr lang="en-US" sz="7200" b="1" dirty="0"/>
              <a:t>Agency for Health Research and Quality (AHRQ):</a:t>
            </a:r>
          </a:p>
          <a:p>
            <a:pPr lvl="1"/>
            <a:r>
              <a:rPr lang="en-US" sz="7200" dirty="0"/>
              <a:t>Medical Expenditure Panel Survey (MEPS)</a:t>
            </a:r>
          </a:p>
          <a:p>
            <a:pPr marL="0" indent="0">
              <a:buNone/>
            </a:pPr>
            <a:r>
              <a:rPr lang="en-US" sz="7200" b="1" dirty="0"/>
              <a:t>Substance Abuse and Mental Health Services Administration (SAMHSA):</a:t>
            </a:r>
          </a:p>
          <a:p>
            <a:pPr lvl="1"/>
            <a:r>
              <a:rPr lang="en-US" sz="7200" dirty="0"/>
              <a:t>National Survey on Drug Use and Health (NSDUH)</a:t>
            </a:r>
          </a:p>
          <a:p>
            <a:pPr marL="0" indent="0">
              <a:buNone/>
            </a:pPr>
            <a:r>
              <a:rPr lang="en-US" sz="7200" b="1" dirty="0"/>
              <a:t>Bureau of Justice Stats (BJS):</a:t>
            </a:r>
          </a:p>
          <a:p>
            <a:pPr lvl="1"/>
            <a:r>
              <a:rPr lang="en-US" sz="7200" dirty="0"/>
              <a:t>National Crime Victimization Survey (NCVS)</a:t>
            </a:r>
          </a:p>
          <a:p>
            <a:pPr marL="0" indent="0">
              <a:buNone/>
            </a:pPr>
            <a:r>
              <a:rPr lang="en-US" sz="7200" b="1" dirty="0"/>
              <a:t>Bureau of Labor Stats (BLS):</a:t>
            </a:r>
          </a:p>
          <a:p>
            <a:pPr lvl="1"/>
            <a:r>
              <a:rPr lang="en-US" sz="7200" dirty="0"/>
              <a:t>Survey of Occupational Injuries and Illnesses (SOII) </a:t>
            </a:r>
          </a:p>
          <a:p>
            <a:pPr lvl="1"/>
            <a:r>
              <a:rPr lang="en-US" sz="7200" dirty="0"/>
              <a:t>Census of Fatal Occupational Injuries (CFOI)</a:t>
            </a:r>
          </a:p>
          <a:p>
            <a:pPr lvl="1"/>
            <a:r>
              <a:rPr lang="en-US" sz="7200" dirty="0"/>
              <a:t>American Time Use Survey (ATUS)</a:t>
            </a:r>
          </a:p>
          <a:p>
            <a:pPr marL="457200" lvl="1" indent="0">
              <a:buNone/>
            </a:pPr>
            <a:endParaRPr lang="en-US" sz="4100" dirty="0"/>
          </a:p>
          <a:p>
            <a:endParaRPr lang="en-US" dirty="0"/>
          </a:p>
        </p:txBody>
      </p:sp>
      <p:sp>
        <p:nvSpPr>
          <p:cNvPr id="5" name="TextBox 4">
            <a:extLst>
              <a:ext uri="{FF2B5EF4-FFF2-40B4-BE49-F238E27FC236}">
                <a16:creationId xmlns:a16="http://schemas.microsoft.com/office/drawing/2014/main" id="{085C8402-AACA-4C5F-B0CD-084A116677D2}"/>
              </a:ext>
            </a:extLst>
          </p:cNvPr>
          <p:cNvSpPr txBox="1"/>
          <p:nvPr/>
        </p:nvSpPr>
        <p:spPr>
          <a:xfrm>
            <a:off x="720003" y="239267"/>
            <a:ext cx="8875553" cy="830997"/>
          </a:xfrm>
          <a:prstGeom prst="rect">
            <a:avLst/>
          </a:prstGeom>
          <a:noFill/>
        </p:spPr>
        <p:txBody>
          <a:bodyPr wrap="square" rtlCol="0">
            <a:spAutoFit/>
          </a:bodyPr>
          <a:lstStyle/>
          <a:p>
            <a:r>
              <a:rPr lang="en-US" sz="2400" b="1" dirty="0"/>
              <a:t>Health Data Sets Covered in the Course: </a:t>
            </a:r>
          </a:p>
          <a:p>
            <a:endParaRPr lang="en-US" sz="2400" b="1" dirty="0"/>
          </a:p>
        </p:txBody>
      </p:sp>
    </p:spTree>
    <p:extLst>
      <p:ext uri="{BB962C8B-B14F-4D97-AF65-F5344CB8AC3E}">
        <p14:creationId xmlns:p14="http://schemas.microsoft.com/office/powerpoint/2010/main" val="4260378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1BFF59-A753-EB45-B061-B8D31959D647}"/>
              </a:ext>
            </a:extLst>
          </p:cNvPr>
          <p:cNvSpPr>
            <a:spLocks noGrp="1"/>
          </p:cNvSpPr>
          <p:nvPr>
            <p:ph type="title"/>
          </p:nvPr>
        </p:nvSpPr>
        <p:spPr>
          <a:xfrm>
            <a:off x="350729" y="165051"/>
            <a:ext cx="11841271" cy="1325563"/>
          </a:xfrm>
        </p:spPr>
        <p:txBody>
          <a:bodyPr>
            <a:normAutofit/>
          </a:bodyPr>
          <a:lstStyle/>
          <a:p>
            <a:r>
              <a:rPr lang="en-US" sz="3600" b="1" dirty="0"/>
              <a:t>Current RMRDC grad student health projects:</a:t>
            </a:r>
            <a:br>
              <a:rPr lang="en-US" sz="3600" b="1" dirty="0"/>
            </a:br>
            <a:endParaRPr lang="en-US" sz="3600" b="1" dirty="0"/>
          </a:p>
        </p:txBody>
      </p:sp>
      <p:sp>
        <p:nvSpPr>
          <p:cNvPr id="6" name="Content Placeholder 5">
            <a:extLst>
              <a:ext uri="{FF2B5EF4-FFF2-40B4-BE49-F238E27FC236}">
                <a16:creationId xmlns:a16="http://schemas.microsoft.com/office/drawing/2014/main" id="{5A01AB60-784B-FF42-B7B8-49AE4BE1C5BF}"/>
              </a:ext>
            </a:extLst>
          </p:cNvPr>
          <p:cNvSpPr>
            <a:spLocks noGrp="1"/>
          </p:cNvSpPr>
          <p:nvPr>
            <p:ph idx="1"/>
          </p:nvPr>
        </p:nvSpPr>
        <p:spPr>
          <a:xfrm>
            <a:off x="350729" y="1185333"/>
            <a:ext cx="10960738" cy="3885641"/>
          </a:xfrm>
        </p:spPr>
        <p:txBody>
          <a:bodyPr>
            <a:normAutofit fontScale="92500" lnSpcReduction="20000"/>
          </a:bodyPr>
          <a:lstStyle/>
          <a:p>
            <a:pPr lvl="1"/>
            <a:r>
              <a:rPr lang="en-US" dirty="0">
                <a:latin typeface="Roboto" panose="02000000000000000000" pitchFamily="2" charset="0"/>
                <a:ea typeface="Roboto" panose="02000000000000000000" pitchFamily="2" charset="0"/>
              </a:rPr>
              <a:t>Black immigrant health and differences by country of origin/time in US</a:t>
            </a:r>
          </a:p>
          <a:p>
            <a:pPr lvl="1"/>
            <a:endParaRPr lang="en-US" dirty="0">
              <a:latin typeface="Roboto" panose="02000000000000000000" pitchFamily="2" charset="0"/>
              <a:ea typeface="Roboto" panose="02000000000000000000" pitchFamily="2" charset="0"/>
            </a:endParaRPr>
          </a:p>
          <a:p>
            <a:pPr lvl="1"/>
            <a:r>
              <a:rPr lang="en-US" dirty="0">
                <a:latin typeface="Roboto" panose="02000000000000000000" pitchFamily="2" charset="0"/>
                <a:ea typeface="Roboto" panose="02000000000000000000" pitchFamily="2" charset="0"/>
              </a:rPr>
              <a:t>Gender and racial/ethnic/country of origin differences in timing of HPV vaccination</a:t>
            </a:r>
          </a:p>
          <a:p>
            <a:pPr lvl="1"/>
            <a:endParaRPr lang="en-US" dirty="0">
              <a:latin typeface="Roboto" panose="02000000000000000000" pitchFamily="2" charset="0"/>
              <a:ea typeface="Roboto" panose="02000000000000000000" pitchFamily="2" charset="0"/>
            </a:endParaRPr>
          </a:p>
          <a:p>
            <a:pPr lvl="1"/>
            <a:r>
              <a:rPr lang="en-US" dirty="0">
                <a:latin typeface="Roboto" panose="02000000000000000000" pitchFamily="2" charset="0"/>
                <a:ea typeface="Roboto" panose="02000000000000000000" pitchFamily="2" charset="0"/>
              </a:rPr>
              <a:t>Death by Despair: Individual and Contextual Predictors of Suicide Mortality Risk</a:t>
            </a:r>
          </a:p>
          <a:p>
            <a:pPr lvl="1"/>
            <a:endParaRPr lang="en-US" dirty="0">
              <a:effectLst/>
              <a:latin typeface="Roboto" panose="02000000000000000000" pitchFamily="2" charset="0"/>
              <a:ea typeface="Roboto" panose="02000000000000000000" pitchFamily="2" charset="0"/>
            </a:endParaRPr>
          </a:p>
          <a:p>
            <a:pPr lvl="1"/>
            <a:r>
              <a:rPr lang="en-US" dirty="0">
                <a:effectLst/>
                <a:latin typeface="Roboto" panose="02000000000000000000" pitchFamily="2" charset="0"/>
                <a:ea typeface="Roboto" panose="02000000000000000000" pitchFamily="2" charset="0"/>
              </a:rPr>
              <a:t>Did</a:t>
            </a:r>
            <a:r>
              <a:rPr lang="en-US" spc="-10" dirty="0">
                <a:effectLst/>
                <a:latin typeface="Roboto" panose="02000000000000000000" pitchFamily="2" charset="0"/>
                <a:ea typeface="Roboto" panose="02000000000000000000" pitchFamily="2" charset="0"/>
              </a:rPr>
              <a:t> </a:t>
            </a:r>
            <a:r>
              <a:rPr lang="en-US" dirty="0">
                <a:effectLst/>
                <a:latin typeface="Roboto" panose="02000000000000000000" pitchFamily="2" charset="0"/>
                <a:ea typeface="Roboto" panose="02000000000000000000" pitchFamily="2" charset="0"/>
              </a:rPr>
              <a:t>ACA</a:t>
            </a:r>
            <a:r>
              <a:rPr lang="en-US" spc="-5" dirty="0">
                <a:effectLst/>
                <a:latin typeface="Roboto" panose="02000000000000000000" pitchFamily="2" charset="0"/>
                <a:ea typeface="Roboto" panose="02000000000000000000" pitchFamily="2" charset="0"/>
              </a:rPr>
              <a:t> </a:t>
            </a:r>
            <a:r>
              <a:rPr lang="en-US" dirty="0">
                <a:effectLst/>
                <a:latin typeface="Roboto" panose="02000000000000000000" pitchFamily="2" charset="0"/>
                <a:ea typeface="Roboto" panose="02000000000000000000" pitchFamily="2" charset="0"/>
              </a:rPr>
              <a:t>Reduce</a:t>
            </a:r>
            <a:r>
              <a:rPr lang="en-US" spc="-10" dirty="0">
                <a:effectLst/>
                <a:latin typeface="Roboto" panose="02000000000000000000" pitchFamily="2" charset="0"/>
                <a:ea typeface="Roboto" panose="02000000000000000000" pitchFamily="2" charset="0"/>
              </a:rPr>
              <a:t> </a:t>
            </a:r>
            <a:r>
              <a:rPr lang="en-US" dirty="0">
                <a:effectLst/>
                <a:latin typeface="Roboto" panose="02000000000000000000" pitchFamily="2" charset="0"/>
                <a:ea typeface="Roboto" panose="02000000000000000000" pitchFamily="2" charset="0"/>
              </a:rPr>
              <a:t>Ethnic and Racial Disparities in Healthcare?</a:t>
            </a:r>
          </a:p>
          <a:p>
            <a:pPr lvl="1"/>
            <a:endParaRPr lang="en-US" dirty="0">
              <a:latin typeface="Roboto" panose="02000000000000000000" pitchFamily="2" charset="0"/>
              <a:ea typeface="Roboto" panose="02000000000000000000" pitchFamily="2" charset="0"/>
            </a:endParaRPr>
          </a:p>
          <a:p>
            <a:pPr lvl="1"/>
            <a:r>
              <a:rPr lang="en-US" dirty="0">
                <a:latin typeface="Roboto" panose="02000000000000000000" pitchFamily="2" charset="0"/>
                <a:ea typeface="Roboto" panose="02000000000000000000" pitchFamily="2" charset="0"/>
              </a:rPr>
              <a:t>Do Sugar-Sweetened Beverage Taxes Work?</a:t>
            </a:r>
          </a:p>
          <a:p>
            <a:pPr lvl="1"/>
            <a:endParaRPr lang="en-US" dirty="0">
              <a:latin typeface="Roboto" panose="02000000000000000000" pitchFamily="2" charset="0"/>
              <a:ea typeface="Roboto" panose="02000000000000000000" pitchFamily="2" charset="0"/>
            </a:endParaRPr>
          </a:p>
          <a:p>
            <a:pPr lvl="1"/>
            <a:r>
              <a:rPr lang="en-US" dirty="0">
                <a:latin typeface="Roboto" panose="02000000000000000000" pitchFamily="2" charset="0"/>
                <a:ea typeface="Roboto" panose="02000000000000000000" pitchFamily="2" charset="0"/>
              </a:rPr>
              <a:t>State Variation in Intimate Partner Violence Rates: Reporting and Healthcare Utilization</a:t>
            </a:r>
          </a:p>
        </p:txBody>
      </p:sp>
      <p:pic>
        <p:nvPicPr>
          <p:cNvPr id="4" name="Picture 3">
            <a:extLst>
              <a:ext uri="{FF2B5EF4-FFF2-40B4-BE49-F238E27FC236}">
                <a16:creationId xmlns:a16="http://schemas.microsoft.com/office/drawing/2014/main" id="{76C62648-0DA1-4470-BF39-11EC0C115F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822445"/>
            <a:ext cx="12192000" cy="1035555"/>
          </a:xfrm>
          <a:prstGeom prst="rect">
            <a:avLst/>
          </a:prstGeom>
        </p:spPr>
      </p:pic>
    </p:spTree>
    <p:extLst>
      <p:ext uri="{BB962C8B-B14F-4D97-AF65-F5344CB8AC3E}">
        <p14:creationId xmlns:p14="http://schemas.microsoft.com/office/powerpoint/2010/main" val="2876385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D6BF069-78D4-4853-ADA7-1B87154ACB7A}"/>
              </a:ext>
            </a:extLst>
          </p:cNvPr>
          <p:cNvSpPr>
            <a:spLocks noGrp="1"/>
          </p:cNvSpPr>
          <p:nvPr>
            <p:ph sz="half" idx="2"/>
          </p:nvPr>
        </p:nvSpPr>
        <p:spPr>
          <a:xfrm>
            <a:off x="1763842" y="1639259"/>
            <a:ext cx="10538994" cy="4480988"/>
          </a:xfrm>
        </p:spPr>
        <p:txBody>
          <a:bodyPr>
            <a:normAutofit lnSpcReduction="10000"/>
          </a:bodyPr>
          <a:lstStyle/>
          <a:p>
            <a:pPr marL="0" indent="0">
              <a:buNone/>
            </a:pPr>
            <a:r>
              <a:rPr lang="en-US" dirty="0"/>
              <a:t>--Center for Disease Control and Prevention (CDC): </a:t>
            </a:r>
          </a:p>
          <a:p>
            <a:pPr marL="0" indent="0">
              <a:buNone/>
            </a:pPr>
            <a:r>
              <a:rPr lang="en-US" dirty="0"/>
              <a:t>	National Program of Cancer Registries</a:t>
            </a:r>
          </a:p>
          <a:p>
            <a:pPr marL="0" indent="0">
              <a:buNone/>
            </a:pPr>
            <a:r>
              <a:rPr lang="en-US" dirty="0"/>
              <a:t>	National Immunization Survey</a:t>
            </a:r>
          </a:p>
          <a:p>
            <a:pPr marL="0" indent="0">
              <a:buNone/>
            </a:pPr>
            <a:endParaRPr lang="en-US" dirty="0"/>
          </a:p>
          <a:p>
            <a:pPr marL="0" indent="0">
              <a:buNone/>
            </a:pPr>
            <a:r>
              <a:rPr lang="en-US" dirty="0"/>
              <a:t>--Health Resources and Services Administration (HRSA):</a:t>
            </a:r>
          </a:p>
          <a:p>
            <a:pPr marL="0" indent="0">
              <a:buNone/>
            </a:pPr>
            <a:r>
              <a:rPr lang="en-US" dirty="0"/>
              <a:t>	National Sample Survey of Nurse Practitioners</a:t>
            </a:r>
          </a:p>
          <a:p>
            <a:pPr marL="0" indent="0">
              <a:buNone/>
            </a:pPr>
            <a:endParaRPr lang="en-US" dirty="0"/>
          </a:p>
          <a:p>
            <a:pPr marL="0" indent="0">
              <a:buNone/>
            </a:pPr>
            <a:r>
              <a:rPr lang="en-US" dirty="0"/>
              <a:t>--Environmental Protection Agency (EPA):</a:t>
            </a:r>
          </a:p>
          <a:p>
            <a:pPr marL="457200" marR="0" lvl="1" indent="0">
              <a:lnSpc>
                <a:spcPct val="107000"/>
              </a:lnSpc>
              <a:spcBef>
                <a:spcPts val="0"/>
              </a:spcBef>
              <a:spcAft>
                <a:spcPts val="0"/>
              </a:spcAft>
              <a:buNone/>
              <a:tabLst>
                <a:tab pos="228600" algn="l"/>
              </a:tabLst>
            </a:pPr>
            <a:r>
              <a:rPr lang="en-US" sz="2800" dirty="0">
                <a:effectLst/>
                <a:latin typeface="Calibri" panose="020F0502020204030204" pitchFamily="34" charset="0"/>
                <a:ea typeface="Calibri" panose="020F0502020204030204" pitchFamily="34" charset="0"/>
                <a:cs typeface="Times New Roman" panose="02020603050405020304" pitchFamily="18" charset="0"/>
              </a:rPr>
              <a:t>	Air Manganese Study</a:t>
            </a:r>
          </a:p>
          <a:p>
            <a:pPr marL="0" indent="0">
              <a:buNone/>
            </a:pPr>
            <a:endParaRPr lang="en-US" dirty="0"/>
          </a:p>
          <a:p>
            <a:pPr marL="457200" lvl="1" indent="0">
              <a:buNone/>
            </a:pPr>
            <a:endParaRPr lang="en-US" sz="4100" dirty="0"/>
          </a:p>
          <a:p>
            <a:endParaRPr lang="en-US" dirty="0"/>
          </a:p>
        </p:txBody>
      </p:sp>
      <p:sp>
        <p:nvSpPr>
          <p:cNvPr id="5" name="TextBox 4">
            <a:extLst>
              <a:ext uri="{FF2B5EF4-FFF2-40B4-BE49-F238E27FC236}">
                <a16:creationId xmlns:a16="http://schemas.microsoft.com/office/drawing/2014/main" id="{085C8402-AACA-4C5F-B0CD-084A116677D2}"/>
              </a:ext>
            </a:extLst>
          </p:cNvPr>
          <p:cNvSpPr txBox="1"/>
          <p:nvPr/>
        </p:nvSpPr>
        <p:spPr>
          <a:xfrm>
            <a:off x="683188" y="165299"/>
            <a:ext cx="9941068" cy="1569660"/>
          </a:xfrm>
          <a:prstGeom prst="rect">
            <a:avLst/>
          </a:prstGeom>
          <a:noFill/>
        </p:spPr>
        <p:txBody>
          <a:bodyPr wrap="square" rtlCol="0">
            <a:spAutoFit/>
          </a:bodyPr>
          <a:lstStyle/>
          <a:p>
            <a:r>
              <a:rPr lang="en-US" sz="3600" b="1" dirty="0"/>
              <a:t>NCHS Partners with Other Agencies to Make More Data Available through FSRDCs</a:t>
            </a:r>
            <a:endParaRPr lang="en-US" sz="2400" b="1" dirty="0"/>
          </a:p>
          <a:p>
            <a:endParaRPr lang="en-US" sz="2400" b="1" dirty="0"/>
          </a:p>
        </p:txBody>
      </p:sp>
      <p:pic>
        <p:nvPicPr>
          <p:cNvPr id="3" name="Picture 2">
            <a:extLst>
              <a:ext uri="{FF2B5EF4-FFF2-40B4-BE49-F238E27FC236}">
                <a16:creationId xmlns:a16="http://schemas.microsoft.com/office/drawing/2014/main" id="{1D12F01E-63F9-43ED-81C9-A7CB76E892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22445"/>
            <a:ext cx="12192000" cy="1035555"/>
          </a:xfrm>
          <a:prstGeom prst="rect">
            <a:avLst/>
          </a:prstGeom>
        </p:spPr>
      </p:pic>
    </p:spTree>
    <p:extLst>
      <p:ext uri="{BB962C8B-B14F-4D97-AF65-F5344CB8AC3E}">
        <p14:creationId xmlns:p14="http://schemas.microsoft.com/office/powerpoint/2010/main" val="1409279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D6BF069-78D4-4853-ADA7-1B87154ACB7A}"/>
              </a:ext>
            </a:extLst>
          </p:cNvPr>
          <p:cNvSpPr>
            <a:spLocks noGrp="1"/>
          </p:cNvSpPr>
          <p:nvPr>
            <p:ph sz="half" idx="2"/>
          </p:nvPr>
        </p:nvSpPr>
        <p:spPr>
          <a:xfrm>
            <a:off x="683188" y="1705062"/>
            <a:ext cx="10538994" cy="4748647"/>
          </a:xfrm>
        </p:spPr>
        <p:txBody>
          <a:bodyPr>
            <a:normAutofit/>
          </a:bodyPr>
          <a:lstStyle/>
          <a:p>
            <a:pPr marL="742950" marR="0" lvl="1" indent="-285750">
              <a:lnSpc>
                <a:spcPct val="107000"/>
              </a:lnSpc>
              <a:spcBef>
                <a:spcPts val="0"/>
              </a:spcBef>
              <a:spcAft>
                <a:spcPts val="0"/>
              </a:spcAft>
              <a:buFont typeface="Arial" panose="020B0604020202020204" pitchFamily="34" charset="0"/>
              <a:buChar char=""/>
              <a:tabLst>
                <a:tab pos="228600" algn="l"/>
              </a:tabLst>
            </a:pPr>
            <a:r>
              <a:rPr lang="en-US" sz="2800" dirty="0">
                <a:effectLst/>
                <a:latin typeface="Calibri" panose="020F0502020204030204" pitchFamily="34" charset="0"/>
                <a:ea typeface="Calibri" panose="020F0502020204030204" pitchFamily="34" charset="0"/>
                <a:cs typeface="Times New Roman" panose="02020603050405020304" pitchFamily="18" charset="0"/>
              </a:rPr>
              <a:t>National Ambulatory Medical Care Survey (NAMCS)</a:t>
            </a:r>
          </a:p>
          <a:p>
            <a:pPr marL="742950" marR="0" lvl="1" indent="-285750">
              <a:lnSpc>
                <a:spcPct val="107000"/>
              </a:lnSpc>
              <a:spcBef>
                <a:spcPts val="0"/>
              </a:spcBef>
              <a:spcAft>
                <a:spcPts val="0"/>
              </a:spcAft>
              <a:buFont typeface="Arial" panose="020B0604020202020204" pitchFamily="34" charset="0"/>
              <a:buChar char=""/>
              <a:tabLst>
                <a:tab pos="228600" algn="l"/>
              </a:tabLst>
            </a:pPr>
            <a:r>
              <a:rPr lang="en-US" sz="2800" dirty="0">
                <a:effectLst/>
                <a:latin typeface="Calibri" panose="020F0502020204030204" pitchFamily="34" charset="0"/>
                <a:ea typeface="Calibri" panose="020F0502020204030204" pitchFamily="34" charset="0"/>
                <a:cs typeface="Times New Roman" panose="02020603050405020304" pitchFamily="18" charset="0"/>
              </a:rPr>
              <a:t>National Survey of Residential Care Facilities (NSRCF)</a:t>
            </a:r>
          </a:p>
          <a:p>
            <a:pPr marL="742950" marR="0" lvl="1" indent="-285750">
              <a:lnSpc>
                <a:spcPct val="107000"/>
              </a:lnSpc>
              <a:spcBef>
                <a:spcPts val="0"/>
              </a:spcBef>
              <a:spcAft>
                <a:spcPts val="0"/>
              </a:spcAft>
              <a:buFont typeface="Arial" panose="020B0604020202020204" pitchFamily="34" charset="0"/>
              <a:buChar char=""/>
              <a:tabLst>
                <a:tab pos="228600" algn="l"/>
              </a:tabLst>
            </a:pPr>
            <a:r>
              <a:rPr lang="en-US" sz="2800" dirty="0">
                <a:effectLst/>
                <a:latin typeface="Calibri" panose="020F0502020204030204" pitchFamily="34" charset="0"/>
                <a:ea typeface="Calibri" panose="020F0502020204030204" pitchFamily="34" charset="0"/>
                <a:cs typeface="Times New Roman" panose="02020603050405020304" pitchFamily="18" charset="0"/>
              </a:rPr>
              <a:t>National Home and Hospice Care Survey (NHHCS)</a:t>
            </a:r>
          </a:p>
          <a:p>
            <a:pPr marL="742950" marR="0" lvl="1" indent="-285750">
              <a:lnSpc>
                <a:spcPct val="107000"/>
              </a:lnSpc>
              <a:spcBef>
                <a:spcPts val="0"/>
              </a:spcBef>
              <a:spcAft>
                <a:spcPts val="0"/>
              </a:spcAft>
              <a:buFont typeface="Arial" panose="020B0604020202020204" pitchFamily="34" charset="0"/>
              <a:buChar char=""/>
              <a:tabLst>
                <a:tab pos="228600" algn="l"/>
              </a:tabLst>
            </a:pPr>
            <a:r>
              <a:rPr lang="en-US" sz="2800" dirty="0">
                <a:effectLst/>
                <a:latin typeface="Calibri" panose="020F0502020204030204" pitchFamily="34" charset="0"/>
                <a:ea typeface="Calibri" panose="020F0502020204030204" pitchFamily="34" charset="0"/>
                <a:cs typeface="Times New Roman" panose="02020603050405020304" pitchFamily="18" charset="0"/>
              </a:rPr>
              <a:t>National Nursing Home Survey (NNHS)</a:t>
            </a:r>
          </a:p>
          <a:p>
            <a:pPr marL="742950" marR="0" lvl="1" indent="-285750">
              <a:lnSpc>
                <a:spcPct val="107000"/>
              </a:lnSpc>
              <a:spcBef>
                <a:spcPts val="0"/>
              </a:spcBef>
              <a:spcAft>
                <a:spcPts val="0"/>
              </a:spcAft>
              <a:buFont typeface="Arial" panose="020B0604020202020204" pitchFamily="34" charset="0"/>
              <a:buChar char=""/>
              <a:tabLst>
                <a:tab pos="228600" algn="l"/>
              </a:tabLst>
            </a:pPr>
            <a:r>
              <a:rPr lang="en-US" sz="2800" dirty="0">
                <a:effectLst/>
                <a:latin typeface="Calibri" panose="020F0502020204030204" pitchFamily="34" charset="0"/>
                <a:ea typeface="Calibri" panose="020F0502020204030204" pitchFamily="34" charset="0"/>
                <a:cs typeface="Times New Roman" panose="02020603050405020304" pitchFamily="18" charset="0"/>
              </a:rPr>
              <a:t>National Home Health Aide Survey (NHHAS) </a:t>
            </a:r>
          </a:p>
          <a:p>
            <a:pPr marL="742950" marR="0" lvl="1" indent="-285750">
              <a:lnSpc>
                <a:spcPct val="107000"/>
              </a:lnSpc>
              <a:spcBef>
                <a:spcPts val="0"/>
              </a:spcBef>
              <a:spcAft>
                <a:spcPts val="0"/>
              </a:spcAft>
              <a:buFont typeface="Arial" panose="020B0604020202020204" pitchFamily="34" charset="0"/>
              <a:buChar char=""/>
              <a:tabLst>
                <a:tab pos="228600" algn="l"/>
              </a:tabLst>
            </a:pPr>
            <a:r>
              <a:rPr lang="en-US" sz="2800" dirty="0">
                <a:effectLst/>
                <a:latin typeface="Calibri" panose="020F0502020204030204" pitchFamily="34" charset="0"/>
                <a:ea typeface="Calibri" panose="020F0502020204030204" pitchFamily="34" charset="0"/>
                <a:cs typeface="Times New Roman" panose="02020603050405020304" pitchFamily="18" charset="0"/>
              </a:rPr>
              <a:t>National Hospital Care Survey (NHCS)</a:t>
            </a:r>
          </a:p>
          <a:p>
            <a:pPr marL="0" indent="0">
              <a:buNone/>
            </a:pPr>
            <a:endParaRPr lang="en-US" dirty="0"/>
          </a:p>
          <a:p>
            <a:pPr marL="457200" lvl="1" indent="0">
              <a:buNone/>
            </a:pPr>
            <a:endParaRPr lang="en-US" sz="4100" dirty="0"/>
          </a:p>
          <a:p>
            <a:endParaRPr lang="en-US" dirty="0"/>
          </a:p>
        </p:txBody>
      </p:sp>
      <p:sp>
        <p:nvSpPr>
          <p:cNvPr id="5" name="TextBox 4">
            <a:extLst>
              <a:ext uri="{FF2B5EF4-FFF2-40B4-BE49-F238E27FC236}">
                <a16:creationId xmlns:a16="http://schemas.microsoft.com/office/drawing/2014/main" id="{085C8402-AACA-4C5F-B0CD-084A116677D2}"/>
              </a:ext>
            </a:extLst>
          </p:cNvPr>
          <p:cNvSpPr txBox="1"/>
          <p:nvPr/>
        </p:nvSpPr>
        <p:spPr>
          <a:xfrm>
            <a:off x="787097" y="689399"/>
            <a:ext cx="9925930" cy="1015663"/>
          </a:xfrm>
          <a:prstGeom prst="rect">
            <a:avLst/>
          </a:prstGeom>
          <a:noFill/>
        </p:spPr>
        <p:txBody>
          <a:bodyPr wrap="square" rtlCol="0">
            <a:spAutoFit/>
          </a:bodyPr>
          <a:lstStyle/>
          <a:p>
            <a:r>
              <a:rPr lang="en-US" sz="3600" b="1" dirty="0"/>
              <a:t>NCHS Provider Surveys</a:t>
            </a:r>
            <a:endParaRPr lang="en-US" sz="2400" b="1" dirty="0"/>
          </a:p>
          <a:p>
            <a:endParaRPr lang="en-US" sz="2400" b="1" dirty="0"/>
          </a:p>
        </p:txBody>
      </p:sp>
      <p:pic>
        <p:nvPicPr>
          <p:cNvPr id="3" name="Picture 2">
            <a:extLst>
              <a:ext uri="{FF2B5EF4-FFF2-40B4-BE49-F238E27FC236}">
                <a16:creationId xmlns:a16="http://schemas.microsoft.com/office/drawing/2014/main" id="{1D12F01E-63F9-43ED-81C9-A7CB76E892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03323"/>
            <a:ext cx="12192000" cy="1035555"/>
          </a:xfrm>
          <a:prstGeom prst="rect">
            <a:avLst/>
          </a:prstGeom>
        </p:spPr>
      </p:pic>
    </p:spTree>
    <p:extLst>
      <p:ext uri="{BB962C8B-B14F-4D97-AF65-F5344CB8AC3E}">
        <p14:creationId xmlns:p14="http://schemas.microsoft.com/office/powerpoint/2010/main" val="359584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726C13-04F9-4F90-B453-DC661D4664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33444"/>
            <a:ext cx="12192000" cy="1035555"/>
          </a:xfrm>
          <a:prstGeom prst="rect">
            <a:avLst/>
          </a:prstGeom>
        </p:spPr>
      </p:pic>
      <p:sp>
        <p:nvSpPr>
          <p:cNvPr id="7" name="TextBox 6">
            <a:extLst>
              <a:ext uri="{FF2B5EF4-FFF2-40B4-BE49-F238E27FC236}">
                <a16:creationId xmlns:a16="http://schemas.microsoft.com/office/drawing/2014/main" id="{81A561FB-060A-43C2-87FD-DB286E9A44B5}"/>
              </a:ext>
            </a:extLst>
          </p:cNvPr>
          <p:cNvSpPr txBox="1"/>
          <p:nvPr/>
        </p:nvSpPr>
        <p:spPr>
          <a:xfrm>
            <a:off x="1821006" y="2481072"/>
            <a:ext cx="7821757" cy="1569660"/>
          </a:xfrm>
          <a:prstGeom prst="rect">
            <a:avLst/>
          </a:prstGeom>
          <a:noFill/>
        </p:spPr>
        <p:txBody>
          <a:bodyPr wrap="square">
            <a:spAutoFit/>
          </a:bodyPr>
          <a:lstStyle/>
          <a:p>
            <a:r>
              <a:rPr lang="en-US" sz="2400" dirty="0"/>
              <a:t>Is designed to assess the health and nutritional status of adults and children in the United States. The survey is unique in that it combines interviews, physical examinations, and lab tests.</a:t>
            </a:r>
          </a:p>
        </p:txBody>
      </p:sp>
      <p:sp>
        <p:nvSpPr>
          <p:cNvPr id="8" name="Rectangle 7">
            <a:extLst>
              <a:ext uri="{FF2B5EF4-FFF2-40B4-BE49-F238E27FC236}">
                <a16:creationId xmlns:a16="http://schemas.microsoft.com/office/drawing/2014/main" id="{EB87960F-DA73-414E-ACDA-30126FE15470}"/>
              </a:ext>
            </a:extLst>
          </p:cNvPr>
          <p:cNvSpPr/>
          <p:nvPr/>
        </p:nvSpPr>
        <p:spPr>
          <a:xfrm>
            <a:off x="810492" y="540327"/>
            <a:ext cx="9767808" cy="1384995"/>
          </a:xfrm>
          <a:prstGeom prst="rect">
            <a:avLst/>
          </a:prstGeom>
        </p:spPr>
        <p:txBody>
          <a:bodyPr wrap="square">
            <a:spAutoFit/>
          </a:bodyPr>
          <a:lstStyle/>
          <a:p>
            <a:r>
              <a:rPr lang="en-US" sz="2800" dirty="0">
                <a:solidFill>
                  <a:srgbClr val="000000"/>
                </a:solidFill>
                <a:ea typeface="Calibri" panose="020F0502020204030204" pitchFamily="34" charset="0"/>
              </a:rPr>
              <a:t> </a:t>
            </a:r>
          </a:p>
          <a:p>
            <a:r>
              <a:rPr lang="en-US" sz="2800" dirty="0"/>
              <a:t>National Health and Nutrition Examination Surveys (NHANES)</a:t>
            </a:r>
            <a:endParaRPr lang="en-US" sz="2800" u="sng" dirty="0">
              <a:solidFill>
                <a:srgbClr val="000000"/>
              </a:solidFill>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endParaRPr>
          </a:p>
          <a:p>
            <a:pPr algn="ctr"/>
            <a:r>
              <a:rPr lang="en-US" sz="2800" u="sng" dirty="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https://www.cdc.gov/nchs/nhanes/index.htm</a:t>
            </a:r>
            <a:endParaRPr lang="en-US" sz="2800" u="sng" dirty="0"/>
          </a:p>
        </p:txBody>
      </p:sp>
    </p:spTree>
    <p:extLst>
      <p:ext uri="{BB962C8B-B14F-4D97-AF65-F5344CB8AC3E}">
        <p14:creationId xmlns:p14="http://schemas.microsoft.com/office/powerpoint/2010/main" val="1223599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aphical user interface, website&#10;&#10;Description automatically generated">
            <a:extLst>
              <a:ext uri="{FF2B5EF4-FFF2-40B4-BE49-F238E27FC236}">
                <a16:creationId xmlns:a16="http://schemas.microsoft.com/office/drawing/2014/main" id="{7B7D3E0B-0778-41BD-A44F-23151D2458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1150" y="0"/>
            <a:ext cx="8875059" cy="6858000"/>
          </a:xfrm>
          <a:prstGeom prst="rect">
            <a:avLst/>
          </a:prstGeom>
        </p:spPr>
      </p:pic>
    </p:spTree>
    <p:extLst>
      <p:ext uri="{BB962C8B-B14F-4D97-AF65-F5344CB8AC3E}">
        <p14:creationId xmlns:p14="http://schemas.microsoft.com/office/powerpoint/2010/main" val="259045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726C13-04F9-4F90-B453-DC661D4664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33444"/>
            <a:ext cx="12192000" cy="1035555"/>
          </a:xfrm>
          <a:prstGeom prst="rect">
            <a:avLst/>
          </a:prstGeom>
        </p:spPr>
      </p:pic>
      <p:sp>
        <p:nvSpPr>
          <p:cNvPr id="4" name="TextBox 3">
            <a:extLst>
              <a:ext uri="{FF2B5EF4-FFF2-40B4-BE49-F238E27FC236}">
                <a16:creationId xmlns:a16="http://schemas.microsoft.com/office/drawing/2014/main" id="{91F72886-F364-4FD4-9DFD-5A561FA83552}"/>
              </a:ext>
            </a:extLst>
          </p:cNvPr>
          <p:cNvSpPr txBox="1"/>
          <p:nvPr/>
        </p:nvSpPr>
        <p:spPr>
          <a:xfrm>
            <a:off x="1589809" y="727364"/>
            <a:ext cx="7645111" cy="3908762"/>
          </a:xfrm>
          <a:prstGeom prst="rect">
            <a:avLst/>
          </a:prstGeom>
          <a:noFill/>
        </p:spPr>
        <p:txBody>
          <a:bodyPr wrap="square">
            <a:spAutoFit/>
          </a:bodyPr>
          <a:lstStyle/>
          <a:p>
            <a:pPr algn="ctr"/>
            <a:r>
              <a:rPr lang="en-US" sz="3200" dirty="0"/>
              <a:t>NHANES</a:t>
            </a:r>
          </a:p>
          <a:p>
            <a:endParaRPr lang="en-US" sz="2400" dirty="0"/>
          </a:p>
          <a:p>
            <a:r>
              <a:rPr lang="en-US" sz="2400" dirty="0"/>
              <a:t>It began in the early 1960s and has been conducted as a series of surveys focusing on different population groups or health topics. In 1999, the survey became a continuous program that has a changing focus on a variety of health and nutrition measurements to meet emerging needs. The survey examines a nationally representative sample of about 5,000 persons each year. These persons are located in approximately 15 counties across the country each year.</a:t>
            </a:r>
          </a:p>
        </p:txBody>
      </p:sp>
    </p:spTree>
    <p:extLst>
      <p:ext uri="{BB962C8B-B14F-4D97-AF65-F5344CB8AC3E}">
        <p14:creationId xmlns:p14="http://schemas.microsoft.com/office/powerpoint/2010/main" val="36821978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30797</TotalTime>
  <Words>2042</Words>
  <Application>Microsoft Office PowerPoint</Application>
  <PresentationFormat>Widescreen</PresentationFormat>
  <Paragraphs>216</Paragraphs>
  <Slides>27</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Calibri Light</vt:lpstr>
      <vt:lpstr>Neue Helvetica W01</vt:lpstr>
      <vt:lpstr>Roboto</vt:lpstr>
      <vt:lpstr>Symbol</vt:lpstr>
      <vt:lpstr>Wingdings</vt:lpstr>
      <vt:lpstr>Office Theme</vt:lpstr>
      <vt:lpstr>PowerPoint Presentation</vt:lpstr>
      <vt:lpstr>PowerPoint Presentation</vt:lpstr>
      <vt:lpstr>PowerPoint Presentation</vt:lpstr>
      <vt:lpstr>Current RMRDC grad student health projects: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sample for the survey is selected to represent the U.S. population of all ages. To produce reliable statistics, NHANES over-samples persons 60 and older, African Americans, and Hispanics.  The diseases, medical conditions, and health indicators studied include:</vt:lpstr>
      <vt:lpstr>PowerPoint Presentation</vt:lpstr>
      <vt:lpstr>PowerPoint Presentation</vt:lpstr>
      <vt:lpstr>PowerPoint Presentation</vt:lpstr>
      <vt:lpstr>PowerPoint Presentation</vt:lpstr>
      <vt:lpstr>PowerPoint Presentation</vt:lpstr>
      <vt:lpstr>NHIS vs NHANES</vt:lpstr>
      <vt:lpstr>PowerPoint Presentation</vt:lpstr>
      <vt:lpstr>Medical Expenditure Panel Survey (MEPS): https://www.ahrq.gov/data/meps.html  --MEPS is the only national data source measuring how Americans use and pay for medical care, health insurance, and out-of-pocket spending.   --Annual surveys of individuals and families, as well as their health care providers, provide data on health status, the use of medical services, charges, insurance coverage, and satisfaction with care.  --Longitudinal--captures changes in health status, medical conditions, healthcare utilization, and healthcare expenditures  </vt:lpstr>
      <vt:lpstr>Components of the Medical Expenditure Panel Survey (MEPS):  The MEPS Household Component (MEPS-HC) survey collects information from families and individuals that provides timely, comprehensive information on the health status of Americans, health insurance coverage, and access, use, and cost of health services. Includes information on medical expenditures, conditions, and events; demographics (for example, age, ethnicity, and income); health insurance coverage; access to care; health status; and jobs held.  Each surveyed household is interviewed five times over a two-year period.  The MEPS Medical Provider Component (MEPS-MPC) survey collects information from providers of medical care that supplements the information collected from persons in the MEPS-HC sample in order to provide the most accurate cost data possible.  The MEPS Insurance Component (MEPS-IC) survey collects information from employers in the private sector and state and local governments on the health insurance coverage offered to their employees.  Includes information on the number and types of private health insurance plans offered, benefits associated with these plans, annual premiums and contributions to premiums by employers and employees, copayments and coinsurance, by various employer characteristics (for example, State, industry and firm size).  </vt:lpstr>
      <vt:lpstr>The MEPS Household Component (MEPS-HC)   A nationally representative survey of the U.S. civilian noninstitutionalized population. The sampling frame is drawn from respondents to the National Health Interview Survey (NHIS)  Uses an overlapping panel design. A new panel of sample households is selected each year, and data for each panel are collected for two calendar years. The two years of data for each panel are collected in five rounds of interviews that take place over a two and a half year period. </vt:lpstr>
      <vt:lpstr>PowerPoint Presentation</vt:lpstr>
      <vt:lpstr>PowerPoint Presentation</vt:lpstr>
      <vt:lpstr>Stay Tuned, More Restricted-Use Data to Come: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Jani S Morrissey Little</dc:creator>
  <cp:lastModifiedBy>Jani S Morrissey Little</cp:lastModifiedBy>
  <cp:revision>189</cp:revision>
  <dcterms:created xsi:type="dcterms:W3CDTF">2019-11-21T16:48:46Z</dcterms:created>
  <dcterms:modified xsi:type="dcterms:W3CDTF">2021-10-22T00:46:21Z</dcterms:modified>
</cp:coreProperties>
</file>