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B979"/>
    <a:srgbClr val="6D6D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400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74FAA5-EBE5-4CB9-86F6-F4D895B00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A44E317-F082-4AE6-8144-5FCC57A2B3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D0B391-3567-4F08-8773-73F80FFA9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24BBDA-AB8F-4BB2-9DE8-236512EBA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F82B40-91BB-4D55-9130-F95F3203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5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4F2F00-FFCC-433E-96DF-91B66623C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4ECDFC4-E50A-4EBC-97D5-D89A67AD6A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D8F1FE-E818-47F2-B73E-9717C9418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9DF624-8F0C-4B43-8729-5A90BD0E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BBE2C4-4C83-4F09-B167-033308E37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1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60FEE7E-59BE-434E-8165-2798EB3540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543D23E-0890-4ADC-954D-42D25C56D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03E2A2-602A-43B6-BE06-A35E724A5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12C4B1-FDEE-42EF-954F-ACC902E79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8D4455-6AB3-44F1-A66A-8E3100774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61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273764-2341-4EBC-96A2-85804BD70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9D2D39-D15F-464F-B64C-38F739548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2BDF43-283C-4F5C-9DE7-8932D7E9B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E256C0-FBE9-41C1-B0B1-E5DF7C561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87F262-07BB-4038-A604-BA678238F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1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317F7D-28FD-4F06-8009-9B96AC93B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BB2017C-42EF-486F-8B79-06EF79877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90A7C3-4E37-48DB-9C9A-4758456B3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F95135C-0923-478A-9CB1-53D994241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6D1D3D-ABC1-4E7F-95F4-6084B7248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5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DB35E4-209B-4845-A0D5-F334B8D82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BADB37-1CEE-49A8-9099-F53EF8646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09C6FBF-3E60-439C-9AF5-A2012EA5F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CCF9CA7-B3AB-403B-B5C5-0EEB319A9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E0970E6-1DFF-43EB-8ACA-CFA25B62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F7A7AE-BDF6-4DDC-8F46-1B0426728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2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7E9AB0-4610-4AD4-AFF8-A590B7C62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41B4E52-DD5C-479E-AC95-020F99C5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920158A-669B-4774-8CB8-CAF282DD7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5C8E21F-E7CD-468C-933C-792FFCD4E3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C582F51-3034-442E-BD98-F4F170606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E576611-466F-475F-A807-43573C1F9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707AE21-B712-435E-B982-8FDDC5D47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ECE714D-0286-4C47-99F3-47B9A0B8B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9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662058-EA2C-4887-8936-043B25068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84EFA75-3A8B-4625-A651-0DE3EA7F0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CC95CD2-4468-49BB-B8BC-ACA073C8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9616397-E537-4950-B70D-85352F926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82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716CF24-5C14-4F45-8269-087AB9C41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9537604-CEFA-4581-BB30-FE3AC314B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E914AF4-BF5B-47C6-B9AA-90E1370EA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2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66CC4E-F42D-4860-BA97-60650A441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4F6C15-0EE1-4B68-8105-CCDCEE77F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A1E4F4E-53BC-4B55-9E0F-7B4827946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69D4D5F-E60F-4DA5-B6AF-26C0F0E8C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5AFFCEF-06A2-438E-999D-B428BFAFB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E331DAC-0EE5-4AE6-98FB-442326F4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0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5129E-4FFD-404E-9A28-83FFC048A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33A02AB-5895-4848-B273-E6FDCC06EF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F5AE250-42BE-4B7F-9123-240447C4E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19087BE-B644-4632-9ACB-3ACE60748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1E6079C-4ABE-415A-BDE5-B70C0D645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23ACF5-2186-4FC0-AEE9-4E0569362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3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11F896-3860-47F1-9E8D-F7A70A683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6642D9-5B7E-41C4-A34C-C0DB39E2E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1DFEB6-3214-4C7E-9BA9-445C151150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909FE5-DEA9-48B4-89E6-2FA37D92BE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EE33770-EA41-4D27-8AA6-9C9082CFDF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93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87F4F1C-8D3D-4EC1-B72D-A0470A5A0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1E3DD61-64DB-46AD-B249-E273CD86B0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0D7053D3-590A-4E94-B092-C96EAF744C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2EB67199-6FF0-4DED-89D1-BAEA95F9F59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xmlns="" id="{D1A0BEEB-C008-4150-A935-C6AAF537DA1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05148B0F-801C-45A1-80C1-EEC25A22A7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E7715ED9-C8CE-4651-82AA-1C4B5F14A03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xmlns="" id="{B911230A-EF3B-4760-9087-E4FBE05BDC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20676"/>
            <a:ext cx="7021513" cy="2308324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NCVS</a:t>
            </a:r>
            <a:r>
              <a:rPr lang="en-US" sz="5400" dirty="0">
                <a:solidFill>
                  <a:schemeClr val="bg1"/>
                </a:solidFill>
              </a:rPr>
              <a:t> and </a:t>
            </a:r>
            <a:r>
              <a:rPr lang="en-US" sz="5400" b="1" dirty="0">
                <a:solidFill>
                  <a:srgbClr val="D8B979"/>
                </a:solidFill>
              </a:rPr>
              <a:t>CJARS</a:t>
            </a:r>
            <a:r>
              <a:rPr lang="en-US" sz="5400" dirty="0">
                <a:solidFill>
                  <a:schemeClr val="bg1"/>
                </a:solidFill>
              </a:rPr>
              <a:t> data for </a:t>
            </a:r>
            <a:r>
              <a:rPr lang="en-US" sz="5400" b="1" dirty="0">
                <a:solidFill>
                  <a:srgbClr val="D8B979"/>
                </a:solidFill>
              </a:rPr>
              <a:t>Criminal Justice Research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FFB3BB-E025-4979-B1D8-A29D3F01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61811" y="3552781"/>
            <a:ext cx="366283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Philip Pendergast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Rocky Mountain FSRDC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US Census Bureau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86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B73915C-3AE6-4683-92B2-0C49DEE5A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421" y="0"/>
            <a:ext cx="7335158" cy="642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7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D9E9191-39B7-4E39-9867-4849C4171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144" y="0"/>
            <a:ext cx="6229712" cy="640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0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DA951B-5CB4-4330-9E63-E5DD945E6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205" y="0"/>
            <a:ext cx="6343590" cy="642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74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9C7F384-2147-4D2D-B27A-E8A7D0A52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952" y="0"/>
            <a:ext cx="6583008" cy="644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8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BDBC889-70A4-4E63-980B-2C81403C3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426" y="0"/>
            <a:ext cx="6667147" cy="644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8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C891C5B-048E-45C4-8B71-C6895C2F9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109" y="0"/>
            <a:ext cx="6591782" cy="646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1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F8481B9-230C-4C35-BB64-07A375AF7A6F}"/>
              </a:ext>
            </a:extLst>
          </p:cNvPr>
          <p:cNvSpPr txBox="1"/>
          <p:nvPr/>
        </p:nvSpPr>
        <p:spPr>
          <a:xfrm>
            <a:off x="520995" y="1563329"/>
            <a:ext cx="1104722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For full Questionnaires, visit:</a:t>
            </a:r>
          </a:p>
          <a:p>
            <a:endParaRPr lang="en-US" sz="4800" dirty="0">
              <a:solidFill>
                <a:schemeClr val="bg1"/>
              </a:solidFill>
            </a:endParaRPr>
          </a:p>
          <a:p>
            <a:pPr algn="ctr"/>
            <a:r>
              <a:rPr lang="en-US" sz="4000" dirty="0">
                <a:solidFill>
                  <a:srgbClr val="D8B979"/>
                </a:solidFill>
              </a:rPr>
              <a:t>https://www.bjs.gov/index.cfm?tv=dcdetail&amp;iid=245 </a:t>
            </a:r>
          </a:p>
        </p:txBody>
      </p:sp>
    </p:spTree>
    <p:extLst>
      <p:ext uri="{BB962C8B-B14F-4D97-AF65-F5344CB8AC3E}">
        <p14:creationId xmlns:p14="http://schemas.microsoft.com/office/powerpoint/2010/main" val="116947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00" y="109766"/>
            <a:ext cx="10937111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NCVS </a:t>
            </a:r>
            <a:r>
              <a:rPr lang="en-US" sz="5400" b="1" dirty="0">
                <a:solidFill>
                  <a:schemeClr val="bg1"/>
                </a:solidFill>
              </a:rPr>
              <a:t>Sample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2" y="1287890"/>
            <a:ext cx="10515600" cy="44962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D8B979"/>
                </a:solidFill>
              </a:rPr>
              <a:t>Longitudinal household data </a:t>
            </a:r>
            <a:r>
              <a:rPr lang="en-US" dirty="0">
                <a:solidFill>
                  <a:schemeClr val="bg1"/>
                </a:solidFill>
              </a:rPr>
              <a:t>from a rotating sampling frame</a:t>
            </a:r>
          </a:p>
          <a:p>
            <a:r>
              <a:rPr lang="en-US" dirty="0">
                <a:solidFill>
                  <a:schemeClr val="bg1"/>
                </a:solidFill>
              </a:rPr>
              <a:t>Housing units remain in sample for </a:t>
            </a:r>
            <a:r>
              <a:rPr lang="en-US" dirty="0">
                <a:solidFill>
                  <a:srgbClr val="D8B979"/>
                </a:solidFill>
              </a:rPr>
              <a:t>3.5 years</a:t>
            </a:r>
            <a:r>
              <a:rPr lang="en-US" dirty="0">
                <a:solidFill>
                  <a:schemeClr val="bg1"/>
                </a:solidFill>
              </a:rPr>
              <a:t>, comprising </a:t>
            </a:r>
            <a:r>
              <a:rPr lang="en-US" dirty="0">
                <a:solidFill>
                  <a:srgbClr val="D8B979"/>
                </a:solidFill>
              </a:rPr>
              <a:t>7 total interviews</a:t>
            </a:r>
            <a:r>
              <a:rPr lang="en-US" dirty="0">
                <a:solidFill>
                  <a:schemeClr val="bg1"/>
                </a:solidFill>
              </a:rPr>
              <a:t> occurring every </a:t>
            </a:r>
            <a:r>
              <a:rPr lang="en-US" dirty="0">
                <a:solidFill>
                  <a:srgbClr val="D8B979"/>
                </a:solidFill>
              </a:rPr>
              <a:t>6 months</a:t>
            </a:r>
          </a:p>
          <a:p>
            <a:r>
              <a:rPr lang="en-US" dirty="0">
                <a:solidFill>
                  <a:srgbClr val="D8B979"/>
                </a:solidFill>
              </a:rPr>
              <a:t>Initial interview is performed in-person </a:t>
            </a:r>
            <a:r>
              <a:rPr lang="en-US" dirty="0">
                <a:solidFill>
                  <a:schemeClr val="bg1"/>
                </a:solidFill>
              </a:rPr>
              <a:t>with all household members age 12+, proxy interviews with incapacitated persons</a:t>
            </a:r>
          </a:p>
          <a:p>
            <a:r>
              <a:rPr lang="en-US" dirty="0">
                <a:solidFill>
                  <a:schemeClr val="bg1"/>
                </a:solidFill>
              </a:rPr>
              <a:t>Subsequent interviews typically performed </a:t>
            </a:r>
            <a:r>
              <a:rPr lang="en-US" dirty="0">
                <a:solidFill>
                  <a:srgbClr val="D8B979"/>
                </a:solidFill>
              </a:rPr>
              <a:t>over the phone</a:t>
            </a:r>
          </a:p>
          <a:p>
            <a:r>
              <a:rPr lang="en-US" dirty="0">
                <a:solidFill>
                  <a:schemeClr val="bg1"/>
                </a:solidFill>
              </a:rPr>
              <a:t>Update of sampling frame in 2016 to deliver representative </a:t>
            </a:r>
            <a:r>
              <a:rPr lang="en-US" dirty="0">
                <a:solidFill>
                  <a:srgbClr val="D8B979"/>
                </a:solidFill>
              </a:rPr>
              <a:t>state-level estimates</a:t>
            </a:r>
            <a:r>
              <a:rPr lang="en-US" dirty="0">
                <a:solidFill>
                  <a:schemeClr val="bg1"/>
                </a:solidFill>
              </a:rPr>
              <a:t>; prior years not designed to yield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Though experimental weighting/pooling of years allowed estimation of state-level victimization rates for about half of states with largest populations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1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00" y="109766"/>
            <a:ext cx="10937111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Local </a:t>
            </a:r>
            <a:r>
              <a:rPr lang="en-US" sz="5400" b="1" dirty="0">
                <a:solidFill>
                  <a:schemeClr val="bg1"/>
                </a:solidFill>
              </a:rPr>
              <a:t>NCVS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2" y="1287890"/>
            <a:ext cx="10515600" cy="4496220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State Variation in Intimate Partner Violence Rates, Reporting and Healthcare Utilization </a:t>
            </a:r>
            <a:r>
              <a:rPr lang="en-US" dirty="0">
                <a:solidFill>
                  <a:schemeClr val="bg1"/>
                </a:solidFill>
              </a:rPr>
              <a:t>– Sarah Small, Anita Pena (CSU) </a:t>
            </a:r>
          </a:p>
          <a:p>
            <a:r>
              <a:rPr lang="en-US" i="1" dirty="0">
                <a:solidFill>
                  <a:schemeClr val="bg1"/>
                </a:solidFill>
              </a:rPr>
              <a:t>The Social and Economic Consequences of Violent Victimization in the NCVS </a:t>
            </a:r>
            <a:r>
              <a:rPr lang="en-US" dirty="0">
                <a:solidFill>
                  <a:schemeClr val="bg1"/>
                </a:solidFill>
              </a:rPr>
              <a:t>– Joshua Clapp, Ben Gilbert, Phil Pendergast (</a:t>
            </a:r>
            <a:r>
              <a:rPr lang="en-US" dirty="0" err="1">
                <a:solidFill>
                  <a:schemeClr val="bg1"/>
                </a:solidFill>
              </a:rPr>
              <a:t>UWy</a:t>
            </a:r>
            <a:r>
              <a:rPr lang="en-US" dirty="0">
                <a:solidFill>
                  <a:schemeClr val="bg1"/>
                </a:solidFill>
              </a:rPr>
              <a:t>, CSM, CU-B)</a:t>
            </a:r>
          </a:p>
          <a:p>
            <a:r>
              <a:rPr lang="en-US" i="1" dirty="0">
                <a:solidFill>
                  <a:schemeClr val="bg1"/>
                </a:solidFill>
              </a:rPr>
              <a:t>Cross-Deputization of Local Law Enforcement and Crime Underreporting </a:t>
            </a:r>
            <a:r>
              <a:rPr lang="en-US" dirty="0">
                <a:solidFill>
                  <a:schemeClr val="bg1"/>
                </a:solidFill>
              </a:rPr>
              <a:t>– Diane Charlton, </a:t>
            </a:r>
            <a:r>
              <a:rPr lang="en-US" dirty="0" err="1">
                <a:solidFill>
                  <a:schemeClr val="bg1"/>
                </a:solidFill>
              </a:rPr>
              <a:t>Genti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Kostandini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UMt</a:t>
            </a:r>
            <a:r>
              <a:rPr lang="en-US" dirty="0">
                <a:solidFill>
                  <a:schemeClr val="bg1"/>
                </a:solidFill>
              </a:rPr>
              <a:t>)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9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00" y="109766"/>
            <a:ext cx="10937111" cy="1325563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Criminal Justice Administrative Records System </a:t>
            </a:r>
            <a:r>
              <a:rPr lang="en-US" sz="5400" dirty="0">
                <a:solidFill>
                  <a:srgbClr val="D8B979"/>
                </a:solidFill>
              </a:rPr>
              <a:t>(CJARS)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0" y="1380777"/>
            <a:ext cx="10842771" cy="4799306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dirty="0">
                <a:solidFill>
                  <a:srgbClr val="D8B979"/>
                </a:solidFill>
              </a:rPr>
              <a:t>Event-level</a:t>
            </a:r>
            <a:r>
              <a:rPr lang="en-US" dirty="0">
                <a:solidFill>
                  <a:schemeClr val="bg1"/>
                </a:solidFill>
              </a:rPr>
              <a:t> criminal justice data on a </a:t>
            </a:r>
            <a:r>
              <a:rPr lang="en-US" dirty="0">
                <a:solidFill>
                  <a:srgbClr val="D8B979"/>
                </a:solidFill>
              </a:rPr>
              <a:t>national scale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26 states provide data (inc. </a:t>
            </a:r>
            <a:r>
              <a:rPr lang="en-US" dirty="0">
                <a:solidFill>
                  <a:srgbClr val="D8B979"/>
                </a:solidFill>
              </a:rPr>
              <a:t>Texas</a:t>
            </a:r>
            <a:r>
              <a:rPr lang="en-US" dirty="0">
                <a:solidFill>
                  <a:schemeClr val="bg1"/>
                </a:solidFill>
              </a:rPr>
              <a:t>) or are in the process of contributing data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&gt;150 million criminal justice events, &gt;30 million unique individuals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Coverage of </a:t>
            </a:r>
            <a:r>
              <a:rPr lang="en-US" dirty="0">
                <a:solidFill>
                  <a:srgbClr val="D8B979"/>
                </a:solidFill>
              </a:rPr>
              <a:t>43% of the US population </a:t>
            </a:r>
            <a:r>
              <a:rPr lang="en-US" dirty="0">
                <a:solidFill>
                  <a:schemeClr val="bg1"/>
                </a:solidFill>
              </a:rPr>
              <a:t>in at least one domain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Arrestees, criminal defendants, inmates, probationers/parolees</a:t>
            </a:r>
          </a:p>
          <a:p>
            <a:r>
              <a:rPr lang="en-US" dirty="0">
                <a:solidFill>
                  <a:schemeClr val="bg1"/>
                </a:solidFill>
              </a:rPr>
              <a:t>Allows for: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Harmonization of criminal involvement</a:t>
            </a:r>
            <a:r>
              <a:rPr lang="en-US" dirty="0">
                <a:solidFill>
                  <a:srgbClr val="D8B979"/>
                </a:solidFill>
              </a:rPr>
              <a:t> across multiple jurisdictions and over time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Assessing how criminal episodes progress through the justice system</a:t>
            </a:r>
          </a:p>
          <a:p>
            <a:r>
              <a:rPr lang="en-US" dirty="0">
                <a:solidFill>
                  <a:schemeClr val="bg1"/>
                </a:solidFill>
              </a:rPr>
              <a:t>Does </a:t>
            </a:r>
            <a:r>
              <a:rPr lang="en-US" dirty="0">
                <a:solidFill>
                  <a:srgbClr val="D8B979"/>
                </a:solidFill>
              </a:rPr>
              <a:t>not</a:t>
            </a:r>
            <a:r>
              <a:rPr lang="en-US" dirty="0">
                <a:solidFill>
                  <a:schemeClr val="bg1"/>
                </a:solidFill>
              </a:rPr>
              <a:t> include: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Minors, crimes not resulting in arrest, tracking of employees in justice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4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Data </a:t>
            </a:r>
            <a:r>
              <a:rPr lang="en-US" sz="5400" b="1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2" y="1287890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rgbClr val="D8B979"/>
                </a:solidFill>
              </a:rPr>
              <a:t>National Crime Victimization Survey (NCVS) </a:t>
            </a:r>
            <a:r>
              <a:rPr lang="en-US" dirty="0">
                <a:solidFill>
                  <a:schemeClr val="bg1"/>
                </a:solidFill>
              </a:rPr>
              <a:t>is collected by Census on behalf of the Bureau of Justice Statistics (BJS) to produce national estimates of crime incidence, reporting and victim characteristics.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Sampling frame is </a:t>
            </a:r>
            <a:r>
              <a:rPr lang="en-US" dirty="0">
                <a:solidFill>
                  <a:srgbClr val="D8B979"/>
                </a:solidFill>
              </a:rPr>
              <a:t>potential crime victims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rgbClr val="D8B979"/>
                </a:solidFill>
              </a:rPr>
              <a:t>Criminal Justice Administrative Records System (CJARS)</a:t>
            </a:r>
            <a:r>
              <a:rPr lang="en-US" dirty="0">
                <a:solidFill>
                  <a:schemeClr val="bg1"/>
                </a:solidFill>
              </a:rPr>
              <a:t> is a collaboration between State justice departments, the University of Michigan, and Census to link offender records to other demographic, economic, and administrative data collected by the federal government.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Sampling frame is </a:t>
            </a:r>
            <a:r>
              <a:rPr lang="en-US" dirty="0">
                <a:solidFill>
                  <a:srgbClr val="D8B979"/>
                </a:solidFill>
              </a:rPr>
              <a:t>adult criminal offenders</a:t>
            </a:r>
            <a:r>
              <a:rPr lang="en-US" dirty="0">
                <a:solidFill>
                  <a:schemeClr val="bg1"/>
                </a:solidFill>
              </a:rPr>
              <a:t> in participating States.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3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00" y="109766"/>
            <a:ext cx="10937111" cy="1325563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Criminal Justice Administrative Records System </a:t>
            </a:r>
            <a:r>
              <a:rPr lang="en-US" sz="5400" dirty="0">
                <a:solidFill>
                  <a:srgbClr val="D8B979"/>
                </a:solidFill>
              </a:rPr>
              <a:t>(CJARS)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0" y="1380777"/>
            <a:ext cx="10842771" cy="4799306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Data are complex and multifaceted! There is extensive and comprehensive documentation available here: </a:t>
            </a:r>
            <a:r>
              <a:rPr lang="en-US" dirty="0">
                <a:solidFill>
                  <a:srgbClr val="D8B979"/>
                </a:solidFill>
              </a:rPr>
              <a:t>https://cjars.isr.umich.edu/data-documentation-download/</a:t>
            </a:r>
          </a:p>
          <a:p>
            <a:pPr>
              <a:buClr>
                <a:schemeClr val="bg1"/>
              </a:buClr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F38638-A21F-49A1-8CC0-3C4523748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740" y="2705568"/>
            <a:ext cx="4479612" cy="34745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39B6873-3340-4E6C-8882-FFB26FE61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240" y="2705568"/>
            <a:ext cx="6228200" cy="277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6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00" y="109766"/>
            <a:ext cx="10937111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Accessing Crime </a:t>
            </a:r>
            <a:r>
              <a:rPr lang="en-US" sz="5400" dirty="0">
                <a:solidFill>
                  <a:srgbClr val="D8B979"/>
                </a:solidFill>
              </a:rPr>
              <a:t>Data</a:t>
            </a:r>
            <a:endParaRPr lang="en-US" sz="5400" b="1" dirty="0">
              <a:solidFill>
                <a:srgbClr val="D8B97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0" y="1380777"/>
            <a:ext cx="10842771" cy="4799306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Many avenues of criminal justice research are possible with the </a:t>
            </a:r>
            <a:r>
              <a:rPr lang="en-US" dirty="0">
                <a:solidFill>
                  <a:srgbClr val="D8B979"/>
                </a:solidFill>
              </a:rPr>
              <a:t>NCVS</a:t>
            </a:r>
            <a:r>
              <a:rPr lang="en-US" dirty="0">
                <a:solidFill>
                  <a:schemeClr val="bg1"/>
                </a:solidFill>
              </a:rPr>
              <a:t> and </a:t>
            </a:r>
            <a:r>
              <a:rPr lang="en-US" dirty="0">
                <a:solidFill>
                  <a:srgbClr val="D8B979"/>
                </a:solidFill>
              </a:rPr>
              <a:t>CJARS</a:t>
            </a:r>
            <a:r>
              <a:rPr lang="en-US" dirty="0">
                <a:solidFill>
                  <a:schemeClr val="bg1"/>
                </a:solidFill>
              </a:rPr>
              <a:t> data!</a:t>
            </a: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rgbClr val="D8B979"/>
                </a:solidFill>
              </a:rPr>
              <a:t>Both </a:t>
            </a:r>
            <a:r>
              <a:rPr lang="en-US" dirty="0">
                <a:solidFill>
                  <a:schemeClr val="bg1"/>
                </a:solidFill>
              </a:rPr>
              <a:t>datasets are currently available for researchers in the </a:t>
            </a:r>
            <a:r>
              <a:rPr lang="en-US" dirty="0" smtClean="0">
                <a:solidFill>
                  <a:schemeClr val="bg1"/>
                </a:solidFill>
              </a:rPr>
              <a:t>FSRDC</a:t>
            </a:r>
          </a:p>
          <a:p>
            <a:pPr lvl="1"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Eligible for </a:t>
            </a:r>
            <a:r>
              <a:rPr lang="en-US" dirty="0" smtClean="0">
                <a:solidFill>
                  <a:srgbClr val="D8B979"/>
                </a:solidFill>
              </a:rPr>
              <a:t>virtual access from El Paso </a:t>
            </a:r>
            <a:r>
              <a:rPr lang="en-US" dirty="0" smtClean="0">
                <a:solidFill>
                  <a:schemeClr val="bg1"/>
                </a:solidFill>
              </a:rPr>
              <a:t>after initial visits!</a:t>
            </a:r>
            <a:endParaRPr lang="en-US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rgbClr val="D8B979"/>
                </a:solidFill>
              </a:rPr>
              <a:t>No additional charges </a:t>
            </a:r>
            <a:r>
              <a:rPr lang="en-US" dirty="0">
                <a:solidFill>
                  <a:schemeClr val="bg1"/>
                </a:solidFill>
              </a:rPr>
              <a:t>for accessing these data</a:t>
            </a: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Apply through </a:t>
            </a:r>
            <a:r>
              <a:rPr lang="en-US" dirty="0">
                <a:solidFill>
                  <a:srgbClr val="D8B979"/>
                </a:solidFill>
              </a:rPr>
              <a:t>Census</a:t>
            </a:r>
            <a:r>
              <a:rPr lang="en-US" dirty="0">
                <a:solidFill>
                  <a:schemeClr val="bg1"/>
                </a:solidFill>
              </a:rPr>
              <a:t> for access!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Email to discuss: </a:t>
            </a:r>
            <a:r>
              <a:rPr lang="en-US" dirty="0">
                <a:solidFill>
                  <a:srgbClr val="D8B979"/>
                </a:solidFill>
              </a:rPr>
              <a:t>philip.m.pendergast@census.gov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Review time for final proposals: </a:t>
            </a:r>
            <a:r>
              <a:rPr lang="en-US" dirty="0">
                <a:solidFill>
                  <a:srgbClr val="D8B979"/>
                </a:solidFill>
              </a:rPr>
              <a:t>~3 months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Time for background check and badging/FSRDC access: </a:t>
            </a:r>
            <a:r>
              <a:rPr lang="en-US" dirty="0">
                <a:solidFill>
                  <a:srgbClr val="D8B979"/>
                </a:solidFill>
              </a:rPr>
              <a:t>~3 months</a:t>
            </a:r>
          </a:p>
          <a:p>
            <a:pPr>
              <a:buClr>
                <a:schemeClr val="bg1"/>
              </a:buClr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63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Potential </a:t>
            </a:r>
            <a:r>
              <a:rPr lang="en-US" sz="5400" b="1" dirty="0">
                <a:solidFill>
                  <a:schemeClr val="bg1"/>
                </a:solidFill>
              </a:rPr>
              <a:t>Research</a:t>
            </a:r>
            <a:r>
              <a:rPr lang="en-US" sz="5400" b="1" dirty="0">
                <a:solidFill>
                  <a:srgbClr val="D8B979"/>
                </a:solidFill>
              </a:rPr>
              <a:t> </a:t>
            </a:r>
            <a:r>
              <a:rPr lang="en-US" sz="5400" b="1" dirty="0">
                <a:solidFill>
                  <a:schemeClr val="bg1"/>
                </a:solidFill>
              </a:rPr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2" y="1287890"/>
            <a:ext cx="10515600" cy="44962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 local policing practices (like </a:t>
            </a:r>
            <a:r>
              <a:rPr lang="en-US" dirty="0">
                <a:solidFill>
                  <a:srgbClr val="D8B979"/>
                </a:solidFill>
              </a:rPr>
              <a:t>Cross-Deputization</a:t>
            </a:r>
            <a:r>
              <a:rPr lang="en-US" dirty="0">
                <a:solidFill>
                  <a:schemeClr val="bg1"/>
                </a:solidFill>
              </a:rPr>
              <a:t>) impact crime reporting rates? Are there differences by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Do housing characteristics impact </a:t>
            </a:r>
            <a:r>
              <a:rPr lang="en-US" dirty="0">
                <a:solidFill>
                  <a:srgbClr val="D8B979"/>
                </a:solidFill>
              </a:rPr>
              <a:t>Intimate Partner Violence</a:t>
            </a:r>
            <a:r>
              <a:rPr lang="en-US" dirty="0">
                <a:solidFill>
                  <a:schemeClr val="bg1"/>
                </a:solidFill>
              </a:rPr>
              <a:t> rates? Does </a:t>
            </a:r>
            <a:r>
              <a:rPr lang="en-US" dirty="0">
                <a:solidFill>
                  <a:srgbClr val="D8B979"/>
                </a:solidFill>
              </a:rPr>
              <a:t>reporting</a:t>
            </a:r>
            <a:r>
              <a:rPr lang="en-US" dirty="0">
                <a:solidFill>
                  <a:schemeClr val="bg1"/>
                </a:solidFill>
              </a:rPr>
              <a:t> vary across collection method (phone vs. in-person)?</a:t>
            </a:r>
          </a:p>
          <a:p>
            <a:r>
              <a:rPr lang="en-US" dirty="0">
                <a:solidFill>
                  <a:schemeClr val="bg1"/>
                </a:solidFill>
              </a:rPr>
              <a:t>Are there differences in rates of </a:t>
            </a:r>
            <a:r>
              <a:rPr lang="en-US" dirty="0">
                <a:solidFill>
                  <a:srgbClr val="D8B979"/>
                </a:solidFill>
              </a:rPr>
              <a:t>Driving Under the Influence (DUIs) </a:t>
            </a:r>
            <a:r>
              <a:rPr lang="en-US" dirty="0">
                <a:solidFill>
                  <a:schemeClr val="bg1"/>
                </a:solidFill>
              </a:rPr>
              <a:t>by State and local </a:t>
            </a:r>
            <a:r>
              <a:rPr lang="en-US" dirty="0">
                <a:solidFill>
                  <a:srgbClr val="D8B979"/>
                </a:solidFill>
              </a:rPr>
              <a:t>programs and policies</a:t>
            </a:r>
            <a:r>
              <a:rPr lang="en-US" dirty="0">
                <a:solidFill>
                  <a:schemeClr val="bg1"/>
                </a:solidFill>
              </a:rPr>
              <a:t>? </a:t>
            </a:r>
          </a:p>
          <a:p>
            <a:r>
              <a:rPr lang="en-US" dirty="0">
                <a:solidFill>
                  <a:schemeClr val="bg1"/>
                </a:solidFill>
              </a:rPr>
              <a:t>Are there long-lasting impacts of </a:t>
            </a:r>
            <a:r>
              <a:rPr lang="en-US" dirty="0">
                <a:solidFill>
                  <a:srgbClr val="D8B979"/>
                </a:solidFill>
              </a:rPr>
              <a:t>violent victimization </a:t>
            </a:r>
            <a:r>
              <a:rPr lang="en-US" dirty="0">
                <a:solidFill>
                  <a:schemeClr val="bg1"/>
                </a:solidFill>
              </a:rPr>
              <a:t>on </a:t>
            </a:r>
            <a:r>
              <a:rPr lang="en-US" dirty="0">
                <a:solidFill>
                  <a:srgbClr val="D8B979"/>
                </a:solidFill>
              </a:rPr>
              <a:t>employment and income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What types of crime are the most consistently </a:t>
            </a:r>
            <a:r>
              <a:rPr lang="en-US" dirty="0">
                <a:solidFill>
                  <a:srgbClr val="D8B979"/>
                </a:solidFill>
              </a:rPr>
              <a:t>under-reported</a:t>
            </a:r>
            <a:r>
              <a:rPr lang="en-US" dirty="0">
                <a:solidFill>
                  <a:schemeClr val="bg1"/>
                </a:solidFill>
              </a:rPr>
              <a:t>? How does this differ by </a:t>
            </a:r>
            <a:r>
              <a:rPr lang="en-US" dirty="0">
                <a:solidFill>
                  <a:srgbClr val="D8B979"/>
                </a:solidFill>
              </a:rPr>
              <a:t>urban/rural residence, gender,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9A5B4D2-2F65-49FD-B402-3378E8B51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6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928" y="132916"/>
            <a:ext cx="11353801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Potential </a:t>
            </a:r>
            <a:r>
              <a:rPr lang="en-US" sz="5400" b="1" dirty="0">
                <a:solidFill>
                  <a:schemeClr val="bg1"/>
                </a:solidFill>
              </a:rPr>
              <a:t>Research</a:t>
            </a:r>
            <a:r>
              <a:rPr lang="en-US" sz="5400" b="1" dirty="0">
                <a:solidFill>
                  <a:srgbClr val="D8B979"/>
                </a:solidFill>
              </a:rPr>
              <a:t> </a:t>
            </a:r>
            <a:r>
              <a:rPr lang="en-US" sz="5400" b="1" dirty="0">
                <a:solidFill>
                  <a:schemeClr val="bg1"/>
                </a:solidFill>
              </a:rPr>
              <a:t>Questions </a:t>
            </a:r>
            <a:r>
              <a:rPr lang="en-US" sz="5400" b="1" dirty="0">
                <a:solidFill>
                  <a:srgbClr val="D8B979"/>
                </a:solidFill>
              </a:rPr>
              <a:t>(NCVS)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2" y="1287890"/>
            <a:ext cx="10515600" cy="44962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 local policing practices (like </a:t>
            </a:r>
            <a:r>
              <a:rPr lang="en-US" dirty="0">
                <a:solidFill>
                  <a:srgbClr val="D8B979"/>
                </a:solidFill>
              </a:rPr>
              <a:t>Cross-Deputization</a:t>
            </a:r>
            <a:r>
              <a:rPr lang="en-US" dirty="0">
                <a:solidFill>
                  <a:schemeClr val="bg1"/>
                </a:solidFill>
              </a:rPr>
              <a:t>) impact crime reporting rates? Are there differences by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Do housing characteristics impact </a:t>
            </a:r>
            <a:r>
              <a:rPr lang="en-US" dirty="0">
                <a:solidFill>
                  <a:srgbClr val="D8B979"/>
                </a:solidFill>
              </a:rPr>
              <a:t>Intimate Partner Violence</a:t>
            </a:r>
            <a:r>
              <a:rPr lang="en-US" dirty="0">
                <a:solidFill>
                  <a:schemeClr val="bg1"/>
                </a:solidFill>
              </a:rPr>
              <a:t> rates? Does </a:t>
            </a:r>
            <a:r>
              <a:rPr lang="en-US" dirty="0">
                <a:solidFill>
                  <a:srgbClr val="D8B979"/>
                </a:solidFill>
              </a:rPr>
              <a:t>reporting</a:t>
            </a:r>
            <a:r>
              <a:rPr lang="en-US" dirty="0">
                <a:solidFill>
                  <a:schemeClr val="bg1"/>
                </a:solidFill>
              </a:rPr>
              <a:t> vary across collection method (phone vs. in-person)?</a:t>
            </a:r>
          </a:p>
          <a:p>
            <a:r>
              <a:rPr lang="en-US" strike="sngStrike" dirty="0">
                <a:solidFill>
                  <a:schemeClr val="bg1"/>
                </a:solidFill>
              </a:rPr>
              <a:t>Are there differences in rates of </a:t>
            </a:r>
            <a:r>
              <a:rPr lang="en-US" strike="sngStrike" dirty="0">
                <a:solidFill>
                  <a:srgbClr val="D8B979"/>
                </a:solidFill>
              </a:rPr>
              <a:t>Driving Under the Influence (DUIs) </a:t>
            </a:r>
            <a:r>
              <a:rPr lang="en-US" strike="sngStrike" dirty="0">
                <a:solidFill>
                  <a:schemeClr val="bg1"/>
                </a:solidFill>
              </a:rPr>
              <a:t>by State and local </a:t>
            </a:r>
            <a:r>
              <a:rPr lang="en-US" strike="sngStrike" dirty="0">
                <a:solidFill>
                  <a:srgbClr val="D8B979"/>
                </a:solidFill>
              </a:rPr>
              <a:t>programs and policies</a:t>
            </a:r>
            <a:r>
              <a:rPr lang="en-US" strike="sngStrike" dirty="0">
                <a:solidFill>
                  <a:schemeClr val="bg1"/>
                </a:solidFill>
              </a:rPr>
              <a:t>?</a:t>
            </a:r>
            <a:r>
              <a:rPr lang="en-US" dirty="0">
                <a:solidFill>
                  <a:schemeClr val="bg1"/>
                </a:solidFill>
              </a:rPr>
              <a:t>               Offender-Focused</a:t>
            </a:r>
            <a:endParaRPr lang="en-US" strike="sngStrike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Are there long-lasting impacts of </a:t>
            </a:r>
            <a:r>
              <a:rPr lang="en-US" dirty="0">
                <a:solidFill>
                  <a:srgbClr val="D8B979"/>
                </a:solidFill>
              </a:rPr>
              <a:t>violent victimization </a:t>
            </a:r>
            <a:r>
              <a:rPr lang="en-US" dirty="0">
                <a:solidFill>
                  <a:schemeClr val="bg1"/>
                </a:solidFill>
              </a:rPr>
              <a:t>on </a:t>
            </a:r>
            <a:r>
              <a:rPr lang="en-US" dirty="0">
                <a:solidFill>
                  <a:srgbClr val="D8B979"/>
                </a:solidFill>
              </a:rPr>
              <a:t>employment and income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What types of crime are the most consistently </a:t>
            </a:r>
            <a:r>
              <a:rPr lang="en-US" dirty="0">
                <a:solidFill>
                  <a:srgbClr val="D8B979"/>
                </a:solidFill>
              </a:rPr>
              <a:t>under-reported</a:t>
            </a:r>
            <a:r>
              <a:rPr lang="en-US" dirty="0">
                <a:solidFill>
                  <a:schemeClr val="bg1"/>
                </a:solidFill>
              </a:rPr>
              <a:t>? How does this differ by </a:t>
            </a:r>
            <a:r>
              <a:rPr lang="en-US" dirty="0">
                <a:solidFill>
                  <a:srgbClr val="D8B979"/>
                </a:solidFill>
              </a:rPr>
              <a:t>urban/rural residence, gender,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F650C275-676D-46E9-AE33-D7EC568671D5}"/>
              </a:ext>
            </a:extLst>
          </p:cNvPr>
          <p:cNvCxnSpPr/>
          <p:nvPr/>
        </p:nvCxnSpPr>
        <p:spPr>
          <a:xfrm flipH="1">
            <a:off x="6719777" y="3646967"/>
            <a:ext cx="935665" cy="0"/>
          </a:xfrm>
          <a:prstGeom prst="straightConnector1">
            <a:avLst/>
          </a:prstGeom>
          <a:ln w="53975">
            <a:solidFill>
              <a:srgbClr val="6D6D6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B1B2D98-B719-4A4A-98A0-F15745495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0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Potential </a:t>
            </a:r>
            <a:r>
              <a:rPr lang="en-US" sz="5400" b="1" dirty="0">
                <a:solidFill>
                  <a:schemeClr val="bg1"/>
                </a:solidFill>
              </a:rPr>
              <a:t>Research</a:t>
            </a:r>
            <a:r>
              <a:rPr lang="en-US" sz="5400" b="1" dirty="0">
                <a:solidFill>
                  <a:srgbClr val="D8B979"/>
                </a:solidFill>
              </a:rPr>
              <a:t> </a:t>
            </a:r>
            <a:r>
              <a:rPr lang="en-US" sz="5400" b="1" dirty="0">
                <a:solidFill>
                  <a:schemeClr val="bg1"/>
                </a:solidFill>
              </a:rPr>
              <a:t>Questions </a:t>
            </a:r>
            <a:r>
              <a:rPr lang="en-US" sz="5400" b="1" dirty="0">
                <a:solidFill>
                  <a:srgbClr val="D8B979"/>
                </a:solidFill>
              </a:rPr>
              <a:t>(CJARS)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2" y="1439073"/>
            <a:ext cx="10515600" cy="44962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How much does </a:t>
            </a:r>
            <a:r>
              <a:rPr lang="en-US" dirty="0">
                <a:solidFill>
                  <a:srgbClr val="D8B979"/>
                </a:solidFill>
              </a:rPr>
              <a:t>incarceration</a:t>
            </a:r>
            <a:r>
              <a:rPr lang="en-US" dirty="0">
                <a:solidFill>
                  <a:schemeClr val="bg1"/>
                </a:solidFill>
              </a:rPr>
              <a:t> or other criminal justice contact impact </a:t>
            </a:r>
            <a:r>
              <a:rPr lang="en-US" dirty="0">
                <a:solidFill>
                  <a:srgbClr val="D8B979"/>
                </a:solidFill>
              </a:rPr>
              <a:t>lifetime wages, job types and tenure</a:t>
            </a:r>
            <a:r>
              <a:rPr lang="en-US" dirty="0">
                <a:solidFill>
                  <a:schemeClr val="bg1"/>
                </a:solidFill>
              </a:rPr>
              <a:t>? Does it vary by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Does</a:t>
            </a:r>
            <a:r>
              <a:rPr lang="en-US" dirty="0">
                <a:solidFill>
                  <a:srgbClr val="D8B979"/>
                </a:solidFill>
              </a:rPr>
              <a:t> criminal justice contact </a:t>
            </a:r>
            <a:r>
              <a:rPr lang="en-US" dirty="0">
                <a:solidFill>
                  <a:schemeClr val="bg1"/>
                </a:solidFill>
              </a:rPr>
              <a:t>impact </a:t>
            </a:r>
            <a:r>
              <a:rPr lang="en-US" dirty="0">
                <a:solidFill>
                  <a:srgbClr val="D8B979"/>
                </a:solidFill>
              </a:rPr>
              <a:t>migration rates and types </a:t>
            </a:r>
            <a:r>
              <a:rPr lang="en-US" dirty="0">
                <a:solidFill>
                  <a:schemeClr val="bg1"/>
                </a:solidFill>
              </a:rPr>
              <a:t>(in-county, out-of-county, interstate)? </a:t>
            </a:r>
          </a:p>
          <a:p>
            <a:r>
              <a:rPr lang="en-US" dirty="0">
                <a:solidFill>
                  <a:schemeClr val="bg1"/>
                </a:solidFill>
              </a:rPr>
              <a:t>Do offenders who are </a:t>
            </a:r>
            <a:r>
              <a:rPr lang="en-US" dirty="0">
                <a:solidFill>
                  <a:srgbClr val="D8B979"/>
                </a:solidFill>
              </a:rPr>
              <a:t>gang-involved</a:t>
            </a:r>
            <a:r>
              <a:rPr lang="en-US" dirty="0">
                <a:solidFill>
                  <a:schemeClr val="bg1"/>
                </a:solidFill>
              </a:rPr>
              <a:t> have increased </a:t>
            </a:r>
            <a:r>
              <a:rPr lang="en-US" dirty="0">
                <a:solidFill>
                  <a:srgbClr val="D8B979"/>
                </a:solidFill>
              </a:rPr>
              <a:t>mortality</a:t>
            </a:r>
            <a:r>
              <a:rPr lang="en-US" dirty="0">
                <a:solidFill>
                  <a:schemeClr val="bg1"/>
                </a:solidFill>
              </a:rPr>
              <a:t>, above and beyond additional mortality risks of incarceration?</a:t>
            </a:r>
          </a:p>
          <a:p>
            <a:r>
              <a:rPr lang="en-US" dirty="0">
                <a:solidFill>
                  <a:schemeClr val="bg1"/>
                </a:solidFill>
              </a:rPr>
              <a:t>How does </a:t>
            </a:r>
            <a:r>
              <a:rPr lang="en-US" dirty="0">
                <a:solidFill>
                  <a:srgbClr val="D8B979"/>
                </a:solidFill>
              </a:rPr>
              <a:t>criminal justice contact </a:t>
            </a:r>
            <a:r>
              <a:rPr lang="en-US" dirty="0">
                <a:solidFill>
                  <a:schemeClr val="bg1"/>
                </a:solidFill>
              </a:rPr>
              <a:t>impact </a:t>
            </a:r>
            <a:r>
              <a:rPr lang="en-US" dirty="0">
                <a:solidFill>
                  <a:srgbClr val="D8B979"/>
                </a:solidFill>
              </a:rPr>
              <a:t>public program participation</a:t>
            </a:r>
            <a:r>
              <a:rPr lang="en-US" dirty="0">
                <a:solidFill>
                  <a:schemeClr val="bg1"/>
                </a:solidFill>
              </a:rPr>
              <a:t>, such as use of TANF, SNAP, or WIC?</a:t>
            </a:r>
          </a:p>
          <a:p>
            <a:r>
              <a:rPr lang="en-US" dirty="0">
                <a:solidFill>
                  <a:schemeClr val="bg1"/>
                </a:solidFill>
              </a:rPr>
              <a:t>Are there differences in rates of </a:t>
            </a:r>
            <a:r>
              <a:rPr lang="en-US" dirty="0">
                <a:solidFill>
                  <a:srgbClr val="D8B979"/>
                </a:solidFill>
              </a:rPr>
              <a:t>Driving Under the Influence (DUIs) </a:t>
            </a:r>
            <a:r>
              <a:rPr lang="en-US" dirty="0">
                <a:solidFill>
                  <a:schemeClr val="bg1"/>
                </a:solidFill>
              </a:rPr>
              <a:t>by State and local </a:t>
            </a:r>
            <a:r>
              <a:rPr lang="en-US" dirty="0">
                <a:solidFill>
                  <a:srgbClr val="D8B979"/>
                </a:solidFill>
              </a:rPr>
              <a:t>programs and policies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2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00" y="109766"/>
            <a:ext cx="10937111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>
                <a:solidFill>
                  <a:schemeClr val="bg1"/>
                </a:solidFill>
              </a:rPr>
              <a:t>National Crime Victimization Survey </a:t>
            </a:r>
            <a:r>
              <a:rPr lang="en-US" sz="5400" b="1" dirty="0">
                <a:solidFill>
                  <a:srgbClr val="D8B979"/>
                </a:solidFill>
              </a:rPr>
              <a:t>(NCVS)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2" y="1393716"/>
            <a:ext cx="10515600" cy="44962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Annually, </a:t>
            </a:r>
            <a:r>
              <a:rPr lang="en-US" dirty="0">
                <a:solidFill>
                  <a:srgbClr val="D8B979"/>
                </a:solidFill>
              </a:rPr>
              <a:t>2005-2015</a:t>
            </a:r>
            <a:r>
              <a:rPr lang="en-US" dirty="0">
                <a:solidFill>
                  <a:schemeClr val="bg1"/>
                </a:solidFill>
              </a:rPr>
              <a:t> (for now).  Most comprehensive data on </a:t>
            </a:r>
            <a:r>
              <a:rPr lang="en-US" dirty="0">
                <a:solidFill>
                  <a:srgbClr val="D8B979"/>
                </a:solidFill>
              </a:rPr>
              <a:t>personal crime </a:t>
            </a:r>
            <a:r>
              <a:rPr lang="en-US" dirty="0">
                <a:solidFill>
                  <a:schemeClr val="bg1"/>
                </a:solidFill>
              </a:rPr>
              <a:t>in the US given limitations with reported crime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E.g. Uniform Crime Reports (UCR). What is missing from these data?</a:t>
            </a:r>
          </a:p>
          <a:p>
            <a:r>
              <a:rPr lang="en-US" dirty="0">
                <a:solidFill>
                  <a:schemeClr val="bg1"/>
                </a:solidFill>
              </a:rPr>
              <a:t>Yearly, nationally representative sample of </a:t>
            </a:r>
            <a:r>
              <a:rPr lang="en-US" dirty="0">
                <a:solidFill>
                  <a:srgbClr val="D8B979"/>
                </a:solidFill>
              </a:rPr>
              <a:t>160,000</a:t>
            </a:r>
            <a:r>
              <a:rPr lang="en-US" dirty="0">
                <a:solidFill>
                  <a:schemeClr val="bg1"/>
                </a:solidFill>
              </a:rPr>
              <a:t> people age 12+ in 95,000 households. </a:t>
            </a:r>
            <a:r>
              <a:rPr lang="en-US" dirty="0">
                <a:solidFill>
                  <a:srgbClr val="D8B979"/>
                </a:solidFill>
              </a:rPr>
              <a:t>Interviews total ~240,000, annually</a:t>
            </a:r>
          </a:p>
          <a:p>
            <a:r>
              <a:rPr lang="en-US" dirty="0">
                <a:solidFill>
                  <a:schemeClr val="bg1"/>
                </a:solidFill>
              </a:rPr>
              <a:t>Interviews encompass sociodemographics, criminal victimization instances, offender/crime characteristics, reporting, medical response, and criminal justice system experiences</a:t>
            </a:r>
          </a:p>
          <a:p>
            <a:r>
              <a:rPr lang="en-US" dirty="0">
                <a:solidFill>
                  <a:schemeClr val="bg1"/>
                </a:solidFill>
              </a:rPr>
              <a:t>Information from the survey supplements official crime reports to estimate likelihood of </a:t>
            </a:r>
            <a:r>
              <a:rPr lang="en-US" dirty="0">
                <a:solidFill>
                  <a:srgbClr val="D8B979"/>
                </a:solidFill>
              </a:rPr>
              <a:t>underreported crimes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9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BDCC3DF-49A2-44EC-9C59-E17736C9F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287" y="0"/>
            <a:ext cx="7257426" cy="641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5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0DBD327-B465-48F2-AC6C-B7230DBAE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999" y="0"/>
            <a:ext cx="6900002" cy="643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7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E031056-2B6A-4BCE-9A6A-BCCBDFB54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828" y="0"/>
            <a:ext cx="7130344" cy="643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2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987</Words>
  <Application>Microsoft Macintosh PowerPoint</Application>
  <PresentationFormat>Custom</PresentationFormat>
  <Paragraphs>69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NCVS and CJARS data for Criminal Justice Research</vt:lpstr>
      <vt:lpstr>Data Overview</vt:lpstr>
      <vt:lpstr>Potential Research Questions</vt:lpstr>
      <vt:lpstr>Potential Research Questions (NCVS)</vt:lpstr>
      <vt:lpstr>Potential Research Questions (CJARS)</vt:lpstr>
      <vt:lpstr>National Crime Victimization Survey (NCVS)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NCVS Sample Design</vt:lpstr>
      <vt:lpstr>Local NCVS Projects</vt:lpstr>
      <vt:lpstr>Criminal Justice Administrative Records System (CJARS)</vt:lpstr>
      <vt:lpstr>Criminal Justice Administrative Records System (CJARS)</vt:lpstr>
      <vt:lpstr>Accessing Crime Data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NCVS and CJARS data for Criminal Justice Research</dc:title>
  <dc:creator>Philip Matthew Pendergast (CENSUS/CED FED)</dc:creator>
  <cp:lastModifiedBy>Philip Pendergast</cp:lastModifiedBy>
  <cp:revision>44</cp:revision>
  <dcterms:created xsi:type="dcterms:W3CDTF">2021-10-15T17:59:35Z</dcterms:created>
  <dcterms:modified xsi:type="dcterms:W3CDTF">2021-10-22T01:53:35Z</dcterms:modified>
</cp:coreProperties>
</file>