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979"/>
    <a:srgbClr val="6D6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4FAA5-EBE5-4CB9-86F6-F4D895B00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44E317-F082-4AE6-8144-5FCC57A2B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D0B391-3567-4F08-8773-73F80FFA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4BBDA-AB8F-4BB2-9DE8-236512EB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F82B40-91BB-4D55-9130-F95F3203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F2F00-FFCC-433E-96DF-91B66623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ECDFC4-E50A-4EBC-97D5-D89A67AD6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D8F1FE-E818-47F2-B73E-9717C94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9DF624-8F0C-4B43-8729-5A90BD0E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BE2C4-4C83-4F09-B167-033308E3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0FEE7E-59BE-434E-8165-2798EB354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43D23E-0890-4ADC-954D-42D25C56D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03E2A2-602A-43B6-BE06-A35E724A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12C4B1-FDEE-42EF-954F-ACC902E7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D4455-6AB3-44F1-A66A-8E31007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273764-2341-4EBC-96A2-85804BD7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9D2D39-D15F-464F-B64C-38F73954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BDF43-283C-4F5C-9DE7-8932D7E9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256C0-FBE9-41C1-B0B1-E5DF7C56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7F262-07BB-4038-A604-BA678238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17F7D-28FD-4F06-8009-9B96AC93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B2017C-42EF-486F-8B79-06EF79877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90A7C3-4E37-48DB-9C9A-4758456B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95135C-0923-478A-9CB1-53D99424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6D1D3D-ABC1-4E7F-95F4-6084B724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B35E4-209B-4845-A0D5-F334B8D8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ADB37-1CEE-49A8-9099-F53EF8646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9C6FBF-3E60-439C-9AF5-A2012EA5F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CF9CA7-B3AB-403B-B5C5-0EEB319A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0970E6-1DFF-43EB-8ACA-CFA25B62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7A7AE-BDF6-4DDC-8F46-1B042672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E9AB0-4610-4AD4-AFF8-A590B7C6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1B4E52-DD5C-479E-AC95-020F99C5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20158A-669B-4774-8CB8-CAF282DD7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C8E21F-E7CD-468C-933C-792FFCD4E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C582F51-3034-442E-BD98-F4F170606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576611-466F-475F-A807-43573C1F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07AE21-B712-435E-B982-8FDDC5D4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CE714D-0286-4C47-99F3-47B9A0B8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62058-EA2C-4887-8936-043B2506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4EFA75-3A8B-4625-A651-0DE3EA7F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C95CD2-4468-49BB-B8BC-ACA073C8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616397-E537-4950-B70D-85352F92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16CF24-5C14-4F45-8269-087AB9C4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537604-CEFA-4581-BB30-FE3AC314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914AF4-BF5B-47C6-B9AA-90E1370E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6CC4E-F42D-4860-BA97-60650A44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F6C15-0EE1-4B68-8105-CCDCEE77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1E4F4E-53BC-4B55-9E0F-7B482794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D4D5F-E60F-4DA5-B6AF-26C0F0E8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AFFCEF-06A2-438E-999D-B428BFAF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331DAC-0EE5-4AE6-98FB-442326F4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5129E-4FFD-404E-9A28-83FFC048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3A02AB-5895-4848-B273-E6FDCC06E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5AE250-42BE-4B7F-9123-240447C4E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9087BE-B644-4632-9ACB-3ACE6074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E6079C-4ABE-415A-BDE5-B70C0D64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23ACF5-2186-4FC0-AEE9-4E05693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11F896-3860-47F1-9E8D-F7A70A68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642D9-5B7E-41C4-A34C-C0DB39E2E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1DFEB6-3214-4C7E-9BA9-445C15115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E74E-21E4-49D0-90FE-68B8D41205AB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909FE5-DEA9-48B4-89E6-2FA37D92B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33770-EA41-4D27-8AA6-9C9082CFD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E3CF-2EB9-4AF8-8E5A-C94D7460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7F4F1C-8D3D-4EC1-B72D-A0470A5A0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E3DD61-64DB-46AD-B249-E273CD86B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D7053D3-590A-4E94-B092-C96EAF744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EB67199-6FF0-4DED-89D1-BAEA95F9F5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D1A0BEEB-C008-4150-A935-C6AAF537DA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5148B0F-801C-45A1-80C1-EEC25A22A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7715ED9-C8CE-4651-82AA-1C4B5F14A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B911230A-EF3B-4760-9087-E4FBE05BDC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NCVS</a:t>
            </a:r>
            <a:r>
              <a:rPr lang="en-US" sz="5400" dirty="0">
                <a:solidFill>
                  <a:schemeClr val="bg1"/>
                </a:solidFill>
              </a:rPr>
              <a:t> and </a:t>
            </a:r>
            <a:r>
              <a:rPr lang="en-US" sz="5400" b="1" dirty="0">
                <a:solidFill>
                  <a:srgbClr val="D8B979"/>
                </a:solidFill>
              </a:rPr>
              <a:t>CJARS</a:t>
            </a:r>
            <a:r>
              <a:rPr lang="en-US" sz="5400" dirty="0">
                <a:solidFill>
                  <a:schemeClr val="bg1"/>
                </a:solidFill>
              </a:rPr>
              <a:t> data for </a:t>
            </a:r>
            <a:r>
              <a:rPr lang="en-US" sz="5400" b="1" dirty="0">
                <a:solidFill>
                  <a:srgbClr val="D8B979"/>
                </a:solidFill>
              </a:rPr>
              <a:t>Criminal Justice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FFB3BB-E025-4979-B1D8-A29D3F01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1811" y="3552781"/>
            <a:ext cx="3662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Philip Pendergast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Rocky Mountain FSRDC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 Census Bureau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73915C-3AE6-4683-92B2-0C49DEE5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21" y="0"/>
            <a:ext cx="7335158" cy="64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9E9191-39B7-4E39-9867-4849C417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44" y="0"/>
            <a:ext cx="6229712" cy="64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DA951B-5CB4-4330-9E63-E5DD945E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05" y="0"/>
            <a:ext cx="6343590" cy="64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C7F384-2147-4D2D-B27A-E8A7D0A5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952" y="0"/>
            <a:ext cx="6583008" cy="64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DBC889-70A4-4E63-980B-2C81403C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426" y="0"/>
            <a:ext cx="6667147" cy="64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891C5B-048E-45C4-8B71-C6895C2F9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09" y="0"/>
            <a:ext cx="6591782" cy="64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8481B9-230C-4C35-BB64-07A375AF7A6F}"/>
              </a:ext>
            </a:extLst>
          </p:cNvPr>
          <p:cNvSpPr txBox="1"/>
          <p:nvPr/>
        </p:nvSpPr>
        <p:spPr>
          <a:xfrm>
            <a:off x="520995" y="1563329"/>
            <a:ext cx="110472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For full Questionnaires, visit: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rgbClr val="D8B979"/>
                </a:solidFill>
              </a:rPr>
              <a:t>https://www.bjs.gov/index.cfm?tv=dcdetail&amp;iid=245 </a:t>
            </a:r>
          </a:p>
        </p:txBody>
      </p:sp>
    </p:spTree>
    <p:extLst>
      <p:ext uri="{BB962C8B-B14F-4D97-AF65-F5344CB8AC3E}">
        <p14:creationId xmlns:p14="http://schemas.microsoft.com/office/powerpoint/2010/main" val="11694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NCVS </a:t>
            </a:r>
            <a:r>
              <a:rPr lang="en-US" sz="5400" b="1" dirty="0">
                <a:solidFill>
                  <a:schemeClr val="bg1"/>
                </a:solidFill>
              </a:rPr>
              <a:t>Sample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287890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8B979"/>
                </a:solidFill>
              </a:rPr>
              <a:t>Longitudinal household data </a:t>
            </a:r>
            <a:r>
              <a:rPr lang="en-US" dirty="0">
                <a:solidFill>
                  <a:schemeClr val="bg1"/>
                </a:solidFill>
              </a:rPr>
              <a:t>from a rotating sampling frame</a:t>
            </a:r>
          </a:p>
          <a:p>
            <a:r>
              <a:rPr lang="en-US" dirty="0">
                <a:solidFill>
                  <a:schemeClr val="bg1"/>
                </a:solidFill>
              </a:rPr>
              <a:t>Housing units remain in sample for </a:t>
            </a:r>
            <a:r>
              <a:rPr lang="en-US" dirty="0">
                <a:solidFill>
                  <a:srgbClr val="D8B979"/>
                </a:solidFill>
              </a:rPr>
              <a:t>3.5 years</a:t>
            </a:r>
            <a:r>
              <a:rPr lang="en-US" dirty="0">
                <a:solidFill>
                  <a:schemeClr val="bg1"/>
                </a:solidFill>
              </a:rPr>
              <a:t>, comprising </a:t>
            </a:r>
            <a:r>
              <a:rPr lang="en-US" dirty="0">
                <a:solidFill>
                  <a:srgbClr val="D8B979"/>
                </a:solidFill>
              </a:rPr>
              <a:t>7 total interviews</a:t>
            </a:r>
            <a:r>
              <a:rPr lang="en-US" dirty="0">
                <a:solidFill>
                  <a:schemeClr val="bg1"/>
                </a:solidFill>
              </a:rPr>
              <a:t> occurring every </a:t>
            </a:r>
            <a:r>
              <a:rPr lang="en-US" dirty="0">
                <a:solidFill>
                  <a:srgbClr val="D8B979"/>
                </a:solidFill>
              </a:rPr>
              <a:t>6 months</a:t>
            </a:r>
          </a:p>
          <a:p>
            <a:r>
              <a:rPr lang="en-US" dirty="0">
                <a:solidFill>
                  <a:srgbClr val="D8B979"/>
                </a:solidFill>
              </a:rPr>
              <a:t>Initial interview is performed in-person </a:t>
            </a:r>
            <a:r>
              <a:rPr lang="en-US" dirty="0">
                <a:solidFill>
                  <a:schemeClr val="bg1"/>
                </a:solidFill>
              </a:rPr>
              <a:t>with all household members age 12+, proxy interviews with incapacitated persons</a:t>
            </a:r>
          </a:p>
          <a:p>
            <a:r>
              <a:rPr lang="en-US" dirty="0">
                <a:solidFill>
                  <a:schemeClr val="bg1"/>
                </a:solidFill>
              </a:rPr>
              <a:t>Subsequent interviews typically performed </a:t>
            </a:r>
            <a:r>
              <a:rPr lang="en-US" dirty="0">
                <a:solidFill>
                  <a:srgbClr val="D8B979"/>
                </a:solidFill>
              </a:rPr>
              <a:t>over the phone</a:t>
            </a:r>
          </a:p>
          <a:p>
            <a:r>
              <a:rPr lang="en-US" dirty="0">
                <a:solidFill>
                  <a:schemeClr val="bg1"/>
                </a:solidFill>
              </a:rPr>
              <a:t>Update of sampling frame in 2016 to deliver representative </a:t>
            </a:r>
            <a:r>
              <a:rPr lang="en-US" dirty="0">
                <a:solidFill>
                  <a:srgbClr val="D8B979"/>
                </a:solidFill>
              </a:rPr>
              <a:t>state-level estimates</a:t>
            </a:r>
            <a:r>
              <a:rPr lang="en-US" dirty="0">
                <a:solidFill>
                  <a:schemeClr val="bg1"/>
                </a:solidFill>
              </a:rPr>
              <a:t>; prior years not designed to yield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Though experimental weighting/pooling of years allowed estimation of state-level victimization rates for about half of states with largest populations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Local </a:t>
            </a:r>
            <a:r>
              <a:rPr lang="en-US" sz="5400" b="1" dirty="0">
                <a:solidFill>
                  <a:schemeClr val="bg1"/>
                </a:solidFill>
              </a:rPr>
              <a:t>NCVS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287890"/>
            <a:ext cx="10515600" cy="449622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State Variation in Intimate Partner Violence Rates, Reporting and Healthcare Utilization </a:t>
            </a:r>
            <a:r>
              <a:rPr lang="en-US" dirty="0">
                <a:solidFill>
                  <a:schemeClr val="bg1"/>
                </a:solidFill>
              </a:rPr>
              <a:t>– Sarah Small, Anita Pena (CSU) </a:t>
            </a:r>
          </a:p>
          <a:p>
            <a:r>
              <a:rPr lang="en-US" i="1" dirty="0">
                <a:solidFill>
                  <a:schemeClr val="bg1"/>
                </a:solidFill>
              </a:rPr>
              <a:t>The Social and Economic Consequences of Violent Victimization in the NCVS </a:t>
            </a:r>
            <a:r>
              <a:rPr lang="en-US" dirty="0">
                <a:solidFill>
                  <a:schemeClr val="bg1"/>
                </a:solidFill>
              </a:rPr>
              <a:t>– Joshua Clapp, Ben Gilbert, Phil Pendergast (</a:t>
            </a:r>
            <a:r>
              <a:rPr lang="en-US" dirty="0" err="1">
                <a:solidFill>
                  <a:schemeClr val="bg1"/>
                </a:solidFill>
              </a:rPr>
              <a:t>UWy</a:t>
            </a:r>
            <a:r>
              <a:rPr lang="en-US" dirty="0">
                <a:solidFill>
                  <a:schemeClr val="bg1"/>
                </a:solidFill>
              </a:rPr>
              <a:t>, CSM, CU-B)</a:t>
            </a:r>
          </a:p>
          <a:p>
            <a:r>
              <a:rPr lang="en-US" i="1" dirty="0">
                <a:solidFill>
                  <a:schemeClr val="bg1"/>
                </a:solidFill>
              </a:rPr>
              <a:t>Cross-Deputization of Local Law Enforcement and Crime Underreporting </a:t>
            </a:r>
            <a:r>
              <a:rPr lang="en-US" dirty="0">
                <a:solidFill>
                  <a:schemeClr val="bg1"/>
                </a:solidFill>
              </a:rPr>
              <a:t>– Diane Charlton, </a:t>
            </a:r>
            <a:r>
              <a:rPr lang="en-US" dirty="0" err="1">
                <a:solidFill>
                  <a:schemeClr val="bg1"/>
                </a:solidFill>
              </a:rPr>
              <a:t>Genti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Kostandini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UMt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dirty="0">
                <a:solidFill>
                  <a:srgbClr val="D8B9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0" y="1380777"/>
            <a:ext cx="10842771" cy="479930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D8B979"/>
                </a:solidFill>
              </a:rPr>
              <a:t>Event-level</a:t>
            </a:r>
            <a:r>
              <a:rPr lang="en-US" dirty="0">
                <a:solidFill>
                  <a:schemeClr val="bg1"/>
                </a:solidFill>
              </a:rPr>
              <a:t> criminal justice data on a </a:t>
            </a:r>
            <a:r>
              <a:rPr lang="en-US" dirty="0">
                <a:solidFill>
                  <a:srgbClr val="D8B979"/>
                </a:solidFill>
              </a:rPr>
              <a:t>national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26 states provide data (inc. </a:t>
            </a:r>
            <a:r>
              <a:rPr lang="en-US" dirty="0">
                <a:solidFill>
                  <a:srgbClr val="D8B979"/>
                </a:solidFill>
              </a:rPr>
              <a:t>Texas</a:t>
            </a:r>
            <a:r>
              <a:rPr lang="en-US" dirty="0">
                <a:solidFill>
                  <a:schemeClr val="bg1"/>
                </a:solidFill>
              </a:rPr>
              <a:t>) or are in the process of contributing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&gt;150 million criminal justice events, &gt;30 million unique individuals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Coverage of </a:t>
            </a:r>
            <a:r>
              <a:rPr lang="en-US" dirty="0">
                <a:solidFill>
                  <a:srgbClr val="D8B979"/>
                </a:solidFill>
              </a:rPr>
              <a:t>43% of the US population </a:t>
            </a:r>
            <a:r>
              <a:rPr lang="en-US" dirty="0">
                <a:solidFill>
                  <a:schemeClr val="bg1"/>
                </a:solidFill>
              </a:rPr>
              <a:t>in at least one domain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Arrestees, criminal defendants, inmates, probationers/parolees</a:t>
            </a:r>
          </a:p>
          <a:p>
            <a:r>
              <a:rPr lang="en-US" dirty="0">
                <a:solidFill>
                  <a:schemeClr val="bg1"/>
                </a:solidFill>
              </a:rPr>
              <a:t>Allows for: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Harmonization of criminal involvement</a:t>
            </a:r>
            <a:r>
              <a:rPr lang="en-US" dirty="0">
                <a:solidFill>
                  <a:srgbClr val="D8B979"/>
                </a:solidFill>
              </a:rPr>
              <a:t> across multiple jurisdictions and over time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Assessing how criminal episodes progress through the justice system</a:t>
            </a:r>
          </a:p>
          <a:p>
            <a:r>
              <a:rPr lang="en-US" dirty="0">
                <a:solidFill>
                  <a:schemeClr val="bg1"/>
                </a:solidFill>
              </a:rPr>
              <a:t>Does </a:t>
            </a:r>
            <a:r>
              <a:rPr lang="en-US" dirty="0">
                <a:solidFill>
                  <a:srgbClr val="D8B979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Minors, crimes not resulting in arrest, tracking of employees in justice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1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Data </a:t>
            </a:r>
            <a:r>
              <a:rPr lang="en-US" sz="5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28789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National Crime Victimization Survey (NCVS) </a:t>
            </a:r>
            <a:r>
              <a:rPr lang="en-US" dirty="0">
                <a:solidFill>
                  <a:schemeClr val="bg1"/>
                </a:solidFill>
              </a:rPr>
              <a:t>is collected by Census on behalf of the Bureau of Justice Statistics (BJS) to produce national estimates of crime incidence, reporting and victim characteristics.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Sampling frame is </a:t>
            </a:r>
            <a:r>
              <a:rPr lang="en-US" dirty="0">
                <a:solidFill>
                  <a:srgbClr val="D8B979"/>
                </a:solidFill>
              </a:rPr>
              <a:t>potential crime victims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Criminal Justice Administrative Records System (CJARS)</a:t>
            </a:r>
            <a:r>
              <a:rPr lang="en-US" dirty="0">
                <a:solidFill>
                  <a:schemeClr val="bg1"/>
                </a:solidFill>
              </a:rPr>
              <a:t> is a collaboration between State justice departments, the University of Michigan, and Census to link offender records to other demographic, economic, and administrative data collected by the federal government.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Sampling frame is </a:t>
            </a:r>
            <a:r>
              <a:rPr lang="en-US" dirty="0">
                <a:solidFill>
                  <a:srgbClr val="D8B979"/>
                </a:solidFill>
              </a:rPr>
              <a:t>adult criminal offenders</a:t>
            </a:r>
            <a:r>
              <a:rPr lang="en-US" dirty="0">
                <a:solidFill>
                  <a:schemeClr val="bg1"/>
                </a:solidFill>
              </a:rPr>
              <a:t> in participating States.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62A5C0-335B-4C29-8700-62F49F1D9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dirty="0">
                <a:solidFill>
                  <a:srgbClr val="D8B9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0" y="1380777"/>
            <a:ext cx="10842771" cy="479930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Data are complex and multifaceted! There is extensive and comprehensive documentation available here: </a:t>
            </a:r>
            <a:r>
              <a:rPr lang="en-US" dirty="0">
                <a:solidFill>
                  <a:srgbClr val="D8B979"/>
                </a:solidFill>
              </a:rPr>
              <a:t>https://cjars.isr.umich.edu/data-documentation-download/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F38638-A21F-49A1-8CC0-3C452374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740" y="2705568"/>
            <a:ext cx="4479612" cy="34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9B6873-3340-4E6C-8882-FFB26FE6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40" y="2705568"/>
            <a:ext cx="6228200" cy="27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Accessing Crime </a:t>
            </a:r>
            <a:r>
              <a:rPr lang="en-US" sz="5400" dirty="0">
                <a:solidFill>
                  <a:srgbClr val="D8B979"/>
                </a:solidFill>
              </a:rPr>
              <a:t>Data</a:t>
            </a:r>
            <a:endParaRPr lang="en-US" sz="5400" b="1" dirty="0">
              <a:solidFill>
                <a:srgbClr val="D8B9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0" y="1380777"/>
            <a:ext cx="10842771" cy="479930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Many avenues of criminal justice research are possible with the </a:t>
            </a:r>
            <a:r>
              <a:rPr lang="en-US" dirty="0">
                <a:solidFill>
                  <a:srgbClr val="D8B979"/>
                </a:solidFill>
              </a:rPr>
              <a:t>NCVS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D8B979"/>
                </a:solidFill>
              </a:rPr>
              <a:t>CJARS</a:t>
            </a:r>
            <a:r>
              <a:rPr lang="en-US" dirty="0">
                <a:solidFill>
                  <a:schemeClr val="bg1"/>
                </a:solidFill>
              </a:rPr>
              <a:t> data!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D8B979"/>
                </a:solidFill>
              </a:rPr>
              <a:t>Both </a:t>
            </a:r>
            <a:r>
              <a:rPr lang="en-US" dirty="0">
                <a:solidFill>
                  <a:schemeClr val="bg1"/>
                </a:solidFill>
              </a:rPr>
              <a:t>datasets are currently available for researchers in the </a:t>
            </a:r>
            <a:r>
              <a:rPr lang="en-US" dirty="0" smtClean="0">
                <a:solidFill>
                  <a:schemeClr val="bg1"/>
                </a:solidFill>
              </a:rPr>
              <a:t>FSRDC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Eligible for </a:t>
            </a:r>
            <a:r>
              <a:rPr lang="en-US" dirty="0" smtClean="0">
                <a:solidFill>
                  <a:srgbClr val="D8B979"/>
                </a:solidFill>
              </a:rPr>
              <a:t>virtual access from El Paso </a:t>
            </a:r>
            <a:r>
              <a:rPr lang="en-US" dirty="0" smtClean="0">
                <a:solidFill>
                  <a:schemeClr val="bg1"/>
                </a:solidFill>
              </a:rPr>
              <a:t>after initial visits!</a:t>
            </a:r>
            <a:endParaRPr lang="en-US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D8B979"/>
                </a:solidFill>
              </a:rPr>
              <a:t>No additional charges </a:t>
            </a:r>
            <a:r>
              <a:rPr lang="en-US" dirty="0">
                <a:solidFill>
                  <a:schemeClr val="bg1"/>
                </a:solidFill>
              </a:rPr>
              <a:t>for accessing these data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Apply through </a:t>
            </a:r>
            <a:r>
              <a:rPr lang="en-US" dirty="0">
                <a:solidFill>
                  <a:srgbClr val="D8B979"/>
                </a:solidFill>
              </a:rPr>
              <a:t>Census</a:t>
            </a:r>
            <a:r>
              <a:rPr lang="en-US" dirty="0">
                <a:solidFill>
                  <a:schemeClr val="bg1"/>
                </a:solidFill>
              </a:rPr>
              <a:t> for access!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Email to discuss: </a:t>
            </a:r>
            <a:r>
              <a:rPr lang="en-US" dirty="0">
                <a:solidFill>
                  <a:srgbClr val="D8B979"/>
                </a:solidFill>
              </a:rPr>
              <a:t>philip.m.pendergast@census.gov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Review time for final proposals: </a:t>
            </a:r>
            <a:r>
              <a:rPr lang="en-US" dirty="0">
                <a:solidFill>
                  <a:srgbClr val="D8B979"/>
                </a:solidFill>
              </a:rPr>
              <a:t>~3 months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Time for background check and badging/FSRDC access: </a:t>
            </a:r>
            <a:r>
              <a:rPr lang="en-US" dirty="0">
                <a:solidFill>
                  <a:srgbClr val="D8B979"/>
                </a:solidFill>
              </a:rPr>
              <a:t>~3 months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1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Potential </a:t>
            </a:r>
            <a:r>
              <a:rPr lang="en-US" sz="5400" b="1" dirty="0">
                <a:solidFill>
                  <a:schemeClr val="bg1"/>
                </a:solidFill>
              </a:rPr>
              <a:t>Research</a:t>
            </a:r>
            <a:r>
              <a:rPr lang="en-US" sz="5400" b="1" dirty="0">
                <a:solidFill>
                  <a:srgbClr val="D8B979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287890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local policing practices (like </a:t>
            </a:r>
            <a:r>
              <a:rPr lang="en-US" dirty="0">
                <a:solidFill>
                  <a:srgbClr val="D8B979"/>
                </a:solidFill>
              </a:rPr>
              <a:t>Cross-Deputization</a:t>
            </a:r>
            <a:r>
              <a:rPr lang="en-US" dirty="0">
                <a:solidFill>
                  <a:schemeClr val="bg1"/>
                </a:solidFill>
              </a:rPr>
              <a:t>) impact crime reporting rates? Are there differences by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 housing characteristics impact </a:t>
            </a:r>
            <a:r>
              <a:rPr lang="en-US" dirty="0">
                <a:solidFill>
                  <a:srgbClr val="D8B979"/>
                </a:solidFill>
              </a:rPr>
              <a:t>Intimate Partner Violence</a:t>
            </a:r>
            <a:r>
              <a:rPr lang="en-US" dirty="0">
                <a:solidFill>
                  <a:schemeClr val="bg1"/>
                </a:solidFill>
              </a:rPr>
              <a:t> rates? Does </a:t>
            </a:r>
            <a:r>
              <a:rPr lang="en-US" dirty="0">
                <a:solidFill>
                  <a:srgbClr val="D8B979"/>
                </a:solidFill>
              </a:rPr>
              <a:t>reporting</a:t>
            </a:r>
            <a:r>
              <a:rPr lang="en-US" dirty="0">
                <a:solidFill>
                  <a:schemeClr val="bg1"/>
                </a:solidFill>
              </a:rPr>
              <a:t> vary across collection method (phone vs. in-person)?</a:t>
            </a:r>
          </a:p>
          <a:p>
            <a:r>
              <a:rPr lang="en-US" dirty="0">
                <a:solidFill>
                  <a:schemeClr val="bg1"/>
                </a:solidFill>
              </a:rPr>
              <a:t>Are there differences in rates of </a:t>
            </a:r>
            <a:r>
              <a:rPr lang="en-US" dirty="0">
                <a:solidFill>
                  <a:srgbClr val="D8B979"/>
                </a:solidFill>
              </a:rPr>
              <a:t>Driving Under the Influence (DUIs) </a:t>
            </a:r>
            <a:r>
              <a:rPr lang="en-US" dirty="0">
                <a:solidFill>
                  <a:schemeClr val="bg1"/>
                </a:solidFill>
              </a:rPr>
              <a:t>by State and local </a:t>
            </a:r>
            <a:r>
              <a:rPr lang="en-US" dirty="0">
                <a:solidFill>
                  <a:srgbClr val="D8B979"/>
                </a:solidFill>
              </a:rPr>
              <a:t>programs and policies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  <a:p>
            <a:r>
              <a:rPr lang="en-US" dirty="0">
                <a:solidFill>
                  <a:schemeClr val="bg1"/>
                </a:solidFill>
              </a:rPr>
              <a:t>Are there long-lasting impacts of </a:t>
            </a:r>
            <a:r>
              <a:rPr lang="en-US" dirty="0">
                <a:solidFill>
                  <a:srgbClr val="D8B979"/>
                </a:solidFill>
              </a:rPr>
              <a:t>violent victimization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rgbClr val="D8B979"/>
                </a:solidFill>
              </a:rPr>
              <a:t>employment and income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What types of crime are the most consistently </a:t>
            </a:r>
            <a:r>
              <a:rPr lang="en-US" dirty="0">
                <a:solidFill>
                  <a:srgbClr val="D8B979"/>
                </a:solidFill>
              </a:rPr>
              <a:t>under-reported</a:t>
            </a:r>
            <a:r>
              <a:rPr lang="en-US" dirty="0">
                <a:solidFill>
                  <a:schemeClr val="bg1"/>
                </a:solidFill>
              </a:rPr>
              <a:t>? How does this differ by </a:t>
            </a:r>
            <a:r>
              <a:rPr lang="en-US" dirty="0">
                <a:solidFill>
                  <a:srgbClr val="D8B979"/>
                </a:solidFill>
              </a:rPr>
              <a:t>urban/rural residence, gender,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A5B4D2-2F65-49FD-B402-3378E8B5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28" y="132916"/>
            <a:ext cx="1135380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Potential </a:t>
            </a:r>
            <a:r>
              <a:rPr lang="en-US" sz="5400" b="1" dirty="0">
                <a:solidFill>
                  <a:schemeClr val="bg1"/>
                </a:solidFill>
              </a:rPr>
              <a:t>Research</a:t>
            </a:r>
            <a:r>
              <a:rPr lang="en-US" sz="5400" b="1" dirty="0">
                <a:solidFill>
                  <a:srgbClr val="D8B979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Questions </a:t>
            </a:r>
            <a:r>
              <a:rPr lang="en-US" sz="5400" b="1" dirty="0">
                <a:solidFill>
                  <a:srgbClr val="D8B979"/>
                </a:solidFill>
              </a:rPr>
              <a:t>(NCVS)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287890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local policing practices (like </a:t>
            </a:r>
            <a:r>
              <a:rPr lang="en-US" dirty="0">
                <a:solidFill>
                  <a:srgbClr val="D8B979"/>
                </a:solidFill>
              </a:rPr>
              <a:t>Cross-Deputization</a:t>
            </a:r>
            <a:r>
              <a:rPr lang="en-US" dirty="0">
                <a:solidFill>
                  <a:schemeClr val="bg1"/>
                </a:solidFill>
              </a:rPr>
              <a:t>) impact crime reporting rates? Are there differences by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 housing characteristics impact </a:t>
            </a:r>
            <a:r>
              <a:rPr lang="en-US" dirty="0">
                <a:solidFill>
                  <a:srgbClr val="D8B979"/>
                </a:solidFill>
              </a:rPr>
              <a:t>Intimate Partner Violence</a:t>
            </a:r>
            <a:r>
              <a:rPr lang="en-US" dirty="0">
                <a:solidFill>
                  <a:schemeClr val="bg1"/>
                </a:solidFill>
              </a:rPr>
              <a:t> rates? Does </a:t>
            </a:r>
            <a:r>
              <a:rPr lang="en-US" dirty="0">
                <a:solidFill>
                  <a:srgbClr val="D8B979"/>
                </a:solidFill>
              </a:rPr>
              <a:t>reporting</a:t>
            </a:r>
            <a:r>
              <a:rPr lang="en-US" dirty="0">
                <a:solidFill>
                  <a:schemeClr val="bg1"/>
                </a:solidFill>
              </a:rPr>
              <a:t> vary across collection method (phone vs. in-person)?</a:t>
            </a:r>
          </a:p>
          <a:p>
            <a:r>
              <a:rPr lang="en-US" strike="sngStrike" dirty="0">
                <a:solidFill>
                  <a:schemeClr val="bg1"/>
                </a:solidFill>
              </a:rPr>
              <a:t>Are there differences in rates of </a:t>
            </a:r>
            <a:r>
              <a:rPr lang="en-US" strike="sngStrike" dirty="0">
                <a:solidFill>
                  <a:srgbClr val="D8B979"/>
                </a:solidFill>
              </a:rPr>
              <a:t>Driving Under the Influence (DUIs) </a:t>
            </a:r>
            <a:r>
              <a:rPr lang="en-US" strike="sngStrike" dirty="0">
                <a:solidFill>
                  <a:schemeClr val="bg1"/>
                </a:solidFill>
              </a:rPr>
              <a:t>by State and local </a:t>
            </a:r>
            <a:r>
              <a:rPr lang="en-US" strike="sngStrike" dirty="0">
                <a:solidFill>
                  <a:srgbClr val="D8B979"/>
                </a:solidFill>
              </a:rPr>
              <a:t>programs and policies</a:t>
            </a:r>
            <a:r>
              <a:rPr lang="en-US" strike="sngStrike" dirty="0">
                <a:solidFill>
                  <a:schemeClr val="bg1"/>
                </a:solidFill>
              </a:rPr>
              <a:t>?</a:t>
            </a:r>
            <a:r>
              <a:rPr lang="en-US" dirty="0">
                <a:solidFill>
                  <a:schemeClr val="bg1"/>
                </a:solidFill>
              </a:rPr>
              <a:t>               Offender-Focused</a:t>
            </a:r>
            <a:endParaRPr lang="en-US" strike="sngStrike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there long-lasting impacts of </a:t>
            </a:r>
            <a:r>
              <a:rPr lang="en-US" dirty="0">
                <a:solidFill>
                  <a:srgbClr val="D8B979"/>
                </a:solidFill>
              </a:rPr>
              <a:t>violent victimization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rgbClr val="D8B979"/>
                </a:solidFill>
              </a:rPr>
              <a:t>employment and income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What types of crime are the most consistently </a:t>
            </a:r>
            <a:r>
              <a:rPr lang="en-US" dirty="0">
                <a:solidFill>
                  <a:srgbClr val="D8B979"/>
                </a:solidFill>
              </a:rPr>
              <a:t>under-reported</a:t>
            </a:r>
            <a:r>
              <a:rPr lang="en-US" dirty="0">
                <a:solidFill>
                  <a:schemeClr val="bg1"/>
                </a:solidFill>
              </a:rPr>
              <a:t>? How does this differ by </a:t>
            </a:r>
            <a:r>
              <a:rPr lang="en-US" dirty="0">
                <a:solidFill>
                  <a:srgbClr val="D8B979"/>
                </a:solidFill>
              </a:rPr>
              <a:t>urban/rural residence, gender,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650C275-676D-46E9-AE33-D7EC568671D5}"/>
              </a:ext>
            </a:extLst>
          </p:cNvPr>
          <p:cNvCxnSpPr/>
          <p:nvPr/>
        </p:nvCxnSpPr>
        <p:spPr>
          <a:xfrm flipH="1">
            <a:off x="6719777" y="3646967"/>
            <a:ext cx="935665" cy="0"/>
          </a:xfrm>
          <a:prstGeom prst="straightConnector1">
            <a:avLst/>
          </a:prstGeom>
          <a:ln w="53975">
            <a:solidFill>
              <a:srgbClr val="6D6D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1B2D98-B719-4A4A-98A0-F1574549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16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Potential </a:t>
            </a:r>
            <a:r>
              <a:rPr lang="en-US" sz="5400" b="1" dirty="0">
                <a:solidFill>
                  <a:schemeClr val="bg1"/>
                </a:solidFill>
              </a:rPr>
              <a:t>Research</a:t>
            </a:r>
            <a:r>
              <a:rPr lang="en-US" sz="5400" b="1" dirty="0">
                <a:solidFill>
                  <a:srgbClr val="D8B979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Questions </a:t>
            </a:r>
            <a:r>
              <a:rPr lang="en-US" sz="5400" b="1" dirty="0">
                <a:solidFill>
                  <a:srgbClr val="D8B979"/>
                </a:solidFill>
              </a:rPr>
              <a:t>(CJARS)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439073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much does </a:t>
            </a:r>
            <a:r>
              <a:rPr lang="en-US" dirty="0">
                <a:solidFill>
                  <a:srgbClr val="D8B979"/>
                </a:solidFill>
              </a:rPr>
              <a:t>incarceration</a:t>
            </a:r>
            <a:r>
              <a:rPr lang="en-US" dirty="0">
                <a:solidFill>
                  <a:schemeClr val="bg1"/>
                </a:solidFill>
              </a:rPr>
              <a:t> or other criminal justice contact impact </a:t>
            </a:r>
            <a:r>
              <a:rPr lang="en-US" dirty="0">
                <a:solidFill>
                  <a:srgbClr val="D8B979"/>
                </a:solidFill>
              </a:rPr>
              <a:t>lifetime wages, job types and tenure</a:t>
            </a:r>
            <a:r>
              <a:rPr lang="en-US" dirty="0">
                <a:solidFill>
                  <a:schemeClr val="bg1"/>
                </a:solidFill>
              </a:rPr>
              <a:t>? Does it vary by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Does</a:t>
            </a:r>
            <a:r>
              <a:rPr lang="en-US" dirty="0">
                <a:solidFill>
                  <a:srgbClr val="D8B979"/>
                </a:solidFill>
              </a:rPr>
              <a:t> criminal justice contact </a:t>
            </a:r>
            <a:r>
              <a:rPr lang="en-US" dirty="0">
                <a:solidFill>
                  <a:schemeClr val="bg1"/>
                </a:solidFill>
              </a:rPr>
              <a:t>impact </a:t>
            </a:r>
            <a:r>
              <a:rPr lang="en-US" dirty="0">
                <a:solidFill>
                  <a:srgbClr val="D8B979"/>
                </a:solidFill>
              </a:rPr>
              <a:t>migration rates and types </a:t>
            </a:r>
            <a:r>
              <a:rPr lang="en-US" dirty="0">
                <a:solidFill>
                  <a:schemeClr val="bg1"/>
                </a:solidFill>
              </a:rPr>
              <a:t>(in-county, out-of-county, interstate)? </a:t>
            </a:r>
          </a:p>
          <a:p>
            <a:r>
              <a:rPr lang="en-US" dirty="0">
                <a:solidFill>
                  <a:schemeClr val="bg1"/>
                </a:solidFill>
              </a:rPr>
              <a:t>Do offenders who are </a:t>
            </a:r>
            <a:r>
              <a:rPr lang="en-US" dirty="0">
                <a:solidFill>
                  <a:srgbClr val="D8B979"/>
                </a:solidFill>
              </a:rPr>
              <a:t>gang-involved</a:t>
            </a:r>
            <a:r>
              <a:rPr lang="en-US" dirty="0">
                <a:solidFill>
                  <a:schemeClr val="bg1"/>
                </a:solidFill>
              </a:rPr>
              <a:t> have increased </a:t>
            </a:r>
            <a:r>
              <a:rPr lang="en-US" dirty="0">
                <a:solidFill>
                  <a:srgbClr val="D8B979"/>
                </a:solidFill>
              </a:rPr>
              <a:t>mortality</a:t>
            </a:r>
            <a:r>
              <a:rPr lang="en-US" dirty="0">
                <a:solidFill>
                  <a:schemeClr val="bg1"/>
                </a:solidFill>
              </a:rPr>
              <a:t>, above and beyond additional mortality risks of incarceration?</a:t>
            </a:r>
          </a:p>
          <a:p>
            <a:r>
              <a:rPr lang="en-US" dirty="0">
                <a:solidFill>
                  <a:schemeClr val="bg1"/>
                </a:solidFill>
              </a:rPr>
              <a:t>How does </a:t>
            </a:r>
            <a:r>
              <a:rPr lang="en-US" dirty="0">
                <a:solidFill>
                  <a:srgbClr val="D8B979"/>
                </a:solidFill>
              </a:rPr>
              <a:t>criminal justice contact </a:t>
            </a:r>
            <a:r>
              <a:rPr lang="en-US" dirty="0">
                <a:solidFill>
                  <a:schemeClr val="bg1"/>
                </a:solidFill>
              </a:rPr>
              <a:t>impact </a:t>
            </a:r>
            <a:r>
              <a:rPr lang="en-US" dirty="0">
                <a:solidFill>
                  <a:srgbClr val="D8B979"/>
                </a:solidFill>
              </a:rPr>
              <a:t>public program participation</a:t>
            </a:r>
            <a:r>
              <a:rPr lang="en-US" dirty="0">
                <a:solidFill>
                  <a:schemeClr val="bg1"/>
                </a:solidFill>
              </a:rPr>
              <a:t>, such as use of TANF, SNAP, or WIC?</a:t>
            </a:r>
          </a:p>
          <a:p>
            <a:r>
              <a:rPr lang="en-US" dirty="0">
                <a:solidFill>
                  <a:schemeClr val="bg1"/>
                </a:solidFill>
              </a:rPr>
              <a:t>Are there differences in rates of </a:t>
            </a:r>
            <a:r>
              <a:rPr lang="en-US" dirty="0">
                <a:solidFill>
                  <a:srgbClr val="D8B979"/>
                </a:solidFill>
              </a:rPr>
              <a:t>Driving Under the Influence (DUIs) </a:t>
            </a:r>
            <a:r>
              <a:rPr lang="en-US" dirty="0">
                <a:solidFill>
                  <a:schemeClr val="bg1"/>
                </a:solidFill>
              </a:rPr>
              <a:t>by State and local </a:t>
            </a:r>
            <a:r>
              <a:rPr lang="en-US" dirty="0">
                <a:solidFill>
                  <a:srgbClr val="D8B979"/>
                </a:solidFill>
              </a:rPr>
              <a:t>programs and policies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National Crime Victimization Survey </a:t>
            </a:r>
            <a:r>
              <a:rPr lang="en-US" sz="5400" b="1" dirty="0">
                <a:solidFill>
                  <a:srgbClr val="D8B979"/>
                </a:solidFill>
              </a:rPr>
              <a:t>(NCVS)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393716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Annually, </a:t>
            </a:r>
            <a:r>
              <a:rPr lang="en-US" dirty="0">
                <a:solidFill>
                  <a:srgbClr val="D8B979"/>
                </a:solidFill>
              </a:rPr>
              <a:t>2005-2015</a:t>
            </a:r>
            <a:r>
              <a:rPr lang="en-US" dirty="0">
                <a:solidFill>
                  <a:schemeClr val="bg1"/>
                </a:solidFill>
              </a:rPr>
              <a:t> (for now).  Most comprehensive data on </a:t>
            </a:r>
            <a:r>
              <a:rPr lang="en-US" dirty="0">
                <a:solidFill>
                  <a:srgbClr val="D8B979"/>
                </a:solidFill>
              </a:rPr>
              <a:t>personal crime </a:t>
            </a:r>
            <a:r>
              <a:rPr lang="en-US" dirty="0">
                <a:solidFill>
                  <a:schemeClr val="bg1"/>
                </a:solidFill>
              </a:rPr>
              <a:t>in the US given limitations with reported crime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Uniform Crime Reports (UCR). What is missing from these data?</a:t>
            </a:r>
          </a:p>
          <a:p>
            <a:r>
              <a:rPr lang="en-US" dirty="0">
                <a:solidFill>
                  <a:schemeClr val="bg1"/>
                </a:solidFill>
              </a:rPr>
              <a:t>Yearly, nationally representative sample of </a:t>
            </a:r>
            <a:r>
              <a:rPr lang="en-US" dirty="0">
                <a:solidFill>
                  <a:srgbClr val="D8B979"/>
                </a:solidFill>
              </a:rPr>
              <a:t>160,000</a:t>
            </a:r>
            <a:r>
              <a:rPr lang="en-US" dirty="0">
                <a:solidFill>
                  <a:schemeClr val="bg1"/>
                </a:solidFill>
              </a:rPr>
              <a:t> people age 12+ in 95,000 households. </a:t>
            </a:r>
            <a:r>
              <a:rPr lang="en-US" dirty="0">
                <a:solidFill>
                  <a:srgbClr val="D8B979"/>
                </a:solidFill>
              </a:rPr>
              <a:t>Interviews total ~240,000, annually</a:t>
            </a:r>
          </a:p>
          <a:p>
            <a:r>
              <a:rPr lang="en-US" dirty="0">
                <a:solidFill>
                  <a:schemeClr val="bg1"/>
                </a:solidFill>
              </a:rPr>
              <a:t>Interviews encompass sociodemographics, criminal victimization instances, offender/crime characteristics, reporting, medical response, and criminal justice system experiences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from the survey supplements official crime reports to estimate likelihood of </a:t>
            </a:r>
            <a:r>
              <a:rPr lang="en-US" dirty="0">
                <a:solidFill>
                  <a:srgbClr val="D8B979"/>
                </a:solidFill>
              </a:rPr>
              <a:t>underreported crimes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DCC3DF-49A2-44EC-9C59-E17736C9F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87" y="0"/>
            <a:ext cx="7257426" cy="64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DBD327-B465-48F2-AC6C-B7230DBAE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99" y="0"/>
            <a:ext cx="6900002" cy="64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031056-2B6A-4BCE-9A6A-BCCBDFB5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28" y="0"/>
            <a:ext cx="7130344" cy="64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987</Words>
  <Application>Microsoft Macintosh PowerPoint</Application>
  <PresentationFormat>Custom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NCVS and CJARS data for Criminal Justice Research</vt:lpstr>
      <vt:lpstr>Data Overview</vt:lpstr>
      <vt:lpstr>Potential Research Questions</vt:lpstr>
      <vt:lpstr>Potential Research Questions (NCVS)</vt:lpstr>
      <vt:lpstr>Potential Research Questions (CJARS)</vt:lpstr>
      <vt:lpstr>National Crime Victimization Survey (NCVS)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NCVS Sample Design</vt:lpstr>
      <vt:lpstr>Local NCVS Projects</vt:lpstr>
      <vt:lpstr>Criminal Justice Administrative Records System (CJARS)</vt:lpstr>
      <vt:lpstr>Criminal Justice Administrative Records System (CJARS)</vt:lpstr>
      <vt:lpstr>Accessing Crime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NCVS and CJARS data for Criminal Justice Research</dc:title>
  <dc:creator>Philip Matthew Pendergast (CENSUS/CED FED)</dc:creator>
  <cp:lastModifiedBy>Philip Pendergast</cp:lastModifiedBy>
  <cp:revision>44</cp:revision>
  <dcterms:created xsi:type="dcterms:W3CDTF">2021-10-15T17:59:35Z</dcterms:created>
  <dcterms:modified xsi:type="dcterms:W3CDTF">2021-10-22T01:53:35Z</dcterms:modified>
</cp:coreProperties>
</file>