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506" r:id="rId3"/>
    <p:sldId id="504" r:id="rId4"/>
    <p:sldId id="352" r:id="rId5"/>
    <p:sldId id="508" r:id="rId6"/>
    <p:sldId id="520" r:id="rId7"/>
    <p:sldId id="528" r:id="rId8"/>
    <p:sldId id="516" r:id="rId9"/>
    <p:sldId id="518" r:id="rId10"/>
    <p:sldId id="517" r:id="rId11"/>
    <p:sldId id="529" r:id="rId12"/>
    <p:sldId id="374" r:id="rId13"/>
    <p:sldId id="530" r:id="rId14"/>
    <p:sldId id="522" r:id="rId15"/>
    <p:sldId id="523" r:id="rId16"/>
    <p:sldId id="524" r:id="rId17"/>
    <p:sldId id="525" r:id="rId18"/>
    <p:sldId id="526" r:id="rId19"/>
    <p:sldId id="527" r:id="rId20"/>
    <p:sldId id="519" r:id="rId21"/>
    <p:sldId id="531" r:id="rId2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i S Morrissey Little" initials="JSML" lastIdx="1" clrIdx="0">
    <p:extLst>
      <p:ext uri="{19B8F6BF-5375-455C-9EA6-DF929625EA0E}">
        <p15:presenceInfo xmlns:p15="http://schemas.microsoft.com/office/powerpoint/2012/main" userId="S::littlejs@colorado.edu::f8d26681-7107-429f-89ef-8f93fde2483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5A"/>
    <a:srgbClr val="2E1844"/>
    <a:srgbClr val="0E7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53" autoAdjust="0"/>
    <p:restoredTop sz="86327" autoAdjust="0"/>
  </p:normalViewPr>
  <p:slideViewPr>
    <p:cSldViewPr snapToGrid="0">
      <p:cViewPr varScale="1">
        <p:scale>
          <a:sx n="74" d="100"/>
          <a:sy n="74" d="100"/>
        </p:scale>
        <p:origin x="485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F33D7C-3F43-4BE8-89D8-600E8A0C93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BF744-DF93-4531-800F-6785D67C2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AE6BC6-E9B8-4EA8-92C4-DDF5F25AD43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69D53F-D343-4A96-881A-5441200341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1909F-A7DB-4298-A73E-4FD3C9151C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640631-7DA2-41FF-B94E-FCC2EF48D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71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9EEC735-45CF-4C66-80B6-B5D2BC566F8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DEF262-CCFF-49CA-B33D-D6BD01EAB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43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38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9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73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81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48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9CCD8-9167-4686-BEF8-786C4761F6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6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7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5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8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6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0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8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7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3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7059-1581-4769-A897-6881CD1724CA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orado.edu/rocky-mountain-research-data-cente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as.mclean@colorado.edu" TargetMode="External"/><Relationship Id="rId5" Type="http://schemas.openxmlformats.org/officeDocument/2006/relationships/hyperlink" Target="mailto:philip.m.pendergast@census.gov" TargetMode="External"/><Relationship Id="rId4" Type="http://schemas.openxmlformats.org/officeDocument/2006/relationships/hyperlink" Target="mailto:jani.little@colorado.ed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ensus.gov/programs-surveys/acs/methodology/questionnaire-archive.2019.html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ensus.gov/programs-surveys/acs/methodology/questionnaire-archive.2019.html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ensus.gov/programs-surveys/cps/technical-documentation/questionnaires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ensus.gov/programs-surveys/cps/about/supplemental-survey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E53A55-F3EE-4484-88C0-86F9C40014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FA8217-81CB-4615-9FB7-700C5AEE46DB}"/>
              </a:ext>
            </a:extLst>
          </p:cNvPr>
          <p:cNvSpPr txBox="1"/>
          <p:nvPr/>
        </p:nvSpPr>
        <p:spPr>
          <a:xfrm>
            <a:off x="972511" y="255668"/>
            <a:ext cx="99441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Research Data Center (RMRDC):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Executive Director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jani.little@colorado.edu</a:t>
            </a:r>
          </a:p>
          <a:p>
            <a:pPr algn="ctr">
              <a:lnSpc>
                <a:spcPct val="100000"/>
              </a:lnSpc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Research Data Center (RMRDC): </a:t>
            </a:r>
          </a:p>
          <a:p>
            <a:pPr algn="ctr">
              <a:lnSpc>
                <a:spcPct val="100000"/>
              </a:lnSpc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Accessing Restricted Data Collected by Federal Statistical Agencies</a:t>
            </a:r>
          </a:p>
          <a:p>
            <a:pPr algn="ctr">
              <a:lnSpc>
                <a:spcPct val="100000"/>
              </a:lnSpc>
            </a:pPr>
            <a:endParaRPr lang="en-US" sz="1800" b="1" dirty="0">
              <a:hlinkClick r:id="rId3"/>
            </a:endParaRPr>
          </a:p>
          <a:p>
            <a:pPr algn="ctr">
              <a:lnSpc>
                <a:spcPct val="100000"/>
              </a:lnSpc>
            </a:pPr>
            <a:r>
              <a:rPr lang="en-US" sz="1800" b="1" dirty="0">
                <a:hlinkClick r:id="rId3"/>
              </a:rPr>
              <a:t>https://www.colorado.edu/rocky-mountain-research-data-center/</a:t>
            </a:r>
            <a:endParaRPr lang="en-US" sz="1800" b="1" dirty="0"/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Jani Little, Executive Director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sz="1400" dirty="0">
                <a:hlinkClick r:id="rId4"/>
              </a:rPr>
              <a:t>jani.little@colorado.edu</a:t>
            </a:r>
            <a:endParaRPr lang="en-US" sz="1400" dirty="0"/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Philip Pendergast, Administrator</a:t>
            </a:r>
          </a:p>
          <a:p>
            <a:pPr algn="ctr">
              <a:lnSpc>
                <a:spcPct val="100000"/>
              </a:lnSpc>
            </a:pPr>
            <a:r>
              <a:rPr lang="en-US" sz="1400" dirty="0">
                <a:hlinkClick r:id="rId5"/>
              </a:rPr>
              <a:t>philip.m.pendergast@census.gov</a:t>
            </a:r>
            <a:endParaRPr lang="en-US" sz="1400" dirty="0"/>
          </a:p>
          <a:p>
            <a:pPr algn="ctr">
              <a:lnSpc>
                <a:spcPct val="100000"/>
              </a:lnSpc>
            </a:pPr>
            <a:r>
              <a:rPr lang="en-US" dirty="0"/>
              <a:t>Kas McLean, GRA (Econ PhD Candidate)</a:t>
            </a:r>
          </a:p>
          <a:p>
            <a:pPr algn="ctr">
              <a:lnSpc>
                <a:spcPct val="100000"/>
              </a:lnSpc>
            </a:pPr>
            <a:r>
              <a:rPr lang="en-US" sz="1400" dirty="0">
                <a:hlinkClick r:id="rId6"/>
              </a:rPr>
              <a:t>kas.mclean@colorado.edu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</a:rPr>
              <a:t>/www.colorado.edu/rocky-mountain-research-data-center</a:t>
            </a:r>
            <a:r>
              <a:rPr lang="en-US" sz="1800" b="1" dirty="0">
                <a:solidFill>
                  <a:schemeClr val="bg1"/>
                </a:solidFill>
              </a:rPr>
              <a:t>/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446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AB72B-D5F2-49EE-A235-90DEDAEC8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477" y="418289"/>
            <a:ext cx="5465323" cy="57586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/>
              <a:t>Public-Use Microdata: </a:t>
            </a:r>
            <a:r>
              <a:rPr lang="en-US" dirty="0"/>
              <a:t>created so that individual records cannot be linked to PII or to other databases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No obvious identifiers or PII (personally identifiable information)</a:t>
            </a:r>
          </a:p>
          <a:p>
            <a:pPr marL="0" indent="0">
              <a:buNone/>
            </a:pPr>
            <a:r>
              <a:rPr lang="en-US" dirty="0"/>
              <a:t>2. Includes only a portion of the surveyed sample</a:t>
            </a:r>
          </a:p>
          <a:p>
            <a:pPr marL="0" indent="0">
              <a:buNone/>
            </a:pPr>
            <a:r>
              <a:rPr lang="en-US" dirty="0"/>
              <a:t>3. Includes only a selection of variables.  Sensitive variables removed.</a:t>
            </a:r>
          </a:p>
          <a:p>
            <a:pPr marL="0" indent="0">
              <a:buNone/>
            </a:pPr>
            <a:r>
              <a:rPr lang="en-US" dirty="0"/>
              <a:t>4. Limits geographic detail </a:t>
            </a:r>
          </a:p>
          <a:p>
            <a:pPr marL="0" indent="0">
              <a:buNone/>
            </a:pPr>
            <a:r>
              <a:rPr lang="en-US" dirty="0"/>
              <a:t>5. Limits the number and detailed breakdown of categories within variables on the file, e.g., race and ethnicity, exact dates of events, ICD-10 codes</a:t>
            </a:r>
          </a:p>
          <a:p>
            <a:pPr marL="0" indent="0">
              <a:buNone/>
            </a:pPr>
            <a:r>
              <a:rPr lang="en-US" dirty="0"/>
              <a:t>6. Truncate extreme codes for certain variables (top or bottom coding), e.g., income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582E5-EFC9-4CA0-B263-DEBEDB2BD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418289"/>
            <a:ext cx="5465322" cy="57586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/>
              <a:t>Restricted-Access Microdata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No obvious identifiers or PII (personally identifiable information) replaced by PIK (Protected Identification Key) to allow linkages</a:t>
            </a:r>
          </a:p>
          <a:p>
            <a:pPr marL="0" indent="0">
              <a:buNone/>
            </a:pPr>
            <a:r>
              <a:rPr lang="en-US" dirty="0"/>
              <a:t>2. Includes all microdata records</a:t>
            </a:r>
          </a:p>
          <a:p>
            <a:pPr marL="0" indent="0">
              <a:buNone/>
            </a:pPr>
            <a:r>
              <a:rPr lang="en-US" dirty="0"/>
              <a:t>3. Includes unlimited number of variables including sensitive variables and LINKED data records</a:t>
            </a:r>
          </a:p>
          <a:p>
            <a:pPr marL="0" indent="0">
              <a:buNone/>
            </a:pPr>
            <a:r>
              <a:rPr lang="en-US" dirty="0"/>
              <a:t>4. Geographic detail as precise as original data</a:t>
            </a:r>
          </a:p>
          <a:p>
            <a:pPr marL="0" indent="0">
              <a:buNone/>
            </a:pPr>
            <a:r>
              <a:rPr lang="en-US" dirty="0"/>
              <a:t>5. Unlimited categories within variables on the file, e.g., race and ethnicity, exact dates of events, ICD-10 codes</a:t>
            </a:r>
          </a:p>
          <a:p>
            <a:pPr marL="0" indent="0">
              <a:buNone/>
            </a:pPr>
            <a:r>
              <a:rPr lang="en-US" dirty="0"/>
              <a:t>6. No truncated extreme codes for certain variables (top or bottom coding), e.g., income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807338-328A-486E-A135-C727ECC93A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1BFF59-A753-EB45-B061-B8D31959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45" y="0"/>
            <a:ext cx="1169931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Restricted-Use Microdata on Individuals and Households Available from Census Bureau: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01AB60-784B-FF42-B7B8-49AE4BE1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088" y="1326969"/>
            <a:ext cx="10890957" cy="391989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Full-count </a:t>
            </a:r>
            <a:r>
              <a:rPr lang="en-US" b="1" dirty="0"/>
              <a:t>Decennial Censuses, e.g., 2000, 2010, 2020</a:t>
            </a:r>
            <a:endParaRPr lang="en-US" dirty="0"/>
          </a:p>
          <a:p>
            <a:r>
              <a:rPr lang="en-US" dirty="0"/>
              <a:t>Administrative records</a:t>
            </a:r>
          </a:p>
          <a:p>
            <a:pPr lvl="1"/>
            <a:r>
              <a:rPr lang="en-US" b="1" dirty="0"/>
              <a:t>Master Address File (MAF) </a:t>
            </a:r>
            <a:r>
              <a:rPr lang="en-US" dirty="0"/>
              <a:t>includes Addresses of every HH in US</a:t>
            </a:r>
          </a:p>
          <a:p>
            <a:r>
              <a:rPr lang="en-US" dirty="0"/>
              <a:t>Sample surveys</a:t>
            </a:r>
          </a:p>
          <a:p>
            <a:pPr lvl="1"/>
            <a:r>
              <a:rPr lang="en-US" b="1" dirty="0"/>
              <a:t>American Community Survey </a:t>
            </a:r>
            <a:r>
              <a:rPr lang="en-US" dirty="0"/>
              <a:t>(</a:t>
            </a:r>
            <a:r>
              <a:rPr lang="en-US" b="1" dirty="0"/>
              <a:t>ACS) </a:t>
            </a:r>
          </a:p>
          <a:p>
            <a:pPr lvl="1"/>
            <a:r>
              <a:rPr lang="en-US" b="1" dirty="0"/>
              <a:t>Current Population Survey (CPS) </a:t>
            </a:r>
          </a:p>
          <a:p>
            <a:pPr lvl="1"/>
            <a:r>
              <a:rPr lang="en-US" b="1" dirty="0"/>
              <a:t>American Housing Survey (AHS) </a:t>
            </a:r>
          </a:p>
          <a:p>
            <a:pPr lvl="1"/>
            <a:r>
              <a:rPr lang="en-US" b="1" dirty="0"/>
              <a:t>Survey of Income Program Participation (SIPP) </a:t>
            </a:r>
          </a:p>
          <a:p>
            <a:pPr lvl="1"/>
            <a:r>
              <a:rPr lang="en-US" b="1" dirty="0"/>
              <a:t>National Crime Victimization Survey (NCVS)</a:t>
            </a:r>
          </a:p>
          <a:p>
            <a:pPr lvl="1"/>
            <a:r>
              <a:rPr lang="en-US" b="1" dirty="0"/>
              <a:t>HH COVID Pulse Surveys</a:t>
            </a:r>
          </a:p>
          <a:p>
            <a:r>
              <a:rPr lang="en-US" dirty="0"/>
              <a:t>Most data are linkable at the person level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A95ED7-DC13-47AC-92BA-689F7D5EFB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721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Census Longitudinal Infrastructure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1" y="1894564"/>
            <a:ext cx="131626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1940 </a:t>
            </a:r>
          </a:p>
          <a:p>
            <a:pPr algn="ctr"/>
            <a:r>
              <a:rPr lang="en-US" b="1" dirty="0"/>
              <a:t>Census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2958" y="1896688"/>
            <a:ext cx="131626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2000</a:t>
            </a:r>
          </a:p>
          <a:p>
            <a:pPr algn="ctr"/>
            <a:r>
              <a:rPr lang="en-US" b="1" dirty="0"/>
              <a:t>Census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80133" y="1860200"/>
            <a:ext cx="131626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2001-2019 </a:t>
            </a:r>
          </a:p>
          <a:p>
            <a:pPr algn="ctr"/>
            <a:r>
              <a:rPr lang="en-US" b="1" dirty="0"/>
              <a:t>ACS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16289" y="1876587"/>
            <a:ext cx="131626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2010</a:t>
            </a:r>
          </a:p>
          <a:p>
            <a:pPr algn="ctr"/>
            <a:r>
              <a:rPr lang="en-US" b="1" dirty="0"/>
              <a:t> Census</a:t>
            </a:r>
          </a:p>
        </p:txBody>
      </p:sp>
      <p:cxnSp>
        <p:nvCxnSpPr>
          <p:cNvPr id="7" name="Straight Arrow Connector 6"/>
          <p:cNvCxnSpPr>
            <a:stCxn id="3" idx="3"/>
            <a:endCxn id="4" idx="1"/>
          </p:cNvCxnSpPr>
          <p:nvPr/>
        </p:nvCxnSpPr>
        <p:spPr>
          <a:xfrm>
            <a:off x="3297463" y="2217729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669569" y="2219853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019322" y="2179572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413641" y="1444448"/>
            <a:ext cx="349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Decennial Census and ACS datasets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56079" y="3841092"/>
            <a:ext cx="642553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2700000">
            <a:off x="2392652" y="3145294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8100000">
            <a:off x="8689958" y="3097647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2783" y="3098709"/>
            <a:ext cx="2701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Household survey datasets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19150" y="3642427"/>
            <a:ext cx="1316263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3641" y="3642427"/>
            <a:ext cx="1316263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SIPP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85459" y="3654400"/>
            <a:ext cx="1316263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AHS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56177" y="3642427"/>
            <a:ext cx="1316263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NCVS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736405" y="3859167"/>
            <a:ext cx="642553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698046" y="3857043"/>
            <a:ext cx="642553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2700000">
            <a:off x="3511970" y="4525758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8100000">
            <a:off x="7645398" y="4525756"/>
            <a:ext cx="1055494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77354" y="4984637"/>
            <a:ext cx="1743182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Administrative </a:t>
            </a:r>
          </a:p>
          <a:p>
            <a:pPr algn="ctr"/>
            <a:r>
              <a:rPr lang="en-US" b="1" dirty="0"/>
              <a:t>Records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63089" y="4999555"/>
            <a:ext cx="1743182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External</a:t>
            </a:r>
          </a:p>
          <a:p>
            <a:pPr algn="ctr"/>
            <a:r>
              <a:rPr lang="en-US" b="1" dirty="0"/>
              <a:t>Data Sources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820537" y="5320596"/>
            <a:ext cx="642553" cy="212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06F7D39A-B8FD-4E4E-AEBC-06A7D16100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38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00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4F252-413F-45DD-8107-F9EBE051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Good News Flash!!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A6BCA-641B-4E0D-8D71-59068DB69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Projects Using Individual and/or HH Restricted-Use Data from Census Bureau (i.e., mentioned in the previous two slides) are eligible to access the data through Remote Access</a:t>
            </a:r>
          </a:p>
          <a:p>
            <a:r>
              <a:rPr lang="en-US" dirty="0"/>
              <a:t>Remote Access</a:t>
            </a:r>
          </a:p>
          <a:p>
            <a:pPr lvl="1"/>
            <a:r>
              <a:rPr lang="en-US" dirty="0"/>
              <a:t>Approved researchers get set up to use restricted data from home office</a:t>
            </a:r>
          </a:p>
          <a:p>
            <a:pPr lvl="1"/>
            <a:r>
              <a:rPr lang="en-US" dirty="0"/>
              <a:t>Undergo additional training and random audits</a:t>
            </a:r>
          </a:p>
          <a:p>
            <a:pPr lvl="1"/>
            <a:r>
              <a:rPr lang="en-US" dirty="0"/>
              <a:t>Only one required trip to RMRDC for training purposes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E6EE1-2449-41B5-B20D-441AD26F47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4122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83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8170-7871-4B80-AF71-18C6ED3D9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667" y="150638"/>
            <a:ext cx="10515600" cy="1325563"/>
          </a:xfrm>
        </p:spPr>
        <p:txBody>
          <a:bodyPr/>
          <a:lstStyle/>
          <a:p>
            <a:r>
              <a:rPr lang="en-US" b="1" dirty="0"/>
              <a:t>American Community Survey (ACS)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45B3-6A51-4553-B501-4ED7A826F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06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Annual, since 2005.  The most comprehensive survey of U.S. households and individual residents</a:t>
            </a:r>
          </a:p>
          <a:p>
            <a:r>
              <a:rPr lang="en-US" dirty="0"/>
              <a:t>Helps local officials, community leaders, and businesses understand the changes taking place in their communities. It is the premier source for detailed population and housing data</a:t>
            </a:r>
          </a:p>
          <a:p>
            <a:r>
              <a:rPr lang="en-US" dirty="0"/>
              <a:t>Coverage provides reliable estimates for the nation, regions, states, counties, cities, tracts, block groups</a:t>
            </a:r>
          </a:p>
          <a:p>
            <a:r>
              <a:rPr lang="en-US" dirty="0"/>
              <a:t>Information from the survey generates data that help determine how more than $675 billion in federal and state funds are distributed each year.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EBD13B-DB5B-44A6-BA88-00A1DFE600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600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FFDF43-8754-454A-B133-FFF350156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444194"/>
              </p:ext>
            </p:extLst>
          </p:nvPr>
        </p:nvGraphicFramePr>
        <p:xfrm>
          <a:off x="3420593" y="446809"/>
          <a:ext cx="5350814" cy="4929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4646">
                  <a:extLst>
                    <a:ext uri="{9D8B030D-6E8A-4147-A177-3AD203B41FA5}">
                      <a16:colId xmlns:a16="http://schemas.microsoft.com/office/drawing/2014/main" val="1341685139"/>
                    </a:ext>
                  </a:extLst>
                </a:gridCol>
                <a:gridCol w="1718084">
                  <a:extLst>
                    <a:ext uri="{9D8B030D-6E8A-4147-A177-3AD203B41FA5}">
                      <a16:colId xmlns:a16="http://schemas.microsoft.com/office/drawing/2014/main" val="3015254840"/>
                    </a:ext>
                  </a:extLst>
                </a:gridCol>
                <a:gridCol w="1718084">
                  <a:extLst>
                    <a:ext uri="{9D8B030D-6E8A-4147-A177-3AD203B41FA5}">
                      <a16:colId xmlns:a16="http://schemas.microsoft.com/office/drawing/2014/main" val="1905594252"/>
                    </a:ext>
                  </a:extLst>
                </a:gridCol>
              </a:tblGrid>
              <a:tr h="78776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ACS Initial Addresses and Sample Selected and Final Interviews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845613"/>
                  </a:ext>
                </a:extLst>
              </a:tr>
              <a:tr h="7033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Housing Units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87262"/>
                  </a:ext>
                </a:extLst>
              </a:tr>
              <a:tr h="29241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Year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Initial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Final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8083838"/>
                  </a:ext>
                </a:extLst>
              </a:tr>
              <a:tr h="5848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Addresses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Interviews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481849"/>
                  </a:ext>
                </a:extLst>
              </a:tr>
              <a:tr h="5848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Selected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0872709"/>
                  </a:ext>
                </a:extLst>
              </a:tr>
              <a:tr h="47326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n-US" sz="24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3,544,301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2,059,945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1878475"/>
                  </a:ext>
                </a:extLst>
              </a:tr>
              <a:tr h="47326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chemeClr val="tx1"/>
                          </a:solidFill>
                          <a:effectLst/>
                        </a:rPr>
                        <a:t>2018</a:t>
                      </a:r>
                      <a:endParaRPr lang="en-US" sz="24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3,544,000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2,143,000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3465925"/>
                  </a:ext>
                </a:extLst>
              </a:tr>
              <a:tr h="47326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n-US" sz="24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3,526,808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2,145,639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1656693"/>
                  </a:ext>
                </a:extLst>
              </a:tr>
              <a:tr h="47326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sng" strike="noStrike" dirty="0">
                          <a:effectLst/>
                        </a:rPr>
                        <a:t>2016</a:t>
                      </a:r>
                      <a:endParaRPr lang="en-US" sz="2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3,527,047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2,229,872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78601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61A6CC3-CBD3-4D1C-BA6C-EF34C68B96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5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31CC-C317-4529-9B45-70F2F1A1B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107" y="338964"/>
            <a:ext cx="8179293" cy="1263913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ACS Questionnaires:</a:t>
            </a:r>
            <a:br>
              <a:rPr lang="en-US" sz="2800" b="1" dirty="0"/>
            </a:br>
            <a:r>
              <a:rPr lang="en-US" sz="2800" dirty="0">
                <a:hlinkClick r:id="rId2"/>
              </a:rPr>
              <a:t>https://www.census.gov/programs-surveys/acs/methodology/questionnaire-archive.2019.html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490A-D882-41EE-A2B0-619CC238A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4870" y="1792808"/>
            <a:ext cx="9883806" cy="39572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Household composition</a:t>
            </a:r>
          </a:p>
          <a:p>
            <a:r>
              <a:rPr lang="en-US" dirty="0"/>
              <a:t>Each person’s relationship to Person 1 (INCLUDING SAME-SEX PARTNER)</a:t>
            </a:r>
          </a:p>
          <a:p>
            <a:r>
              <a:rPr lang="en-US" dirty="0"/>
              <a:t>Age and date of birth</a:t>
            </a:r>
          </a:p>
          <a:p>
            <a:r>
              <a:rPr lang="en-US" dirty="0"/>
              <a:t>Hispanic origin</a:t>
            </a:r>
          </a:p>
          <a:p>
            <a:r>
              <a:rPr lang="en-US" dirty="0"/>
              <a:t>Race</a:t>
            </a:r>
          </a:p>
          <a:p>
            <a:r>
              <a:rPr lang="en-US" dirty="0"/>
              <a:t>Work</a:t>
            </a:r>
          </a:p>
          <a:p>
            <a:r>
              <a:rPr lang="en-US" dirty="0"/>
              <a:t>Occupation</a:t>
            </a:r>
          </a:p>
          <a:p>
            <a:r>
              <a:rPr lang="en-US" dirty="0"/>
              <a:t>Education</a:t>
            </a:r>
          </a:p>
          <a:p>
            <a:r>
              <a:rPr lang="en-US" dirty="0"/>
              <a:t>Detailed housing characteristics, e.g., receiving SNAP benefits</a:t>
            </a:r>
          </a:p>
          <a:p>
            <a:r>
              <a:rPr lang="en-US" dirty="0"/>
              <a:t>Other person characteristics (citizenship, language skill)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2F04C9-D8F1-49A1-B52D-69CE78C0EE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" y="5750107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19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31CC-C317-4529-9B45-70F2F1A1B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107" y="754601"/>
            <a:ext cx="8179293" cy="1263913"/>
          </a:xfrm>
        </p:spPr>
        <p:txBody>
          <a:bodyPr>
            <a:normAutofit/>
          </a:bodyPr>
          <a:lstStyle/>
          <a:p>
            <a:r>
              <a:rPr lang="en-US" sz="2800" b="1" dirty="0"/>
              <a:t>ACS </a:t>
            </a:r>
            <a:r>
              <a:rPr lang="en-US" sz="2800" b="1" dirty="0" err="1"/>
              <a:t>Questionnaires:</a:t>
            </a:r>
            <a:r>
              <a:rPr lang="en-US" sz="2800" dirty="0" err="1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://www.census.gov/programs-surveys/acs/methodology/questionnaire-archive.2019.html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490A-D882-41EE-A2B0-619CC238A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8388" y="2146099"/>
            <a:ext cx="9883806" cy="395729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Health Insurance: (Yes or No, what type, premiums, subsidy for premium)</a:t>
            </a:r>
          </a:p>
          <a:p>
            <a:r>
              <a:rPr lang="en-US" dirty="0"/>
              <a:t>Disability (deaf, blind, cognitive, walking, dressing, bathing, doing errands)</a:t>
            </a:r>
          </a:p>
          <a:p>
            <a:r>
              <a:rPr lang="en-US" dirty="0"/>
              <a:t>Veteran (when served, VA disability, VA disability rating)</a:t>
            </a:r>
          </a:p>
          <a:p>
            <a:r>
              <a:rPr lang="en-US" dirty="0"/>
              <a:t>Fertility (birth in the last year)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A9C64E-5D3E-428F-B8CA-BF39D3F5F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047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8170-7871-4B80-AF71-18C6ED3D9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Current Population Survey (CPS)</a:t>
            </a:r>
            <a:br>
              <a:rPr lang="en-US" b="1" dirty="0"/>
            </a:br>
            <a:r>
              <a:rPr lang="en-US" sz="2700" b="1" dirty="0">
                <a:hlinkClick r:id="rId2"/>
              </a:rPr>
              <a:t>https://www.census.gov/programs-surveys/cps/technical-documentation/questionnaires.html</a:t>
            </a:r>
            <a:endParaRPr lang="en-US" sz="2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45B3-6A51-4553-B501-4ED7A826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Conducted monthly for over 50 years.  Data from approximately 54,000 households of 70,000 selected to represent U.S. and each state are interviewed every month.  </a:t>
            </a:r>
          </a:p>
          <a:p>
            <a:r>
              <a:rPr lang="en-US" dirty="0"/>
              <a:t>Each household interviews for 4 consecutive months and again a year later for the same corresponding 4 consecutive months.  </a:t>
            </a:r>
            <a:r>
              <a:rPr lang="en-US" b="1" dirty="0"/>
              <a:t>This is the panel component of CPS </a:t>
            </a:r>
            <a:r>
              <a:rPr lang="en-US" dirty="0"/>
              <a:t>and these data are restricted use only.</a:t>
            </a:r>
          </a:p>
          <a:p>
            <a:r>
              <a:rPr lang="en-US" dirty="0"/>
              <a:t>CPS provides monthly estimates of employment (farm and nonfarm); self-employed, domestics, unpaid workers in nonfarm enterprises, wage and salary employees and estimates of total employment. </a:t>
            </a:r>
          </a:p>
          <a:p>
            <a:r>
              <a:rPr lang="en-US" b="1" dirty="0"/>
              <a:t>Annual Social and Economic Supplements (ASEC)</a:t>
            </a:r>
            <a:r>
              <a:rPr lang="en-US" dirty="0"/>
              <a:t>, are annual data collected with the March interviews since 1962.  Provides data on family structure, household composition, education, health insurance coverage, income sources, poverty, geographic mobility.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6FEE1C-C9CF-4096-AAA1-DB0A141696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717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8170-7871-4B80-AF71-18C6ED3D9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Current Population Survey (CPS): Supplement Topics: </a:t>
            </a:r>
            <a:br>
              <a:rPr lang="en-US" b="1" dirty="0"/>
            </a:br>
            <a:r>
              <a:rPr lang="en-US" sz="2700" b="1" dirty="0">
                <a:hlinkClick r:id="rId2"/>
              </a:rPr>
              <a:t>https://www.census.gov/programs-surveys/cps/about/supplemental-surveys.html</a:t>
            </a:r>
            <a:endParaRPr lang="en-US" sz="2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45B3-6A51-4553-B501-4ED7A826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School Enrollment:  Collected in October, every year</a:t>
            </a:r>
          </a:p>
          <a:p>
            <a:r>
              <a:rPr lang="en-US" dirty="0"/>
              <a:t>Fertility and Marriage:  Collected in June, every even year</a:t>
            </a:r>
          </a:p>
          <a:p>
            <a:r>
              <a:rPr lang="en-US" dirty="0"/>
              <a:t>Voting and Registration: Collected in November, every even year</a:t>
            </a:r>
          </a:p>
          <a:p>
            <a:r>
              <a:rPr lang="en-US" dirty="0"/>
              <a:t>Food Security: Collected in December, every year </a:t>
            </a:r>
          </a:p>
          <a:p>
            <a:r>
              <a:rPr lang="en-US" dirty="0"/>
              <a:t>Tobacco Use: Collected more sporadically, last was July 2018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4EA9DA-1445-4836-AA2E-D3B0BC5EC649}"/>
              </a:ext>
            </a:extLst>
          </p:cNvPr>
          <p:cNvSpPr txBox="1"/>
          <p:nvPr/>
        </p:nvSpPr>
        <p:spPr>
          <a:xfrm>
            <a:off x="3047134" y="3244334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3BFD43-C78C-416D-9F48-56B6230FC2AA}"/>
              </a:ext>
            </a:extLst>
          </p:cNvPr>
          <p:cNvSpPr txBox="1"/>
          <p:nvPr/>
        </p:nvSpPr>
        <p:spPr>
          <a:xfrm>
            <a:off x="3047134" y="3244334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FE57E-84C0-4FC4-B5E4-DC5EB481E428}"/>
              </a:ext>
            </a:extLst>
          </p:cNvPr>
          <p:cNvSpPr txBox="1"/>
          <p:nvPr/>
        </p:nvSpPr>
        <p:spPr>
          <a:xfrm>
            <a:off x="3047134" y="3244334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42ABE9-3560-4F0D-ACAF-888EC412C1A9}"/>
              </a:ext>
            </a:extLst>
          </p:cNvPr>
          <p:cNvSpPr txBox="1"/>
          <p:nvPr/>
        </p:nvSpPr>
        <p:spPr>
          <a:xfrm>
            <a:off x="3047134" y="3244334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CD9D4C-BA34-4F83-A988-F2217F32A3D9}"/>
              </a:ext>
            </a:extLst>
          </p:cNvPr>
          <p:cNvSpPr txBox="1"/>
          <p:nvPr/>
        </p:nvSpPr>
        <p:spPr>
          <a:xfrm>
            <a:off x="3047134" y="3244334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FA08E7-DD81-41E1-BDBE-D237DB3894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2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2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71B2565-C85E-FB4D-8046-D505A47873D9}"/>
              </a:ext>
            </a:extLst>
          </p:cNvPr>
          <p:cNvSpPr txBox="1">
            <a:spLocks/>
          </p:cNvSpPr>
          <p:nvPr/>
        </p:nvSpPr>
        <p:spPr>
          <a:xfrm>
            <a:off x="389616" y="461098"/>
            <a:ext cx="2365267" cy="5935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RMRDC is part of a  National Network of FSRDCs Providing Access to Restricted-Use Data Collected by Federal Statistical Agencies</a:t>
            </a:r>
          </a:p>
          <a:p>
            <a:endParaRPr lang="en-US" sz="4000" dirty="0"/>
          </a:p>
        </p:txBody>
      </p:sp>
      <p:pic>
        <p:nvPicPr>
          <p:cNvPr id="4" name="Picture 3" descr="Map&#10;&#10;Description automatically generated">
            <a:extLst>
              <a:ext uri="{FF2B5EF4-FFF2-40B4-BE49-F238E27FC236}">
                <a16:creationId xmlns:a16="http://schemas.microsoft.com/office/drawing/2014/main" id="{1484864B-91BD-443E-BBAF-D3C95D47B7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995" y="120586"/>
            <a:ext cx="8729331" cy="661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379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1BFF59-A753-EB45-B061-B8D31959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16" y="365125"/>
            <a:ext cx="11699310" cy="1325563"/>
          </a:xfrm>
        </p:spPr>
        <p:txBody>
          <a:bodyPr/>
          <a:lstStyle/>
          <a:p>
            <a:r>
              <a:rPr lang="en-US" b="1" dirty="0"/>
              <a:t>Some Active Research Topics Using Restricted Census Population and Housing Data: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01AB60-784B-FF42-B7B8-49AE4BE1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98" y="1690688"/>
            <a:ext cx="10811005" cy="4351338"/>
          </a:xfrm>
        </p:spPr>
        <p:txBody>
          <a:bodyPr>
            <a:normAutofit/>
          </a:bodyPr>
          <a:lstStyle/>
          <a:p>
            <a:pPr lvl="1"/>
            <a:endParaRPr lang="en-US" dirty="0">
              <a:latin typeface="Cabrito Sans"/>
            </a:endParaRPr>
          </a:p>
          <a:p>
            <a:pPr lvl="1"/>
            <a:r>
              <a:rPr lang="en-US" dirty="0">
                <a:latin typeface="Cabrito Sans"/>
              </a:rPr>
              <a:t>R</a:t>
            </a:r>
            <a:r>
              <a:rPr lang="en-US" b="0" i="0" dirty="0">
                <a:effectLst/>
                <a:latin typeface="Cabrito Sans"/>
              </a:rPr>
              <a:t>ace </a:t>
            </a:r>
            <a:r>
              <a:rPr lang="en-US" dirty="0">
                <a:latin typeface="Cabrito Sans"/>
              </a:rPr>
              <a:t>R</a:t>
            </a:r>
            <a:r>
              <a:rPr lang="en-US" b="0" i="0" dirty="0">
                <a:effectLst/>
                <a:latin typeface="Cabrito Sans"/>
              </a:rPr>
              <a:t>esponse Decisions and Response </a:t>
            </a:r>
            <a:r>
              <a:rPr lang="en-US" dirty="0">
                <a:latin typeface="Cabrito Sans"/>
              </a:rPr>
              <a:t>C</a:t>
            </a:r>
            <a:r>
              <a:rPr lang="en-US" b="0" i="0" dirty="0">
                <a:effectLst/>
                <a:latin typeface="Cabrito Sans"/>
              </a:rPr>
              <a:t>hanges </a:t>
            </a:r>
            <a:r>
              <a:rPr lang="en-US" dirty="0">
                <a:latin typeface="Cabrito Sans"/>
              </a:rPr>
              <a:t>D</a:t>
            </a:r>
            <a:r>
              <a:rPr lang="en-US" b="0" i="0" dirty="0">
                <a:effectLst/>
                <a:latin typeface="Cabrito Sans"/>
              </a:rPr>
              <a:t>ue to Context</a:t>
            </a:r>
          </a:p>
          <a:p>
            <a:pPr marL="457200" lvl="1" indent="0">
              <a:buNone/>
            </a:pPr>
            <a:r>
              <a:rPr lang="en-US" b="0" i="0" dirty="0">
                <a:effectLst/>
                <a:latin typeface="Cabrito Sans"/>
              </a:rPr>
              <a:t> </a:t>
            </a:r>
          </a:p>
          <a:p>
            <a:pPr lvl="1"/>
            <a:r>
              <a:rPr lang="en-US" dirty="0"/>
              <a:t>Race/class differences in accessibility of public transit for workplace commuting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Determinants of aging and migration in/out of rural, small-town USA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81E956-BEBE-4505-812F-6CF54E0478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286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1BFF59-A753-EB45-B061-B8D31959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16" y="365125"/>
            <a:ext cx="11699310" cy="1325563"/>
          </a:xfrm>
        </p:spPr>
        <p:txBody>
          <a:bodyPr/>
          <a:lstStyle/>
          <a:p>
            <a:r>
              <a:rPr lang="en-US" b="1" dirty="0"/>
              <a:t>Stay Tuned, More Restricted-Use Data to Come: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01AB60-784B-FF42-B7B8-49AE4BE1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721" y="1888115"/>
            <a:ext cx="10811005" cy="4351338"/>
          </a:xfrm>
        </p:spPr>
        <p:txBody>
          <a:bodyPr>
            <a:normAutofit/>
          </a:bodyPr>
          <a:lstStyle/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1F1E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10:00-11:00am Health Data and the Health Data Course</a:t>
            </a: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1F1E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11-11:30am Law and Criminal Justice Data</a:t>
            </a: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1F1E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11:30-1pm break</a:t>
            </a: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1F1E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1:00-2:00pm Economic and Longitudinal Employer-Household Dynamics (LEHD) Data</a:t>
            </a: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201F1E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01F1E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2:00-4:00pm Individual/Small-Group Researcher Meetings</a:t>
            </a:r>
            <a:endParaRPr lang="en-US" sz="2400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81E956-BEBE-4505-812F-6CF54E0478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1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C47C48-7DB9-E84A-BCD3-0D47794DD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294"/>
            <a:ext cx="10495844" cy="15999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RMRDC Membership Network</a:t>
            </a:r>
            <a:br>
              <a:rPr lang="en-US" dirty="0"/>
            </a:br>
            <a:r>
              <a:rPr lang="en-US" sz="2200" dirty="0"/>
              <a:t>*</a:t>
            </a:r>
            <a:r>
              <a:rPr lang="en-US" sz="2700" b="1" dirty="0"/>
              <a:t>All faculty, staff, and graduate students associated with member universities have free access to the lab and services</a:t>
            </a:r>
            <a:br>
              <a:rPr lang="en-US" b="1" dirty="0"/>
            </a:br>
            <a:endParaRPr lang="en-US" dirty="0"/>
          </a:p>
        </p:txBody>
      </p:sp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D57338C6-528B-1F40-B8E3-3F4EFF3F8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30" y="1977791"/>
            <a:ext cx="3159249" cy="15401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44EDA5-1268-5B4C-8B01-2D322D1A4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26" y="1528198"/>
            <a:ext cx="3159249" cy="102675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A679E94-D083-1C44-A6B1-094EBFF157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885" y="2647873"/>
            <a:ext cx="2928186" cy="8052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F80478D-C955-2F4C-8ED3-7A83EF178D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598" y="5205178"/>
            <a:ext cx="2458719" cy="96954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F6923A8-A3E6-7348-80BE-7DEB7A1AA9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53" y="4000036"/>
            <a:ext cx="3175682" cy="95270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C43DFD1-9E85-614C-8A76-C3789428FB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463" y="5308013"/>
            <a:ext cx="3472356" cy="9354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0E0F685-D781-3348-B22E-967F980DDC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537" y="3983194"/>
            <a:ext cx="2085975" cy="1939094"/>
          </a:xfrm>
          <a:prstGeom prst="rect">
            <a:avLst/>
          </a:prstGeom>
        </p:spPr>
      </p:pic>
      <p:pic>
        <p:nvPicPr>
          <p:cNvPr id="23" name="Picture 22" descr="Logo&#10;&#10;Description automatically generated">
            <a:extLst>
              <a:ext uri="{FF2B5EF4-FFF2-40B4-BE49-F238E27FC236}">
                <a16:creationId xmlns:a16="http://schemas.microsoft.com/office/drawing/2014/main" id="{79A21FAF-E628-2B44-92D9-F1F813A381C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990" y="1503521"/>
            <a:ext cx="2133600" cy="2143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2363C8-9DAF-4729-9372-A08B8816EB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582" y="4093798"/>
            <a:ext cx="4360031" cy="50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33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/>
              <a:t>What RMRDC offers: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A9E264-EF2E-214D-843A-7DEB79637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542"/>
            <a:ext cx="10823532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Access to federal restricted data and staff assistance in a secure facility</a:t>
            </a:r>
          </a:p>
          <a:p>
            <a:pPr marL="0" indent="0">
              <a:buNone/>
            </a:pPr>
            <a:r>
              <a:rPr lang="en-US" u="sng" dirty="0"/>
              <a:t>Staff assist with:</a:t>
            </a:r>
          </a:p>
          <a:p>
            <a:r>
              <a:rPr lang="en-US" dirty="0"/>
              <a:t>Successful proposal development and submission</a:t>
            </a:r>
          </a:p>
          <a:p>
            <a:pPr lvl="1"/>
            <a:r>
              <a:rPr lang="en-US" dirty="0"/>
              <a:t>Researchers must develop an agency-approved proposal to use the data. </a:t>
            </a:r>
          </a:p>
          <a:p>
            <a:r>
              <a:rPr lang="en-US" dirty="0"/>
              <a:t>“Special Sworn Status (SSS)” applications</a:t>
            </a:r>
          </a:p>
          <a:p>
            <a:pPr lvl="1"/>
            <a:r>
              <a:rPr lang="en-US" dirty="0"/>
              <a:t>Researchers undergo a background check which gets them lab access</a:t>
            </a:r>
          </a:p>
          <a:p>
            <a:r>
              <a:rPr lang="en-US" dirty="0"/>
              <a:t>Technical support</a:t>
            </a:r>
          </a:p>
          <a:p>
            <a:r>
              <a:rPr lang="en-US" dirty="0"/>
              <a:t>Disclosure review and statistical output approval</a:t>
            </a:r>
          </a:p>
          <a:p>
            <a:pPr lvl="1"/>
            <a:r>
              <a:rPr lang="en-US" dirty="0"/>
              <a:t>Results must be formally reviewed for disclosure violation before they leave the secure facility.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1E9FFF-E680-418E-B8C4-BEA5688B32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3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2-Point Star 6">
            <a:extLst>
              <a:ext uri="{FF2B5EF4-FFF2-40B4-BE49-F238E27FC236}">
                <a16:creationId xmlns:a16="http://schemas.microsoft.com/office/drawing/2014/main" id="{D5E762C6-CD23-2441-B0F2-9A62D9BD6723}"/>
              </a:ext>
            </a:extLst>
          </p:cNvPr>
          <p:cNvSpPr/>
          <p:nvPr/>
        </p:nvSpPr>
        <p:spPr>
          <a:xfrm>
            <a:off x="3624805" y="711169"/>
            <a:ext cx="4942390" cy="4535690"/>
          </a:xfrm>
          <a:prstGeom prst="star12">
            <a:avLst>
              <a:gd name="adj" fmla="val 23174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Federal Statistical Agencies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6DC280-EF9E-9E4E-B4F0-ABE8E0E086F7}"/>
              </a:ext>
            </a:extLst>
          </p:cNvPr>
          <p:cNvSpPr txBox="1"/>
          <p:nvPr/>
        </p:nvSpPr>
        <p:spPr>
          <a:xfrm>
            <a:off x="5370652" y="269985"/>
            <a:ext cx="238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Bureau of the Census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C65747-8A64-4F41-BAB0-9DEA40C23089}"/>
              </a:ext>
            </a:extLst>
          </p:cNvPr>
          <p:cNvSpPr txBox="1"/>
          <p:nvPr/>
        </p:nvSpPr>
        <p:spPr>
          <a:xfrm>
            <a:off x="7512729" y="765671"/>
            <a:ext cx="391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National Center for Education Statistics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8D98F-CDEC-3F46-9525-CE88DF4D2E42}"/>
              </a:ext>
            </a:extLst>
          </p:cNvPr>
          <p:cNvSpPr txBox="1"/>
          <p:nvPr/>
        </p:nvSpPr>
        <p:spPr>
          <a:xfrm>
            <a:off x="8434169" y="1675814"/>
            <a:ext cx="380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Agricultural Statistics Service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F642A4-02D4-364D-BF43-036514692B9F}"/>
              </a:ext>
            </a:extLst>
          </p:cNvPr>
          <p:cNvSpPr txBox="1"/>
          <p:nvPr/>
        </p:nvSpPr>
        <p:spPr>
          <a:xfrm>
            <a:off x="8737457" y="2961834"/>
            <a:ext cx="2613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Labor Statistics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920CA-2DA5-F945-8F12-92DE4D4C6D21}"/>
              </a:ext>
            </a:extLst>
          </p:cNvPr>
          <p:cNvSpPr txBox="1"/>
          <p:nvPr/>
        </p:nvSpPr>
        <p:spPr>
          <a:xfrm>
            <a:off x="8434169" y="3987511"/>
            <a:ext cx="2919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Economic 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32F324-6206-2E43-8594-24CE5CFFC972}"/>
              </a:ext>
            </a:extLst>
          </p:cNvPr>
          <p:cNvSpPr txBox="1"/>
          <p:nvPr/>
        </p:nvSpPr>
        <p:spPr>
          <a:xfrm>
            <a:off x="7541542" y="4617185"/>
            <a:ext cx="275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Economic Research Service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B5E8B3-08F9-3441-82CE-37E8BD6B6600}"/>
              </a:ext>
            </a:extLst>
          </p:cNvPr>
          <p:cNvSpPr txBox="1"/>
          <p:nvPr/>
        </p:nvSpPr>
        <p:spPr>
          <a:xfrm>
            <a:off x="4723516" y="5197724"/>
            <a:ext cx="5272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Center for Science and Engineering Statistics</a:t>
            </a:r>
          </a:p>
          <a:p>
            <a:r>
              <a:rPr lang="en-US" b="1" dirty="0"/>
              <a:t>(National Science Foundation)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71946A-E8C8-D447-8827-592C7DBEDF0C}"/>
              </a:ext>
            </a:extLst>
          </p:cNvPr>
          <p:cNvSpPr txBox="1"/>
          <p:nvPr/>
        </p:nvSpPr>
        <p:spPr>
          <a:xfrm>
            <a:off x="1871556" y="4672273"/>
            <a:ext cx="2855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Statistics of Income Division</a:t>
            </a:r>
          </a:p>
          <a:p>
            <a:pPr algn="r"/>
            <a:r>
              <a:rPr lang="en-US" b="1" dirty="0"/>
              <a:t>(Internal Revenue Service)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9BE868-3849-8E40-A3CD-490EE946A00B}"/>
              </a:ext>
            </a:extLst>
          </p:cNvPr>
          <p:cNvSpPr txBox="1"/>
          <p:nvPr/>
        </p:nvSpPr>
        <p:spPr>
          <a:xfrm>
            <a:off x="1101593" y="3863652"/>
            <a:ext cx="2710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Justice Statistics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4B51C9-370C-064B-948C-29DF4CE78E3C}"/>
              </a:ext>
            </a:extLst>
          </p:cNvPr>
          <p:cNvSpPr txBox="1"/>
          <p:nvPr/>
        </p:nvSpPr>
        <p:spPr>
          <a:xfrm>
            <a:off x="258390" y="2628115"/>
            <a:ext cx="360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Center for Health Statistics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EB7A6E-FBFF-5749-AB40-9CE7B7A47E50}"/>
              </a:ext>
            </a:extLst>
          </p:cNvPr>
          <p:cNvSpPr txBox="1"/>
          <p:nvPr/>
        </p:nvSpPr>
        <p:spPr>
          <a:xfrm>
            <a:off x="493286" y="1459934"/>
            <a:ext cx="348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Transportation Statistics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B94568-A630-5A49-B0F4-1B6041A50723}"/>
              </a:ext>
            </a:extLst>
          </p:cNvPr>
          <p:cNvSpPr txBox="1"/>
          <p:nvPr/>
        </p:nvSpPr>
        <p:spPr>
          <a:xfrm>
            <a:off x="403710" y="490437"/>
            <a:ext cx="4404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Office of Research, Evaluation, and Statistics</a:t>
            </a:r>
          </a:p>
          <a:p>
            <a:pPr algn="r"/>
            <a:r>
              <a:rPr lang="en-US" b="1" dirty="0"/>
              <a:t>(Social Security Administration)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EC9162-CF43-4E6B-A362-CD79B0D488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77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EBCDB-BCE9-784E-839B-6DFBE6FA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Foundation of Evidence-Based Policymaking Act of 2018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1471107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000" dirty="0"/>
              <a:t>	</a:t>
            </a:r>
          </a:p>
          <a:p>
            <a:pPr marL="0" indent="0" algn="l">
              <a:buNone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--</a:t>
            </a: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>R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equires agency data to be accessible and requires agencies to plan to develop statistical evidence to support policymaking.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>--E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stablishes in the OMB a Chief Data Officer Council for establishing government-wide best practices for the use, protection, dissemination, and generation of data and for promoting data sharing agreements among agencies.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>--Greatly relies on the FSRDC system for implementation of law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>--Suggests continued expansion of FSRDC data resources</a:t>
            </a:r>
            <a:endParaRPr lang="en-US" sz="3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4F6591-BDCD-42FB-842F-7B4AFEA30F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995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56E5-42B7-45FB-A271-09145638B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Restricted-Use Data with FSRDC Access Added Recently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559B6-0BC0-4E03-9AFF-CC3771AAB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018" y="1325563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Census Bureau: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HH and Small Business COVID Pulse Surveys</a:t>
            </a:r>
          </a:p>
          <a:p>
            <a:r>
              <a:rPr lang="en-US" dirty="0"/>
              <a:t>National Center for Science and Engineering Statistics (NCSES):	</a:t>
            </a:r>
            <a:endParaRPr lang="en-US" b="0" i="0" dirty="0">
              <a:solidFill>
                <a:srgbClr val="171717"/>
              </a:solidFill>
              <a:effectLst/>
              <a:latin typeface="Roboto" panose="02000000000000000000" pitchFamily="2" charset="0"/>
            </a:endParaRPr>
          </a:p>
          <a:p>
            <a:pPr lvl="2"/>
            <a:r>
              <a:rPr lang="en-US" sz="2400" b="0" i="0" dirty="0">
                <a:solidFill>
                  <a:srgbClr val="171717"/>
                </a:solidFill>
                <a:effectLst/>
                <a:latin typeface="Roboto" panose="02000000000000000000" pitchFamily="2" charset="0"/>
              </a:rPr>
              <a:t>Survey of Doctorate Recipients (SDR)</a:t>
            </a:r>
          </a:p>
          <a:p>
            <a:pPr lvl="2"/>
            <a:r>
              <a:rPr lang="en-US" sz="2400" b="0" i="0" dirty="0">
                <a:solidFill>
                  <a:srgbClr val="171717"/>
                </a:solidFill>
                <a:effectLst/>
                <a:latin typeface="Roboto" panose="02000000000000000000" pitchFamily="2" charset="0"/>
              </a:rPr>
              <a:t>Survey of Earned Doctorates (SED)</a:t>
            </a:r>
          </a:p>
          <a:p>
            <a:r>
              <a:rPr lang="en-US" dirty="0"/>
              <a:t>Equal Employment and Opportunity Commission (EEOC):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Enforcement and Litigation Statistics</a:t>
            </a:r>
          </a:p>
          <a:p>
            <a:r>
              <a:rPr lang="en-US" dirty="0"/>
              <a:t>Social Security Administration (SSA):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Personal Income Data</a:t>
            </a:r>
          </a:p>
          <a:p>
            <a:r>
              <a:rPr lang="en-US" dirty="0">
                <a:ea typeface="Roboto" panose="02000000000000000000" pitchFamily="2" charset="0"/>
              </a:rPr>
              <a:t>Bureau of Justice Statistics (BJS):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Criminal Justice Administrative Records System (CJARS)</a:t>
            </a:r>
          </a:p>
          <a:p>
            <a:r>
              <a:rPr lang="en-US" dirty="0"/>
              <a:t>Substance Abuse and Mental Health Services Administration (SAMHSA):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National Survey on Drug Use and Health (NSDUH)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D0CA59-4FA5-4DAD-A862-09AF48ABC8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6909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55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A18FDF40-1A88-2445-B494-56EEE9ACB242}"/>
              </a:ext>
            </a:extLst>
          </p:cNvPr>
          <p:cNvSpPr/>
          <p:nvPr/>
        </p:nvSpPr>
        <p:spPr>
          <a:xfrm>
            <a:off x="838200" y="3910605"/>
            <a:ext cx="2680138" cy="12139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Health Disparities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7A4612-B540-F14C-BEF0-1CAE6749B852}"/>
              </a:ext>
            </a:extLst>
          </p:cNvPr>
          <p:cNvSpPr/>
          <p:nvPr/>
        </p:nvSpPr>
        <p:spPr>
          <a:xfrm>
            <a:off x="3253748" y="2913665"/>
            <a:ext cx="3002479" cy="1422849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Immigration</a:t>
            </a:r>
          </a:p>
          <a:p>
            <a:pPr algn="ctr"/>
            <a:r>
              <a:rPr lang="en-US" sz="2000" dirty="0"/>
              <a:t>Impacts on People and Business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876F33-6E8B-1841-B5B1-7AE6430BCB2E}"/>
              </a:ext>
            </a:extLst>
          </p:cNvPr>
          <p:cNvSpPr/>
          <p:nvPr/>
        </p:nvSpPr>
        <p:spPr>
          <a:xfrm>
            <a:off x="9314838" y="1245322"/>
            <a:ext cx="2680138" cy="12139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International Trade Policies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63F12D3-4AA7-1649-B2F3-CCE71593AF34}"/>
              </a:ext>
            </a:extLst>
          </p:cNvPr>
          <p:cNvSpPr/>
          <p:nvPr/>
        </p:nvSpPr>
        <p:spPr>
          <a:xfrm>
            <a:off x="539487" y="1913619"/>
            <a:ext cx="2680138" cy="121394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Local Labor Markets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8EA221-D454-0C4A-A6A3-E887C809C643}"/>
              </a:ext>
            </a:extLst>
          </p:cNvPr>
          <p:cNvSpPr/>
          <p:nvPr/>
        </p:nvSpPr>
        <p:spPr>
          <a:xfrm>
            <a:off x="6096000" y="1544846"/>
            <a:ext cx="2842132" cy="15248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Natural Hazards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Impacts on People and Business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D014504-52CA-6344-8F53-7C61154B6F36}"/>
              </a:ext>
            </a:extLst>
          </p:cNvPr>
          <p:cNvSpPr/>
          <p:nvPr/>
        </p:nvSpPr>
        <p:spPr>
          <a:xfrm>
            <a:off x="8804629" y="2704480"/>
            <a:ext cx="2831598" cy="1308898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Rural vs Urban Divide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6DF0A16-34DE-F442-A553-AEA6B36A7103}"/>
              </a:ext>
            </a:extLst>
          </p:cNvPr>
          <p:cNvSpPr/>
          <p:nvPr/>
        </p:nvSpPr>
        <p:spPr>
          <a:xfrm>
            <a:off x="8633749" y="4182947"/>
            <a:ext cx="3002478" cy="1638118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Business Sector </a:t>
            </a:r>
          </a:p>
          <a:p>
            <a:pPr algn="ctr"/>
            <a:r>
              <a:rPr lang="en-US" sz="2800" dirty="0"/>
              <a:t> </a:t>
            </a:r>
            <a:r>
              <a:rPr lang="en-US" dirty="0"/>
              <a:t>Growth and Decline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DC7968F-A344-EA43-AD4F-B7D1FF7D5711}"/>
              </a:ext>
            </a:extLst>
          </p:cNvPr>
          <p:cNvSpPr/>
          <p:nvPr/>
        </p:nvSpPr>
        <p:spPr>
          <a:xfrm>
            <a:off x="3967874" y="4555669"/>
            <a:ext cx="3002478" cy="12139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Crime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Impacts on Victims and Incarcerated</a:t>
            </a:r>
          </a:p>
        </p:txBody>
      </p:sp>
      <p:sp>
        <p:nvSpPr>
          <p:cNvPr id="15" name="Title 4">
            <a:extLst>
              <a:ext uri="{FF2B5EF4-FFF2-40B4-BE49-F238E27FC236}">
                <a16:creationId xmlns:a16="http://schemas.microsoft.com/office/drawing/2014/main" id="{99B57F5E-9025-8147-AC5F-399FE648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427" y="182355"/>
            <a:ext cx="10425929" cy="1213945"/>
          </a:xfrm>
        </p:spPr>
        <p:txBody>
          <a:bodyPr>
            <a:normAutofit/>
          </a:bodyPr>
          <a:lstStyle/>
          <a:p>
            <a:r>
              <a:rPr lang="en-US" sz="3600" b="1" dirty="0"/>
              <a:t>Restricted-Use Data Enhances Investigations of Society’s Most Pressing Challenges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E3555C-83F6-4B3C-9BF4-2F7A47A12A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DF7DC63E-8BFC-4038-8136-E01293872316}"/>
              </a:ext>
            </a:extLst>
          </p:cNvPr>
          <p:cNvSpPr/>
          <p:nvPr/>
        </p:nvSpPr>
        <p:spPr>
          <a:xfrm>
            <a:off x="3253748" y="1490535"/>
            <a:ext cx="2680138" cy="12139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Drug Use and Mental Health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94F34DB-25E2-402D-82F0-E2F7110CF445}"/>
              </a:ext>
            </a:extLst>
          </p:cNvPr>
          <p:cNvSpPr/>
          <p:nvPr/>
        </p:nvSpPr>
        <p:spPr>
          <a:xfrm>
            <a:off x="6316107" y="3414260"/>
            <a:ext cx="2680138" cy="121394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Income Inequality</a:t>
            </a:r>
          </a:p>
        </p:txBody>
      </p:sp>
    </p:spTree>
    <p:extLst>
      <p:ext uri="{BB962C8B-B14F-4D97-AF65-F5344CB8AC3E}">
        <p14:creationId xmlns:p14="http://schemas.microsoft.com/office/powerpoint/2010/main" val="245263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EBCDB-BCE9-784E-839B-6DFBE6FA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of Restricted-Use Microdata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1397362"/>
            <a:ext cx="10515600" cy="4351338"/>
          </a:xfrm>
        </p:spPr>
        <p:txBody>
          <a:bodyPr>
            <a:noAutofit/>
          </a:bodyPr>
          <a:lstStyle/>
          <a:p>
            <a:pPr algn="l"/>
            <a:r>
              <a:rPr lang="en-US" sz="2000" b="1" dirty="0"/>
              <a:t>For Researchers:</a:t>
            </a:r>
          </a:p>
          <a:p>
            <a:pPr lvl="1"/>
            <a:r>
              <a:rPr lang="en-US" sz="1600" dirty="0"/>
              <a:t>Greatly expands the policy and basic questions that can be addressed</a:t>
            </a:r>
          </a:p>
          <a:p>
            <a:pPr lvl="1"/>
            <a:r>
              <a:rPr lang="en-US" sz="1600" dirty="0"/>
              <a:t>Builds on past research findings with richer data</a:t>
            </a:r>
          </a:p>
          <a:p>
            <a:pPr lvl="1"/>
            <a:r>
              <a:rPr lang="en-US" sz="1600" dirty="0"/>
              <a:t>Improves competitive edge for grants, publications, recruitment  </a:t>
            </a:r>
          </a:p>
          <a:p>
            <a:pPr lvl="1"/>
            <a:r>
              <a:rPr lang="en-US" sz="1600" dirty="0"/>
              <a:t>Improves graduate education (big data/statistical techniques) and placement</a:t>
            </a:r>
          </a:p>
          <a:p>
            <a:pPr algn="l"/>
            <a:r>
              <a:rPr lang="en-US" sz="2000" b="1" dirty="0"/>
              <a:t>For Research:</a:t>
            </a:r>
          </a:p>
          <a:p>
            <a:pPr lvl="1"/>
            <a:r>
              <a:rPr lang="en-US" sz="1600" dirty="0"/>
              <a:t>Microdata not available in public-use data, e.g., business data</a:t>
            </a:r>
          </a:p>
          <a:p>
            <a:pPr lvl="1"/>
            <a:r>
              <a:rPr lang="en-US" sz="1600" dirty="0"/>
              <a:t>Longitudinal data collections, e.g., NCES and NLS </a:t>
            </a:r>
          </a:p>
          <a:p>
            <a:pPr lvl="1"/>
            <a:r>
              <a:rPr lang="en-US" sz="1600" dirty="0"/>
              <a:t>Variables not available in public-use versions of data sets, such as low-level geography</a:t>
            </a:r>
          </a:p>
          <a:p>
            <a:pPr lvl="1"/>
            <a:r>
              <a:rPr lang="en-US" sz="1600" dirty="0"/>
              <a:t>Full population counts or larger samples (Decennial Census, ACS, CPS) not available in public-use data</a:t>
            </a:r>
          </a:p>
          <a:p>
            <a:pPr lvl="1"/>
            <a:r>
              <a:rPr lang="en-US" sz="1600" dirty="0"/>
              <a:t>Linked restricted-use Census data sets</a:t>
            </a:r>
            <a:endParaRPr lang="en-US" sz="2000" dirty="0"/>
          </a:p>
          <a:p>
            <a:pPr lvl="1"/>
            <a:r>
              <a:rPr lang="en-US" sz="1600" dirty="0"/>
              <a:t>Full range of response items (e.g., ICD codes, industry codes, occupational codes, detailed race answers, income is not top-coded, etc.)</a:t>
            </a:r>
          </a:p>
          <a:p>
            <a:pPr lvl="1"/>
            <a:r>
              <a:rPr lang="en-US" sz="1600" dirty="0"/>
              <a:t>Ability to make linkages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000" dirty="0"/>
              <a:t>	</a:t>
            </a:r>
          </a:p>
          <a:p>
            <a:pPr algn="l"/>
            <a:endParaRPr lang="en-US" sz="36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49E11A-49BF-4983-AA77-2E9D8D68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341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30867</TotalTime>
  <Words>1669</Words>
  <Application>Microsoft Office PowerPoint</Application>
  <PresentationFormat>Widescreen</PresentationFormat>
  <Paragraphs>236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Cabrito Sans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RMRDC Membership Network *All faculty, staff, and graduate students associated with member universities have free access to the lab and services </vt:lpstr>
      <vt:lpstr>What RMRDC offers:</vt:lpstr>
      <vt:lpstr>PowerPoint Presentation</vt:lpstr>
      <vt:lpstr>Foundation of Evidence-Based Policymaking Act of 2018</vt:lpstr>
      <vt:lpstr>Restricted-Use Data with FSRDC Access Added Recently </vt:lpstr>
      <vt:lpstr>Restricted-Use Data Enhances Investigations of Society’s Most Pressing Challenges</vt:lpstr>
      <vt:lpstr>Advantages of Restricted-Use Microdata</vt:lpstr>
      <vt:lpstr>PowerPoint Presentation</vt:lpstr>
      <vt:lpstr>Restricted-Use Microdata on Individuals and Households Available from Census Bureau:</vt:lpstr>
      <vt:lpstr>Census Longitudinal Infrastructure</vt:lpstr>
      <vt:lpstr>Good News Flash!!</vt:lpstr>
      <vt:lpstr>American Community Survey (ACS)</vt:lpstr>
      <vt:lpstr>PowerPoint Presentation</vt:lpstr>
      <vt:lpstr>ACS Questionnaires: https://www.census.gov/programs-surveys/acs/methodology/questionnaire-archive.2019.html</vt:lpstr>
      <vt:lpstr>ACS Questionnaires:https://www.census.gov/programs-surveys/acs/methodology/questionnaire-archive.2019.html</vt:lpstr>
      <vt:lpstr>Current Population Survey (CPS) https://www.census.gov/programs-surveys/cps/technical-documentation/questionnaires.html</vt:lpstr>
      <vt:lpstr>Current Population Survey (CPS): Supplement Topics:  https://www.census.gov/programs-surveys/cps/about/supplemental-surveys.html</vt:lpstr>
      <vt:lpstr>Some Active Research Topics Using Restricted Census Population and Housing Data:</vt:lpstr>
      <vt:lpstr>Stay Tuned, More Restricted-Use Data to Come: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 S Morrissey Little</dc:creator>
  <cp:lastModifiedBy>Jani S Morrissey Little</cp:lastModifiedBy>
  <cp:revision>197</cp:revision>
  <dcterms:created xsi:type="dcterms:W3CDTF">2019-11-21T16:48:46Z</dcterms:created>
  <dcterms:modified xsi:type="dcterms:W3CDTF">2021-10-22T00:50:18Z</dcterms:modified>
</cp:coreProperties>
</file>