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15"/>
  </p:notesMasterIdLst>
  <p:sldIdLst>
    <p:sldId id="256" r:id="rId2"/>
    <p:sldId id="268" r:id="rId3"/>
    <p:sldId id="257" r:id="rId4"/>
    <p:sldId id="258" r:id="rId5"/>
    <p:sldId id="259" r:id="rId6"/>
    <p:sldId id="260" r:id="rId7"/>
    <p:sldId id="261" r:id="rId8"/>
    <p:sldId id="262" r:id="rId9"/>
    <p:sldId id="263" r:id="rId10"/>
    <p:sldId id="264" r:id="rId11"/>
    <p:sldId id="265" r:id="rId12"/>
    <p:sldId id="266" r:id="rId13"/>
    <p:sldId id="267"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07" autoAdjust="0"/>
  </p:normalViewPr>
  <p:slideViewPr>
    <p:cSldViewPr>
      <p:cViewPr>
        <p:scale>
          <a:sx n="86" d="100"/>
          <a:sy n="86" d="100"/>
        </p:scale>
        <p:origin x="-629" y="116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5E3C77-3E8F-405D-AA9D-39779FE6F6C1}" type="datetimeFigureOut">
              <a:rPr lang="en-US" smtClean="0"/>
              <a:pPr/>
              <a:t>11/12/2014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31FA98-876B-445C-AB45-E15336E52457}" type="slidenum">
              <a:rPr lang="en-US" smtClean="0"/>
              <a:pPr/>
              <a:t>‹#›</a:t>
            </a:fld>
            <a:endParaRPr lang="en-US"/>
          </a:p>
        </p:txBody>
      </p:sp>
    </p:spTree>
    <p:extLst>
      <p:ext uri="{BB962C8B-B14F-4D97-AF65-F5344CB8AC3E}">
        <p14:creationId xmlns:p14="http://schemas.microsoft.com/office/powerpoint/2010/main" xmlns="" val="226762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Verdana" panose="020B0604030504040204" pitchFamily="34" charset="0"/>
                <a:ea typeface="Verdana" panose="020B0604030504040204" pitchFamily="34" charset="0"/>
                <a:cs typeface="Verdana" panose="020B0604030504040204" pitchFamily="34" charset="0"/>
              </a:rPr>
              <a:t>This is an anchor</a:t>
            </a:r>
            <a:r>
              <a:rPr lang="en-US" sz="1100" baseline="0" dirty="0" smtClean="0">
                <a:latin typeface="Verdana" panose="020B0604030504040204" pitchFamily="34" charset="0"/>
                <a:ea typeface="Verdana" panose="020B0604030504040204" pitchFamily="34" charset="0"/>
                <a:cs typeface="Verdana" panose="020B0604030504040204" pitchFamily="34" charset="0"/>
              </a:rPr>
              <a:t> stone from a Chinese ship. </a:t>
            </a:r>
            <a:r>
              <a:rPr lang="en-US" sz="1100" baseline="0" dirty="0" smtClean="0">
                <a:latin typeface="Verdana" panose="020B0604030504040204" pitchFamily="34" charset="0"/>
                <a:ea typeface="Verdana" panose="020B0604030504040204" pitchFamily="34" charset="0"/>
                <a:cs typeface="Verdana" panose="020B0604030504040204" pitchFamily="34" charset="0"/>
              </a:rPr>
              <a:t>It </a:t>
            </a:r>
            <a:r>
              <a:rPr lang="en-US" sz="1100" baseline="0" dirty="0" smtClean="0">
                <a:latin typeface="Verdana" panose="020B0604030504040204" pitchFamily="34" charset="0"/>
                <a:ea typeface="Verdana" panose="020B0604030504040204" pitchFamily="34" charset="0"/>
                <a:cs typeface="Verdana" panose="020B0604030504040204" pitchFamily="34" charset="0"/>
              </a:rPr>
              <a:t>was found in Hakata Bay and is labeled as an anchor stone from one of the invasion ships.  Most likely this is an anchor stone from a Chinese merchant ship that was trading at Hakata in the period after the Mongol invasions.  However, this is the kind of anchor stone that would have been used by the Chinese on the ships that sailed </a:t>
            </a:r>
            <a:r>
              <a:rPr lang="en-US" sz="1100" baseline="0" dirty="0" smtClean="0">
                <a:latin typeface="Verdana" panose="020B0604030504040204" pitchFamily="34" charset="0"/>
                <a:ea typeface="Verdana" panose="020B0604030504040204" pitchFamily="34" charset="0"/>
                <a:cs typeface="Verdana" panose="020B0604030504040204" pitchFamily="34" charset="0"/>
              </a:rPr>
              <a:t>from southeast </a:t>
            </a:r>
            <a:r>
              <a:rPr lang="en-US" sz="1100" baseline="0" dirty="0" smtClean="0">
                <a:latin typeface="Verdana" panose="020B0604030504040204" pitchFamily="34" charset="0"/>
                <a:ea typeface="Verdana" panose="020B0604030504040204" pitchFamily="34" charset="0"/>
                <a:cs typeface="Verdana" panose="020B0604030504040204" pitchFamily="34" charset="0"/>
              </a:rPr>
              <a:t>China during the 1281 invasion.  It is remembered in Fukuoka (formerly Hakata) as from a Mongol ship.</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231FA98-876B-445C-AB45-E15336E52457}" type="slidenum">
              <a:rPr lang="en-US" smtClean="0"/>
              <a:pPr/>
              <a:t>2</a:t>
            </a:fld>
            <a:endParaRPr lang="en-US"/>
          </a:p>
        </p:txBody>
      </p:sp>
    </p:spTree>
    <p:extLst>
      <p:ext uri="{BB962C8B-B14F-4D97-AF65-F5344CB8AC3E}">
        <p14:creationId xmlns:p14="http://schemas.microsoft.com/office/powerpoint/2010/main" xmlns="" val="654395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view of the excavated and reconstructed wall.  The different colors of the stone indicate the portion that is original and the portion that has been reconstructed.</a:t>
            </a:r>
            <a:endParaRPr lang="en-US" dirty="0"/>
          </a:p>
        </p:txBody>
      </p:sp>
      <p:sp>
        <p:nvSpPr>
          <p:cNvPr id="4" name="Slide Number Placeholder 3"/>
          <p:cNvSpPr>
            <a:spLocks noGrp="1"/>
          </p:cNvSpPr>
          <p:nvPr>
            <p:ph type="sldNum" sz="quarter" idx="10"/>
          </p:nvPr>
        </p:nvSpPr>
        <p:spPr/>
        <p:txBody>
          <a:bodyPr/>
          <a:lstStyle/>
          <a:p>
            <a:fld id="{9231FA98-876B-445C-AB45-E15336E52457}" type="slidenum">
              <a:rPr lang="en-US" smtClean="0"/>
              <a:pPr/>
              <a:t>11</a:t>
            </a:fld>
            <a:endParaRPr lang="en-US"/>
          </a:p>
        </p:txBody>
      </p:sp>
    </p:spTree>
    <p:extLst>
      <p:ext uri="{BB962C8B-B14F-4D97-AF65-F5344CB8AC3E}">
        <p14:creationId xmlns:p14="http://schemas.microsoft.com/office/powerpoint/2010/main" xmlns="" val="415523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view of the excavated</a:t>
            </a:r>
            <a:r>
              <a:rPr lang="en-US" baseline="0" dirty="0" smtClean="0"/>
              <a:t> and reconstructed section, looking back toward the city of Fukuoka (formerly Hakata).</a:t>
            </a:r>
            <a:endParaRPr lang="en-US" dirty="0"/>
          </a:p>
        </p:txBody>
      </p:sp>
      <p:sp>
        <p:nvSpPr>
          <p:cNvPr id="4" name="Slide Number Placeholder 3"/>
          <p:cNvSpPr>
            <a:spLocks noGrp="1"/>
          </p:cNvSpPr>
          <p:nvPr>
            <p:ph type="sldNum" sz="quarter" idx="10"/>
          </p:nvPr>
        </p:nvSpPr>
        <p:spPr/>
        <p:txBody>
          <a:bodyPr/>
          <a:lstStyle/>
          <a:p>
            <a:fld id="{9231FA98-876B-445C-AB45-E15336E52457}" type="slidenum">
              <a:rPr lang="en-US" smtClean="0"/>
              <a:pPr/>
              <a:t>12</a:t>
            </a:fld>
            <a:endParaRPr lang="en-US"/>
          </a:p>
        </p:txBody>
      </p:sp>
    </p:spTree>
    <p:extLst>
      <p:ext uri="{BB962C8B-B14F-4D97-AF65-F5344CB8AC3E}">
        <p14:creationId xmlns:p14="http://schemas.microsoft.com/office/powerpoint/2010/main" xmlns="" val="2462420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A view of</a:t>
            </a:r>
            <a:r>
              <a:rPr lang="en-US" baseline="0" dirty="0" smtClean="0">
                <a:latin typeface="Verdana" panose="020B0604030504040204" pitchFamily="34" charset="0"/>
                <a:ea typeface="Verdana" panose="020B0604030504040204" pitchFamily="34" charset="0"/>
                <a:cs typeface="Verdana" panose="020B0604030504040204" pitchFamily="34" charset="0"/>
              </a:rPr>
              <a:t> the wall comparing a portion that has been excavated and not reconstructed to a section that has been reconstructed.</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231FA98-876B-445C-AB45-E15336E52457}" type="slidenum">
              <a:rPr lang="en-US" smtClean="0"/>
              <a:pPr/>
              <a:t>13</a:t>
            </a:fld>
            <a:endParaRPr lang="en-US"/>
          </a:p>
        </p:txBody>
      </p:sp>
    </p:spTree>
    <p:extLst>
      <p:ext uri="{BB962C8B-B14F-4D97-AF65-F5344CB8AC3E}">
        <p14:creationId xmlns:p14="http://schemas.microsoft.com/office/powerpoint/2010/main" xmlns="" val="1189256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Verdana" panose="020B0604030504040204" pitchFamily="34" charset="0"/>
                <a:ea typeface="Verdana" panose="020B0604030504040204" pitchFamily="34" charset="0"/>
                <a:cs typeface="Verdana" panose="020B0604030504040204" pitchFamily="34" charset="0"/>
              </a:rPr>
              <a:t>This is a view of Hakata</a:t>
            </a:r>
            <a:r>
              <a:rPr lang="en-US" sz="1100" baseline="0" dirty="0" smtClean="0">
                <a:latin typeface="Verdana" panose="020B0604030504040204" pitchFamily="34" charset="0"/>
                <a:ea typeface="Verdana" panose="020B0604030504040204" pitchFamily="34" charset="0"/>
                <a:cs typeface="Verdana" panose="020B0604030504040204" pitchFamily="34" charset="0"/>
              </a:rPr>
              <a:t> Bay where the Mongols landed in 1274, but were unable to land in 1281. </a:t>
            </a:r>
            <a:r>
              <a:rPr lang="en-US" sz="1100" baseline="0" dirty="0" smtClean="0">
                <a:latin typeface="Verdana" panose="020B0604030504040204" pitchFamily="34" charset="0"/>
                <a:ea typeface="Verdana" panose="020B0604030504040204" pitchFamily="34" charset="0"/>
                <a:cs typeface="Verdana" panose="020B0604030504040204" pitchFamily="34" charset="0"/>
              </a:rPr>
              <a:t>The </a:t>
            </a:r>
            <a:r>
              <a:rPr lang="en-US" sz="1100" baseline="0" dirty="0" smtClean="0">
                <a:latin typeface="Verdana" panose="020B0604030504040204" pitchFamily="34" charset="0"/>
                <a:ea typeface="Verdana" panose="020B0604030504040204" pitchFamily="34" charset="0"/>
                <a:cs typeface="Verdana" panose="020B0604030504040204" pitchFamily="34" charset="0"/>
              </a:rPr>
              <a:t>land in the middle is an island in the harbor.</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231FA98-876B-445C-AB45-E15336E52457}" type="slidenum">
              <a:rPr lang="en-US" smtClean="0"/>
              <a:pPr/>
              <a:t>3</a:t>
            </a:fld>
            <a:endParaRPr lang="en-US"/>
          </a:p>
        </p:txBody>
      </p:sp>
    </p:spTree>
    <p:extLst>
      <p:ext uri="{BB962C8B-B14F-4D97-AF65-F5344CB8AC3E}">
        <p14:creationId xmlns:p14="http://schemas.microsoft.com/office/powerpoint/2010/main" xmlns="" val="3699054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Verdana" panose="020B0604030504040204" pitchFamily="34" charset="0"/>
                <a:ea typeface="Verdana" panose="020B0604030504040204" pitchFamily="34" charset="0"/>
                <a:cs typeface="Verdana" panose="020B0604030504040204" pitchFamily="34" charset="0"/>
              </a:rPr>
              <a:t>Another</a:t>
            </a:r>
            <a:r>
              <a:rPr lang="en-US" sz="1100" baseline="0" dirty="0" smtClean="0">
                <a:latin typeface="Verdana" panose="020B0604030504040204" pitchFamily="34" charset="0"/>
                <a:ea typeface="Verdana" panose="020B0604030504040204" pitchFamily="34" charset="0"/>
                <a:cs typeface="Verdana" panose="020B0604030504040204" pitchFamily="34" charset="0"/>
              </a:rPr>
              <a:t> view of Hakata Bay. </a:t>
            </a:r>
            <a:r>
              <a:rPr lang="en-US" sz="1100" baseline="0" dirty="0" smtClean="0">
                <a:latin typeface="Verdana" panose="020B0604030504040204" pitchFamily="34" charset="0"/>
                <a:ea typeface="Verdana" panose="020B0604030504040204" pitchFamily="34" charset="0"/>
                <a:cs typeface="Verdana" panose="020B0604030504040204" pitchFamily="34" charset="0"/>
              </a:rPr>
              <a:t>The mainland curves around to the left. In the center and to the right are two islands.</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231FA98-876B-445C-AB45-E15336E52457}" type="slidenum">
              <a:rPr lang="en-US" smtClean="0"/>
              <a:pPr/>
              <a:t>4</a:t>
            </a:fld>
            <a:endParaRPr lang="en-US"/>
          </a:p>
        </p:txBody>
      </p:sp>
    </p:spTree>
    <p:extLst>
      <p:ext uri="{BB962C8B-B14F-4D97-AF65-F5344CB8AC3E}">
        <p14:creationId xmlns:p14="http://schemas.microsoft.com/office/powerpoint/2010/main" xmlns="" val="2145923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a:t>
            </a:r>
            <a:r>
              <a:rPr lang="en-US" i="1" dirty="0" err="1" smtClean="0"/>
              <a:t>torii</a:t>
            </a:r>
            <a:r>
              <a:rPr lang="en-US" dirty="0" smtClean="0"/>
              <a:t> gate to a </a:t>
            </a:r>
            <a:r>
              <a:rPr lang="en-US" dirty="0" err="1" smtClean="0"/>
              <a:t>Shintō</a:t>
            </a:r>
            <a:r>
              <a:rPr lang="en-US" dirty="0" smtClean="0"/>
              <a:t> </a:t>
            </a:r>
            <a:r>
              <a:rPr lang="en-US" dirty="0" smtClean="0"/>
              <a:t>shrine that is located just off the beach.  A </a:t>
            </a:r>
            <a:r>
              <a:rPr lang="en-US" i="1" dirty="0" err="1" smtClean="0"/>
              <a:t>torii</a:t>
            </a:r>
            <a:r>
              <a:rPr lang="en-US" dirty="0" smtClean="0"/>
              <a:t> gate and</a:t>
            </a:r>
            <a:r>
              <a:rPr lang="en-US" baseline="0" dirty="0" smtClean="0"/>
              <a:t> the twisted rope on the gate are used to mark off the entrance to sacred space, </a:t>
            </a:r>
            <a:r>
              <a:rPr lang="en-US" baseline="0" dirty="0" smtClean="0"/>
              <a:t>such as a shrine.</a:t>
            </a:r>
            <a:endParaRPr lang="en-US" dirty="0"/>
          </a:p>
        </p:txBody>
      </p:sp>
      <p:sp>
        <p:nvSpPr>
          <p:cNvPr id="4" name="Slide Number Placeholder 3"/>
          <p:cNvSpPr>
            <a:spLocks noGrp="1"/>
          </p:cNvSpPr>
          <p:nvPr>
            <p:ph type="sldNum" sz="quarter" idx="10"/>
          </p:nvPr>
        </p:nvSpPr>
        <p:spPr/>
        <p:txBody>
          <a:bodyPr/>
          <a:lstStyle/>
          <a:p>
            <a:fld id="{9231FA98-876B-445C-AB45-E15336E52457}" type="slidenum">
              <a:rPr lang="en-US" smtClean="0"/>
              <a:pPr/>
              <a:t>5</a:t>
            </a:fld>
            <a:endParaRPr lang="en-US"/>
          </a:p>
        </p:txBody>
      </p:sp>
    </p:spTree>
    <p:extLst>
      <p:ext uri="{BB962C8B-B14F-4D97-AF65-F5344CB8AC3E}">
        <p14:creationId xmlns:p14="http://schemas.microsoft.com/office/powerpoint/2010/main" xmlns="" val="2845991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view of Hakata Bay.  The land on the right is the mainland.  On the left are islands.</a:t>
            </a:r>
            <a:endParaRPr lang="en-US" dirty="0"/>
          </a:p>
        </p:txBody>
      </p:sp>
      <p:sp>
        <p:nvSpPr>
          <p:cNvPr id="4" name="Slide Number Placeholder 3"/>
          <p:cNvSpPr>
            <a:spLocks noGrp="1"/>
          </p:cNvSpPr>
          <p:nvPr>
            <p:ph type="sldNum" sz="quarter" idx="10"/>
          </p:nvPr>
        </p:nvSpPr>
        <p:spPr/>
        <p:txBody>
          <a:bodyPr/>
          <a:lstStyle/>
          <a:p>
            <a:fld id="{9231FA98-876B-445C-AB45-E15336E52457}" type="slidenum">
              <a:rPr lang="en-US" smtClean="0"/>
              <a:pPr/>
              <a:t>6</a:t>
            </a:fld>
            <a:endParaRPr lang="en-US"/>
          </a:p>
        </p:txBody>
      </p:sp>
    </p:spTree>
    <p:extLst>
      <p:ext uri="{BB962C8B-B14F-4D97-AF65-F5344CB8AC3E}">
        <p14:creationId xmlns:p14="http://schemas.microsoft.com/office/powerpoint/2010/main" xmlns="" val="1412991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Verdana" panose="020B0604030504040204" pitchFamily="34" charset="0"/>
                <a:ea typeface="Verdana" panose="020B0604030504040204" pitchFamily="34" charset="0"/>
                <a:cs typeface="Verdana" panose="020B0604030504040204" pitchFamily="34" charset="0"/>
              </a:rPr>
              <a:t>This mound is where</a:t>
            </a:r>
            <a:r>
              <a:rPr lang="en-US" sz="1100" baseline="0" dirty="0" smtClean="0">
                <a:latin typeface="Verdana" panose="020B0604030504040204" pitchFamily="34" charset="0"/>
                <a:ea typeface="Verdana" panose="020B0604030504040204" pitchFamily="34" charset="0"/>
                <a:cs typeface="Verdana" panose="020B0604030504040204" pitchFamily="34" charset="0"/>
              </a:rPr>
              <a:t> the Mongol wall was built after the 1274 invasion, in preparation for a second invasion.  Over the centuries, the wall has been buried; this is what can be seen today without excavation.</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231FA98-876B-445C-AB45-E15336E52457}" type="slidenum">
              <a:rPr lang="en-US" smtClean="0"/>
              <a:pPr/>
              <a:t>7</a:t>
            </a:fld>
            <a:endParaRPr lang="en-US"/>
          </a:p>
        </p:txBody>
      </p:sp>
    </p:spTree>
    <p:extLst>
      <p:ext uri="{BB962C8B-B14F-4D97-AF65-F5344CB8AC3E}">
        <p14:creationId xmlns:p14="http://schemas.microsoft.com/office/powerpoint/2010/main" xmlns="" val="2045063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view of Hakata Bay with</a:t>
            </a:r>
            <a:r>
              <a:rPr lang="en-US" baseline="0" dirty="0" smtClean="0"/>
              <a:t> two islands visible.</a:t>
            </a:r>
            <a:endParaRPr lang="en-US" dirty="0"/>
          </a:p>
        </p:txBody>
      </p:sp>
      <p:sp>
        <p:nvSpPr>
          <p:cNvPr id="4" name="Slide Number Placeholder 3"/>
          <p:cNvSpPr>
            <a:spLocks noGrp="1"/>
          </p:cNvSpPr>
          <p:nvPr>
            <p:ph type="sldNum" sz="quarter" idx="10"/>
          </p:nvPr>
        </p:nvSpPr>
        <p:spPr/>
        <p:txBody>
          <a:bodyPr/>
          <a:lstStyle/>
          <a:p>
            <a:fld id="{9231FA98-876B-445C-AB45-E15336E52457}" type="slidenum">
              <a:rPr lang="en-US" smtClean="0"/>
              <a:pPr/>
              <a:t>8</a:t>
            </a:fld>
            <a:endParaRPr lang="en-US"/>
          </a:p>
        </p:txBody>
      </p:sp>
    </p:spTree>
    <p:extLst>
      <p:ext uri="{BB962C8B-B14F-4D97-AF65-F5344CB8AC3E}">
        <p14:creationId xmlns:p14="http://schemas.microsoft.com/office/powerpoint/2010/main" xmlns="" val="2861318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portion of the Mongol wall that</a:t>
            </a:r>
            <a:r>
              <a:rPr lang="en-US" baseline="0" dirty="0" smtClean="0"/>
              <a:t> has been excavated and partially reconstructed so that it looks like it would have in 1281. The walls prevented the Mongols from landing on all suitable beaches in Hakata Bay, as they had been able to in 1274. (Conlon, </a:t>
            </a:r>
            <a:r>
              <a:rPr lang="en-US" sz="1200" i="1" kern="1200" dirty="0" smtClean="0">
                <a:solidFill>
                  <a:schemeClr val="tx1"/>
                </a:solidFill>
                <a:effectLst/>
                <a:latin typeface="+mn-lt"/>
                <a:ea typeface="+mn-ea"/>
                <a:cs typeface="+mn-cs"/>
              </a:rPr>
              <a:t>In Little Need of Divine Intervention: </a:t>
            </a:r>
            <a:r>
              <a:rPr lang="en-US" sz="1200" i="1" kern="1200" dirty="0" err="1" smtClean="0">
                <a:solidFill>
                  <a:schemeClr val="tx1"/>
                </a:solidFill>
                <a:effectLst/>
                <a:latin typeface="+mn-lt"/>
                <a:ea typeface="+mn-ea"/>
                <a:cs typeface="+mn-cs"/>
              </a:rPr>
              <a:t>Takezaki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Suenaga’s</a:t>
            </a:r>
            <a:r>
              <a:rPr lang="en-US" sz="1200" i="1" kern="1200" dirty="0" smtClean="0">
                <a:solidFill>
                  <a:schemeClr val="tx1"/>
                </a:solidFill>
                <a:effectLst/>
                <a:latin typeface="+mn-lt"/>
                <a:ea typeface="+mn-ea"/>
                <a:cs typeface="+mn-cs"/>
              </a:rPr>
              <a:t> Scrolls of the Mongol Invasions of Japan</a:t>
            </a:r>
            <a:r>
              <a:rPr lang="en-US" sz="1200" i="0" kern="1200" dirty="0" smtClean="0">
                <a:solidFill>
                  <a:schemeClr val="tx1"/>
                </a:solidFill>
                <a:effectLst/>
                <a:latin typeface="+mn-lt"/>
                <a:ea typeface="+mn-ea"/>
                <a:cs typeface="+mn-cs"/>
              </a:rPr>
              <a:t>,</a:t>
            </a:r>
            <a:r>
              <a:rPr lang="en-US" sz="1200" i="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2001, p. 267).</a:t>
            </a:r>
            <a:endParaRPr lang="en-US" dirty="0"/>
          </a:p>
        </p:txBody>
      </p:sp>
      <p:sp>
        <p:nvSpPr>
          <p:cNvPr id="4" name="Slide Number Placeholder 3"/>
          <p:cNvSpPr>
            <a:spLocks noGrp="1"/>
          </p:cNvSpPr>
          <p:nvPr>
            <p:ph type="sldNum" sz="quarter" idx="10"/>
          </p:nvPr>
        </p:nvSpPr>
        <p:spPr/>
        <p:txBody>
          <a:bodyPr/>
          <a:lstStyle/>
          <a:p>
            <a:fld id="{9231FA98-876B-445C-AB45-E15336E52457}" type="slidenum">
              <a:rPr lang="en-US" smtClean="0"/>
              <a:pPr/>
              <a:t>9</a:t>
            </a:fld>
            <a:endParaRPr lang="en-US"/>
          </a:p>
        </p:txBody>
      </p:sp>
    </p:spTree>
    <p:extLst>
      <p:ext uri="{BB962C8B-B14F-4D97-AF65-F5344CB8AC3E}">
        <p14:creationId xmlns:p14="http://schemas.microsoft.com/office/powerpoint/2010/main" xmlns="" val="1226820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map on the upper right shows Hakata</a:t>
            </a:r>
            <a:r>
              <a:rPr lang="en-US" baseline="0" dirty="0" smtClean="0"/>
              <a:t> Bay and the location of the walls (red) that were built in preparation for a second Mongol invasion.  The image in the bottom right shows how the wall would have looked in 1281.</a:t>
            </a:r>
            <a:endParaRPr lang="en-US" dirty="0"/>
          </a:p>
        </p:txBody>
      </p:sp>
      <p:sp>
        <p:nvSpPr>
          <p:cNvPr id="4" name="Slide Number Placeholder 3"/>
          <p:cNvSpPr>
            <a:spLocks noGrp="1"/>
          </p:cNvSpPr>
          <p:nvPr>
            <p:ph type="sldNum" sz="quarter" idx="10"/>
          </p:nvPr>
        </p:nvSpPr>
        <p:spPr/>
        <p:txBody>
          <a:bodyPr/>
          <a:lstStyle/>
          <a:p>
            <a:fld id="{9231FA98-876B-445C-AB45-E15336E52457}" type="slidenum">
              <a:rPr lang="en-US" smtClean="0"/>
              <a:pPr/>
              <a:t>10</a:t>
            </a:fld>
            <a:endParaRPr lang="en-US"/>
          </a:p>
        </p:txBody>
      </p:sp>
    </p:spTree>
    <p:extLst>
      <p:ext uri="{BB962C8B-B14F-4D97-AF65-F5344CB8AC3E}">
        <p14:creationId xmlns:p14="http://schemas.microsoft.com/office/powerpoint/2010/main" xmlns="" val="2787909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B95E803-0B6C-475E-B102-D7076B493488}" type="datetimeFigureOut">
              <a:rPr lang="en-US" smtClean="0"/>
              <a:pPr/>
              <a:t>11/12/2014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557CB-935A-4BAC-A80C-54A6301315CF}"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95E803-0B6C-475E-B102-D7076B493488}" type="datetimeFigureOut">
              <a:rPr lang="en-US" smtClean="0"/>
              <a:pPr/>
              <a:t>11/12/2014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557CB-935A-4BAC-A80C-54A6301315C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95E803-0B6C-475E-B102-D7076B493488}" type="datetimeFigureOut">
              <a:rPr lang="en-US" smtClean="0"/>
              <a:pPr/>
              <a:t>11/12/2014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557CB-935A-4BAC-A80C-54A6301315C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95E803-0B6C-475E-B102-D7076B493488}" type="datetimeFigureOut">
              <a:rPr lang="en-US" smtClean="0"/>
              <a:pPr/>
              <a:t>11/12/2014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557CB-935A-4BAC-A80C-54A6301315C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95E803-0B6C-475E-B102-D7076B493488}" type="datetimeFigureOut">
              <a:rPr lang="en-US" smtClean="0"/>
              <a:pPr/>
              <a:t>11/12/2014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557CB-935A-4BAC-A80C-54A6301315CF}"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B95E803-0B6C-475E-B102-D7076B493488}" type="datetimeFigureOut">
              <a:rPr lang="en-US" smtClean="0"/>
              <a:pPr/>
              <a:t>11/12/2014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B557CB-935A-4BAC-A80C-54A6301315C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B95E803-0B6C-475E-B102-D7076B493488}" type="datetimeFigureOut">
              <a:rPr lang="en-US" smtClean="0"/>
              <a:pPr/>
              <a:t>11/12/2014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B557CB-935A-4BAC-A80C-54A6301315CF}"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95E803-0B6C-475E-B102-D7076B493488}" type="datetimeFigureOut">
              <a:rPr lang="en-US" smtClean="0"/>
              <a:pPr/>
              <a:t>11/12/2014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B557CB-935A-4BAC-A80C-54A6301315C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95E803-0B6C-475E-B102-D7076B493488}" type="datetimeFigureOut">
              <a:rPr lang="en-US" smtClean="0"/>
              <a:pPr/>
              <a:t>11/12/2014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B557CB-935A-4BAC-A80C-54A6301315C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95E803-0B6C-475E-B102-D7076B493488}" type="datetimeFigureOut">
              <a:rPr lang="en-US" smtClean="0"/>
              <a:pPr/>
              <a:t>11/12/2014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B557CB-935A-4BAC-A80C-54A6301315CF}"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95E803-0B6C-475E-B102-D7076B493488}" type="datetimeFigureOut">
              <a:rPr lang="en-US" smtClean="0"/>
              <a:pPr/>
              <a:t>11/12/2014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B557CB-935A-4BAC-A80C-54A6301315CF}"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1B95E803-0B6C-475E-B102-D7076B493488}" type="datetimeFigureOut">
              <a:rPr lang="en-US" smtClean="0"/>
              <a:pPr/>
              <a:t>11/12/2014</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A7B557CB-935A-4BAC-A80C-54A6301315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iming>
    <p:tnLst>
      <p:par>
        <p:cTn id="1" dur="indefinite" restart="never" nodeType="tmRoot"/>
      </p:par>
    </p:tnLst>
  </p:timing>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latin typeface="Verdana" panose="020B0604030504040204" pitchFamily="34" charset="0"/>
                <a:ea typeface="Verdana" panose="020B0604030504040204" pitchFamily="34" charset="0"/>
                <a:cs typeface="Verdana" panose="020B0604030504040204" pitchFamily="34" charset="0"/>
              </a:rPr>
              <a:t>Mongol Wall </a:t>
            </a:r>
            <a:br>
              <a:rPr lang="en-US" dirty="0" smtClean="0">
                <a:latin typeface="Verdana" panose="020B0604030504040204" pitchFamily="34" charset="0"/>
                <a:ea typeface="Verdana" panose="020B0604030504040204" pitchFamily="34" charset="0"/>
                <a:cs typeface="Verdana" panose="020B0604030504040204" pitchFamily="34" charset="0"/>
              </a:rPr>
            </a:br>
            <a:r>
              <a:rPr lang="en-US" dirty="0" smtClean="0">
                <a:latin typeface="Verdana" panose="020B0604030504040204" pitchFamily="34" charset="0"/>
                <a:ea typeface="Verdana" panose="020B0604030504040204" pitchFamily="34" charset="0"/>
                <a:cs typeface="Verdana" panose="020B0604030504040204" pitchFamily="34" charset="0"/>
              </a:rPr>
              <a:t>in Hakata Bay</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3657600" y="6019800"/>
            <a:ext cx="4953000" cy="246221"/>
          </a:xfrm>
          <a:prstGeom prst="rect">
            <a:avLst/>
          </a:prstGeom>
          <a:noFill/>
        </p:spPr>
        <p:txBody>
          <a:bodyPr wrap="square" rtlCol="0">
            <a:spAutoFit/>
          </a:bodyPr>
          <a:lstStyle/>
          <a:p>
            <a:pPr algn="r"/>
            <a:r>
              <a:rPr lang="en-US" sz="1000" dirty="0" smtClean="0"/>
              <a:t>© 2014 Program for Teaching East Asia, University of Colorado</a:t>
            </a:r>
            <a:endParaRPr lang="en-US" sz="1000" dirty="0"/>
          </a:p>
        </p:txBody>
      </p:sp>
    </p:spTree>
    <p:extLst>
      <p:ext uri="{BB962C8B-B14F-4D97-AF65-F5344CB8AC3E}">
        <p14:creationId xmlns:p14="http://schemas.microsoft.com/office/powerpoint/2010/main" xmlns="" val="1052256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japan\08 arriving in fukuoka to Mongol wall\IMG_2075.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bwMode="auto">
          <a:xfrm>
            <a:off x="609600" y="484632"/>
            <a:ext cx="7851648" cy="58887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3098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japan\08 arriving in fukuoka to Mongol wall\IMG_2076.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bwMode="auto">
          <a:xfrm>
            <a:off x="609600" y="484632"/>
            <a:ext cx="7851648" cy="58887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43274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japan\08 arriving in fukuoka to Mongol wall\IMG_2077.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bwMode="auto">
          <a:xfrm>
            <a:off x="646176" y="484632"/>
            <a:ext cx="7851648" cy="58887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38156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japan\08 arriving in fukuoka to Mongol wall\IMG_2082.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bwMode="auto">
          <a:xfrm>
            <a:off x="646176" y="484632"/>
            <a:ext cx="7851648" cy="58887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76401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bwMode="auto">
          <a:xfrm>
            <a:off x="648196" y="485462"/>
            <a:ext cx="7847608" cy="58870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62036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japan\08 arriving in fukuoka to Mongol wall\IMG_2066.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bwMode="auto">
          <a:xfrm>
            <a:off x="685800" y="484632"/>
            <a:ext cx="7851648" cy="58887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37225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japan\08 arriving in fukuoka to Mongol wall\IMG_2067.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bwMode="auto">
          <a:xfrm>
            <a:off x="646176" y="484632"/>
            <a:ext cx="7851648" cy="58887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55181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japan\08 arriving in fukuoka to Mongol wall\IMG_2068.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bwMode="auto">
          <a:xfrm>
            <a:off x="646176" y="484632"/>
            <a:ext cx="7851648" cy="58887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33641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japan\08 arriving in fukuoka to Mongol wall\IMG_2069.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bwMode="auto">
          <a:xfrm>
            <a:off x="646176" y="484632"/>
            <a:ext cx="7851648" cy="58887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3086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japan\08 arriving in fukuoka to Mongol wall\IMG_2070.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bwMode="auto">
          <a:xfrm>
            <a:off x="533400" y="484632"/>
            <a:ext cx="7851648" cy="58887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94473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japan\08 arriving in fukuoka to Mongol wall\IMG_2071.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bwMode="auto">
          <a:xfrm>
            <a:off x="685800" y="484632"/>
            <a:ext cx="7851648" cy="58887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66438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japan\08 arriving in fukuoka to Mongol wall\IMG_2073.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bwMode="auto">
          <a:xfrm>
            <a:off x="838200" y="484632"/>
            <a:ext cx="7851648" cy="58887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969880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1546</TotalTime>
  <Words>494</Words>
  <Application>Microsoft Office PowerPoint</Application>
  <PresentationFormat>On-screen Show (4:3)</PresentationFormat>
  <Paragraphs>26</Paragraphs>
  <Slides>13</Slides>
  <Notes>12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Clarity</vt:lpstr>
      <vt:lpstr>Mongol Wall  in Hakata Bay</vt:lpstr>
      <vt:lpstr>Slide 2</vt:lpstr>
      <vt:lpstr>Slide 3</vt:lpstr>
      <vt:lpstr>Slide 4</vt:lpstr>
      <vt:lpstr>Slide 5</vt:lpstr>
      <vt:lpstr>Slide 6</vt:lpstr>
      <vt:lpstr>Slide 7</vt:lpstr>
      <vt:lpstr>Slide 8</vt:lpstr>
      <vt:lpstr>Slide 9</vt:lpstr>
      <vt:lpstr>Slide 10</vt:lpstr>
      <vt:lpstr>Slide 11</vt:lpstr>
      <vt:lpstr>Slide 12</vt:lpstr>
      <vt:lpstr>Slide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Mongol Wall in Hakata Bay</dc:title>
  <dc:creator>owner</dc:creator>
  <cp:lastModifiedBy>Catherine VH Ishida</cp:lastModifiedBy>
  <cp:revision>21</cp:revision>
  <dcterms:created xsi:type="dcterms:W3CDTF">2013-09-01T01:37:05Z</dcterms:created>
  <dcterms:modified xsi:type="dcterms:W3CDTF">2014-11-13T05:14:14Z</dcterms:modified>
</cp:coreProperties>
</file>