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6"/>
  </p:notesMasterIdLst>
  <p:sldIdLst>
    <p:sldId id="257" r:id="rId2"/>
    <p:sldId id="259" r:id="rId3"/>
    <p:sldId id="260" r:id="rId4"/>
    <p:sldId id="258" r:id="rId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25" autoAdjust="0"/>
  </p:normalViewPr>
  <p:slideViewPr>
    <p:cSldViewPr>
      <p:cViewPr>
        <p:scale>
          <a:sx n="85" d="100"/>
          <a:sy n="85" d="100"/>
        </p:scale>
        <p:origin x="-113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A52A707-61BC-4660-A90A-E68D6F9E2A43}" type="datetimeFigureOut">
              <a:rPr lang="en-US" smtClean="0"/>
              <a:t>11/17/2014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6FFB735-1693-4914-8DC3-3049C69EAAC2}" type="slidenum">
              <a:rPr lang="en-US" smtClean="0"/>
              <a:t>‹#›</a:t>
            </a:fld>
            <a:endParaRPr lang="en-US"/>
          </a:p>
        </p:txBody>
      </p:sp>
    </p:spTree>
    <p:extLst>
      <p:ext uri="{BB962C8B-B14F-4D97-AF65-F5344CB8AC3E}">
        <p14:creationId xmlns:p14="http://schemas.microsoft.com/office/powerpoint/2010/main" val="709870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smtClean="0">
                <a:latin typeface="Verdana" panose="020B0604030504040204" pitchFamily="34" charset="0"/>
                <a:ea typeface="Verdana" panose="020B0604030504040204" pitchFamily="34" charset="0"/>
                <a:cs typeface="Verdana" panose="020B0604030504040204" pitchFamily="34" charset="0"/>
              </a:rPr>
              <a:t>Explain to students that </a:t>
            </a:r>
            <a:r>
              <a:rPr lang="en-US" sz="1100" dirty="0" err="1" smtClean="0">
                <a:latin typeface="Verdana" panose="020B0604030504040204" pitchFamily="34" charset="0"/>
                <a:ea typeface="Verdana" panose="020B0604030504040204" pitchFamily="34" charset="0"/>
                <a:cs typeface="Verdana" panose="020B0604030504040204" pitchFamily="34" charset="0"/>
              </a:rPr>
              <a:t>Takezaki</a:t>
            </a:r>
            <a:r>
              <a:rPr lang="en-US" sz="1100" baseline="0" dirty="0" smtClean="0">
                <a:latin typeface="Verdana" panose="020B0604030504040204" pitchFamily="34" charset="0"/>
                <a:ea typeface="Verdana" panose="020B0604030504040204" pitchFamily="34" charset="0"/>
                <a:cs typeface="Verdana" panose="020B0604030504040204" pitchFamily="34" charset="0"/>
              </a:rPr>
              <a:t> </a:t>
            </a:r>
            <a:r>
              <a:rPr lang="en-US" sz="1100" baseline="0" dirty="0" err="1" smtClean="0">
                <a:latin typeface="Verdana" panose="020B0604030504040204" pitchFamily="34" charset="0"/>
                <a:ea typeface="Verdana" panose="020B0604030504040204" pitchFamily="34" charset="0"/>
                <a:cs typeface="Verdana" panose="020B0604030504040204" pitchFamily="34" charset="0"/>
              </a:rPr>
              <a:t>Suenaga</a:t>
            </a:r>
            <a:r>
              <a:rPr lang="en-US" sz="1100" baseline="0" dirty="0" smtClean="0">
                <a:latin typeface="Verdana" panose="020B0604030504040204" pitchFamily="34" charset="0"/>
                <a:ea typeface="Verdana" panose="020B0604030504040204" pitchFamily="34" charset="0"/>
                <a:cs typeface="Verdana" panose="020B0604030504040204" pitchFamily="34" charset="0"/>
              </a:rPr>
              <a:t> was a Japanese warrior who was involved in fighting the Mongols. He commissioned the scrolls to document his activities during the invasions of 1274 and 1281.  The scrolls were lost for many years; when rediscovered, they were badly damaged. Scholars have spent years trying to reconstruct the scrolls. </a:t>
            </a:r>
            <a:r>
              <a:rPr lang="en-US" sz="1100" dirty="0" smtClean="0">
                <a:latin typeface="Verdana" panose="020B0604030504040204" pitchFamily="34" charset="0"/>
                <a:ea typeface="Verdana" panose="020B0604030504040204" pitchFamily="34" charset="0"/>
                <a:cs typeface="Verdana" panose="020B0604030504040204" pitchFamily="34" charset="0"/>
              </a:rPr>
              <a:t>Dr. Thomas Conlan, one of the creators of the Bowdoin College website, from which this image was taken, believes that the image of the projectile in the upper right was added sometime in the 18</a:t>
            </a:r>
            <a:r>
              <a:rPr lang="en-US" sz="1100" baseline="30000" dirty="0" smtClean="0">
                <a:latin typeface="Verdana" panose="020B0604030504040204" pitchFamily="34" charset="0"/>
                <a:ea typeface="Verdana" panose="020B0604030504040204" pitchFamily="34" charset="0"/>
                <a:cs typeface="Verdana" panose="020B0604030504040204" pitchFamily="34" charset="0"/>
              </a:rPr>
              <a:t>th</a:t>
            </a:r>
            <a:r>
              <a:rPr lang="en-US" sz="1100" dirty="0" smtClean="0">
                <a:latin typeface="Verdana" panose="020B0604030504040204" pitchFamily="34" charset="0"/>
                <a:ea typeface="Verdana" panose="020B0604030504040204" pitchFamily="34" charset="0"/>
                <a:cs typeface="Verdana" panose="020B0604030504040204" pitchFamily="34" charset="0"/>
              </a:rPr>
              <a:t> century. Although</a:t>
            </a:r>
            <a:r>
              <a:rPr lang="en-US" sz="1100" baseline="0" dirty="0" smtClean="0">
                <a:latin typeface="Verdana" panose="020B0604030504040204" pitchFamily="34" charset="0"/>
                <a:ea typeface="Verdana" panose="020B0604030504040204" pitchFamily="34" charset="0"/>
                <a:cs typeface="Verdana" panose="020B0604030504040204" pitchFamily="34" charset="0"/>
              </a:rPr>
              <a:t> archeological evidence suggests that such projectiles may have been used, Conlan believes the image was added by an artist working on restoring the scrolls, perhaps to make the image look more exciting.  </a:t>
            </a:r>
            <a:endParaRPr lang="en-US" sz="11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fld id="{56FFB735-1693-4914-8DC3-3049C69EAAC2}" type="slidenum">
              <a:rPr lang="en-US" smtClean="0"/>
              <a:t>4</a:t>
            </a:fld>
            <a:endParaRPr lang="en-US"/>
          </a:p>
        </p:txBody>
      </p:sp>
    </p:spTree>
    <p:extLst>
      <p:ext uri="{BB962C8B-B14F-4D97-AF65-F5344CB8AC3E}">
        <p14:creationId xmlns:p14="http://schemas.microsoft.com/office/powerpoint/2010/main" val="7679421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6834DC9-D686-440E-BC40-A8283A55D47E}"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24123-283F-42F7-874A-786AF723C05A}" type="slidenum">
              <a:rPr lang="en-US" smtClean="0"/>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34DC9-D686-440E-BC40-A8283A55D47E}"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24123-283F-42F7-874A-786AF723C05A}"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834DC9-D686-440E-BC40-A8283A55D47E}"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24123-283F-42F7-874A-786AF723C05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834DC9-D686-440E-BC40-A8283A55D47E}"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24123-283F-42F7-874A-786AF723C05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834DC9-D686-440E-BC40-A8283A55D47E}" type="datetimeFigureOut">
              <a:rPr lang="en-US" smtClean="0"/>
              <a:t>11/17/2014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1424123-283F-42F7-874A-786AF723C05A}"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6834DC9-D686-440E-BC40-A8283A55D47E}"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24123-283F-42F7-874A-786AF723C05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6834DC9-D686-440E-BC40-A8283A55D47E}" type="datetimeFigureOut">
              <a:rPr lang="en-US" smtClean="0"/>
              <a:t>11/17/2014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1424123-283F-42F7-874A-786AF723C05A}" type="slidenum">
              <a:rPr lang="en-US" smtClean="0"/>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834DC9-D686-440E-BC40-A8283A55D47E}" type="datetimeFigureOut">
              <a:rPr lang="en-US" smtClean="0"/>
              <a:t>11/17/2014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1424123-283F-42F7-874A-786AF723C05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834DC9-D686-440E-BC40-A8283A55D47E}" type="datetimeFigureOut">
              <a:rPr lang="en-US" smtClean="0"/>
              <a:t>11/17/2014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1424123-283F-42F7-874A-786AF723C05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34DC9-D686-440E-BC40-A8283A55D47E}"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24123-283F-42F7-874A-786AF723C05A}" type="slidenum">
              <a:rPr lang="en-US" smtClean="0"/>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834DC9-D686-440E-BC40-A8283A55D47E}" type="datetimeFigureOut">
              <a:rPr lang="en-US" smtClean="0"/>
              <a:t>11/17/2014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1424123-283F-42F7-874A-786AF723C05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86834DC9-D686-440E-BC40-A8283A55D47E}" type="datetimeFigureOut">
              <a:rPr lang="en-US" smtClean="0"/>
              <a:t>11/17/2014</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51424123-283F-42F7-874A-786AF723C05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learner.org/courses/worldhistory/unit_transcript_2.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bowdoin.edu/mongol-scroll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534400" cy="3657600"/>
          </a:xfrm>
        </p:spPr>
        <p:txBody>
          <a:bodyPr>
            <a:normAutofit fontScale="92500"/>
          </a:bodyPr>
          <a:lstStyle/>
          <a:p>
            <a:pPr marL="68580" indent="0" algn="ctr">
              <a:buNone/>
            </a:pPr>
            <a:r>
              <a:rPr lang="en-US" sz="6000" dirty="0" smtClean="0">
                <a:latin typeface="Verdana" panose="020B0604030504040204" pitchFamily="34" charset="0"/>
                <a:ea typeface="Verdana" panose="020B0604030504040204" pitchFamily="34" charset="0"/>
                <a:cs typeface="Verdana" panose="020B0604030504040204" pitchFamily="34" charset="0"/>
              </a:rPr>
              <a:t>History and Memory: </a:t>
            </a:r>
          </a:p>
          <a:p>
            <a:pPr marL="68580" indent="0" algn="ctr">
              <a:buNone/>
            </a:pPr>
            <a:endParaRPr lang="en-US" dirty="0" smtClean="0">
              <a:latin typeface="Verdana" panose="020B0604030504040204" pitchFamily="34" charset="0"/>
              <a:ea typeface="Verdana" panose="020B0604030504040204" pitchFamily="34" charset="0"/>
              <a:cs typeface="Verdana" panose="020B0604030504040204" pitchFamily="34" charset="0"/>
            </a:endParaRPr>
          </a:p>
          <a:p>
            <a:pPr marL="68580" indent="0" algn="ctr">
              <a:buNone/>
            </a:pPr>
            <a:r>
              <a:rPr lang="en-US" sz="6000" dirty="0" smtClean="0">
                <a:latin typeface="Verdana" panose="020B0604030504040204" pitchFamily="34" charset="0"/>
                <a:ea typeface="Verdana" panose="020B0604030504040204" pitchFamily="34" charset="0"/>
                <a:cs typeface="Verdana" panose="020B0604030504040204" pitchFamily="34" charset="0"/>
              </a:rPr>
              <a:t>The </a:t>
            </a:r>
            <a:r>
              <a:rPr lang="en-US" sz="6000" dirty="0">
                <a:latin typeface="Verdana" panose="020B0604030504040204" pitchFamily="34" charset="0"/>
                <a:ea typeface="Verdana" panose="020B0604030504040204" pitchFamily="34" charset="0"/>
                <a:cs typeface="Verdana" panose="020B0604030504040204" pitchFamily="34" charset="0"/>
              </a:rPr>
              <a:t>Mongol Invasions </a:t>
            </a:r>
            <a:endParaRPr lang="en-US" sz="6000" dirty="0" smtClean="0">
              <a:latin typeface="Verdana" panose="020B0604030504040204" pitchFamily="34" charset="0"/>
              <a:ea typeface="Verdana" panose="020B0604030504040204" pitchFamily="34" charset="0"/>
              <a:cs typeface="Verdana" panose="020B0604030504040204" pitchFamily="34" charset="0"/>
            </a:endParaRPr>
          </a:p>
          <a:p>
            <a:pPr marL="68580" indent="0" algn="ctr">
              <a:buNone/>
            </a:pPr>
            <a:r>
              <a:rPr lang="en-US" sz="6000" dirty="0" smtClean="0">
                <a:latin typeface="Verdana" panose="020B0604030504040204" pitchFamily="34" charset="0"/>
                <a:ea typeface="Verdana" panose="020B0604030504040204" pitchFamily="34" charset="0"/>
                <a:cs typeface="Verdana" panose="020B0604030504040204" pitchFamily="34" charset="0"/>
              </a:rPr>
              <a:t>of Japan</a:t>
            </a:r>
            <a:endParaRPr lang="en-US" sz="60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3657600" y="6400800"/>
            <a:ext cx="4953000" cy="246221"/>
          </a:xfrm>
          <a:prstGeom prst="rect">
            <a:avLst/>
          </a:prstGeom>
          <a:noFill/>
        </p:spPr>
        <p:txBody>
          <a:bodyPr wrap="square" rtlCol="0">
            <a:spAutoFit/>
          </a:bodyPr>
          <a:lstStyle/>
          <a:p>
            <a:pPr algn="r"/>
            <a:r>
              <a:rPr lang="en-US" sz="1000" dirty="0" smtClean="0"/>
              <a:t>© 2014 Program for Teaching East Asia, University of Colorado</a:t>
            </a:r>
            <a:endParaRPr lang="en-US" sz="1000" dirty="0"/>
          </a:p>
        </p:txBody>
      </p:sp>
    </p:spTree>
    <p:extLst>
      <p:ext uri="{BB962C8B-B14F-4D97-AF65-F5344CB8AC3E}">
        <p14:creationId xmlns:p14="http://schemas.microsoft.com/office/powerpoint/2010/main" val="37494511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143000"/>
            <a:ext cx="8229600" cy="4343400"/>
          </a:xfrm>
        </p:spPr>
        <p:txBody>
          <a:bodyPr>
            <a:normAutofit fontScale="32500" lnSpcReduction="20000"/>
          </a:bodyPr>
          <a:lstStyle/>
          <a:p>
            <a:pPr marL="68580" indent="0">
              <a:buNone/>
            </a:pPr>
            <a:r>
              <a:rPr lang="en-US" sz="7400" i="1" dirty="0">
                <a:latin typeface="Verdana" panose="020B0604030504040204" pitchFamily="34" charset="0"/>
                <a:ea typeface="Verdana" panose="020B0604030504040204" pitchFamily="34" charset="0"/>
                <a:cs typeface="Verdana" panose="020B0604030504040204" pitchFamily="34" charset="0"/>
              </a:rPr>
              <a:t>“All history, even ancient history is contemporary history</a:t>
            </a:r>
            <a:r>
              <a:rPr lang="en-US" sz="7400" b="1" i="1" dirty="0">
                <a:latin typeface="Verdana" panose="020B0604030504040204" pitchFamily="34" charset="0"/>
                <a:ea typeface="Verdana" panose="020B0604030504040204" pitchFamily="34" charset="0"/>
                <a:cs typeface="Verdana" panose="020B0604030504040204" pitchFamily="34" charset="0"/>
              </a:rPr>
              <a:t> </a:t>
            </a:r>
            <a:r>
              <a:rPr lang="en-US" sz="7400" i="1" dirty="0">
                <a:latin typeface="Verdana" panose="020B0604030504040204" pitchFamily="34" charset="0"/>
                <a:ea typeface="Verdana" panose="020B0604030504040204" pitchFamily="34" charset="0"/>
                <a:cs typeface="Verdana" panose="020B0604030504040204" pitchFamily="34" charset="0"/>
              </a:rPr>
              <a:t>because each generation and group rewrites that history in the light of their own values, perspectives, experiences and concerns….Memory can be a slippery source…The question for the historian is: What is the value of…a historical source? It is a question that different historians will answer differently. Those answers will shape their histories in different molds, creating a clash of historical interpretations</a:t>
            </a:r>
            <a:r>
              <a:rPr lang="en-US" sz="7400" i="1" dirty="0" smtClean="0">
                <a:latin typeface="Verdana" panose="020B0604030504040204" pitchFamily="34" charset="0"/>
                <a:ea typeface="Verdana" panose="020B0604030504040204" pitchFamily="34" charset="0"/>
                <a:cs typeface="Verdana" panose="020B0604030504040204" pitchFamily="34" charset="0"/>
              </a:rPr>
              <a:t>….”</a:t>
            </a:r>
          </a:p>
          <a:p>
            <a:pPr marL="68580" indent="0">
              <a:buNone/>
            </a:pPr>
            <a:r>
              <a:rPr lang="en-US" sz="7400" i="1" dirty="0">
                <a:latin typeface="Verdana" panose="020B0604030504040204" pitchFamily="34" charset="0"/>
                <a:ea typeface="Verdana" panose="020B0604030504040204" pitchFamily="34" charset="0"/>
                <a:cs typeface="Verdana" panose="020B0604030504040204" pitchFamily="34" charset="0"/>
              </a:rPr>
              <a:t>	</a:t>
            </a:r>
            <a:r>
              <a:rPr lang="en-US" sz="7400" i="1" dirty="0" smtClean="0">
                <a:latin typeface="Verdana" panose="020B0604030504040204" pitchFamily="34" charset="0"/>
                <a:ea typeface="Verdana" panose="020B0604030504040204" pitchFamily="34" charset="0"/>
                <a:cs typeface="Verdana" panose="020B0604030504040204" pitchFamily="34" charset="0"/>
              </a:rPr>
              <a:t>			</a:t>
            </a:r>
            <a:r>
              <a:rPr lang="en-US" sz="7400" i="1" dirty="0" smtClean="0">
                <a:latin typeface="Verdana" panose="020B0604030504040204" pitchFamily="34" charset="0"/>
                <a:ea typeface="Verdana" panose="020B0604030504040204" pitchFamily="34" charset="0"/>
                <a:cs typeface="Verdana" panose="020B0604030504040204" pitchFamily="34" charset="0"/>
              </a:rPr>
              <a:t>—</a:t>
            </a:r>
            <a:r>
              <a:rPr lang="en-US" sz="7400" dirty="0">
                <a:latin typeface="Verdana" panose="020B0604030504040204" pitchFamily="34" charset="0"/>
                <a:ea typeface="Verdana" panose="020B0604030504040204" pitchFamily="34" charset="0"/>
                <a:cs typeface="Verdana" panose="020B0604030504040204" pitchFamily="34" charset="0"/>
              </a:rPr>
              <a:t>Historian Peter Winn</a:t>
            </a:r>
            <a:r>
              <a:rPr lang="en-US" sz="7400" i="1" dirty="0">
                <a:latin typeface="Verdana" panose="020B0604030504040204" pitchFamily="34" charset="0"/>
                <a:ea typeface="Verdana" panose="020B0604030504040204" pitchFamily="34" charset="0"/>
                <a:cs typeface="Verdana" panose="020B0604030504040204" pitchFamily="34" charset="0"/>
              </a:rPr>
              <a:t> </a:t>
            </a:r>
            <a:endParaRPr lang="en-US" sz="7400" dirty="0">
              <a:latin typeface="Verdana" panose="020B0604030504040204" pitchFamily="34" charset="0"/>
              <a:ea typeface="Verdana" panose="020B0604030504040204" pitchFamily="34" charset="0"/>
              <a:cs typeface="Verdana" panose="020B0604030504040204" pitchFamily="34" charset="0"/>
            </a:endParaRPr>
          </a:p>
          <a:p>
            <a:pPr marL="68580" indent="0">
              <a:buNone/>
            </a:pPr>
            <a:endParaRPr lang="en-US" sz="6600" dirty="0"/>
          </a:p>
        </p:txBody>
      </p:sp>
      <p:sp>
        <p:nvSpPr>
          <p:cNvPr id="4" name="TextBox 3"/>
          <p:cNvSpPr txBox="1"/>
          <p:nvPr/>
        </p:nvSpPr>
        <p:spPr>
          <a:xfrm>
            <a:off x="533400" y="5715000"/>
            <a:ext cx="8001000" cy="492443"/>
          </a:xfrm>
          <a:prstGeom prst="rect">
            <a:avLst/>
          </a:prstGeom>
          <a:noFill/>
        </p:spPr>
        <p:txBody>
          <a:bodyPr wrap="square" rtlCol="0">
            <a:spAutoFit/>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From </a:t>
            </a:r>
            <a:r>
              <a:rPr lang="en-US" sz="1300" dirty="0" smtClean="0">
                <a:latin typeface="Verdana" panose="020B0604030504040204" pitchFamily="34" charset="0"/>
                <a:ea typeface="Verdana" panose="020B0604030504040204" pitchFamily="34" charset="0"/>
                <a:cs typeface="Verdana" panose="020B0604030504040204" pitchFamily="34" charset="0"/>
              </a:rPr>
              <a:t>“</a:t>
            </a:r>
            <a:r>
              <a:rPr lang="en-US" sz="1300" dirty="0">
                <a:latin typeface="Verdana" panose="020B0604030504040204" pitchFamily="34" charset="0"/>
                <a:ea typeface="Verdana" panose="020B0604030504040204" pitchFamily="34" charset="0"/>
                <a:cs typeface="Verdana" panose="020B0604030504040204" pitchFamily="34" charset="0"/>
              </a:rPr>
              <a:t>History and </a:t>
            </a:r>
            <a:r>
              <a:rPr lang="en-US" sz="1300" dirty="0" smtClean="0">
                <a:latin typeface="Verdana" panose="020B0604030504040204" pitchFamily="34" charset="0"/>
                <a:ea typeface="Verdana" panose="020B0604030504040204" pitchFamily="34" charset="0"/>
                <a:cs typeface="Verdana" panose="020B0604030504040204" pitchFamily="34" charset="0"/>
              </a:rPr>
              <a:t>Memory</a:t>
            </a:r>
            <a:r>
              <a:rPr lang="en-US" sz="1300" dirty="0" smtClean="0">
                <a:latin typeface="Verdana" panose="020B0604030504040204" pitchFamily="34" charset="0"/>
                <a:ea typeface="Verdana" panose="020B0604030504040204" pitchFamily="34" charset="0"/>
                <a:cs typeface="Verdana" panose="020B0604030504040204" pitchFamily="34" charset="0"/>
              </a:rPr>
              <a:t>,”</a:t>
            </a:r>
            <a:r>
              <a:rPr lang="en-US" sz="1300" i="1" dirty="0" smtClean="0">
                <a:latin typeface="Verdana" panose="020B0604030504040204" pitchFamily="34" charset="0"/>
                <a:ea typeface="Verdana" panose="020B0604030504040204" pitchFamily="34" charset="0"/>
                <a:cs typeface="Verdana" panose="020B0604030504040204" pitchFamily="34" charset="0"/>
              </a:rPr>
              <a:t> </a:t>
            </a:r>
            <a:r>
              <a:rPr lang="en-US" sz="1300" i="1" dirty="0">
                <a:latin typeface="Verdana" panose="020B0604030504040204" pitchFamily="34" charset="0"/>
                <a:ea typeface="Verdana" panose="020B0604030504040204" pitchFamily="34" charset="0"/>
                <a:cs typeface="Verdana" panose="020B0604030504040204" pitchFamily="34" charset="0"/>
              </a:rPr>
              <a:t>Bridging World </a:t>
            </a:r>
            <a:r>
              <a:rPr lang="en-US" sz="1300" i="1" dirty="0" smtClean="0">
                <a:latin typeface="Verdana" panose="020B0604030504040204" pitchFamily="34" charset="0"/>
                <a:ea typeface="Verdana" panose="020B0604030504040204" pitchFamily="34" charset="0"/>
                <a:cs typeface="Verdana" panose="020B0604030504040204" pitchFamily="34" charset="0"/>
              </a:rPr>
              <a:t>History</a:t>
            </a:r>
            <a:r>
              <a:rPr lang="en-US" sz="1300" dirty="0" smtClean="0">
                <a:latin typeface="Verdana" panose="020B0604030504040204" pitchFamily="34" charset="0"/>
                <a:ea typeface="Verdana" panose="020B0604030504040204" pitchFamily="34" charset="0"/>
                <a:cs typeface="Verdana" panose="020B0604030504040204" pitchFamily="34" charset="0"/>
              </a:rPr>
              <a:t>, </a:t>
            </a:r>
            <a:r>
              <a:rPr lang="en-US" sz="1300" dirty="0" smtClean="0">
                <a:latin typeface="Verdana" panose="020B0604030504040204" pitchFamily="34" charset="0"/>
                <a:ea typeface="Verdana" panose="020B0604030504040204" pitchFamily="34" charset="0"/>
                <a:cs typeface="Verdana" panose="020B0604030504040204" pitchFamily="34" charset="0"/>
              </a:rPr>
              <a:t>Annenberg </a:t>
            </a:r>
            <a:r>
              <a:rPr lang="en-US" sz="1300" dirty="0">
                <a:latin typeface="Verdana" panose="020B0604030504040204" pitchFamily="34" charset="0"/>
                <a:ea typeface="Verdana" panose="020B0604030504040204" pitchFamily="34" charset="0"/>
                <a:cs typeface="Verdana" panose="020B0604030504040204" pitchFamily="34" charset="0"/>
              </a:rPr>
              <a:t>Foundation, </a:t>
            </a:r>
            <a:r>
              <a:rPr lang="en-US" sz="1300" dirty="0" smtClean="0">
                <a:latin typeface="Verdana" panose="020B0604030504040204" pitchFamily="34" charset="0"/>
                <a:ea typeface="Verdana" panose="020B0604030504040204" pitchFamily="34" charset="0"/>
                <a:cs typeface="Verdana" panose="020B0604030504040204" pitchFamily="34" charset="0"/>
              </a:rPr>
              <a:t>2013, </a:t>
            </a:r>
            <a:r>
              <a:rPr lang="en-US" sz="1300" dirty="0" smtClean="0">
                <a:latin typeface="Verdana" panose="020B0604030504040204" pitchFamily="34" charset="0"/>
                <a:ea typeface="Verdana" panose="020B0604030504040204" pitchFamily="34" charset="0"/>
                <a:cs typeface="Verdana" panose="020B0604030504040204" pitchFamily="34" charset="0"/>
                <a:hlinkClick r:id="rId2"/>
              </a:rPr>
              <a:t>http</a:t>
            </a:r>
            <a:r>
              <a:rPr lang="en-US" sz="1300" dirty="0">
                <a:latin typeface="Verdana" panose="020B0604030504040204" pitchFamily="34" charset="0"/>
                <a:ea typeface="Verdana" panose="020B0604030504040204" pitchFamily="34" charset="0"/>
                <a:cs typeface="Verdana" panose="020B0604030504040204" pitchFamily="34" charset="0"/>
                <a:hlinkClick r:id="rId2"/>
              </a:rPr>
              <a:t>://</a:t>
            </a:r>
            <a:r>
              <a:rPr lang="en-US" sz="1300" dirty="0" smtClean="0">
                <a:latin typeface="Verdana" panose="020B0604030504040204" pitchFamily="34" charset="0"/>
                <a:ea typeface="Verdana" panose="020B0604030504040204" pitchFamily="34" charset="0"/>
                <a:cs typeface="Verdana" panose="020B0604030504040204" pitchFamily="34" charset="0"/>
                <a:hlinkClick r:id="rId2"/>
              </a:rPr>
              <a:t>www.learner.org/courses/worldhistory/unit_transcript_2.html</a:t>
            </a:r>
            <a:r>
              <a:rPr lang="en-US" sz="1300" dirty="0" smtClean="0">
                <a:latin typeface="Verdana" panose="020B0604030504040204" pitchFamily="34" charset="0"/>
                <a:ea typeface="Verdana" panose="020B0604030504040204" pitchFamily="34" charset="0"/>
                <a:cs typeface="Verdana" panose="020B0604030504040204" pitchFamily="34" charset="0"/>
              </a:rPr>
              <a:t>. </a:t>
            </a:r>
            <a:endParaRPr lang="en-US" sz="13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8159361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68580" indent="0">
              <a:buNone/>
            </a:pPr>
            <a:r>
              <a:rPr lang="en-US" sz="6600" dirty="0">
                <a:latin typeface="Verdana" panose="020B0604030504040204" pitchFamily="34" charset="0"/>
                <a:ea typeface="Verdana" panose="020B0604030504040204" pitchFamily="34" charset="0"/>
                <a:cs typeface="Verdana" panose="020B0604030504040204" pitchFamily="34" charset="0"/>
              </a:rPr>
              <a:t>What do you know about the </a:t>
            </a:r>
            <a:r>
              <a:rPr lang="en-US" sz="6600" dirty="0" smtClean="0">
                <a:latin typeface="Verdana" panose="020B0604030504040204" pitchFamily="34" charset="0"/>
                <a:ea typeface="Verdana" panose="020B0604030504040204" pitchFamily="34" charset="0"/>
                <a:cs typeface="Verdana" panose="020B0604030504040204" pitchFamily="34" charset="0"/>
              </a:rPr>
              <a:t>Mongol </a:t>
            </a:r>
            <a:r>
              <a:rPr lang="en-US" sz="6600" dirty="0">
                <a:latin typeface="Verdana" panose="020B0604030504040204" pitchFamily="34" charset="0"/>
                <a:ea typeface="Verdana" panose="020B0604030504040204" pitchFamily="34" charset="0"/>
                <a:cs typeface="Verdana" panose="020B0604030504040204" pitchFamily="34" charset="0"/>
              </a:rPr>
              <a:t>invasions of Japan?</a:t>
            </a:r>
            <a:endParaRPr lang="en-US" sz="6600" dirty="0"/>
          </a:p>
        </p:txBody>
      </p:sp>
    </p:spTree>
    <p:extLst>
      <p:ext uri="{BB962C8B-B14F-4D97-AF65-F5344CB8AC3E}">
        <p14:creationId xmlns:p14="http://schemas.microsoft.com/office/powerpoint/2010/main" val="815936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5726668"/>
            <a:ext cx="7620000" cy="707886"/>
          </a:xfrm>
          <a:prstGeom prst="rect">
            <a:avLst/>
          </a:prstGeom>
          <a:noFill/>
        </p:spPr>
        <p:txBody>
          <a:bodyPr wrap="square" rtlCol="0">
            <a:spAutoFit/>
          </a:bodyPr>
          <a:lstStyle/>
          <a:p>
            <a:r>
              <a:rPr lang="en-US" sz="1300" dirty="0" smtClean="0">
                <a:latin typeface="Verdana" panose="020B0604030504040204" pitchFamily="34" charset="0"/>
                <a:ea typeface="Verdana" panose="020B0604030504040204" pitchFamily="34" charset="0"/>
                <a:cs typeface="Verdana" panose="020B0604030504040204" pitchFamily="34" charset="0"/>
              </a:rPr>
              <a:t>Detail from 19</a:t>
            </a:r>
            <a:r>
              <a:rPr lang="en-US" sz="1300" baseline="30000" dirty="0" smtClean="0">
                <a:latin typeface="Verdana" panose="020B0604030504040204" pitchFamily="34" charset="0"/>
                <a:ea typeface="Verdana" panose="020B0604030504040204" pitchFamily="34" charset="0"/>
                <a:cs typeface="Verdana" panose="020B0604030504040204" pitchFamily="34" charset="0"/>
              </a:rPr>
              <a:t>th</a:t>
            </a:r>
            <a:r>
              <a:rPr lang="en-US" sz="1300" dirty="0">
                <a:latin typeface="Verdana" panose="020B0604030504040204" pitchFamily="34" charset="0"/>
                <a:ea typeface="Verdana" panose="020B0604030504040204" pitchFamily="34" charset="0"/>
                <a:cs typeface="Verdana" panose="020B0604030504040204" pitchFamily="34" charset="0"/>
              </a:rPr>
              <a:t>-</a:t>
            </a:r>
            <a:r>
              <a:rPr lang="en-US" sz="1300" dirty="0" smtClean="0">
                <a:latin typeface="Verdana" panose="020B0604030504040204" pitchFamily="34" charset="0"/>
                <a:ea typeface="Verdana" panose="020B0604030504040204" pitchFamily="34" charset="0"/>
                <a:cs typeface="Verdana" panose="020B0604030504040204" pitchFamily="34" charset="0"/>
              </a:rPr>
              <a:t>century version of “</a:t>
            </a:r>
            <a:r>
              <a:rPr lang="en-US" sz="1300" dirty="0" err="1" smtClean="0">
                <a:latin typeface="Verdana" panose="020B0604030504040204" pitchFamily="34" charset="0"/>
                <a:ea typeface="Verdana" panose="020B0604030504040204" pitchFamily="34" charset="0"/>
                <a:cs typeface="Verdana" panose="020B0604030504040204" pitchFamily="34" charset="0"/>
              </a:rPr>
              <a:t>Takezaki</a:t>
            </a:r>
            <a:r>
              <a:rPr lang="en-US" sz="1300" dirty="0" smtClean="0">
                <a:latin typeface="Verdana" panose="020B0604030504040204" pitchFamily="34" charset="0"/>
                <a:ea typeface="Verdana" panose="020B0604030504040204" pitchFamily="34" charset="0"/>
                <a:cs typeface="Verdana" panose="020B0604030504040204" pitchFamily="34" charset="0"/>
              </a:rPr>
              <a:t> </a:t>
            </a:r>
            <a:r>
              <a:rPr lang="en-US" sz="1300" dirty="0" err="1" smtClean="0">
                <a:latin typeface="Verdana" panose="020B0604030504040204" pitchFamily="34" charset="0"/>
                <a:ea typeface="Verdana" panose="020B0604030504040204" pitchFamily="34" charset="0"/>
                <a:cs typeface="Verdana" panose="020B0604030504040204" pitchFamily="34" charset="0"/>
              </a:rPr>
              <a:t>Suenaga’s</a:t>
            </a:r>
            <a:r>
              <a:rPr lang="en-US" sz="1300" dirty="0" smtClean="0">
                <a:latin typeface="Verdana" panose="020B0604030504040204" pitchFamily="34" charset="0"/>
                <a:ea typeface="Verdana" panose="020B0604030504040204" pitchFamily="34" charset="0"/>
                <a:cs typeface="Verdana" panose="020B0604030504040204" pitchFamily="34" charset="0"/>
              </a:rPr>
              <a:t> Scrolls of the Mongol Invasions </a:t>
            </a:r>
            <a:r>
              <a:rPr lang="en-US" sz="1300" dirty="0">
                <a:latin typeface="Verdana" panose="020B0604030504040204" pitchFamily="34" charset="0"/>
                <a:ea typeface="Verdana" panose="020B0604030504040204" pitchFamily="34" charset="0"/>
                <a:cs typeface="Verdana" panose="020B0604030504040204" pitchFamily="34" charset="0"/>
              </a:rPr>
              <a:t>of </a:t>
            </a:r>
            <a:r>
              <a:rPr lang="en-US" sz="1300" dirty="0" smtClean="0">
                <a:latin typeface="Verdana" panose="020B0604030504040204" pitchFamily="34" charset="0"/>
                <a:ea typeface="Verdana" panose="020B0604030504040204" pitchFamily="34" charset="0"/>
                <a:cs typeface="Verdana" panose="020B0604030504040204" pitchFamily="34" charset="0"/>
              </a:rPr>
              <a:t>Japan</a:t>
            </a:r>
            <a:r>
              <a:rPr lang="en-US" sz="1300" dirty="0" smtClean="0">
                <a:latin typeface="Verdana" panose="020B0604030504040204" pitchFamily="34" charset="0"/>
                <a:ea typeface="Verdana" panose="020B0604030504040204" pitchFamily="34" charset="0"/>
                <a:cs typeface="Verdana" panose="020B0604030504040204" pitchFamily="34" charset="0"/>
              </a:rPr>
              <a:t>,” </a:t>
            </a:r>
            <a:r>
              <a:rPr lang="en-US" sz="1300" dirty="0" smtClean="0">
                <a:latin typeface="Verdana" panose="020B0604030504040204" pitchFamily="34" charset="0"/>
                <a:ea typeface="Verdana" panose="020B0604030504040204" pitchFamily="34" charset="0"/>
                <a:cs typeface="Verdana" panose="020B0604030504040204" pitchFamily="34" charset="0"/>
              </a:rPr>
              <a:t>Bowdoin </a:t>
            </a:r>
            <a:r>
              <a:rPr lang="en-US" sz="1300" dirty="0" smtClean="0">
                <a:latin typeface="Verdana" panose="020B0604030504040204" pitchFamily="34" charset="0"/>
                <a:ea typeface="Verdana" panose="020B0604030504040204" pitchFamily="34" charset="0"/>
                <a:cs typeface="Verdana" panose="020B0604030504040204" pitchFamily="34" charset="0"/>
              </a:rPr>
              <a:t>College, </a:t>
            </a:r>
            <a:r>
              <a:rPr lang="en-US" sz="1300" dirty="0" smtClean="0">
                <a:latin typeface="Verdana" panose="020B0604030504040204" pitchFamily="34" charset="0"/>
                <a:ea typeface="Verdana" panose="020B0604030504040204" pitchFamily="34" charset="0"/>
                <a:cs typeface="Verdana" panose="020B0604030504040204" pitchFamily="34" charset="0"/>
                <a:hlinkClick r:id="rId3"/>
              </a:rPr>
              <a:t>http</a:t>
            </a:r>
            <a:r>
              <a:rPr lang="en-US" sz="1300" dirty="0">
                <a:latin typeface="Verdana" panose="020B0604030504040204" pitchFamily="34" charset="0"/>
                <a:ea typeface="Verdana" panose="020B0604030504040204" pitchFamily="34" charset="0"/>
                <a:cs typeface="Verdana" panose="020B0604030504040204" pitchFamily="34" charset="0"/>
                <a:hlinkClick r:id="rId3"/>
              </a:rPr>
              <a:t>://www.bowdoin.edu/mongol-scrolls</a:t>
            </a:r>
            <a:r>
              <a:rPr lang="en-US" sz="1300" dirty="0" smtClean="0">
                <a:latin typeface="Verdana" panose="020B0604030504040204" pitchFamily="34" charset="0"/>
                <a:ea typeface="Verdana" panose="020B0604030504040204" pitchFamily="34" charset="0"/>
                <a:cs typeface="Verdana" panose="020B0604030504040204" pitchFamily="34" charset="0"/>
                <a:hlinkClick r:id="rId3"/>
              </a:rPr>
              <a:t>/</a:t>
            </a:r>
            <a:r>
              <a:rPr lang="en-US" sz="1300" dirty="0" smtClean="0">
                <a:latin typeface="Verdana" panose="020B0604030504040204" pitchFamily="34" charset="0"/>
                <a:ea typeface="Verdana" panose="020B0604030504040204" pitchFamily="34" charset="0"/>
                <a:cs typeface="Verdana" panose="020B0604030504040204" pitchFamily="34" charset="0"/>
              </a:rPr>
              <a:t>.  </a:t>
            </a:r>
          </a:p>
          <a:p>
            <a:endParaRPr lang="en-US" sz="1400" dirty="0"/>
          </a:p>
        </p:txBody>
      </p:sp>
      <p:pic>
        <p:nvPicPr>
          <p:cNvPr id="6" name="Picture 5"/>
          <p:cNvPicPr>
            <a:picLocks noChangeAspect="1"/>
          </p:cNvPicPr>
          <p:nvPr/>
        </p:nvPicPr>
        <p:blipFill rotWithShape="1">
          <a:blip r:embed="rId4"/>
          <a:srcRect t="1443" r="2165"/>
          <a:stretch/>
        </p:blipFill>
        <p:spPr>
          <a:xfrm>
            <a:off x="76200" y="2209800"/>
            <a:ext cx="8991600" cy="2302785"/>
          </a:xfrm>
          <a:prstGeom prst="rect">
            <a:avLst/>
          </a:prstGeom>
        </p:spPr>
      </p:pic>
    </p:spTree>
    <p:extLst>
      <p:ext uri="{BB962C8B-B14F-4D97-AF65-F5344CB8AC3E}">
        <p14:creationId xmlns:p14="http://schemas.microsoft.com/office/powerpoint/2010/main" val="188796547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oundr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5670</TotalTime>
  <Words>291</Words>
  <Application>Microsoft Office PowerPoint</Application>
  <PresentationFormat>On-screen Show (4:3)</PresentationFormat>
  <Paragraphs>12</Paragraphs>
  <Slides>4</Slides>
  <Notes>1</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Clarity</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know about the Mongol invasions of Japan?</dc:title>
  <dc:creator>owner</dc:creator>
  <cp:lastModifiedBy>Laurel</cp:lastModifiedBy>
  <cp:revision>18</cp:revision>
  <dcterms:created xsi:type="dcterms:W3CDTF">2013-10-10T20:11:20Z</dcterms:created>
  <dcterms:modified xsi:type="dcterms:W3CDTF">2014-11-18T01:49:32Z</dcterms:modified>
</cp:coreProperties>
</file>