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3"/>
  </p:notesMasterIdLst>
  <p:sldIdLst>
    <p:sldId id="256" r:id="rId3"/>
    <p:sldId id="257" r:id="rId4"/>
    <p:sldId id="264" r:id="rId5"/>
    <p:sldId id="265" r:id="rId6"/>
    <p:sldId id="262" r:id="rId7"/>
    <p:sldId id="261" r:id="rId8"/>
    <p:sldId id="258" r:id="rId9"/>
    <p:sldId id="259" r:id="rId10"/>
    <p:sldId id="260" r:id="rId11"/>
    <p:sldId id="263" r:id="rId12"/>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3179" autoAdjust="0"/>
  </p:normalViewPr>
  <p:slideViewPr>
    <p:cSldViewPr>
      <p:cViewPr>
        <p:scale>
          <a:sx n="94" d="100"/>
          <a:sy n="94" d="100"/>
        </p:scale>
        <p:origin x="-389" y="3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8" d="100"/>
          <a:sy n="48" d="100"/>
        </p:scale>
        <p:origin x="-2645" y="-72"/>
      </p:cViewPr>
      <p:guideLst>
        <p:guide orient="horz" pos="2947"/>
        <p:guide pos="222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E6BFEBB9-580C-41F3-94F3-C714FB8E0777}" type="datetimeFigureOut">
              <a:rPr lang="en-US" smtClean="0"/>
              <a:pPr/>
              <a:t>11/12/2014</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40DDFFF8-E9B8-4A02-B5CC-96667A504BD9}" type="slidenum">
              <a:rPr lang="en-US" smtClean="0"/>
              <a:pPr/>
              <a:t>‹#›</a:t>
            </a:fld>
            <a:endParaRPr lang="en-US"/>
          </a:p>
        </p:txBody>
      </p:sp>
    </p:spTree>
    <p:extLst>
      <p:ext uri="{BB962C8B-B14F-4D97-AF65-F5344CB8AC3E}">
        <p14:creationId xmlns:p14="http://schemas.microsoft.com/office/powerpoint/2010/main" xmlns="" val="3210362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DDFFF8-E9B8-4A02-B5CC-96667A504B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This lecture hall is part of another temple complex</a:t>
            </a:r>
            <a:r>
              <a:rPr lang="en-US" baseline="0" dirty="0" smtClean="0">
                <a:latin typeface="Verdana" panose="020B0604030504040204" pitchFamily="34" charset="0"/>
                <a:ea typeface="Verdana" panose="020B0604030504040204" pitchFamily="34" charset="0"/>
                <a:cs typeface="Verdana" panose="020B0604030504040204" pitchFamily="34" charset="0"/>
              </a:rPr>
              <a:t>, and this image is included to provide some comparison of scale with the main hall at </a:t>
            </a:r>
            <a:r>
              <a:rPr lang="en-US" baseline="0" dirty="0" err="1" smtClean="0">
                <a:latin typeface="Verdana" panose="020B0604030504040204" pitchFamily="34" charset="0"/>
                <a:ea typeface="Verdana" panose="020B0604030504040204" pitchFamily="34" charset="0"/>
                <a:cs typeface="Verdana" panose="020B0604030504040204" pitchFamily="34" charset="0"/>
              </a:rPr>
              <a:t>Tōdai-ji</a:t>
            </a:r>
            <a:r>
              <a:rPr lang="en-US" baseline="0" dirty="0" smtClean="0">
                <a:latin typeface="Verdana" panose="020B0604030504040204" pitchFamily="34" charset="0"/>
                <a:ea typeface="Verdana" panose="020B0604030504040204" pitchFamily="34" charset="0"/>
                <a:cs typeface="Verdana" panose="020B0604030504040204" pitchFamily="34" charset="0"/>
              </a:rPr>
              <a:t>. In particular, compare the size of the people in this and the two previous images.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DDFFF8-E9B8-4A02-B5CC-96667A504BD9}" type="slidenum">
              <a:rPr lang="en-US" smtClean="0"/>
              <a:pPr/>
              <a:t>10</a:t>
            </a:fld>
            <a:endParaRPr lang="en-US"/>
          </a:p>
        </p:txBody>
      </p:sp>
    </p:spTree>
    <p:extLst>
      <p:ext uri="{BB962C8B-B14F-4D97-AF65-F5344CB8AC3E}">
        <p14:creationId xmlns:p14="http://schemas.microsoft.com/office/powerpoint/2010/main" xmlns="" val="367077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The first Buddhist</a:t>
            </a:r>
            <a:r>
              <a:rPr lang="en-US" baseline="0" dirty="0" smtClean="0">
                <a:latin typeface="Verdana" panose="020B0604030504040204" pitchFamily="34" charset="0"/>
                <a:ea typeface="Verdana" panose="020B0604030504040204" pitchFamily="34" charset="0"/>
                <a:cs typeface="Verdana" panose="020B0604030504040204" pitchFamily="34" charset="0"/>
              </a:rPr>
              <a:t> image was brought to Japan in the middle of the 6</a:t>
            </a:r>
            <a:r>
              <a:rPr lang="en-US" baseline="30000" dirty="0" smtClean="0">
                <a:latin typeface="Verdana" panose="020B0604030504040204" pitchFamily="34" charset="0"/>
                <a:ea typeface="Verdana" panose="020B0604030504040204" pitchFamily="34" charset="0"/>
                <a:cs typeface="Verdana" panose="020B0604030504040204" pitchFamily="34" charset="0"/>
              </a:rPr>
              <a:t>th</a:t>
            </a:r>
            <a:r>
              <a:rPr lang="en-US" baseline="0" dirty="0" smtClean="0">
                <a:latin typeface="Verdana" panose="020B0604030504040204" pitchFamily="34" charset="0"/>
                <a:ea typeface="Verdana" panose="020B0604030504040204" pitchFamily="34" charset="0"/>
                <a:cs typeface="Verdana" panose="020B0604030504040204" pitchFamily="34" charset="0"/>
              </a:rPr>
              <a:t> century CE. Buddhism did not gain a strong foothold in Japan until the late 6</a:t>
            </a:r>
            <a:r>
              <a:rPr lang="en-US" baseline="30000" dirty="0" smtClean="0">
                <a:latin typeface="Verdana" panose="020B0604030504040204" pitchFamily="34" charset="0"/>
                <a:ea typeface="Verdana" panose="020B0604030504040204" pitchFamily="34" charset="0"/>
                <a:cs typeface="Verdana" panose="020B0604030504040204" pitchFamily="34" charset="0"/>
              </a:rPr>
              <a:t>th</a:t>
            </a:r>
            <a:r>
              <a:rPr lang="en-US" baseline="0" dirty="0" smtClean="0">
                <a:latin typeface="Verdana" panose="020B0604030504040204" pitchFamily="34" charset="0"/>
                <a:ea typeface="Verdana" panose="020B0604030504040204" pitchFamily="34" charset="0"/>
                <a:cs typeface="Verdana" panose="020B0604030504040204" pitchFamily="34" charset="0"/>
              </a:rPr>
              <a:t> century with the arrival of large waves of immigrants from Korea, where Buddhism was already established. This picture shows the </a:t>
            </a:r>
            <a:r>
              <a:rPr lang="en-US" i="1" baseline="0" dirty="0" err="1" smtClean="0">
                <a:latin typeface="Verdana" panose="020B0604030504040204" pitchFamily="34" charset="0"/>
                <a:ea typeface="Verdana" panose="020B0604030504040204" pitchFamily="34" charset="0"/>
                <a:cs typeface="Verdana" panose="020B0604030504040204" pitchFamily="34" charset="0"/>
              </a:rPr>
              <a:t>Daibutsu</a:t>
            </a:r>
            <a:r>
              <a:rPr lang="en-US" baseline="0" dirty="0" smtClean="0">
                <a:latin typeface="Verdana" panose="020B0604030504040204" pitchFamily="34" charset="0"/>
                <a:ea typeface="Verdana" panose="020B0604030504040204" pitchFamily="34" charset="0"/>
                <a:cs typeface="Verdana" panose="020B0604030504040204" pitchFamily="34" charset="0"/>
              </a:rPr>
              <a:t> at </a:t>
            </a:r>
            <a:r>
              <a:rPr lang="en-US" baseline="0" dirty="0" err="1" smtClean="0">
                <a:latin typeface="Verdana" panose="020B0604030504040204" pitchFamily="34" charset="0"/>
                <a:ea typeface="Verdana" panose="020B0604030504040204" pitchFamily="34" charset="0"/>
                <a:cs typeface="Verdana" panose="020B0604030504040204" pitchFamily="34" charset="0"/>
              </a:rPr>
              <a:t>Tōdai-ji</a:t>
            </a:r>
            <a:r>
              <a:rPr lang="en-US" baseline="0" dirty="0" smtClean="0">
                <a:latin typeface="Verdana" panose="020B0604030504040204" pitchFamily="34" charset="0"/>
                <a:ea typeface="Verdana" panose="020B0604030504040204" pitchFamily="34" charset="0"/>
                <a:cs typeface="Verdana" panose="020B0604030504040204" pitchFamily="34" charset="0"/>
              </a:rPr>
              <a:t> Temple in Nara. </a:t>
            </a:r>
            <a:r>
              <a:rPr lang="en-US" baseline="0" dirty="0" err="1" smtClean="0">
                <a:latin typeface="Verdana" panose="020B0604030504040204" pitchFamily="34" charset="0"/>
                <a:ea typeface="Verdana" panose="020B0604030504040204" pitchFamily="34" charset="0"/>
                <a:cs typeface="Verdana" panose="020B0604030504040204" pitchFamily="34" charset="0"/>
              </a:rPr>
              <a:t>Tōdai-ji</a:t>
            </a:r>
            <a:r>
              <a:rPr lang="en-US" baseline="0" dirty="0" smtClean="0">
                <a:latin typeface="Verdana" panose="020B0604030504040204" pitchFamily="34" charset="0"/>
                <a:ea typeface="Verdana" panose="020B0604030504040204" pitchFamily="34" charset="0"/>
                <a:cs typeface="Verdana" panose="020B0604030504040204" pitchFamily="34" charset="0"/>
              </a:rPr>
              <a:t> was built in the second half of the 8</a:t>
            </a:r>
            <a:r>
              <a:rPr lang="en-US" baseline="30000" dirty="0" smtClean="0">
                <a:latin typeface="Verdana" panose="020B0604030504040204" pitchFamily="34" charset="0"/>
                <a:ea typeface="Verdana" panose="020B0604030504040204" pitchFamily="34" charset="0"/>
                <a:cs typeface="Verdana" panose="020B0604030504040204" pitchFamily="34" charset="0"/>
              </a:rPr>
              <a:t>th</a:t>
            </a:r>
            <a:r>
              <a:rPr lang="en-US" baseline="0" dirty="0" smtClean="0">
                <a:latin typeface="Verdana" panose="020B0604030504040204" pitchFamily="34" charset="0"/>
                <a:ea typeface="Verdana" panose="020B0604030504040204" pitchFamily="34" charset="0"/>
                <a:cs typeface="Verdana" panose="020B0604030504040204" pitchFamily="34" charset="0"/>
              </a:rPr>
              <a:t> century by the Emperor </a:t>
            </a:r>
            <a:r>
              <a:rPr lang="en-US" baseline="0" dirty="0" err="1" smtClean="0">
                <a:latin typeface="Verdana" panose="020B0604030504040204" pitchFamily="34" charset="0"/>
                <a:ea typeface="Verdana" panose="020B0604030504040204" pitchFamily="34" charset="0"/>
                <a:cs typeface="Verdana" panose="020B0604030504040204" pitchFamily="34" charset="0"/>
              </a:rPr>
              <a:t>Shōmu</a:t>
            </a:r>
            <a:r>
              <a:rPr lang="en-US" baseline="0" dirty="0" smtClean="0">
                <a:latin typeface="Verdana" panose="020B0604030504040204" pitchFamily="34" charset="0"/>
                <a:ea typeface="Verdana" panose="020B0604030504040204" pitchFamily="34" charset="0"/>
                <a:cs typeface="Verdana" panose="020B0604030504040204" pitchFamily="34" charset="0"/>
              </a:rPr>
              <a:t>. While Buddhism had been becoming increasingly popular in Japan, Emperor </a:t>
            </a:r>
            <a:r>
              <a:rPr lang="en-US" baseline="0" dirty="0" err="1" smtClean="0">
                <a:latin typeface="Verdana" panose="020B0604030504040204" pitchFamily="34" charset="0"/>
                <a:ea typeface="Verdana" panose="020B0604030504040204" pitchFamily="34" charset="0"/>
                <a:cs typeface="Verdana" panose="020B0604030504040204" pitchFamily="34" charset="0"/>
              </a:rPr>
              <a:t>Shōmu</a:t>
            </a:r>
            <a:r>
              <a:rPr lang="en-US" baseline="0" dirty="0" smtClean="0">
                <a:latin typeface="Verdana" panose="020B0604030504040204" pitchFamily="34" charset="0"/>
                <a:ea typeface="Verdana" panose="020B0604030504040204" pitchFamily="34" charset="0"/>
                <a:cs typeface="Verdana" panose="020B0604030504040204" pitchFamily="34" charset="0"/>
              </a:rPr>
              <a:t> was the first emperor to rule with Buddhism as the state religion. This is the </a:t>
            </a:r>
            <a:r>
              <a:rPr lang="en-US" i="1" baseline="0" dirty="0" err="1" smtClean="0">
                <a:latin typeface="Verdana" panose="020B0604030504040204" pitchFamily="34" charset="0"/>
                <a:ea typeface="Verdana" panose="020B0604030504040204" pitchFamily="34" charset="0"/>
                <a:cs typeface="Verdana" panose="020B0604030504040204" pitchFamily="34" charset="0"/>
              </a:rPr>
              <a:t>Dainichi</a:t>
            </a:r>
            <a:r>
              <a:rPr lang="en-US" baseline="0" dirty="0" smtClean="0">
                <a:latin typeface="Verdana" panose="020B0604030504040204" pitchFamily="34" charset="0"/>
                <a:ea typeface="Verdana" panose="020B0604030504040204" pitchFamily="34" charset="0"/>
                <a:cs typeface="Verdana" panose="020B0604030504040204" pitchFamily="34" charset="0"/>
              </a:rPr>
              <a:t> or </a:t>
            </a:r>
            <a:r>
              <a:rPr lang="en-US" baseline="0" dirty="0" err="1" smtClean="0">
                <a:latin typeface="Verdana" panose="020B0604030504040204" pitchFamily="34" charset="0"/>
                <a:ea typeface="Verdana" panose="020B0604030504040204" pitchFamily="34" charset="0"/>
                <a:cs typeface="Verdana" panose="020B0604030504040204" pitchFamily="34" charset="0"/>
              </a:rPr>
              <a:t>Vaicorana</a:t>
            </a:r>
            <a:r>
              <a:rPr lang="en-US" baseline="0" dirty="0" smtClean="0">
                <a:latin typeface="Verdana" panose="020B0604030504040204" pitchFamily="34" charset="0"/>
                <a:ea typeface="Verdana" panose="020B0604030504040204" pitchFamily="34" charset="0"/>
                <a:cs typeface="Verdana" panose="020B0604030504040204" pitchFamily="34" charset="0"/>
              </a:rPr>
              <a:t> Buddha. In Mahayana Buddhism, this is the Cosmic Buddha from whom all other </a:t>
            </a:r>
            <a:r>
              <a:rPr lang="en-US" baseline="0" dirty="0" err="1" smtClean="0">
                <a:latin typeface="Verdana" panose="020B0604030504040204" pitchFamily="34" charset="0"/>
                <a:ea typeface="Verdana" panose="020B0604030504040204" pitchFamily="34" charset="0"/>
                <a:cs typeface="Verdana" panose="020B0604030504040204" pitchFamily="34" charset="0"/>
              </a:rPr>
              <a:t>Buddhas</a:t>
            </a:r>
            <a:r>
              <a:rPr lang="en-US" baseline="0" dirty="0" smtClean="0">
                <a:latin typeface="Verdana" panose="020B0604030504040204" pitchFamily="34" charset="0"/>
                <a:ea typeface="Verdana" panose="020B0604030504040204" pitchFamily="34" charset="0"/>
                <a:cs typeface="Verdana" panose="020B0604030504040204" pitchFamily="34" charset="0"/>
              </a:rPr>
              <a:t> emanate. Emperor </a:t>
            </a:r>
            <a:r>
              <a:rPr lang="en-US" baseline="0" dirty="0" err="1" smtClean="0">
                <a:latin typeface="Verdana" panose="020B0604030504040204" pitchFamily="34" charset="0"/>
                <a:ea typeface="Verdana" panose="020B0604030504040204" pitchFamily="34" charset="0"/>
                <a:cs typeface="Verdana" panose="020B0604030504040204" pitchFamily="34" charset="0"/>
              </a:rPr>
              <a:t>Shōmu</a:t>
            </a:r>
            <a:r>
              <a:rPr lang="en-US" baseline="0" dirty="0" smtClean="0">
                <a:latin typeface="Verdana" panose="020B0604030504040204" pitchFamily="34" charset="0"/>
                <a:ea typeface="Verdana" panose="020B0604030504040204" pitchFamily="34" charset="0"/>
                <a:cs typeface="Verdana" panose="020B0604030504040204" pitchFamily="34" charset="0"/>
              </a:rPr>
              <a:t> was thus choosing to associate himself with this powerful Buddha. The smaller </a:t>
            </a:r>
            <a:r>
              <a:rPr lang="en-US" baseline="0" dirty="0" err="1" smtClean="0">
                <a:latin typeface="Verdana" panose="020B0604030504040204" pitchFamily="34" charset="0"/>
                <a:ea typeface="Verdana" panose="020B0604030504040204" pitchFamily="34" charset="0"/>
                <a:cs typeface="Verdana" panose="020B0604030504040204" pitchFamily="34" charset="0"/>
              </a:rPr>
              <a:t>Buddhas</a:t>
            </a:r>
            <a:r>
              <a:rPr lang="en-US" baseline="0" dirty="0" smtClean="0">
                <a:latin typeface="Verdana" panose="020B0604030504040204" pitchFamily="34" charset="0"/>
                <a:ea typeface="Verdana" panose="020B0604030504040204" pitchFamily="34" charset="0"/>
                <a:cs typeface="Verdana" panose="020B0604030504040204" pitchFamily="34" charset="0"/>
              </a:rPr>
              <a:t> that encircle the larger figure on the halo represent all the other </a:t>
            </a:r>
            <a:r>
              <a:rPr lang="en-US" baseline="0" dirty="0" err="1" smtClean="0">
                <a:latin typeface="Verdana" panose="020B0604030504040204" pitchFamily="34" charset="0"/>
                <a:ea typeface="Verdana" panose="020B0604030504040204" pitchFamily="34" charset="0"/>
                <a:cs typeface="Verdana" panose="020B0604030504040204" pitchFamily="34" charset="0"/>
              </a:rPr>
              <a:t>Buddhas</a:t>
            </a:r>
            <a:r>
              <a:rPr lang="en-US" baseline="0"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DDFFF8-E9B8-4A02-B5CC-96667A504BD9}" type="slidenum">
              <a:rPr lang="en-US" smtClean="0"/>
              <a:pPr/>
              <a:t>2</a:t>
            </a:fld>
            <a:endParaRPr lang="en-US"/>
          </a:p>
        </p:txBody>
      </p:sp>
    </p:spTree>
    <p:extLst>
      <p:ext uri="{BB962C8B-B14F-4D97-AF65-F5344CB8AC3E}">
        <p14:creationId xmlns:p14="http://schemas.microsoft.com/office/powerpoint/2010/main" xmlns="" val="289087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Buddhists believe</a:t>
            </a:r>
            <a:r>
              <a:rPr lang="en-US" baseline="0" dirty="0" smtClean="0">
                <a:latin typeface="Verdana" panose="020B0604030504040204" pitchFamily="34" charset="0"/>
                <a:ea typeface="Verdana" panose="020B0604030504040204" pitchFamily="34" charset="0"/>
                <a:cs typeface="Verdana" panose="020B0604030504040204" pitchFamily="34" charset="0"/>
              </a:rPr>
              <a:t> in karma, the idea that actions have consequences both in this lifetime and the next—they also believe in reincarnation. The primary goal for Buddhists is to understand the Truth of Reality, thus achieving nirvana and escaping the cycle of rebirth. Those individuals most actively seeking the Truth usually join monasteries and devote their lives to their search. For Buddhists who do not separate themselves from the world as monks or nuns, their goal is to accumulate good karma so their next life will be better than this one. Building temples and making donations to temples or monasteries is one of the primary ways that these Buddhists could accumulate good karma. The building of </a:t>
            </a:r>
            <a:r>
              <a:rPr lang="en-US" baseline="0" dirty="0" err="1" smtClean="0">
                <a:latin typeface="Verdana" panose="020B0604030504040204" pitchFamily="34" charset="0"/>
                <a:ea typeface="Verdana" panose="020B0604030504040204" pitchFamily="34" charset="0"/>
                <a:cs typeface="Verdana" panose="020B0604030504040204" pitchFamily="34" charset="0"/>
              </a:rPr>
              <a:t>Tōdai-ji</a:t>
            </a:r>
            <a:r>
              <a:rPr lang="en-US" baseline="0" dirty="0" smtClean="0">
                <a:latin typeface="Verdana" panose="020B0604030504040204" pitchFamily="34" charset="0"/>
                <a:ea typeface="Verdana" panose="020B0604030504040204" pitchFamily="34" charset="0"/>
                <a:cs typeface="Verdana" panose="020B0604030504040204" pitchFamily="34" charset="0"/>
              </a:rPr>
              <a:t> and its </a:t>
            </a:r>
            <a:r>
              <a:rPr lang="en-US" i="1" baseline="0" dirty="0" err="1" smtClean="0">
                <a:latin typeface="Verdana" panose="020B0604030504040204" pitchFamily="34" charset="0"/>
                <a:ea typeface="Verdana" panose="020B0604030504040204" pitchFamily="34" charset="0"/>
                <a:cs typeface="Verdana" panose="020B0604030504040204" pitchFamily="34" charset="0"/>
              </a:rPr>
              <a:t>Daibutsu</a:t>
            </a:r>
            <a:r>
              <a:rPr lang="en-US" baseline="0" dirty="0" smtClean="0">
                <a:latin typeface="Verdana" panose="020B0604030504040204" pitchFamily="34" charset="0"/>
                <a:ea typeface="Verdana" panose="020B0604030504040204" pitchFamily="34" charset="0"/>
                <a:cs typeface="Verdana" panose="020B0604030504040204" pitchFamily="34" charset="0"/>
              </a:rPr>
              <a:t> would have banked enormous amounts of karma for everyone involved, but particularly for Emperor </a:t>
            </a:r>
            <a:r>
              <a:rPr lang="en-US" baseline="0" dirty="0" err="1" smtClean="0">
                <a:latin typeface="Verdana" panose="020B0604030504040204" pitchFamily="34" charset="0"/>
                <a:ea typeface="Verdana" panose="020B0604030504040204" pitchFamily="34" charset="0"/>
                <a:cs typeface="Verdana" panose="020B0604030504040204" pitchFamily="34" charset="0"/>
              </a:rPr>
              <a:t>Shōmu</a:t>
            </a:r>
            <a:r>
              <a:rPr lang="en-US" baseline="0"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DDFFF8-E9B8-4A02-B5CC-96667A504BD9}" type="slidenum">
              <a:rPr lang="en-US" smtClean="0"/>
              <a:pPr/>
              <a:t>3</a:t>
            </a:fld>
            <a:endParaRPr lang="en-US"/>
          </a:p>
        </p:txBody>
      </p:sp>
    </p:spTree>
    <p:extLst>
      <p:ext uri="{BB962C8B-B14F-4D97-AF65-F5344CB8AC3E}">
        <p14:creationId xmlns:p14="http://schemas.microsoft.com/office/powerpoint/2010/main" xmlns="" val="181177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The</a:t>
            </a:r>
            <a:r>
              <a:rPr lang="en-US" baseline="0" dirty="0" smtClean="0">
                <a:latin typeface="Verdana" panose="020B0604030504040204" pitchFamily="34" charset="0"/>
                <a:ea typeface="Verdana" panose="020B0604030504040204" pitchFamily="34" charset="0"/>
                <a:cs typeface="Verdana" panose="020B0604030504040204" pitchFamily="34" charset="0"/>
              </a:rPr>
              <a:t> current structure and statue (with the exception of the base) are not the originals from the 8</a:t>
            </a:r>
            <a:r>
              <a:rPr lang="en-US" baseline="30000" dirty="0" smtClean="0">
                <a:latin typeface="Verdana" panose="020B0604030504040204" pitchFamily="34" charset="0"/>
                <a:ea typeface="Verdana" panose="020B0604030504040204" pitchFamily="34" charset="0"/>
                <a:cs typeface="Verdana" panose="020B0604030504040204" pitchFamily="34" charset="0"/>
              </a:rPr>
              <a:t>th</a:t>
            </a:r>
            <a:r>
              <a:rPr lang="en-US" baseline="0" dirty="0" smtClean="0">
                <a:latin typeface="Verdana" panose="020B0604030504040204" pitchFamily="34" charset="0"/>
                <a:ea typeface="Verdana" panose="020B0604030504040204" pitchFamily="34" charset="0"/>
                <a:cs typeface="Verdana" panose="020B0604030504040204" pitchFamily="34" charset="0"/>
              </a:rPr>
              <a:t> century. The Great Hall has burned down and been rebuilt at least twice. The statue is cast in bronze and the building is all wood. Not only was wood used in constructing the Great Hall; it was also used as charcoal for the casting process. </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40DDFFF8-E9B8-4A02-B5CC-96667A504BD9}" type="slidenum">
              <a:rPr lang="en-US" smtClean="0"/>
              <a:pPr/>
              <a:t>4</a:t>
            </a:fld>
            <a:endParaRPr lang="en-US"/>
          </a:p>
        </p:txBody>
      </p:sp>
    </p:spTree>
    <p:extLst>
      <p:ext uri="{BB962C8B-B14F-4D97-AF65-F5344CB8AC3E}">
        <p14:creationId xmlns:p14="http://schemas.microsoft.com/office/powerpoint/2010/main" xmlns="" val="256856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These are replicas of the lotus</a:t>
            </a:r>
            <a:r>
              <a:rPr lang="en-US" baseline="0" dirty="0" smtClean="0">
                <a:latin typeface="Verdana" panose="020B0604030504040204" pitchFamily="34" charset="0"/>
                <a:ea typeface="Verdana" panose="020B0604030504040204" pitchFamily="34" charset="0"/>
                <a:cs typeface="Verdana" panose="020B0604030504040204" pitchFamily="34" charset="0"/>
              </a:rPr>
              <a:t> petals that surround the </a:t>
            </a:r>
            <a:r>
              <a:rPr lang="en-US" i="1" baseline="0" dirty="0" err="1" smtClean="0">
                <a:latin typeface="Verdana" panose="020B0604030504040204" pitchFamily="34" charset="0"/>
                <a:ea typeface="Verdana" panose="020B0604030504040204" pitchFamily="34" charset="0"/>
                <a:cs typeface="Verdana" panose="020B0604030504040204" pitchFamily="34" charset="0"/>
              </a:rPr>
              <a:t>Daibutsu</a:t>
            </a:r>
            <a:r>
              <a:rPr lang="en-US" baseline="0" dirty="0" smtClean="0">
                <a:latin typeface="Verdana" panose="020B0604030504040204" pitchFamily="34" charset="0"/>
                <a:ea typeface="Verdana" panose="020B0604030504040204" pitchFamily="34" charset="0"/>
                <a:cs typeface="Verdana" panose="020B0604030504040204" pitchFamily="34" charset="0"/>
              </a:rPr>
              <a:t>. This provides some idea as to the size of the statue. One of the postcards available at the gift shop shows two workers standing in the palm of the statue’s right hand to clean it. Slide 2 shows a monk and guests at the altar at the foot of the </a:t>
            </a:r>
            <a:r>
              <a:rPr lang="en-US" i="1" baseline="0" dirty="0" err="1" smtClean="0">
                <a:latin typeface="Verdana" panose="020B0604030504040204" pitchFamily="34" charset="0"/>
                <a:ea typeface="Verdana" panose="020B0604030504040204" pitchFamily="34" charset="0"/>
                <a:cs typeface="Verdana" panose="020B0604030504040204" pitchFamily="34" charset="0"/>
              </a:rPr>
              <a:t>Daibutsu</a:t>
            </a:r>
            <a:r>
              <a:rPr lang="en-US" baseline="0"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DDFFF8-E9B8-4A02-B5CC-96667A504BD9}" type="slidenum">
              <a:rPr lang="en-US" smtClean="0"/>
              <a:pPr/>
              <a:t>5</a:t>
            </a:fld>
            <a:endParaRPr lang="en-US"/>
          </a:p>
        </p:txBody>
      </p:sp>
    </p:spTree>
    <p:extLst>
      <p:ext uri="{BB962C8B-B14F-4D97-AF65-F5344CB8AC3E}">
        <p14:creationId xmlns:p14="http://schemas.microsoft.com/office/powerpoint/2010/main" xmlns="" val="367280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This image is of the area immediately in</a:t>
            </a:r>
            <a:r>
              <a:rPr lang="en-US" baseline="0" dirty="0" smtClean="0">
                <a:latin typeface="Verdana" panose="020B0604030504040204" pitchFamily="34" charset="0"/>
                <a:ea typeface="Verdana" panose="020B0604030504040204" pitchFamily="34" charset="0"/>
                <a:cs typeface="Verdana" panose="020B0604030504040204" pitchFamily="34" charset="0"/>
              </a:rPr>
              <a:t> front of the statue and shows details of the building’s construction.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DDFFF8-E9B8-4A02-B5CC-96667A504BD9}" type="slidenum">
              <a:rPr lang="en-US" smtClean="0"/>
              <a:pPr/>
              <a:t>6</a:t>
            </a:fld>
            <a:endParaRPr lang="en-US"/>
          </a:p>
        </p:txBody>
      </p:sp>
    </p:spTree>
    <p:extLst>
      <p:ext uri="{BB962C8B-B14F-4D97-AF65-F5344CB8AC3E}">
        <p14:creationId xmlns:p14="http://schemas.microsoft.com/office/powerpoint/2010/main" xmlns="" val="257939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The three people in the foreground are members of</a:t>
            </a:r>
            <a:r>
              <a:rPr lang="en-US" baseline="0" dirty="0" smtClean="0">
                <a:latin typeface="Verdana" panose="020B0604030504040204" pitchFamily="34" charset="0"/>
                <a:ea typeface="Verdana" panose="020B0604030504040204" pitchFamily="34" charset="0"/>
                <a:cs typeface="Verdana" panose="020B0604030504040204" pitchFamily="34" charset="0"/>
              </a:rPr>
              <a:t> a</a:t>
            </a:r>
            <a:r>
              <a:rPr lang="en-US" dirty="0" smtClean="0">
                <a:latin typeface="Verdana" panose="020B0604030504040204" pitchFamily="34" charset="0"/>
                <a:ea typeface="Verdana" panose="020B0604030504040204" pitchFamily="34" charset="0"/>
                <a:cs typeface="Verdana" panose="020B0604030504040204" pitchFamily="34" charset="0"/>
              </a:rPr>
              <a:t> group</a:t>
            </a:r>
            <a:r>
              <a:rPr lang="en-US" baseline="0" dirty="0" smtClean="0">
                <a:latin typeface="Verdana" panose="020B0604030504040204" pitchFamily="34" charset="0"/>
                <a:ea typeface="Verdana" panose="020B0604030504040204" pitchFamily="34" charset="0"/>
                <a:cs typeface="Verdana" panose="020B0604030504040204" pitchFamily="34" charset="0"/>
              </a:rPr>
              <a:t> of teachers who traveled to Japan on a study tour</a:t>
            </a:r>
            <a:r>
              <a:rPr lang="en-US" dirty="0" smtClean="0">
                <a:latin typeface="Verdana" panose="020B0604030504040204" pitchFamily="34" charset="0"/>
                <a:ea typeface="Verdana" panose="020B0604030504040204" pitchFamily="34" charset="0"/>
                <a:cs typeface="Verdana" panose="020B0604030504040204" pitchFamily="34" charset="0"/>
              </a:rPr>
              <a:t>. The doors behind them are the entrance to the hall.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DDFFF8-E9B8-4A02-B5CC-96667A504BD9}" type="slidenum">
              <a:rPr lang="en-US" smtClean="0"/>
              <a:pPr/>
              <a:t>7</a:t>
            </a:fld>
            <a:endParaRPr lang="en-US"/>
          </a:p>
        </p:txBody>
      </p:sp>
    </p:spTree>
    <p:extLst>
      <p:ext uri="{BB962C8B-B14F-4D97-AF65-F5344CB8AC3E}">
        <p14:creationId xmlns:p14="http://schemas.microsoft.com/office/powerpoint/2010/main" xmlns="" val="127786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This is the main hall at</a:t>
            </a:r>
            <a:r>
              <a:rPr lang="en-US" baseline="0" dirty="0" smtClean="0">
                <a:latin typeface="Verdana" panose="020B0604030504040204" pitchFamily="34" charset="0"/>
                <a:ea typeface="Verdana" panose="020B0604030504040204" pitchFamily="34" charset="0"/>
                <a:cs typeface="Verdana" panose="020B0604030504040204" pitchFamily="34" charset="0"/>
              </a:rPr>
              <a:t> </a:t>
            </a:r>
            <a:r>
              <a:rPr lang="en-US" baseline="0" dirty="0" err="1" smtClean="0">
                <a:latin typeface="Verdana" panose="020B0604030504040204" pitchFamily="34" charset="0"/>
                <a:ea typeface="Verdana" panose="020B0604030504040204" pitchFamily="34" charset="0"/>
                <a:cs typeface="Verdana" panose="020B0604030504040204" pitchFamily="34" charset="0"/>
              </a:rPr>
              <a:t>Tōdai-ji</a:t>
            </a:r>
            <a:r>
              <a:rPr lang="en-US" baseline="0" dirty="0" smtClean="0">
                <a:latin typeface="Verdana" panose="020B0604030504040204" pitchFamily="34" charset="0"/>
                <a:ea typeface="Verdana" panose="020B0604030504040204" pitchFamily="34" charset="0"/>
                <a:cs typeface="Verdana" panose="020B0604030504040204" pitchFamily="34" charset="0"/>
              </a:rPr>
              <a:t>, which houses the </a:t>
            </a:r>
            <a:r>
              <a:rPr lang="en-US" i="1" baseline="0" dirty="0" err="1" smtClean="0">
                <a:latin typeface="Verdana" panose="020B0604030504040204" pitchFamily="34" charset="0"/>
                <a:ea typeface="Verdana" panose="020B0604030504040204" pitchFamily="34" charset="0"/>
                <a:cs typeface="Verdana" panose="020B0604030504040204" pitchFamily="34" charset="0"/>
              </a:rPr>
              <a:t>Daibutsu</a:t>
            </a:r>
            <a:r>
              <a:rPr lang="en-US" baseline="0" dirty="0" smtClean="0">
                <a:latin typeface="Verdana" panose="020B0604030504040204" pitchFamily="34" charset="0"/>
                <a:ea typeface="Verdana" panose="020B0604030504040204" pitchFamily="34" charset="0"/>
                <a:cs typeface="Verdana" panose="020B0604030504040204" pitchFamily="34" charset="0"/>
              </a:rPr>
              <a:t>. Today, this building is described as the largest wooden building in the world. It is not as wide as the original building constructed in the 8</a:t>
            </a:r>
            <a:r>
              <a:rPr lang="en-US" baseline="30000" dirty="0" smtClean="0">
                <a:latin typeface="Verdana" panose="020B0604030504040204" pitchFamily="34" charset="0"/>
                <a:ea typeface="Verdana" panose="020B0604030504040204" pitchFamily="34" charset="0"/>
                <a:cs typeface="Verdana" panose="020B0604030504040204" pitchFamily="34" charset="0"/>
              </a:rPr>
              <a:t>th</a:t>
            </a:r>
            <a:r>
              <a:rPr lang="en-US" baseline="0" dirty="0" smtClean="0">
                <a:latin typeface="Verdana" panose="020B0604030504040204" pitchFamily="34" charset="0"/>
                <a:ea typeface="Verdana" panose="020B0604030504040204" pitchFamily="34" charset="0"/>
                <a:cs typeface="Verdana" panose="020B0604030504040204" pitchFamily="34" charset="0"/>
              </a:rPr>
              <a:t> century. The original Great Buddha Hall was 11 bays wide; the current building is 7 bays wide. </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DDFFF8-E9B8-4A02-B5CC-96667A504BD9}" type="slidenum">
              <a:rPr lang="en-US" smtClean="0"/>
              <a:pPr/>
              <a:t>8</a:t>
            </a:fld>
            <a:endParaRPr lang="en-US"/>
          </a:p>
        </p:txBody>
      </p:sp>
    </p:spTree>
    <p:extLst>
      <p:ext uri="{BB962C8B-B14F-4D97-AF65-F5344CB8AC3E}">
        <p14:creationId xmlns:p14="http://schemas.microsoft.com/office/powerpoint/2010/main" xmlns="" val="211132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i="1" dirty="0" err="1" smtClean="0">
                <a:latin typeface="Verdana" panose="020B0604030504040204" pitchFamily="34" charset="0"/>
                <a:ea typeface="Verdana" panose="020B0604030504040204" pitchFamily="34" charset="0"/>
                <a:cs typeface="Verdana" panose="020B0604030504040204" pitchFamily="34" charset="0"/>
              </a:rPr>
              <a:t>Daibutsu</a:t>
            </a:r>
            <a:r>
              <a:rPr lang="en-US" dirty="0" smtClean="0">
                <a:latin typeface="Verdana" panose="020B0604030504040204" pitchFamily="34" charset="0"/>
                <a:ea typeface="Verdana" panose="020B0604030504040204" pitchFamily="34" charset="0"/>
                <a:cs typeface="Verdana" panose="020B0604030504040204" pitchFamily="34" charset="0"/>
              </a:rPr>
              <a:t> sits directly behind these</a:t>
            </a:r>
            <a:r>
              <a:rPr lang="en-US" baseline="0" dirty="0" smtClean="0">
                <a:latin typeface="Verdana" panose="020B0604030504040204" pitchFamily="34" charset="0"/>
                <a:ea typeface="Verdana" panose="020B0604030504040204" pitchFamily="34" charset="0"/>
                <a:cs typeface="Verdana" panose="020B0604030504040204" pitchFamily="34" charset="0"/>
              </a:rPr>
              <a:t> main doors. The hall was built to be large enough to accommodate the </a:t>
            </a:r>
            <a:r>
              <a:rPr lang="en-US" i="1" baseline="0" dirty="0" err="1" smtClean="0">
                <a:latin typeface="Verdana" panose="020B0604030504040204" pitchFamily="34" charset="0"/>
                <a:ea typeface="Verdana" panose="020B0604030504040204" pitchFamily="34" charset="0"/>
                <a:cs typeface="Verdana" panose="020B0604030504040204" pitchFamily="34" charset="0"/>
              </a:rPr>
              <a:t>Daibutsu</a:t>
            </a:r>
            <a:r>
              <a:rPr lang="en-US" baseline="0" dirty="0" smtClean="0">
                <a:latin typeface="Verdana" panose="020B0604030504040204" pitchFamily="34" charset="0"/>
                <a:ea typeface="Verdana" panose="020B0604030504040204" pitchFamily="34" charset="0"/>
                <a:cs typeface="Verdana" panose="020B0604030504040204" pitchFamily="34" charset="0"/>
              </a:rPr>
              <a:t>. For New Year, the smaller doors above the central doors are opened and the </a:t>
            </a:r>
            <a:r>
              <a:rPr lang="en-US" i="1" baseline="0" dirty="0" err="1" smtClean="0">
                <a:latin typeface="Verdana" panose="020B0604030504040204" pitchFamily="34" charset="0"/>
                <a:ea typeface="Verdana" panose="020B0604030504040204" pitchFamily="34" charset="0"/>
                <a:cs typeface="Verdana" panose="020B0604030504040204" pitchFamily="34" charset="0"/>
              </a:rPr>
              <a:t>Daibutsu</a:t>
            </a:r>
            <a:r>
              <a:rPr lang="en-US" baseline="0" dirty="0" err="1" smtClean="0">
                <a:latin typeface="Verdana" panose="020B0604030504040204" pitchFamily="34" charset="0"/>
                <a:ea typeface="Verdana" panose="020B0604030504040204" pitchFamily="34" charset="0"/>
                <a:cs typeface="Verdana" panose="020B0604030504040204" pitchFamily="34" charset="0"/>
              </a:rPr>
              <a:t>’s</a:t>
            </a:r>
            <a:r>
              <a:rPr lang="en-US" baseline="0" dirty="0" smtClean="0">
                <a:latin typeface="Verdana" panose="020B0604030504040204" pitchFamily="34" charset="0"/>
                <a:ea typeface="Verdana" panose="020B0604030504040204" pitchFamily="34" charset="0"/>
                <a:cs typeface="Verdana" panose="020B0604030504040204" pitchFamily="34" charset="0"/>
              </a:rPr>
              <a:t> face is visible.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0DDFFF8-E9B8-4A02-B5CC-96667A504BD9}" type="slidenum">
              <a:rPr lang="en-US" smtClean="0"/>
              <a:pPr/>
              <a:t>9</a:t>
            </a:fld>
            <a:endParaRPr lang="en-US"/>
          </a:p>
        </p:txBody>
      </p:sp>
    </p:spTree>
    <p:extLst>
      <p:ext uri="{BB962C8B-B14F-4D97-AF65-F5344CB8AC3E}">
        <p14:creationId xmlns:p14="http://schemas.microsoft.com/office/powerpoint/2010/main" xmlns="" val="274762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7A87FD6-4ED0-41A1-B713-4BBB17203B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A87FD6-4ED0-41A1-B713-4BBB17203B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A87FD6-4ED0-41A1-B713-4BBB17203B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3446081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157322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1970040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522475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3458185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4024525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2860911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230065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A87FD6-4ED0-41A1-B713-4BBB17203B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894039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3954179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1DED1-4707-46E9-8EA6-16237389D9EC}"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265202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A87FD6-4ED0-41A1-B713-4BBB17203B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A87FD6-4ED0-41A1-B713-4BBB17203B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7A87FD6-4ED0-41A1-B713-4BBB17203B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7A87FD6-4ED0-41A1-B713-4BBB17203B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7A87FD6-4ED0-41A1-B713-4BBB17203B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A87FD6-4ED0-41A1-B713-4BBB17203B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51DED1-4707-46E9-8EA6-16237389D9EC}" type="datetimeFigureOut">
              <a:rPr lang="en-US" smtClean="0"/>
              <a:pPr/>
              <a:t>11/12/2014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7A87FD6-4ED0-41A1-B713-4BBB17203B6A}"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B51DED1-4707-46E9-8EA6-16237389D9EC}" type="datetimeFigureOut">
              <a:rPr lang="en-US" smtClean="0"/>
              <a:pPr/>
              <a:t>11/12/2014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7A87FD6-4ED0-41A1-B713-4BBB17203B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1DED1-4707-46E9-8EA6-16237389D9EC}" type="datetimeFigureOut">
              <a:rPr lang="en-US" smtClean="0"/>
              <a:pPr/>
              <a:t>11/12/2014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87FD6-4ED0-41A1-B713-4BBB17203B6A}" type="slidenum">
              <a:rPr lang="en-US" smtClean="0"/>
              <a:pPr/>
              <a:t>‹#›</a:t>
            </a:fld>
            <a:endParaRPr lang="en-US"/>
          </a:p>
        </p:txBody>
      </p:sp>
    </p:spTree>
    <p:extLst>
      <p:ext uri="{BB962C8B-B14F-4D97-AF65-F5344CB8AC3E}">
        <p14:creationId xmlns:p14="http://schemas.microsoft.com/office/powerpoint/2010/main" xmlns="" val="18890065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latin typeface="Verdana" panose="020B0604030504040204" pitchFamily="34" charset="0"/>
                <a:ea typeface="Verdana" panose="020B0604030504040204" pitchFamily="34" charset="0"/>
                <a:cs typeface="Verdana" panose="020B0604030504040204" pitchFamily="34" charset="0"/>
              </a:rPr>
              <a:t>BUILDING </a:t>
            </a:r>
            <a:r>
              <a:rPr lang="en-US" sz="4800" dirty="0" err="1" smtClean="0">
                <a:latin typeface="Verdana" panose="020B0604030504040204" pitchFamily="34" charset="0"/>
                <a:ea typeface="Verdana" panose="020B0604030504040204" pitchFamily="34" charset="0"/>
                <a:cs typeface="Verdana" panose="020B0604030504040204" pitchFamily="34" charset="0"/>
              </a:rPr>
              <a:t>T</a:t>
            </a:r>
            <a:r>
              <a:rPr lang="en-US" sz="4800" cap="all" dirty="0" err="1">
                <a:latin typeface="Verdana" panose="020B0604030504040204" pitchFamily="34" charset="0"/>
                <a:ea typeface="Verdana" panose="020B0604030504040204" pitchFamily="34" charset="0"/>
                <a:cs typeface="Verdana" panose="020B0604030504040204" pitchFamily="34" charset="0"/>
              </a:rPr>
              <a:t>ō</a:t>
            </a:r>
            <a:r>
              <a:rPr lang="en-US" sz="4800" dirty="0" err="1" smtClean="0">
                <a:latin typeface="Verdana" panose="020B0604030504040204" pitchFamily="34" charset="0"/>
                <a:ea typeface="Verdana" panose="020B0604030504040204" pitchFamily="34" charset="0"/>
                <a:cs typeface="Verdana" panose="020B0604030504040204" pitchFamily="34" charset="0"/>
              </a:rPr>
              <a:t>DAI</a:t>
            </a:r>
            <a:r>
              <a:rPr lang="en-US" sz="4800" dirty="0" smtClean="0">
                <a:latin typeface="Verdana" panose="020B0604030504040204" pitchFamily="34" charset="0"/>
                <a:ea typeface="Verdana" panose="020B0604030504040204" pitchFamily="34" charset="0"/>
                <a:cs typeface="Verdana" panose="020B0604030504040204" pitchFamily="34" charset="0"/>
              </a:rPr>
              <a:t>-JI</a:t>
            </a:r>
            <a:endParaRPr lang="en-US" sz="48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p:txBody>
          <a:bodyPr>
            <a:normAutofit fontScale="92500"/>
          </a:bodyPr>
          <a:lstStyle/>
          <a:p>
            <a:r>
              <a:rPr lang="en-U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Was building the Great Buddha and its hall a good use of Nara Japan’s resources?</a:t>
            </a:r>
          </a:p>
          <a:p>
            <a:endParaRPr lang="en-US" dirty="0">
              <a:solidFill>
                <a:schemeClr val="tx1"/>
              </a:solidFill>
            </a:endParaRPr>
          </a:p>
        </p:txBody>
      </p:sp>
      <p:sp>
        <p:nvSpPr>
          <p:cNvPr id="4" name="TextBox 3"/>
          <p:cNvSpPr txBox="1"/>
          <p:nvPr/>
        </p:nvSpPr>
        <p:spPr>
          <a:xfrm>
            <a:off x="3657600" y="6019800"/>
            <a:ext cx="4953000" cy="246221"/>
          </a:xfrm>
          <a:prstGeom prst="rect">
            <a:avLst/>
          </a:prstGeom>
          <a:noFill/>
        </p:spPr>
        <p:txBody>
          <a:bodyPr wrap="square" rtlCol="0">
            <a:spAutoFit/>
          </a:bodyPr>
          <a:lstStyle/>
          <a:p>
            <a:pPr algn="r"/>
            <a:r>
              <a:rPr lang="en-US" sz="1000" dirty="0" smtClean="0"/>
              <a:t>© 2014 Program for Teaching East Asia, University of Colorado</a:t>
            </a:r>
            <a:endParaRPr lang="en-US" sz="1000" dirty="0"/>
          </a:p>
        </p:txBody>
      </p:sp>
    </p:spTree>
    <p:extLst>
      <p:ext uri="{BB962C8B-B14F-4D97-AF65-F5344CB8AC3E}">
        <p14:creationId xmlns:p14="http://schemas.microsoft.com/office/powerpoint/2010/main" xmlns="" val="210281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latin typeface="Verdana" panose="020B0604030504040204" pitchFamily="34" charset="0"/>
                <a:ea typeface="Verdana" panose="020B0604030504040204" pitchFamily="34" charset="0"/>
                <a:cs typeface="Verdana" panose="020B0604030504040204" pitchFamily="34" charset="0"/>
              </a:rPr>
              <a:t>Lecture Hall at </a:t>
            </a:r>
            <a:br>
              <a:rPr lang="en-US" dirty="0" smtClean="0">
                <a:latin typeface="Verdana" panose="020B0604030504040204" pitchFamily="34" charset="0"/>
                <a:ea typeface="Verdana" panose="020B0604030504040204" pitchFamily="34" charset="0"/>
                <a:cs typeface="Verdana" panose="020B0604030504040204" pitchFamily="34" charset="0"/>
              </a:rPr>
            </a:br>
            <a:r>
              <a:rPr lang="en-US" dirty="0" err="1" smtClean="0">
                <a:latin typeface="Verdana" panose="020B0604030504040204" pitchFamily="34" charset="0"/>
                <a:ea typeface="Verdana" panose="020B0604030504040204" pitchFamily="34" charset="0"/>
                <a:cs typeface="Verdana" panose="020B0604030504040204" pitchFamily="34" charset="0"/>
              </a:rPr>
              <a:t>Hōryū-ji</a:t>
            </a:r>
            <a:r>
              <a:rPr lang="en-US" dirty="0" smtClean="0">
                <a:latin typeface="Verdana" panose="020B0604030504040204" pitchFamily="34" charset="0"/>
                <a:ea typeface="Verdana" panose="020B0604030504040204" pitchFamily="34" charset="0"/>
                <a:cs typeface="Verdana" panose="020B0604030504040204" pitchFamily="34" charset="0"/>
              </a:rPr>
              <a:t> Temple</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7170" name="Picture 2" descr="F:\japan\16 Horyu ji to Todaiji\IMG_2842.JPG"/>
          <p:cNvPicPr>
            <a:picLocks noGrp="1" noChangeAspect="1" noChangeArrowheads="1"/>
          </p:cNvPicPr>
          <p:nvPr>
            <p:ph idx="4294967295"/>
          </p:nvPr>
        </p:nvPicPr>
        <p:blipFill rotWithShape="1">
          <a:blip r:embed="rId3" cstate="print">
            <a:extLst>
              <a:ext uri="{28A0092B-C50C-407E-A947-70E740481C1C}">
                <a14:useLocalDpi xmlns:a14="http://schemas.microsoft.com/office/drawing/2010/main" xmlns="" val="0"/>
              </a:ext>
            </a:extLst>
          </a:blip>
          <a:stretch/>
        </p:blipFill>
        <p:spPr bwMode="auto">
          <a:xfrm>
            <a:off x="2514600" y="1524000"/>
            <a:ext cx="3390900"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951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japan\16 Horyu ji to Todaiji\IMG_2880.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2209800" y="304800"/>
            <a:ext cx="4648200" cy="6199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7393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japan\17 Todaiji to Sakai\IMG_2891.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8204200" cy="6153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0043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japan\17 Todaiji to Sakai\IMG_2898.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2514600" y="609600"/>
            <a:ext cx="4244553" cy="56600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8755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japan\16 Horyu ji to Todaiji\IMG_2888.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762000" y="457200"/>
            <a:ext cx="7670408" cy="5754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3549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japan\16 Horyu ji to Todaiji\IMG_2881.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2667000" y="609600"/>
            <a:ext cx="4191000" cy="55886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6621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japan\16 Horyu ji to Todaiji\IMG_2879.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2590800" y="258086"/>
            <a:ext cx="4343400" cy="57918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2335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japan\16 Horyu ji to Todaiji\IMG_2873.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1143000" y="609600"/>
            <a:ext cx="7010400" cy="5259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0489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japan\16 Horyu ji to Todaiji\IMG_2869.JPG"/>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2209800" y="435933"/>
            <a:ext cx="4724400" cy="62999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1367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TotalTime>
  <Words>677</Words>
  <Application>Microsoft Office PowerPoint</Application>
  <PresentationFormat>On-screen Show (4:3)</PresentationFormat>
  <Paragraphs>23</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Aspect</vt:lpstr>
      <vt:lpstr>Office Theme</vt:lpstr>
      <vt:lpstr>BUILDING TōDAI-JI</vt:lpstr>
      <vt:lpstr>Slide 2</vt:lpstr>
      <vt:lpstr>Slide 3</vt:lpstr>
      <vt:lpstr>Slide 4</vt:lpstr>
      <vt:lpstr>Slide 5</vt:lpstr>
      <vt:lpstr>Slide 6</vt:lpstr>
      <vt:lpstr>Slide 7</vt:lpstr>
      <vt:lpstr>Slide 8</vt:lpstr>
      <vt:lpstr>Slide 9</vt:lpstr>
      <vt:lpstr>Lecture Hall at  Hōryū-ji Temple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TODAIJI</dc:title>
  <dc:creator>owner</dc:creator>
  <cp:lastModifiedBy>Catherine VH Ishida</cp:lastModifiedBy>
  <cp:revision>29</cp:revision>
  <cp:lastPrinted>2014-10-09T16:14:53Z</cp:lastPrinted>
  <dcterms:created xsi:type="dcterms:W3CDTF">2013-08-26T19:42:00Z</dcterms:created>
  <dcterms:modified xsi:type="dcterms:W3CDTF">2014-11-12T23:54:28Z</dcterms:modified>
</cp:coreProperties>
</file>