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63" r:id="rId4"/>
    <p:sldId id="258" r:id="rId5"/>
    <p:sldId id="267" r:id="rId6"/>
    <p:sldId id="259" r:id="rId7"/>
    <p:sldId id="262" r:id="rId8"/>
    <p:sldId id="268" r:id="rId9"/>
    <p:sldId id="264" r:id="rId10"/>
    <p:sldId id="265" r:id="rId11"/>
    <p:sldId id="266" r:id="rId12"/>
  </p:sldIdLst>
  <p:sldSz cx="12192000" cy="6858000"/>
  <p:notesSz cx="7053263" cy="93567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57" autoAdjust="0"/>
  </p:normalViewPr>
  <p:slideViewPr>
    <p:cSldViewPr snapToGrid="0">
      <p:cViewPr>
        <p:scale>
          <a:sx n="93" d="100"/>
          <a:sy n="93" d="100"/>
        </p:scale>
        <p:origin x="-1272" y="-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460" y="-84"/>
      </p:cViewPr>
      <p:guideLst>
        <p:guide orient="horz" pos="2947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/>
          <a:lstStyle>
            <a:lvl1pPr algn="r">
              <a:defRPr sz="1200"/>
            </a:lvl1pPr>
          </a:lstStyle>
          <a:p>
            <a:fld id="{A5EECFF3-2616-4A7D-82D7-72392B301358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701675"/>
            <a:ext cx="6237287" cy="3508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44445"/>
            <a:ext cx="5642610" cy="4210526"/>
          </a:xfrm>
          <a:prstGeom prst="rect">
            <a:avLst/>
          </a:prstGeom>
        </p:spPr>
        <p:txBody>
          <a:bodyPr vert="horz" lIns="93763" tIns="46881" rIns="93763" bIns="468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87265"/>
            <a:ext cx="3056414" cy="467836"/>
          </a:xfrm>
          <a:prstGeom prst="rect">
            <a:avLst/>
          </a:prstGeom>
        </p:spPr>
        <p:txBody>
          <a:bodyPr vert="horz" lIns="93763" tIns="46881" rIns="93763" bIns="46881" rtlCol="0" anchor="b"/>
          <a:lstStyle>
            <a:lvl1pPr algn="r">
              <a:defRPr sz="1200"/>
            </a:lvl1pPr>
          </a:lstStyle>
          <a:p>
            <a:fld id="{85CEFBE5-F9A6-44C4-BA1B-3B4D8F61F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4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FBE5-F9A6-44C4-BA1B-3B4D8F61FC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5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EFBE5-F9A6-44C4-BA1B-3B4D8F61FC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9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B90CA2D-C24B-465A-8951-43C4911F2066}" type="datetimeFigureOut">
              <a:rPr lang="en-US" smtClean="0"/>
              <a:pPr/>
              <a:t>4/27/2015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1749217-6327-4FDC-85B5-02047E392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nktentacle.com/2010/02/vintage-japanese-industrial-expo-poster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nktentacle.com/2010/07/proletarian-posters-from-1930s-japa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cw.mit.edu/ans7870/21f/21f.027/social_protest_japan/gallery/pages/trg005_pg5_18Sept190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cw.mit.edu/ans7870/21f/21f.027/social_protest_japan/trg_gallery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ans7870/21f/21f.027/social_protest_japan/gallery/pages/trg005_pg5_18Sept1905.ht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cw.mit.edu/ans7870/21f/21f.027/protest_interwar_japan/gal/pij_all/pages/e163_1932_PA082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ohara.mt.tama.hosei.ac.jp/poster/pos_e152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inktentacle.com/2011/02/japanese-graphic-design-from-the-1920s-30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ocw.mit.edu/ans7870/21f/21f.027/protest_interwar_japan/gal/pij_all/pages/e163_1932_PA0825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nktentacle.com/2011/02/japanese-graphic-design-from-the-1920s-30s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Sans" panose="020B0602030504020204" pitchFamily="34" charset="0"/>
                <a:ea typeface="Calibri" panose="020F0502020204030204" pitchFamily="34" charset="0"/>
              </a:rPr>
              <a:t>“Picturing” the </a:t>
            </a:r>
            <a:r>
              <a:rPr lang="en-US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Invention of the Modern Japanese Man</a:t>
            </a:r>
            <a:endParaRPr lang="en-US" dirty="0">
              <a:latin typeface="Lucida Sans" panose="020B06020305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144" y="5938463"/>
            <a:ext cx="851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PowerPoint compiled by Matthew Sudnik and Ted Pierce for </a:t>
            </a:r>
            <a:r>
              <a:rPr lang="en-US" sz="1200" i="1" dirty="0" smtClean="0"/>
              <a:t>Becoming Modern: Early 20</a:t>
            </a:r>
            <a:r>
              <a:rPr lang="en-US" sz="1200" i="1" baseline="30000" dirty="0" smtClean="0"/>
              <a:t>th</a:t>
            </a:r>
            <a:r>
              <a:rPr lang="en-US" sz="1200" i="1" dirty="0" smtClean="0"/>
              <a:t>-Century Japan through Primary Sources.  </a:t>
            </a:r>
            <a:r>
              <a:rPr lang="en-US" sz="1200" dirty="0" smtClean="0"/>
              <a:t>The Program for Teaching East Asia, University of Colorado Boulder, 2015.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33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8720" y="0"/>
            <a:ext cx="48629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91945" y="1521723"/>
            <a:ext cx="37615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  <a:cs typeface="Times New Roman" panose="02020603050405020304" pitchFamily="18" charset="0"/>
              </a:rPr>
              <a:t>Image 7:  National Defense and Resources Exposition - Himeji, 1936 </a:t>
            </a:r>
          </a:p>
          <a:p>
            <a:endParaRPr lang="en-US" sz="2400" dirty="0">
              <a:latin typeface="Lucida Sans" panose="020B06020305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Lucida Sans" panose="020B060203050402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Lucida Sans" panose="020B0602030504020204" pitchFamily="34" charset="0"/>
                <a:ea typeface="Calibri" panose="020F0502020204030204" pitchFamily="34" charset="0"/>
              </a:rPr>
              <a:t>From Pink Tentacle, a Creative Commons site,</a:t>
            </a:r>
          </a:p>
          <a:p>
            <a:r>
              <a:rPr lang="en-US" dirty="0" smtClean="0">
                <a:latin typeface="Lucida Sans" panose="020B0602030504020204" pitchFamily="34" charset="0"/>
                <a:cs typeface="Times New Roman" panose="02020603050405020304" pitchFamily="18" charset="0"/>
                <a:hlinkClick r:id="rId3"/>
              </a:rPr>
              <a:t>http://pinktentacle.com/2010/02/vintage-japanese-industrial-expo-posters</a:t>
            </a:r>
            <a:r>
              <a:rPr lang="en-US" dirty="0" smtClean="0">
                <a:latin typeface="Lucida Sans" panose="020B0602030504020204" pitchFamily="34" charset="0"/>
                <a:hlinkClick r:id="rId3"/>
              </a:rPr>
              <a:t>/</a:t>
            </a:r>
            <a:r>
              <a:rPr lang="en-US" dirty="0" smtClean="0">
                <a:latin typeface="Lucida Sans" panose="020B0602030504020204" pitchFamily="34" charset="0"/>
              </a:rPr>
              <a:t> 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0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rnist Japanese poster --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244"/>
            <a:ext cx="4479532" cy="614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9337" y="555244"/>
            <a:ext cx="4352663" cy="6138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1530" y="83575"/>
            <a:ext cx="198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1455" y="2031831"/>
            <a:ext cx="33250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Image 1:  </a:t>
            </a:r>
            <a:r>
              <a:rPr lang="en-US" sz="2400" i="1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Sugoroku</a:t>
            </a:r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(Board Game) Entitled “Progression of Education for Men,” 1890.</a:t>
            </a:r>
          </a:p>
          <a:p>
            <a:endParaRPr lang="en-US" dirty="0" smtClean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  <a:ea typeface="Calibri" panose="020F0502020204030204" pitchFamily="34" charset="0"/>
              </a:rPr>
              <a:t>From the collection of the Program for Teaching East Asia, University of Colorado Boulder</a:t>
            </a:r>
            <a:endParaRPr lang="en-US" dirty="0">
              <a:effectLst/>
              <a:latin typeface="Lucida Sans" panose="020B0602030504020204" pitchFamily="34" charset="0"/>
              <a:ea typeface="Calibri" panose="020F0502020204030204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70995" cy="72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22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ster from 1930s Japan -- 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8" y="0"/>
            <a:ext cx="577734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994951" y="1437332"/>
            <a:ext cx="30029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Image 2: </a:t>
            </a:r>
          </a:p>
          <a:p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A Happy Worker Makes a Happy Home (Labor Welfare Association, 1932)</a:t>
            </a:r>
          </a:p>
          <a:p>
            <a:endParaRPr lang="en-US" dirty="0" smtClean="0">
              <a:effectLst/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From Pink Tentacle, a Creative Commons site,</a:t>
            </a: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hlinkClick r:id="rId4"/>
              </a:rPr>
              <a:t>http://pinktentacle.com/2010/07/proletarian-posters-from-1930s-japan/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g004_pg4_18Sept190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164" y="0"/>
            <a:ext cx="509895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65617" y="1836391"/>
            <a:ext cx="374419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  <a:ea typeface="Calibri" panose="020F0502020204030204" pitchFamily="34" charset="0"/>
              </a:rPr>
              <a:t>Image 3: The Great Disturbances in Tokyo, 1905</a:t>
            </a:r>
            <a:endParaRPr lang="en-US" sz="2400" dirty="0" smtClean="0">
              <a:effectLst/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endParaRPr lang="en-US" sz="1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4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4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  <a:ea typeface="Calibri" panose="020F0502020204030204" pitchFamily="34" charset="0"/>
              </a:rPr>
              <a:t>From </a:t>
            </a:r>
            <a:r>
              <a:rPr lang="en-US" i="1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The Tokyo Riot Graphic</a:t>
            </a:r>
            <a:r>
              <a:rPr lang="en-US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, No. 66, Sept. 18, 1905 / trg004_pg4_18Sept1905. From the collection of Andrew Gordon; used courtesy of Andrew Gordon.</a:t>
            </a: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hlinkClick r:id="rId4"/>
              </a:rPr>
              <a:t>http://ocw.mit.edu/ans7870/21f/21f.027/social_protest_japan/trg_gallery.html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2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2958957"/>
            <a:ext cx="3600236" cy="321800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oster from 1930s Japan -- 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455"/>
            <a:ext cx="5527497" cy="626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trg004_pg4_18Sept1905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044" y="446455"/>
            <a:ext cx="5098955" cy="62677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50707" y="5204"/>
            <a:ext cx="27927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ucida Sans" panose="020B0602030504020204" pitchFamily="34" charset="0"/>
              </a:rPr>
              <a:t>Comparing 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1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152_193-_PA0822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9" y="0"/>
            <a:ext cx="51123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726613" y="2022142"/>
            <a:ext cx="33354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Image 4: Labor Protest Poster, 193_ </a:t>
            </a:r>
          </a:p>
          <a:p>
            <a:endParaRPr lang="en-US" sz="2400" dirty="0" smtClean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endParaRPr lang="en-US" sz="2400" dirty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From </a:t>
            </a:r>
            <a:r>
              <a:rPr lang="en-US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Ohara</a:t>
            </a:r>
            <a:r>
              <a:rPr lang="en-US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Institute for Social Research, </a:t>
            </a:r>
            <a:r>
              <a:rPr lang="en-US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Hosei</a:t>
            </a:r>
            <a:r>
              <a:rPr lang="en-US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University Collection,</a:t>
            </a:r>
          </a:p>
          <a:p>
            <a:r>
              <a:rPr lang="en-US" dirty="0" smtClean="0">
                <a:latin typeface="Lucida Sans" panose="020B0602030504020204" pitchFamily="34" charset="0"/>
                <a:ea typeface="Calibri" panose="020F0502020204030204" pitchFamily="34" charset="0"/>
                <a:hlinkClick r:id="rId4"/>
              </a:rPr>
              <a:t>http</a:t>
            </a:r>
            <a:r>
              <a:rPr lang="en-US" dirty="0">
                <a:latin typeface="Lucida Sans" panose="020B0602030504020204" pitchFamily="34" charset="0"/>
                <a:ea typeface="Calibri" panose="020F0502020204030204" pitchFamily="34" charset="0"/>
                <a:hlinkClick r:id="rId4"/>
              </a:rPr>
              <a:t>://oohara.mt.tama.hosei.ac.jp/poster/pos_e152</a:t>
            </a:r>
            <a:r>
              <a:rPr lang="en-US">
                <a:latin typeface="Lucida Sans" panose="020B0602030504020204" pitchFamily="34" charset="0"/>
                <a:ea typeface="Calibri" panose="020F0502020204030204" pitchFamily="34" charset="0"/>
                <a:hlinkClick r:id="rId4"/>
              </a:rPr>
              <a:t>.</a:t>
            </a:r>
            <a:r>
              <a:rPr lang="en-US" smtClean="0">
                <a:latin typeface="Lucida Sans" panose="020B0602030504020204" pitchFamily="34" charset="0"/>
                <a:ea typeface="Calibri" panose="020F0502020204030204" pitchFamily="34" charset="0"/>
                <a:hlinkClick r:id="rId4"/>
              </a:rPr>
              <a:t>html</a:t>
            </a:r>
            <a:r>
              <a:rPr lang="en-US" smtClean="0">
                <a:latin typeface="Lucida Sans" panose="020B0602030504020204" pitchFamily="34" charset="0"/>
                <a:ea typeface="Calibri" panose="020F0502020204030204" pitchFamily="34" charset="0"/>
              </a:rPr>
              <a:t> </a:t>
            </a:r>
            <a:endParaRPr lang="en-US" dirty="0" smtClean="0">
              <a:effectLst/>
              <a:latin typeface="Lucida Sans" panose="020B060203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rnist Japanese poster --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056" y="0"/>
            <a:ext cx="522662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489374" y="1748010"/>
            <a:ext cx="35225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Image 5: </a:t>
            </a:r>
            <a:r>
              <a:rPr lang="en-US" sz="2400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Nikke</a:t>
            </a:r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business clothing poster ad by </a:t>
            </a:r>
            <a:r>
              <a:rPr lang="en-US" sz="2400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Gihachiro</a:t>
            </a:r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Okayama</a:t>
            </a:r>
          </a:p>
          <a:p>
            <a:endParaRPr lang="en-US" sz="2400" dirty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endParaRPr lang="en-US" dirty="0" smtClean="0">
              <a:latin typeface="Lucida Sans" panose="020B060203050402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latin typeface="Lucida Sans" panose="020B0602030504020204" pitchFamily="34" charset="0"/>
                <a:ea typeface="Calibri" panose="020F0502020204030204" pitchFamily="34" charset="0"/>
              </a:rPr>
              <a:t>From </a:t>
            </a:r>
            <a:r>
              <a:rPr lang="en-US" dirty="0">
                <a:latin typeface="Lucida Sans" panose="020B0602030504020204" pitchFamily="34" charset="0"/>
                <a:ea typeface="Calibri" panose="020F0502020204030204" pitchFamily="34" charset="0"/>
              </a:rPr>
              <a:t>Pink Tentacle, a </a:t>
            </a:r>
            <a:r>
              <a:rPr lang="en-US" dirty="0" smtClean="0">
                <a:latin typeface="Lucida Sans" panose="020B0602030504020204" pitchFamily="34" charset="0"/>
                <a:ea typeface="Calibri" panose="020F0502020204030204" pitchFamily="34" charset="0"/>
              </a:rPr>
              <a:t>Creative </a:t>
            </a:r>
            <a:r>
              <a:rPr lang="en-US" dirty="0">
                <a:latin typeface="Lucida Sans" panose="020B0602030504020204" pitchFamily="34" charset="0"/>
                <a:ea typeface="Calibri" panose="020F0502020204030204" pitchFamily="34" charset="0"/>
              </a:rPr>
              <a:t>Commons site,</a:t>
            </a: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hlinkClick r:id="rId3"/>
              </a:rPr>
              <a:t>http://pinktentacle.com/2011/02/japanese-graphic-design-from-the-1920s-30s/</a:t>
            </a:r>
            <a:endParaRPr lang="en-US" dirty="0">
              <a:effectLst/>
              <a:latin typeface="Lucida Sans" panose="020B0602030504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5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152_193-_PA0822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95" y="523981"/>
            <a:ext cx="4776705" cy="62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Modernist Japanese poster -- 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23982"/>
            <a:ext cx="4982967" cy="626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68513" y="92469"/>
            <a:ext cx="1988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1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dernist Japanese poster --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19" y="0"/>
            <a:ext cx="4831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90795" y="1659977"/>
            <a:ext cx="36368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Image 6: </a:t>
            </a:r>
            <a:r>
              <a:rPr lang="en-US" sz="2400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Nikke</a:t>
            </a:r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summer clothing poster ad by </a:t>
            </a:r>
            <a:r>
              <a:rPr lang="en-US" sz="2400" dirty="0" err="1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Gihachiro</a:t>
            </a:r>
            <a:r>
              <a:rPr lang="en-US" sz="2400" dirty="0" smtClean="0">
                <a:effectLst/>
                <a:latin typeface="Lucida Sans" panose="020B0602030504020204" pitchFamily="34" charset="0"/>
                <a:ea typeface="Calibri" panose="020F0502020204030204" pitchFamily="34" charset="0"/>
              </a:rPr>
              <a:t> Okayama, 1937</a:t>
            </a:r>
          </a:p>
          <a:p>
            <a:endParaRPr lang="en-US" sz="1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dirty="0">
                <a:latin typeface="Lucida Sans" panose="020B0602030504020204" pitchFamily="34" charset="0"/>
                <a:ea typeface="Calibri" panose="020F0502020204030204" pitchFamily="34" charset="0"/>
              </a:rPr>
              <a:t>From Pink Tentacle, a Creative Commons site,</a:t>
            </a:r>
          </a:p>
          <a:p>
            <a:r>
              <a:rPr lang="en-US" u="sng" dirty="0" smtClean="0">
                <a:solidFill>
                  <a:srgbClr val="0563C1"/>
                </a:solidFill>
                <a:effectLst/>
                <a:latin typeface="Lucida Sans" panose="020B0602030504020204" pitchFamily="34" charset="0"/>
                <a:ea typeface="Calibri" panose="020F0502020204030204" pitchFamily="34" charset="0"/>
                <a:hlinkClick r:id="rId3"/>
              </a:rPr>
              <a:t>http://pinktentacle.com/2011/02/japanese-graphic-design-from-the-1920s-30s/</a:t>
            </a:r>
            <a:endParaRPr lang="en-US" dirty="0"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1141</TotalTime>
  <Words>256</Words>
  <Application>Microsoft Office PowerPoint</Application>
  <PresentationFormat>Custom</PresentationFormat>
  <Paragraphs>45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Perspective</vt:lpstr>
      <vt:lpstr>“Picturing” the  Invention of the Modern Japanese 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Technology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Invention of the Modern Japanese Man</dc:title>
  <dc:creator>Matthew Sudnik</dc:creator>
  <cp:lastModifiedBy>Lynn</cp:lastModifiedBy>
  <cp:revision>24</cp:revision>
  <cp:lastPrinted>2015-03-01T17:55:23Z</cp:lastPrinted>
  <dcterms:created xsi:type="dcterms:W3CDTF">2014-07-19T19:05:52Z</dcterms:created>
  <dcterms:modified xsi:type="dcterms:W3CDTF">2015-04-27T20:59:59Z</dcterms:modified>
</cp:coreProperties>
</file>