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3"/>
  </p:notesMasterIdLst>
  <p:sldIdLst>
    <p:sldId id="256" r:id="rId2"/>
    <p:sldId id="257" r:id="rId3"/>
    <p:sldId id="263" r:id="rId4"/>
    <p:sldId id="258" r:id="rId5"/>
    <p:sldId id="267" r:id="rId6"/>
    <p:sldId id="259" r:id="rId7"/>
    <p:sldId id="262" r:id="rId8"/>
    <p:sldId id="268" r:id="rId9"/>
    <p:sldId id="264" r:id="rId10"/>
    <p:sldId id="265" r:id="rId11"/>
    <p:sldId id="266" r:id="rId12"/>
  </p:sldIdLst>
  <p:sldSz cx="12192000" cy="6858000"/>
  <p:notesSz cx="7053263" cy="93567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9" autoAdjust="0"/>
    <p:restoredTop sz="94657" autoAdjust="0"/>
  </p:normalViewPr>
  <p:slideViewPr>
    <p:cSldViewPr snapToGrid="0">
      <p:cViewPr>
        <p:scale>
          <a:sx n="93" d="100"/>
          <a:sy n="93" d="100"/>
        </p:scale>
        <p:origin x="-1272" y="-48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-2460" y="-84"/>
      </p:cViewPr>
      <p:guideLst>
        <p:guide orient="horz" pos="2947"/>
        <p:guide pos="222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67836"/>
          </a:xfrm>
          <a:prstGeom prst="rect">
            <a:avLst/>
          </a:prstGeom>
        </p:spPr>
        <p:txBody>
          <a:bodyPr vert="horz" lIns="93763" tIns="46881" rIns="93763" bIns="4688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5217" y="0"/>
            <a:ext cx="3056414" cy="467836"/>
          </a:xfrm>
          <a:prstGeom prst="rect">
            <a:avLst/>
          </a:prstGeom>
        </p:spPr>
        <p:txBody>
          <a:bodyPr vert="horz" lIns="93763" tIns="46881" rIns="93763" bIns="46881" rtlCol="0"/>
          <a:lstStyle>
            <a:lvl1pPr algn="r">
              <a:defRPr sz="1200"/>
            </a:lvl1pPr>
          </a:lstStyle>
          <a:p>
            <a:fld id="{A5EECFF3-2616-4A7D-82D7-72392B301358}" type="datetimeFigureOut">
              <a:rPr lang="en-US" smtClean="0"/>
              <a:t>4/27/2015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701675"/>
            <a:ext cx="6237287" cy="3508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763" tIns="46881" rIns="93763" bIns="4688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5327" y="4444445"/>
            <a:ext cx="5642610" cy="4210526"/>
          </a:xfrm>
          <a:prstGeom prst="rect">
            <a:avLst/>
          </a:prstGeom>
        </p:spPr>
        <p:txBody>
          <a:bodyPr vert="horz" lIns="93763" tIns="46881" rIns="93763" bIns="4688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87265"/>
            <a:ext cx="3056414" cy="467836"/>
          </a:xfrm>
          <a:prstGeom prst="rect">
            <a:avLst/>
          </a:prstGeom>
        </p:spPr>
        <p:txBody>
          <a:bodyPr vert="horz" lIns="93763" tIns="46881" rIns="93763" bIns="4688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5217" y="8887265"/>
            <a:ext cx="3056414" cy="467836"/>
          </a:xfrm>
          <a:prstGeom prst="rect">
            <a:avLst/>
          </a:prstGeom>
        </p:spPr>
        <p:txBody>
          <a:bodyPr vert="horz" lIns="93763" tIns="46881" rIns="93763" bIns="46881" rtlCol="0" anchor="b"/>
          <a:lstStyle>
            <a:lvl1pPr algn="r">
              <a:defRPr sz="1200"/>
            </a:lvl1pPr>
          </a:lstStyle>
          <a:p>
            <a:fld id="{85CEFBE5-F9A6-44C4-BA1B-3B4D8F61FC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54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CEFBE5-F9A6-44C4-BA1B-3B4D8F61FCD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0359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CEFBE5-F9A6-44C4-BA1B-3B4D8F61FCD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899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2516625"/>
            <a:ext cx="97536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5166530"/>
            <a:ext cx="97536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0CA2D-C24B-465A-8951-43C4911F2066}" type="datetimeFigureOut">
              <a:rPr lang="en-US" smtClean="0"/>
              <a:pPr/>
              <a:t>4/27/2015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749217-6327-4FDC-85B5-02047E392BF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0CA2D-C24B-465A-8951-43C4911F2066}" type="datetimeFigureOut">
              <a:rPr lang="en-US" smtClean="0"/>
              <a:pPr/>
              <a:t>4/27/2015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49217-6327-4FDC-85B5-02047E392B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31201" y="1826709"/>
            <a:ext cx="1989999" cy="448445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9365" y="1826709"/>
            <a:ext cx="6988635" cy="448445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0CA2D-C24B-465A-8951-43C4911F2066}" type="datetimeFigureOut">
              <a:rPr lang="en-US" smtClean="0"/>
              <a:pPr/>
              <a:t>4/27/2015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49217-6327-4FDC-85B5-02047E392B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0CA2D-C24B-465A-8951-43C4911F2066}" type="datetimeFigureOut">
              <a:rPr lang="en-US" smtClean="0"/>
              <a:pPr/>
              <a:t>4/27/2015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49217-6327-4FDC-85B5-02047E392B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017572"/>
            <a:ext cx="97536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3865098"/>
            <a:ext cx="97536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0CA2D-C24B-465A-8951-43C4911F2066}" type="datetimeFigureOut">
              <a:rPr lang="en-US" smtClean="0"/>
              <a:pPr/>
              <a:t>4/27/2015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49217-6327-4FDC-85B5-02047E392B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0CA2D-C24B-465A-8951-43C4911F2066}" type="datetimeFigureOut">
              <a:rPr lang="en-US" smtClean="0"/>
              <a:pPr/>
              <a:t>4/27/2015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49217-6327-4FDC-85B5-02047E392BF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19200" y="1544716"/>
            <a:ext cx="9753600" cy="115409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1219200" y="2743200"/>
            <a:ext cx="4754880" cy="359359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242304" y="2743201"/>
            <a:ext cx="4754880" cy="35956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8464" y="2743200"/>
            <a:ext cx="4486656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3526" y="2743200"/>
            <a:ext cx="4482749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0CA2D-C24B-465A-8951-43C4911F2066}" type="datetimeFigureOut">
              <a:rPr lang="en-US" smtClean="0"/>
              <a:pPr/>
              <a:t>4/27/2015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49217-6327-4FDC-85B5-02047E392BF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219200" y="1544716"/>
            <a:ext cx="9753600" cy="115409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19200" y="3383280"/>
            <a:ext cx="4754880" cy="2953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242303" y="3383280"/>
            <a:ext cx="4754880" cy="2953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0CA2D-C24B-465A-8951-43C4911F2066}" type="datetimeFigureOut">
              <a:rPr lang="en-US" smtClean="0"/>
              <a:pPr/>
              <a:t>4/27/2015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49217-6327-4FDC-85B5-02047E392B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0CA2D-C24B-465A-8951-43C4911F2066}" type="datetimeFigureOut">
              <a:rPr lang="en-US" smtClean="0"/>
              <a:pPr/>
              <a:t>4/27/2015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49217-6327-4FDC-85B5-02047E392B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825363"/>
            <a:ext cx="3934581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2336" y="1826709"/>
            <a:ext cx="5610464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4061096"/>
            <a:ext cx="3934581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0CA2D-C24B-465A-8951-43C4911F2066}" type="datetimeFigureOut">
              <a:rPr lang="en-US" smtClean="0"/>
              <a:pPr/>
              <a:t>4/27/2015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49217-6327-4FDC-85B5-02047E392B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828800"/>
            <a:ext cx="3938016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588000" y="2286000"/>
            <a:ext cx="53848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4059936"/>
            <a:ext cx="3938016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0CA2D-C24B-465A-8951-43C4911F2066}" type="datetimeFigureOut">
              <a:rPr lang="en-US" smtClean="0"/>
              <a:pPr/>
              <a:t>4/27/2015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49217-6327-4FDC-85B5-02047E392B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1247024" y="573807"/>
            <a:ext cx="114981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1425892" y="573807"/>
            <a:ext cx="76809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1544716"/>
            <a:ext cx="97536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2769834"/>
            <a:ext cx="97536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10254" y="548797"/>
            <a:ext cx="1585509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BB90CA2D-C24B-465A-8951-43C4911F2066}" type="datetimeFigureOut">
              <a:rPr lang="en-US" smtClean="0"/>
              <a:pPr/>
              <a:t>4/27/2015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752554" y="548797"/>
            <a:ext cx="1254937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1749217-6327-4FDC-85B5-02047E392BF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11585" y="855957"/>
            <a:ext cx="299531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pinktentacle.com/2010/02/vintage-japanese-industrial-expo-posters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pinktentacle.com/2010/07/proletarian-posters-from-1930s-japan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ocw.mit.edu/ans7870/21f/21f.027/social_protest_japan/gallery/pages/trg005_pg5_18Sept1905.ht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ocw.mit.edu/ans7870/21f/21f.027/social_protest_japan/trg_gallery.html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ocw.mit.edu/ans7870/21f/21f.027/social_protest_japan/gallery/pages/trg005_pg5_18Sept1905.htm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ocw.mit.edu/ans7870/21f/21f.027/protest_interwar_japan/gal/pij_all/pages/e163_1932_PA0825.ht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oohara.mt.tama.hosei.ac.jp/poster/pos_e152.htm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pinktentacle.com/2011/02/japanese-graphic-design-from-the-1920s-30s/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ocw.mit.edu/ans7870/21f/21f.027/protest_interwar_japan/gal/pij_all/pages/e163_1932_PA0825.ht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pinktentacle.com/2011/02/japanese-graphic-design-from-the-1920s-30s/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latin typeface="Lucida Sans" panose="020B0602030504020204" pitchFamily="34" charset="0"/>
                <a:ea typeface="Calibri" panose="020F0502020204030204" pitchFamily="34" charset="0"/>
              </a:rPr>
              <a:t>“Picturing” the </a:t>
            </a:r>
            <a:r>
              <a:rPr lang="en-US" dirty="0" smtClean="0">
                <a:effectLst/>
                <a:latin typeface="Lucida Sans" panose="020B0602030504020204" pitchFamily="34" charset="0"/>
                <a:ea typeface="Calibri" panose="020F0502020204030204" pitchFamily="34" charset="0"/>
              </a:rPr>
              <a:t> Invention of the Modern Japanese Man</a:t>
            </a:r>
            <a:endParaRPr lang="en-US" dirty="0">
              <a:latin typeface="Lucida Sans" panose="020B0602030504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0144" y="5938463"/>
            <a:ext cx="85172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PowerPoint compiled by Matthew Sudnik and Ted Pierce for </a:t>
            </a:r>
            <a:r>
              <a:rPr lang="en-US" sz="1200" i="1" dirty="0" smtClean="0"/>
              <a:t>Becoming Modern: Early 20</a:t>
            </a:r>
            <a:r>
              <a:rPr lang="en-US" sz="1200" i="1" baseline="30000" dirty="0" smtClean="0"/>
              <a:t>th</a:t>
            </a:r>
            <a:r>
              <a:rPr lang="en-US" sz="1200" i="1" dirty="0" smtClean="0"/>
              <a:t>-Century Japan through Primary Sources.  </a:t>
            </a:r>
            <a:r>
              <a:rPr lang="en-US" sz="1200" dirty="0" smtClean="0"/>
              <a:t>The Program for Teaching East Asia, University of Colorado Boulder, 2015.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97336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58720" y="0"/>
            <a:ext cx="4862945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91945" y="1521723"/>
            <a:ext cx="376151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Lucida Sans" panose="020B0602030504020204" pitchFamily="34" charset="0"/>
                <a:cs typeface="Times New Roman" panose="02020603050405020304" pitchFamily="18" charset="0"/>
              </a:rPr>
              <a:t>Image 7:  National Defense and Resources Exposition - Himeji, 1936 </a:t>
            </a:r>
          </a:p>
          <a:p>
            <a:endParaRPr lang="en-US" sz="2400" dirty="0">
              <a:latin typeface="Lucida Sans" panose="020B060203050402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latin typeface="Lucida Sans" panose="020B0602030504020204" pitchFamily="34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Lucida Sans" panose="020B0602030504020204" pitchFamily="34" charset="0"/>
                <a:ea typeface="Calibri" panose="020F0502020204030204" pitchFamily="34" charset="0"/>
              </a:rPr>
              <a:t>From Pink Tentacle, a Creative Commons site,</a:t>
            </a:r>
          </a:p>
          <a:p>
            <a:r>
              <a:rPr lang="en-US" dirty="0" smtClean="0">
                <a:latin typeface="Lucida Sans" panose="020B0602030504020204" pitchFamily="34" charset="0"/>
                <a:cs typeface="Times New Roman" panose="02020603050405020304" pitchFamily="18" charset="0"/>
                <a:hlinkClick r:id="rId3"/>
              </a:rPr>
              <a:t>http://pinktentacle.com/2010/02/vintage-japanese-industrial-expo-posters</a:t>
            </a:r>
            <a:r>
              <a:rPr lang="en-US" dirty="0" smtClean="0">
                <a:latin typeface="Lucida Sans" panose="020B0602030504020204" pitchFamily="34" charset="0"/>
                <a:hlinkClick r:id="rId3"/>
              </a:rPr>
              <a:t>/</a:t>
            </a:r>
            <a:r>
              <a:rPr lang="en-US" dirty="0" smtClean="0">
                <a:latin typeface="Lucida Sans" panose="020B0602030504020204" pitchFamily="34" charset="0"/>
              </a:rPr>
              <a:t> </a:t>
            </a:r>
            <a:endParaRPr lang="en-US" dirty="0">
              <a:latin typeface="Lucida Sans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6075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Modernist Japanese poster -- 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5244"/>
            <a:ext cx="4479532" cy="61490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39337" y="555244"/>
            <a:ext cx="4352663" cy="613837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81530" y="83575"/>
            <a:ext cx="19886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Comparing Views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4375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711455" y="2031831"/>
            <a:ext cx="3325091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ffectLst/>
                <a:latin typeface="Lucida Sans" panose="020B0602030504020204" pitchFamily="34" charset="0"/>
                <a:ea typeface="Calibri" panose="020F0502020204030204" pitchFamily="34" charset="0"/>
              </a:rPr>
              <a:t>Image 1:  </a:t>
            </a:r>
            <a:r>
              <a:rPr lang="en-US" sz="2400" i="1" dirty="0" err="1" smtClean="0">
                <a:effectLst/>
                <a:latin typeface="Lucida Sans" panose="020B0602030504020204" pitchFamily="34" charset="0"/>
                <a:ea typeface="Calibri" panose="020F0502020204030204" pitchFamily="34" charset="0"/>
              </a:rPr>
              <a:t>Sugoroku</a:t>
            </a:r>
            <a:r>
              <a:rPr lang="en-US" sz="2400" dirty="0" smtClean="0">
                <a:effectLst/>
                <a:latin typeface="Lucida Sans" panose="020B0602030504020204" pitchFamily="34" charset="0"/>
                <a:ea typeface="Calibri" panose="020F0502020204030204" pitchFamily="34" charset="0"/>
              </a:rPr>
              <a:t> (Board Game) Entitled “Progression of Education for Men,” 1890.</a:t>
            </a:r>
          </a:p>
          <a:p>
            <a:endParaRPr lang="en-US" dirty="0" smtClean="0">
              <a:latin typeface="Lucida Sans" panose="020B0602030504020204" pitchFamily="34" charset="0"/>
              <a:ea typeface="Calibri" panose="020F0502020204030204" pitchFamily="34" charset="0"/>
            </a:endParaRPr>
          </a:p>
          <a:p>
            <a:endParaRPr lang="en-US" dirty="0">
              <a:latin typeface="Lucida Sans" panose="020B0602030504020204" pitchFamily="34" charset="0"/>
              <a:ea typeface="Calibri" panose="020F0502020204030204" pitchFamily="34" charset="0"/>
            </a:endParaRPr>
          </a:p>
          <a:p>
            <a:r>
              <a:rPr lang="en-US" dirty="0" smtClean="0">
                <a:latin typeface="Lucida Sans" panose="020B0602030504020204" pitchFamily="34" charset="0"/>
                <a:ea typeface="Calibri" panose="020F0502020204030204" pitchFamily="34" charset="0"/>
              </a:rPr>
              <a:t>From the collection of the Program for Teaching East Asia, University of Colorado Boulder</a:t>
            </a:r>
            <a:endParaRPr lang="en-US" dirty="0">
              <a:effectLst/>
              <a:latin typeface="Lucida Sans" panose="020B0602030504020204" pitchFamily="34" charset="0"/>
              <a:ea typeface="Calibri" panose="020F0502020204030204" pitchFamily="34" charset="0"/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370995" cy="7291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8422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oster from 1930s Japan -- 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88" y="0"/>
            <a:ext cx="577734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6994951" y="1437332"/>
            <a:ext cx="300297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ffectLst/>
                <a:latin typeface="Lucida Sans" panose="020B0602030504020204" pitchFamily="34" charset="0"/>
                <a:ea typeface="Calibri" panose="020F0502020204030204" pitchFamily="34" charset="0"/>
              </a:rPr>
              <a:t>Image 2: </a:t>
            </a:r>
          </a:p>
          <a:p>
            <a:r>
              <a:rPr lang="en-US" sz="2400" dirty="0" smtClean="0">
                <a:effectLst/>
                <a:latin typeface="Lucida Sans" panose="020B0602030504020204" pitchFamily="34" charset="0"/>
                <a:ea typeface="Calibri" panose="020F0502020204030204" pitchFamily="34" charset="0"/>
              </a:rPr>
              <a:t>A Happy Worker Makes a Happy Home (Labor Welfare Association, 1932)</a:t>
            </a:r>
          </a:p>
          <a:p>
            <a:endParaRPr lang="en-US" dirty="0" smtClean="0">
              <a:effectLst/>
              <a:latin typeface="Lucida Sans" panose="020B0602030504020204" pitchFamily="34" charset="0"/>
              <a:ea typeface="Calibri" panose="020F0502020204030204" pitchFamily="34" charset="0"/>
            </a:endParaRPr>
          </a:p>
          <a:p>
            <a:r>
              <a:rPr lang="en-US" dirty="0" smtClean="0">
                <a:effectLst/>
                <a:latin typeface="Lucida Sans" panose="020B0602030504020204" pitchFamily="34" charset="0"/>
                <a:ea typeface="Calibri" panose="020F0502020204030204" pitchFamily="34" charset="0"/>
              </a:rPr>
              <a:t>From Pink Tentacle, a Creative Commons site,</a:t>
            </a:r>
          </a:p>
          <a:p>
            <a:r>
              <a:rPr lang="en-US" u="sng" dirty="0" smtClean="0">
                <a:solidFill>
                  <a:srgbClr val="0563C1"/>
                </a:solidFill>
                <a:effectLst/>
                <a:latin typeface="Lucida Sans" panose="020B0602030504020204" pitchFamily="34" charset="0"/>
                <a:ea typeface="Calibri" panose="020F0502020204030204" pitchFamily="34" charset="0"/>
                <a:hlinkClick r:id="rId4"/>
              </a:rPr>
              <a:t>http://pinktentacle.com/2010/07/proletarian-posters-from-1930s-japan/</a:t>
            </a:r>
            <a:endParaRPr lang="en-US" dirty="0">
              <a:latin typeface="Lucida Sans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423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trg004_pg4_18Sept1905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164" y="0"/>
            <a:ext cx="509895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8365617" y="1836391"/>
            <a:ext cx="3744191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Lucida Sans" panose="020B0602030504020204" pitchFamily="34" charset="0"/>
                <a:ea typeface="Calibri" panose="020F0502020204030204" pitchFamily="34" charset="0"/>
              </a:rPr>
              <a:t>Image 3: The Great Disturbances in Tokyo, 1905</a:t>
            </a:r>
            <a:endParaRPr lang="en-US" sz="2400" dirty="0" smtClean="0">
              <a:effectLst/>
              <a:latin typeface="Lucida Sans" panose="020B0602030504020204" pitchFamily="34" charset="0"/>
              <a:ea typeface="Calibri" panose="020F0502020204030204" pitchFamily="34" charset="0"/>
            </a:endParaRPr>
          </a:p>
          <a:p>
            <a:endParaRPr lang="en-US" sz="1400" i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sz="1400" i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sz="1400" i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sz="1400" i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dirty="0" smtClean="0">
                <a:latin typeface="Lucida Sans" panose="020B0602030504020204" pitchFamily="34" charset="0"/>
                <a:ea typeface="Calibri" panose="020F0502020204030204" pitchFamily="34" charset="0"/>
              </a:rPr>
              <a:t>From </a:t>
            </a:r>
            <a:r>
              <a:rPr lang="en-US" i="1" dirty="0" smtClean="0">
                <a:effectLst/>
                <a:latin typeface="Lucida Sans" panose="020B0602030504020204" pitchFamily="34" charset="0"/>
                <a:ea typeface="Calibri" panose="020F0502020204030204" pitchFamily="34" charset="0"/>
              </a:rPr>
              <a:t>The Tokyo Riot Graphic</a:t>
            </a:r>
            <a:r>
              <a:rPr lang="en-US" dirty="0" smtClean="0">
                <a:effectLst/>
                <a:latin typeface="Lucida Sans" panose="020B0602030504020204" pitchFamily="34" charset="0"/>
                <a:ea typeface="Calibri" panose="020F0502020204030204" pitchFamily="34" charset="0"/>
              </a:rPr>
              <a:t>, No. 66, Sept. 18, 1905 / trg004_pg4_18Sept1905. From the collection of Andrew Gordon; used courtesy of Andrew Gordon.</a:t>
            </a:r>
          </a:p>
          <a:p>
            <a:r>
              <a:rPr lang="en-US" u="sng" dirty="0" smtClean="0">
                <a:solidFill>
                  <a:srgbClr val="0563C1"/>
                </a:solidFill>
                <a:effectLst/>
                <a:latin typeface="Lucida Sans" panose="020B0602030504020204" pitchFamily="34" charset="0"/>
                <a:ea typeface="Calibri" panose="020F0502020204030204" pitchFamily="34" charset="0"/>
                <a:hlinkClick r:id="rId4"/>
              </a:rPr>
              <a:t>http://ocw.mit.edu/ans7870/21f/21f.027/social_protest_japan/trg_gallery.html</a:t>
            </a:r>
            <a:endParaRPr lang="en-US" dirty="0">
              <a:latin typeface="Lucida Sans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0821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2958957"/>
            <a:ext cx="3600236" cy="3218006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Poster from 1930s Japan -- 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46455"/>
            <a:ext cx="5527497" cy="6267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Content Placeholder 3" descr="trg004_pg4_18Sept1905">
            <a:hlinkClick r:id="rId3"/>
          </p:cNvPr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3044" y="446455"/>
            <a:ext cx="5098955" cy="626770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1150707" y="5204"/>
            <a:ext cx="279275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Lucida Sans" panose="020B0602030504020204" pitchFamily="34" charset="0"/>
              </a:rPr>
              <a:t>Comparing Views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618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e152_193-_PA0822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3919" y="0"/>
            <a:ext cx="511232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8726613" y="2022142"/>
            <a:ext cx="3335483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ffectLst/>
                <a:latin typeface="Lucida Sans" panose="020B0602030504020204" pitchFamily="34" charset="0"/>
                <a:ea typeface="Calibri" panose="020F0502020204030204" pitchFamily="34" charset="0"/>
              </a:rPr>
              <a:t>Image 4: Labor Protest Poster, 193_ </a:t>
            </a:r>
          </a:p>
          <a:p>
            <a:endParaRPr lang="en-US" sz="2400" dirty="0" smtClean="0">
              <a:latin typeface="Lucida Sans" panose="020B0602030504020204" pitchFamily="34" charset="0"/>
              <a:ea typeface="Calibri" panose="020F0502020204030204" pitchFamily="34" charset="0"/>
            </a:endParaRPr>
          </a:p>
          <a:p>
            <a:endParaRPr lang="en-US" sz="2400" dirty="0">
              <a:latin typeface="Lucida Sans" panose="020B0602030504020204" pitchFamily="34" charset="0"/>
              <a:ea typeface="Calibri" panose="020F0502020204030204" pitchFamily="34" charset="0"/>
            </a:endParaRPr>
          </a:p>
          <a:p>
            <a:endParaRPr lang="en-US" sz="2400" dirty="0">
              <a:latin typeface="Lucida Sans" panose="020B0602030504020204" pitchFamily="34" charset="0"/>
              <a:ea typeface="Calibri" panose="020F0502020204030204" pitchFamily="34" charset="0"/>
            </a:endParaRPr>
          </a:p>
          <a:p>
            <a:r>
              <a:rPr lang="en-US" dirty="0" smtClean="0">
                <a:effectLst/>
                <a:latin typeface="Lucida Sans" panose="020B0602030504020204" pitchFamily="34" charset="0"/>
                <a:ea typeface="Calibri" panose="020F0502020204030204" pitchFamily="34" charset="0"/>
              </a:rPr>
              <a:t>From </a:t>
            </a:r>
            <a:r>
              <a:rPr lang="en-US" dirty="0" err="1" smtClean="0">
                <a:effectLst/>
                <a:latin typeface="Lucida Sans" panose="020B0602030504020204" pitchFamily="34" charset="0"/>
                <a:ea typeface="Calibri" panose="020F0502020204030204" pitchFamily="34" charset="0"/>
              </a:rPr>
              <a:t>Ohara</a:t>
            </a:r>
            <a:r>
              <a:rPr lang="en-US" dirty="0" smtClean="0">
                <a:effectLst/>
                <a:latin typeface="Lucida Sans" panose="020B0602030504020204" pitchFamily="34" charset="0"/>
                <a:ea typeface="Calibri" panose="020F0502020204030204" pitchFamily="34" charset="0"/>
              </a:rPr>
              <a:t> Institute for Social Research, </a:t>
            </a:r>
            <a:r>
              <a:rPr lang="en-US" dirty="0" err="1" smtClean="0">
                <a:effectLst/>
                <a:latin typeface="Lucida Sans" panose="020B0602030504020204" pitchFamily="34" charset="0"/>
                <a:ea typeface="Calibri" panose="020F0502020204030204" pitchFamily="34" charset="0"/>
              </a:rPr>
              <a:t>Hosei</a:t>
            </a:r>
            <a:r>
              <a:rPr lang="en-US" dirty="0" smtClean="0">
                <a:effectLst/>
                <a:latin typeface="Lucida Sans" panose="020B0602030504020204" pitchFamily="34" charset="0"/>
                <a:ea typeface="Calibri" panose="020F0502020204030204" pitchFamily="34" charset="0"/>
              </a:rPr>
              <a:t> University Collection,</a:t>
            </a:r>
          </a:p>
          <a:p>
            <a:r>
              <a:rPr lang="en-US" dirty="0" smtClean="0">
                <a:latin typeface="Lucida Sans" panose="020B0602030504020204" pitchFamily="34" charset="0"/>
                <a:ea typeface="Calibri" panose="020F0502020204030204" pitchFamily="34" charset="0"/>
                <a:hlinkClick r:id="rId4"/>
              </a:rPr>
              <a:t>http</a:t>
            </a:r>
            <a:r>
              <a:rPr lang="en-US" dirty="0">
                <a:latin typeface="Lucida Sans" panose="020B0602030504020204" pitchFamily="34" charset="0"/>
                <a:ea typeface="Calibri" panose="020F0502020204030204" pitchFamily="34" charset="0"/>
                <a:hlinkClick r:id="rId4"/>
              </a:rPr>
              <a:t>://oohara.mt.tama.hosei.ac.jp/poster/pos_e152</a:t>
            </a:r>
            <a:r>
              <a:rPr lang="en-US">
                <a:latin typeface="Lucida Sans" panose="020B0602030504020204" pitchFamily="34" charset="0"/>
                <a:ea typeface="Calibri" panose="020F0502020204030204" pitchFamily="34" charset="0"/>
                <a:hlinkClick r:id="rId4"/>
              </a:rPr>
              <a:t>.</a:t>
            </a:r>
            <a:r>
              <a:rPr lang="en-US" smtClean="0">
                <a:latin typeface="Lucida Sans" panose="020B0602030504020204" pitchFamily="34" charset="0"/>
                <a:ea typeface="Calibri" panose="020F0502020204030204" pitchFamily="34" charset="0"/>
                <a:hlinkClick r:id="rId4"/>
              </a:rPr>
              <a:t>html</a:t>
            </a:r>
            <a:r>
              <a:rPr lang="en-US" smtClean="0">
                <a:latin typeface="Lucida Sans" panose="020B0602030504020204" pitchFamily="34" charset="0"/>
                <a:ea typeface="Calibri" panose="020F0502020204030204" pitchFamily="34" charset="0"/>
              </a:rPr>
              <a:t> </a:t>
            </a:r>
            <a:endParaRPr lang="en-US" dirty="0" smtClean="0">
              <a:effectLst/>
              <a:latin typeface="Lucida Sans" panose="020B0602030504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59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Modernist Japanese poster -- 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8056" y="0"/>
            <a:ext cx="522662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8489374" y="1748010"/>
            <a:ext cx="3522519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ffectLst/>
                <a:latin typeface="Lucida Sans" panose="020B0602030504020204" pitchFamily="34" charset="0"/>
                <a:ea typeface="Calibri" panose="020F0502020204030204" pitchFamily="34" charset="0"/>
              </a:rPr>
              <a:t>Image 5: </a:t>
            </a:r>
            <a:r>
              <a:rPr lang="en-US" sz="2400" dirty="0" err="1" smtClean="0">
                <a:effectLst/>
                <a:latin typeface="Lucida Sans" panose="020B0602030504020204" pitchFamily="34" charset="0"/>
                <a:ea typeface="Calibri" panose="020F0502020204030204" pitchFamily="34" charset="0"/>
              </a:rPr>
              <a:t>Nikke</a:t>
            </a:r>
            <a:r>
              <a:rPr lang="en-US" sz="2400" dirty="0" smtClean="0">
                <a:effectLst/>
                <a:latin typeface="Lucida Sans" panose="020B0602030504020204" pitchFamily="34" charset="0"/>
                <a:ea typeface="Calibri" panose="020F0502020204030204" pitchFamily="34" charset="0"/>
              </a:rPr>
              <a:t> business clothing poster ad by </a:t>
            </a:r>
            <a:r>
              <a:rPr lang="en-US" sz="2400" dirty="0" err="1" smtClean="0">
                <a:effectLst/>
                <a:latin typeface="Lucida Sans" panose="020B0602030504020204" pitchFamily="34" charset="0"/>
                <a:ea typeface="Calibri" panose="020F0502020204030204" pitchFamily="34" charset="0"/>
              </a:rPr>
              <a:t>Gihachiro</a:t>
            </a:r>
            <a:r>
              <a:rPr lang="en-US" sz="2400" dirty="0" smtClean="0">
                <a:effectLst/>
                <a:latin typeface="Lucida Sans" panose="020B0602030504020204" pitchFamily="34" charset="0"/>
                <a:ea typeface="Calibri" panose="020F0502020204030204" pitchFamily="34" charset="0"/>
              </a:rPr>
              <a:t> Okayama</a:t>
            </a:r>
          </a:p>
          <a:p>
            <a:endParaRPr lang="en-US" sz="2400" dirty="0">
              <a:latin typeface="Lucida Sans" panose="020B0602030504020204" pitchFamily="34" charset="0"/>
              <a:ea typeface="Calibri" panose="020F0502020204030204" pitchFamily="34" charset="0"/>
            </a:endParaRPr>
          </a:p>
          <a:p>
            <a:endParaRPr lang="en-US" dirty="0" smtClean="0">
              <a:latin typeface="Lucida Sans" panose="020B0602030504020204" pitchFamily="34" charset="0"/>
              <a:ea typeface="Calibri" panose="020F0502020204030204" pitchFamily="34" charset="0"/>
            </a:endParaRPr>
          </a:p>
          <a:p>
            <a:r>
              <a:rPr lang="en-US" dirty="0" smtClean="0">
                <a:latin typeface="Lucida Sans" panose="020B0602030504020204" pitchFamily="34" charset="0"/>
                <a:ea typeface="Calibri" panose="020F0502020204030204" pitchFamily="34" charset="0"/>
              </a:rPr>
              <a:t>From </a:t>
            </a:r>
            <a:r>
              <a:rPr lang="en-US" dirty="0">
                <a:latin typeface="Lucida Sans" panose="020B0602030504020204" pitchFamily="34" charset="0"/>
                <a:ea typeface="Calibri" panose="020F0502020204030204" pitchFamily="34" charset="0"/>
              </a:rPr>
              <a:t>Pink Tentacle, a </a:t>
            </a:r>
            <a:r>
              <a:rPr lang="en-US" dirty="0" smtClean="0">
                <a:latin typeface="Lucida Sans" panose="020B0602030504020204" pitchFamily="34" charset="0"/>
                <a:ea typeface="Calibri" panose="020F0502020204030204" pitchFamily="34" charset="0"/>
              </a:rPr>
              <a:t>Creative </a:t>
            </a:r>
            <a:r>
              <a:rPr lang="en-US" dirty="0">
                <a:latin typeface="Lucida Sans" panose="020B0602030504020204" pitchFamily="34" charset="0"/>
                <a:ea typeface="Calibri" panose="020F0502020204030204" pitchFamily="34" charset="0"/>
              </a:rPr>
              <a:t>Commons site,</a:t>
            </a:r>
          </a:p>
          <a:p>
            <a:r>
              <a:rPr lang="en-US" u="sng" dirty="0" smtClean="0">
                <a:solidFill>
                  <a:srgbClr val="0563C1"/>
                </a:solidFill>
                <a:effectLst/>
                <a:latin typeface="Lucida Sans" panose="020B0602030504020204" pitchFamily="34" charset="0"/>
                <a:ea typeface="Calibri" panose="020F0502020204030204" pitchFamily="34" charset="0"/>
                <a:hlinkClick r:id="rId3"/>
              </a:rPr>
              <a:t>http://pinktentacle.com/2011/02/japanese-graphic-design-from-the-1920s-30s/</a:t>
            </a:r>
            <a:endParaRPr lang="en-US" dirty="0">
              <a:effectLst/>
              <a:latin typeface="Lucida Sans" panose="020B0602030504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2955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e152_193-_PA0822">
            <a:hlinkClick r:id="rId2"/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5295" y="523981"/>
            <a:ext cx="4776705" cy="6262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Content Placeholder 3" descr="Modernist Japanese poster -- 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523982"/>
            <a:ext cx="4982967" cy="62620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1068513" y="92469"/>
            <a:ext cx="19886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Comparing Views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71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Modernist Japanese poster -- 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3919" y="0"/>
            <a:ext cx="483177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8390795" y="1659977"/>
            <a:ext cx="3636819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ffectLst/>
                <a:latin typeface="Lucida Sans" panose="020B0602030504020204" pitchFamily="34" charset="0"/>
                <a:ea typeface="Calibri" panose="020F0502020204030204" pitchFamily="34" charset="0"/>
              </a:rPr>
              <a:t>Image 6: </a:t>
            </a:r>
            <a:r>
              <a:rPr lang="en-US" sz="2400" dirty="0" err="1" smtClean="0">
                <a:effectLst/>
                <a:latin typeface="Lucida Sans" panose="020B0602030504020204" pitchFamily="34" charset="0"/>
                <a:ea typeface="Calibri" panose="020F0502020204030204" pitchFamily="34" charset="0"/>
              </a:rPr>
              <a:t>Nikke</a:t>
            </a:r>
            <a:r>
              <a:rPr lang="en-US" sz="2400" dirty="0" smtClean="0">
                <a:effectLst/>
                <a:latin typeface="Lucida Sans" panose="020B0602030504020204" pitchFamily="34" charset="0"/>
                <a:ea typeface="Calibri" panose="020F0502020204030204" pitchFamily="34" charset="0"/>
              </a:rPr>
              <a:t> summer clothing poster ad by </a:t>
            </a:r>
            <a:r>
              <a:rPr lang="en-US" sz="2400" dirty="0" err="1" smtClean="0">
                <a:effectLst/>
                <a:latin typeface="Lucida Sans" panose="020B0602030504020204" pitchFamily="34" charset="0"/>
                <a:ea typeface="Calibri" panose="020F0502020204030204" pitchFamily="34" charset="0"/>
              </a:rPr>
              <a:t>Gihachiro</a:t>
            </a:r>
            <a:r>
              <a:rPr lang="en-US" sz="2400" dirty="0" smtClean="0">
                <a:effectLst/>
                <a:latin typeface="Lucida Sans" panose="020B0602030504020204" pitchFamily="34" charset="0"/>
                <a:ea typeface="Calibri" panose="020F0502020204030204" pitchFamily="34" charset="0"/>
              </a:rPr>
              <a:t> Okayama, 1937</a:t>
            </a:r>
          </a:p>
          <a:p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sz="1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dirty="0">
                <a:latin typeface="Lucida Sans" panose="020B0602030504020204" pitchFamily="34" charset="0"/>
                <a:ea typeface="Calibri" panose="020F0502020204030204" pitchFamily="34" charset="0"/>
              </a:rPr>
              <a:t>From Pink Tentacle, a Creative Commons site,</a:t>
            </a:r>
          </a:p>
          <a:p>
            <a:r>
              <a:rPr lang="en-US" u="sng" dirty="0" smtClean="0">
                <a:solidFill>
                  <a:srgbClr val="0563C1"/>
                </a:solidFill>
                <a:effectLst/>
                <a:latin typeface="Lucida Sans" panose="020B0602030504020204" pitchFamily="34" charset="0"/>
                <a:ea typeface="Calibri" panose="020F0502020204030204" pitchFamily="34" charset="0"/>
                <a:hlinkClick r:id="rId3"/>
              </a:rPr>
              <a:t>http://pinktentacle.com/2011/02/japanese-graphic-design-from-the-1920s-30s/</a:t>
            </a:r>
            <a:endParaRPr lang="en-US" dirty="0">
              <a:latin typeface="Lucida Sans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29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erspective">
  <a:themeElements>
    <a:clrScheme name="Perspective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erspec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1141</TotalTime>
  <Words>256</Words>
  <Application>Microsoft Office PowerPoint</Application>
  <PresentationFormat>Custom</PresentationFormat>
  <Paragraphs>45</Paragraphs>
  <Slides>11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Perspective</vt:lpstr>
      <vt:lpstr>“Picturing” the  Invention of the Modern Japanese Man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Technology Office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Invention of the Modern Japanese Man</dc:title>
  <dc:creator>Matthew Sudnik</dc:creator>
  <cp:lastModifiedBy>Lynn</cp:lastModifiedBy>
  <cp:revision>24</cp:revision>
  <cp:lastPrinted>2015-03-01T17:55:23Z</cp:lastPrinted>
  <dcterms:created xsi:type="dcterms:W3CDTF">2014-07-19T19:05:52Z</dcterms:created>
  <dcterms:modified xsi:type="dcterms:W3CDTF">2015-04-27T20:59:59Z</dcterms:modified>
</cp:coreProperties>
</file>