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4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302" r:id="rId19"/>
    <p:sldId id="303" r:id="rId20"/>
    <p:sldId id="299" r:id="rId21"/>
    <p:sldId id="298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64476" autoAdjust="0"/>
  </p:normalViewPr>
  <p:slideViewPr>
    <p:cSldViewPr>
      <p:cViewPr varScale="1">
        <p:scale>
          <a:sx n="74" d="100"/>
          <a:sy n="74" d="100"/>
        </p:scale>
        <p:origin x="-26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DB0A-E1C4-424E-9D53-38049A299B8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3A330-5030-4739-BC93-823202C2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84/rec/1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http://oohara.mt.tama.hosei.ac.jp/sangyofukuri/enpos1385.html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http://digitallibrary.usc.edu/cdm/singleitem/collection/p15799coll58/id/31448/rec/5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http://digitallibrary.usc.edu/cdm/singleitem/collection/p15799coll58/id/31444/rec/8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http://digitallibrary.usc.edu/cdm/singleitem/collection/p15799coll58/id/31468/rec/1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http://digitallibrary.usc.edu/cdm/singleitem/collection/p15799coll58/id/31470/rec/2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6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http://digitallibrary.usc.edu/cdm/singleitem/collection/p15799coll58/id/31475/rec/10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Libraries, East Asian Library.</a:t>
            </a:r>
          </a:p>
          <a:p>
            <a:r>
              <a:rPr lang="en-US" sz="1200" dirty="0" smtClean="0"/>
              <a:t>http://digitallibrary.usc.edu/cdm/singleitem/collection/p15799coll58/id/31483/rec/4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9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by permission of the University of Southern California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Libraries. East Asian Library.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http://digitallibrary.usc.edu/cdm/singleitem/collection/p15799coll58/id/31484/rec/12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26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9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collection of the Program for Teaching East Asia at the University of Colorado Boulder.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http://oohara.mt.tama.hosei.ac.jp/sangyofukuri/enpos1352.html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http://oohara.mt.tama.hosei.ac.jp/sangyofukuri/enpos1373.html</a:t>
            </a:r>
            <a:br>
              <a:rPr lang="en-US" sz="1200" dirty="0" smtClean="0"/>
            </a:b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http://oohara.mt.tama.hosei.ac.jp/sangyofukuri/enpos1332.html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http://oohara.mt.tama.hosei.ac.jp/sangyofukuri/enpos1362.html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http://oohara.mt.tama.hosei.ac.jp/sangyofukuri/enpos1370.html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http://oohara.mt.tama.hosei.ac.jp/sangyofukuri/enpos1384.html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Ohara</a:t>
            </a:r>
            <a:r>
              <a:rPr lang="en-US" sz="1200" dirty="0" smtClean="0"/>
              <a:t> Institute for Social Research Poster</a:t>
            </a:r>
            <a:r>
              <a:rPr lang="en-US" sz="1200" baseline="0" dirty="0" smtClean="0"/>
              <a:t> Exhibition</a:t>
            </a:r>
          </a:p>
          <a:p>
            <a:r>
              <a:rPr lang="en-US" sz="1200" dirty="0" smtClean="0"/>
              <a:t>Industrial Welfare Association Posters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http://oohara.mt.tama.hosei.ac.jp/sangyofukuri/enpos1354.html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Permission</a:t>
            </a:r>
            <a:r>
              <a:rPr lang="en-US" sz="1200" baseline="0" dirty="0" smtClean="0"/>
              <a:t> requested.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330-5030-4739-BC93-823202C2E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4000">
              <a:srgbClr val="66FF66"/>
            </a:gs>
            <a:gs pos="78000">
              <a:srgbClr val="3333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50C8-6594-465A-91D9-8CAB2FC5386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374B-FE27-48C9-8ED3-D16C38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8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48/rec/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library.usc.edu/cdm/singleitem/collection/p15799coll58/id/31444/rec/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68/rec/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70/rec/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75/rec/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library.usc.edu/cdm/singleitem/collection/p15799coll58/id/31483/rec/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ibrary.usc.edu/cdm/singleitem/collection/p15799coll58/id/31484/rec/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5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7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32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6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7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84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ohara.mt.tama.hosei.ac.jp/sangyofukuri/enpos135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Taishō</a:t>
            </a:r>
            <a:r>
              <a:rPr lang="en-US" dirty="0" smtClean="0"/>
              <a:t> Women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943600"/>
            <a:ext cx="8610600" cy="533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PowerPoint compiled by Rebecca Hong, Catherine Mein, and Johanna Wintergerst for </a:t>
            </a:r>
            <a:r>
              <a:rPr lang="en-US" sz="1200" i="1" dirty="0" smtClean="0">
                <a:solidFill>
                  <a:schemeClr val="tx1"/>
                </a:solidFill>
              </a:rPr>
              <a:t>Becoming Modern: Early 20</a:t>
            </a:r>
            <a:r>
              <a:rPr lang="en-US" sz="1200" i="1" baseline="30000" dirty="0" smtClean="0">
                <a:solidFill>
                  <a:schemeClr val="tx1"/>
                </a:solidFill>
              </a:rPr>
              <a:t>th</a:t>
            </a:r>
            <a:r>
              <a:rPr lang="en-US" sz="1200" i="1" dirty="0" smtClean="0">
                <a:solidFill>
                  <a:schemeClr val="tx1"/>
                </a:solidFill>
              </a:rPr>
              <a:t>-Century Japan through Primary Sources. </a:t>
            </a:r>
            <a:r>
              <a:rPr lang="en-US" sz="1200" dirty="0" smtClean="0">
                <a:solidFill>
                  <a:schemeClr val="tx1"/>
                </a:solidFill>
              </a:rPr>
              <a:t>Program for Teaching East Asia, University of Colorado Boulder, 2015.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5897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“Before cosmetics, first be clean.”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1932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oohara.mt.tama.hosei.ac.jp/sangyofukuri/enpos1385.html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629"/>
            <a:ext cx="4843463" cy="66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6278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Nippon Yusen Kaisha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(Japan Mail Steamship Co.)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digitallibrary.usc.edu/cdm/singleitem/collection/p15799coll58/id/31448/rec/5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1" y="76200"/>
            <a:ext cx="4371778" cy="662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9989" y="838200"/>
            <a:ext cx="43292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4221162"/>
          </a:xfrm>
        </p:spPr>
        <p:txBody>
          <a:bodyPr>
            <a:norm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139700"/>
            <a:ext cx="4386263" cy="652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0600" y="274638"/>
            <a:ext cx="3886200" cy="627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Sans" panose="020B0602030504020204" pitchFamily="34" charset="0"/>
              </a:rPr>
              <a:t>Toyo Kisen Kaisha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(Oriental Steamship Co.)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1917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>
                <a:latin typeface="Lucida Sans" panose="020B0602030504020204" pitchFamily="34" charset="0"/>
                <a:hlinkClick r:id="rId4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4"/>
              </a:rPr>
              <a:t>digitallibrary.usc.edu/cdm/singleitem/collection/p15799coll58/id/31444/rec/8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endParaRPr lang="en-US" sz="1800" dirty="0">
              <a:latin typeface="Lucida Sans" panose="020B0602030504020204" pitchFamily="34" charset="0"/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7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5287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Dai </a:t>
            </a:r>
            <a:r>
              <a:rPr lang="en-US" sz="2400" dirty="0">
                <a:latin typeface="Lucida Sans" panose="020B0602030504020204" pitchFamily="34" charset="0"/>
              </a:rPr>
              <a:t>Nippon </a:t>
            </a:r>
            <a:r>
              <a:rPr lang="en-US" sz="2400" dirty="0" err="1">
                <a:latin typeface="Lucida Sans" panose="020B0602030504020204" pitchFamily="34" charset="0"/>
              </a:rPr>
              <a:t>Seitō</a:t>
            </a: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latin typeface="Lucida Sans" panose="020B0602030504020204" pitchFamily="34" charset="0"/>
              </a:rPr>
              <a:t>Kōshi</a:t>
            </a: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(sugar refining company)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1914/1943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digitallibrary.usc.edu/cdm/singleitem/collection/p15799coll58/id/31468/rec/1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43413" cy="665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8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460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Dai </a:t>
            </a:r>
            <a:r>
              <a:rPr lang="en-US" sz="2400" dirty="0">
                <a:latin typeface="Lucida Sans" panose="020B0602030504020204" pitchFamily="34" charset="0"/>
              </a:rPr>
              <a:t>Nippon </a:t>
            </a:r>
            <a:r>
              <a:rPr lang="en-US" sz="2400" dirty="0" err="1">
                <a:latin typeface="Lucida Sans" panose="020B0602030504020204" pitchFamily="34" charset="0"/>
              </a:rPr>
              <a:t>Seitō</a:t>
            </a: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smtClean="0">
                <a:latin typeface="Lucida Sans" panose="020B0602030504020204" pitchFamily="34" charset="0"/>
              </a:rPr>
              <a:t>Kabushiki Kaisha (sugar refining company)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1914/1919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digitallibrary.usc.edu/cdm/singleitem/collection/p15799coll58/id/31470/rec/2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4390510" cy="65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36" y="274638"/>
            <a:ext cx="3681664" cy="5364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G. </a:t>
            </a:r>
            <a:r>
              <a:rPr lang="en-US" sz="2400" dirty="0" err="1" smtClean="0">
                <a:latin typeface="Lucida Sans" panose="020B0602030504020204" pitchFamily="34" charset="0"/>
              </a:rPr>
              <a:t>Kumazawa</a:t>
            </a:r>
            <a:r>
              <a:rPr lang="en-US" sz="2400" dirty="0" smtClean="0">
                <a:latin typeface="Lucida Sans" panose="020B0602030504020204" pitchFamily="34" charset="0"/>
              </a:rPr>
              <a:t> and Co. (Textile merchants)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1921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digitallibrary.usc.edu/cdm/singleitem/collection/p15799coll58/id/31475/rec/10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5273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599" cy="437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4722"/>
            <a:ext cx="4851625" cy="67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990600"/>
            <a:ext cx="373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011348"/>
            <a:ext cx="37465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ucida Sans" panose="020B0602030504020204" pitchFamily="34" charset="0"/>
              </a:rPr>
              <a:t>Tokyo Peace </a:t>
            </a:r>
            <a:r>
              <a:rPr lang="en-US" sz="2400" dirty="0" err="1" smtClean="0">
                <a:latin typeface="Lucida Sans" panose="020B0602030504020204" pitchFamily="34" charset="0"/>
              </a:rPr>
              <a:t>Exhibition:Ueno</a:t>
            </a:r>
            <a:r>
              <a:rPr lang="en-US" sz="2400" dirty="0">
                <a:latin typeface="Lucida Sans" panose="020B0602030504020204" pitchFamily="34" charset="0"/>
              </a:rPr>
              <a:t> Park, Tokyo</a:t>
            </a:r>
            <a:r>
              <a:rPr lang="en-US" sz="2400" dirty="0" smtClean="0">
                <a:latin typeface="Lucida Sans" panose="020B0602030504020204" pitchFamily="34" charset="0"/>
              </a:rPr>
              <a:t>. March</a:t>
            </a:r>
            <a:r>
              <a:rPr lang="en-US" sz="2400" dirty="0">
                <a:latin typeface="Lucida Sans" panose="020B0602030504020204" pitchFamily="34" charset="0"/>
              </a:rPr>
              <a:t> 10 July 31, 1922</a:t>
            </a:r>
            <a:r>
              <a:rPr lang="en-US" sz="2400" dirty="0" smtClean="0">
                <a:latin typeface="Lucida Sans" panose="020B0602030504020204" pitchFamily="34" charset="0"/>
              </a:rPr>
              <a:t>.</a:t>
            </a:r>
          </a:p>
          <a:p>
            <a:pPr algn="ctr"/>
            <a:endParaRPr lang="en-US" sz="2400" dirty="0">
              <a:latin typeface="Lucida Sans" panose="020B0602030504020204" pitchFamily="34" charset="0"/>
            </a:endParaRPr>
          </a:p>
          <a:p>
            <a:pPr algn="ctr"/>
            <a:r>
              <a:rPr lang="en-US" sz="2400" dirty="0" smtClean="0">
                <a:latin typeface="Lucida Sans" panose="020B0602030504020204" pitchFamily="34" charset="0"/>
              </a:rPr>
              <a:t>1922</a:t>
            </a:r>
          </a:p>
          <a:p>
            <a:pPr algn="ctr"/>
            <a:endParaRPr lang="en-US" sz="2400" dirty="0">
              <a:latin typeface="Lucida Sans" panose="020B0602030504020204" pitchFamily="34" charset="0"/>
            </a:endParaRPr>
          </a:p>
          <a:p>
            <a:pPr algn="ctr"/>
            <a:endParaRPr lang="en-US" sz="2400" dirty="0" smtClean="0">
              <a:latin typeface="Lucida Sans" panose="020B0602030504020204" pitchFamily="34" charset="0"/>
            </a:endParaRPr>
          </a:p>
          <a:p>
            <a:pPr algn="ctr"/>
            <a:r>
              <a:rPr lang="en-US" dirty="0">
                <a:latin typeface="Lucida Sans" panose="020B0602030504020204" pitchFamily="34" charset="0"/>
                <a:hlinkClick r:id="rId4"/>
              </a:rPr>
              <a:t>http://</a:t>
            </a:r>
            <a:r>
              <a:rPr lang="en-US" dirty="0" smtClean="0">
                <a:latin typeface="Lucida Sans" panose="020B0602030504020204" pitchFamily="34" charset="0"/>
                <a:hlinkClick r:id="rId4"/>
              </a:rPr>
              <a:t>digitallibrary.usc.edu/cdm/singleitem/collection/p15799coll58/id/31483/rec/4</a:t>
            </a:r>
            <a:r>
              <a:rPr lang="en-US" dirty="0" smtClean="0">
                <a:latin typeface="Lucida Sans" panose="020B0602030504020204" pitchFamily="34" charset="0"/>
              </a:rPr>
              <a:t> </a:t>
            </a:r>
            <a:endParaRPr lang="en-US" dirty="0">
              <a:latin typeface="Lucida Sans" panose="020B0602030504020204" pitchFamily="34" charset="0"/>
            </a:endParaRPr>
          </a:p>
          <a:p>
            <a:pPr algn="ctr"/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5287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Families of New Cabinet Ministers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i="1" dirty="0" smtClean="0">
                <a:latin typeface="Lucida Sans" panose="020B0602030504020204" pitchFamily="34" charset="0"/>
              </a:rPr>
              <a:t>The International Graphic, </a:t>
            </a:r>
            <a:r>
              <a:rPr lang="en-US" sz="2400" dirty="0" smtClean="0">
                <a:latin typeface="Lucida Sans" panose="020B0602030504020204" pitchFamily="34" charset="0"/>
              </a:rPr>
              <a:t>Vol</a:t>
            </a:r>
            <a:r>
              <a:rPr lang="en-US" sz="2400" dirty="0">
                <a:latin typeface="Lucida Sans" panose="020B0602030504020204" pitchFamily="34" charset="0"/>
              </a:rPr>
              <a:t>. </a:t>
            </a:r>
            <a:r>
              <a:rPr lang="en-US" sz="2400" dirty="0" smtClean="0">
                <a:latin typeface="Lucida Sans" panose="020B0602030504020204" pitchFamily="34" charset="0"/>
              </a:rPr>
              <a:t>VIII, </a:t>
            </a:r>
            <a:r>
              <a:rPr lang="en-US" sz="2400" dirty="0">
                <a:latin typeface="Lucida Sans" panose="020B0602030504020204" pitchFamily="34" charset="0"/>
              </a:rPr>
              <a:t>No. </a:t>
            </a:r>
            <a:r>
              <a:rPr lang="en-US" sz="2400" dirty="0" smtClean="0">
                <a:latin typeface="Lucida Sans" panose="020B0602030504020204" pitchFamily="34" charset="0"/>
              </a:rPr>
              <a:t>8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January 1930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pic>
        <p:nvPicPr>
          <p:cNvPr id="8194" name="Picture 2" descr="C:\Users\owner\Pictures\2014-07-20\0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r="2847"/>
          <a:stretch/>
        </p:blipFill>
        <p:spPr bwMode="auto">
          <a:xfrm rot="5400000">
            <a:off x="-823131" y="1081869"/>
            <a:ext cx="6609093" cy="46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latin typeface="Lucida Sans" panose="020B0602030504020204" pitchFamily="34" charset="0"/>
              </a:rPr>
              <a:t>40</a:t>
            </a:r>
            <a:r>
              <a:rPr lang="en-US" sz="2000" baseline="30000" dirty="0" smtClean="0">
                <a:latin typeface="Lucida Sans" panose="020B0602030504020204" pitchFamily="34" charset="0"/>
              </a:rPr>
              <a:t>th</a:t>
            </a:r>
            <a:r>
              <a:rPr lang="en-US" sz="2000" dirty="0" smtClean="0">
                <a:latin typeface="Lucida Sans" panose="020B0602030504020204" pitchFamily="34" charset="0"/>
              </a:rPr>
              <a:t> Anniversary Meeting </a:t>
            </a:r>
            <a:r>
              <a:rPr lang="en-US" sz="2000" dirty="0">
                <a:latin typeface="Lucida Sans" panose="020B0602030504020204" pitchFamily="34" charset="0"/>
              </a:rPr>
              <a:t>of the Educational Society of All Japan </a:t>
            </a:r>
            <a:r>
              <a:rPr lang="en-US" sz="2000" dirty="0" smtClean="0">
                <a:latin typeface="Lucida Sans" panose="020B0602030504020204" pitchFamily="34" charset="0"/>
              </a:rPr>
              <a:t>Women Attended by Imperial </a:t>
            </a:r>
            <a:r>
              <a:rPr lang="en-US" sz="2000" dirty="0">
                <a:latin typeface="Lucida Sans" panose="020B0602030504020204" pitchFamily="34" charset="0"/>
              </a:rPr>
              <a:t>Princesses and </a:t>
            </a:r>
            <a:r>
              <a:rPr lang="en-US" sz="2000" dirty="0" smtClean="0">
                <a:latin typeface="Lucida Sans" panose="020B0602030504020204" pitchFamily="34" charset="0"/>
              </a:rPr>
              <a:t>Noted Women Educators</a:t>
            </a:r>
            <a:r>
              <a:rPr lang="en-US" sz="1600" dirty="0" smtClean="0">
                <a:latin typeface="Lucida Sans" panose="020B0602030504020204" pitchFamily="34" charset="0"/>
              </a:rPr>
              <a:t/>
            </a:r>
            <a:br>
              <a:rPr lang="en-US" sz="1600" dirty="0" smtClean="0">
                <a:latin typeface="Lucida Sans" panose="020B0602030504020204" pitchFamily="34" charset="0"/>
              </a:rPr>
            </a:br>
            <a:r>
              <a:rPr lang="en-US" sz="1600" dirty="0">
                <a:latin typeface="Lucida Sans" panose="020B0602030504020204" pitchFamily="34" charset="0"/>
              </a:rPr>
              <a:t/>
            </a:r>
            <a:br>
              <a:rPr lang="en-US" sz="1600" dirty="0">
                <a:latin typeface="Lucida Sans" panose="020B0602030504020204" pitchFamily="34" charset="0"/>
              </a:rPr>
            </a:br>
            <a:r>
              <a:rPr lang="en-US" sz="1600" i="1" dirty="0" smtClean="0">
                <a:latin typeface="Lucida Sans" panose="020B0602030504020204" pitchFamily="34" charset="0"/>
              </a:rPr>
              <a:t>The International Graphic</a:t>
            </a:r>
            <a:r>
              <a:rPr lang="en-US" sz="1600" dirty="0" smtClean="0">
                <a:latin typeface="Lucida Sans" panose="020B0602030504020204" pitchFamily="34" charset="0"/>
              </a:rPr>
              <a:t>, Vol. IX, No. 1 </a:t>
            </a:r>
            <a:br>
              <a:rPr lang="en-US" sz="1600" dirty="0" smtClean="0">
                <a:latin typeface="Lucida Sans" panose="020B0602030504020204" pitchFamily="34" charset="0"/>
              </a:rPr>
            </a:br>
            <a:r>
              <a:rPr lang="en-US" sz="1600" dirty="0" smtClean="0">
                <a:latin typeface="Lucida Sans" panose="020B0602030504020204" pitchFamily="34" charset="0"/>
              </a:rPr>
              <a:t>January 1931</a:t>
            </a:r>
            <a:endParaRPr lang="en-US" sz="1600" dirty="0">
              <a:latin typeface="Lucida Sans" panose="020B0602030504020204" pitchFamily="34" charset="0"/>
            </a:endParaRPr>
          </a:p>
        </p:txBody>
      </p:sp>
      <p:pic>
        <p:nvPicPr>
          <p:cNvPr id="14338" name="Picture 2" descr="C:\Users\owner\Pictures\2014-07-20\0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4031" r="20508"/>
          <a:stretch/>
        </p:blipFill>
        <p:spPr bwMode="auto">
          <a:xfrm rot="16200000">
            <a:off x="2241429" y="-118313"/>
            <a:ext cx="473734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latin typeface="Lucida Sans" panose="020B0602030504020204" pitchFamily="34" charset="0"/>
              </a:rPr>
              <a:t>50th </a:t>
            </a:r>
            <a:r>
              <a:rPr lang="en-US" sz="2000" dirty="0">
                <a:latin typeface="Lucida Sans" panose="020B0602030504020204" pitchFamily="34" charset="0"/>
              </a:rPr>
              <a:t>A</a:t>
            </a:r>
            <a:r>
              <a:rPr lang="en-US" sz="2000" dirty="0" smtClean="0">
                <a:latin typeface="Lucida Sans" panose="020B0602030504020204" pitchFamily="34" charset="0"/>
              </a:rPr>
              <a:t>nniversary </a:t>
            </a:r>
            <a:r>
              <a:rPr lang="en-US" sz="2000" dirty="0">
                <a:latin typeface="Lucida Sans" panose="020B0602030504020204" pitchFamily="34" charset="0"/>
              </a:rPr>
              <a:t>of the E</a:t>
            </a:r>
            <a:r>
              <a:rPr lang="en-US" sz="2000" dirty="0" smtClean="0">
                <a:latin typeface="Lucida Sans" panose="020B0602030504020204" pitchFamily="34" charset="0"/>
              </a:rPr>
              <a:t>stablishment </a:t>
            </a:r>
            <a:r>
              <a:rPr lang="en-US" sz="2000" dirty="0">
                <a:latin typeface="Lucida Sans" panose="020B0602030504020204" pitchFamily="34" charset="0"/>
              </a:rPr>
              <a:t>of the Tokyo Music </a:t>
            </a:r>
            <a:r>
              <a:rPr lang="en-US" sz="2000" dirty="0" smtClean="0">
                <a:latin typeface="Lucida Sans" panose="020B0602030504020204" pitchFamily="34" charset="0"/>
              </a:rPr>
              <a:t>Academy, </a:t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 smtClean="0">
                <a:latin typeface="Lucida Sans" panose="020B0602030504020204" pitchFamily="34" charset="0"/>
              </a:rPr>
              <a:t>with  All </a:t>
            </a:r>
            <a:r>
              <a:rPr lang="en-US" sz="2000" dirty="0">
                <a:latin typeface="Lucida Sans" panose="020B0602030504020204" pitchFamily="34" charset="0"/>
              </a:rPr>
              <a:t>Imperial Princes and </a:t>
            </a:r>
            <a:r>
              <a:rPr lang="en-US" sz="2000" dirty="0" smtClean="0">
                <a:latin typeface="Lucida Sans" panose="020B0602030504020204" pitchFamily="34" charset="0"/>
              </a:rPr>
              <a:t>Princesses in Attendance</a:t>
            </a:r>
            <a:r>
              <a:rPr lang="en-US" sz="1600" dirty="0" smtClean="0">
                <a:latin typeface="Lucida Sans" panose="020B0602030504020204" pitchFamily="34" charset="0"/>
              </a:rPr>
              <a:t/>
            </a:r>
            <a:br>
              <a:rPr lang="en-US" sz="1600" dirty="0" smtClean="0">
                <a:latin typeface="Lucida Sans" panose="020B0602030504020204" pitchFamily="34" charset="0"/>
              </a:rPr>
            </a:br>
            <a:r>
              <a:rPr lang="en-US" sz="1600" dirty="0">
                <a:latin typeface="Lucida Sans" panose="020B0602030504020204" pitchFamily="34" charset="0"/>
              </a:rPr>
              <a:t/>
            </a:r>
            <a:br>
              <a:rPr lang="en-US" sz="1600" dirty="0">
                <a:latin typeface="Lucida Sans" panose="020B0602030504020204" pitchFamily="34" charset="0"/>
              </a:rPr>
            </a:br>
            <a:r>
              <a:rPr lang="en-US" sz="1600" i="1" dirty="0" smtClean="0">
                <a:latin typeface="Lucida Sans" panose="020B0602030504020204" pitchFamily="34" charset="0"/>
              </a:rPr>
              <a:t>The International Graphic, </a:t>
            </a:r>
            <a:r>
              <a:rPr lang="en-US" sz="1600" dirty="0" smtClean="0">
                <a:latin typeface="Lucida Sans" panose="020B0602030504020204" pitchFamily="34" charset="0"/>
              </a:rPr>
              <a:t>Vol</a:t>
            </a:r>
            <a:r>
              <a:rPr lang="en-US" sz="1600" dirty="0">
                <a:latin typeface="Lucida Sans" panose="020B0602030504020204" pitchFamily="34" charset="0"/>
              </a:rPr>
              <a:t>. </a:t>
            </a:r>
            <a:r>
              <a:rPr lang="en-US" sz="1600" dirty="0" smtClean="0">
                <a:latin typeface="Lucida Sans" panose="020B0602030504020204" pitchFamily="34" charset="0"/>
              </a:rPr>
              <a:t>IX, </a:t>
            </a:r>
            <a:r>
              <a:rPr lang="en-US" sz="1600" dirty="0">
                <a:latin typeface="Lucida Sans" panose="020B0602030504020204" pitchFamily="34" charset="0"/>
              </a:rPr>
              <a:t>No. 1 </a:t>
            </a:r>
            <a:r>
              <a:rPr lang="en-US" sz="1600" dirty="0" smtClean="0">
                <a:latin typeface="Lucida Sans" panose="020B0602030504020204" pitchFamily="34" charset="0"/>
              </a:rPr>
              <a:t/>
            </a:r>
            <a:br>
              <a:rPr lang="en-US" sz="1600" dirty="0" smtClean="0">
                <a:latin typeface="Lucida Sans" panose="020B0602030504020204" pitchFamily="34" charset="0"/>
              </a:rPr>
            </a:br>
            <a:r>
              <a:rPr lang="en-US" sz="1600" dirty="0" smtClean="0">
                <a:latin typeface="Lucida Sans" panose="020B0602030504020204" pitchFamily="34" charset="0"/>
              </a:rPr>
              <a:t>January 1931</a:t>
            </a:r>
            <a:endParaRPr lang="en-US" sz="1600" dirty="0">
              <a:latin typeface="Lucida Sans" panose="020B0602030504020204" pitchFamily="34" charset="0"/>
            </a:endParaRPr>
          </a:p>
        </p:txBody>
      </p:sp>
      <p:pic>
        <p:nvPicPr>
          <p:cNvPr id="13314" name="Picture 2" descr="C:\Users\owner\Pictures\2014-07-20\0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20875" r="1947" b="12607"/>
          <a:stretch/>
        </p:blipFill>
        <p:spPr bwMode="auto">
          <a:xfrm>
            <a:off x="88491" y="1706352"/>
            <a:ext cx="8979309" cy="47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50593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Nippon </a:t>
            </a:r>
            <a:r>
              <a:rPr lang="en-US" sz="2400" dirty="0" err="1">
                <a:latin typeface="Lucida Sans" panose="020B0602030504020204" pitchFamily="34" charset="0"/>
              </a:rPr>
              <a:t>Shuzō</a:t>
            </a:r>
            <a:r>
              <a:rPr lang="en-US" sz="2400" dirty="0">
                <a:latin typeface="Lucida Sans" panose="020B0602030504020204" pitchFamily="34" charset="0"/>
              </a:rPr>
              <a:t> Kabushiki </a:t>
            </a:r>
            <a:r>
              <a:rPr lang="en-US" sz="2400" dirty="0" smtClean="0">
                <a:latin typeface="Lucida Sans" panose="020B0602030504020204" pitchFamily="34" charset="0"/>
              </a:rPr>
              <a:t>Kaisha (sake brewery) 1915-1917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16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600" dirty="0" smtClean="0">
                <a:latin typeface="Lucida Sans" panose="020B0602030504020204" pitchFamily="34" charset="0"/>
                <a:hlinkClick r:id="rId3"/>
              </a:rPr>
              <a:t>digitallibrary.usc.edu/cdm/singleitem/collection/p15799coll58/id/31484/rec/12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036"/>
            <a:ext cx="4543425" cy="65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err="1" smtClean="0">
                <a:latin typeface="Lucida Sans" panose="020B0602030504020204" pitchFamily="34" charset="0"/>
              </a:rPr>
              <a:t>Sugoroku</a:t>
            </a:r>
            <a:r>
              <a:rPr lang="en-US" sz="2400" i="1" dirty="0" smtClean="0">
                <a:latin typeface="Lucida Sans" panose="020B0602030504020204" pitchFamily="34" charset="0"/>
              </a:rPr>
              <a:t> </a:t>
            </a:r>
            <a:r>
              <a:rPr lang="en-US" sz="2400" dirty="0" smtClean="0">
                <a:latin typeface="Lucida Sans" panose="020B0602030504020204" pitchFamily="34" charset="0"/>
              </a:rPr>
              <a:t>(Board </a:t>
            </a:r>
            <a:r>
              <a:rPr lang="en-US" sz="2400" dirty="0">
                <a:latin typeface="Lucida Sans" panose="020B0602030504020204" pitchFamily="34" charset="0"/>
              </a:rPr>
              <a:t>G</a:t>
            </a:r>
            <a:r>
              <a:rPr lang="en-US" sz="2400" dirty="0" smtClean="0">
                <a:latin typeface="Lucida Sans" panose="020B0602030504020204" pitchFamily="34" charset="0"/>
              </a:rPr>
              <a:t>ame) Distributed with </a:t>
            </a:r>
            <a:r>
              <a:rPr lang="en-US" sz="2400" i="1" dirty="0" err="1" smtClean="0">
                <a:latin typeface="Lucida Sans" panose="020B0602030504020204" pitchFamily="34" charset="0"/>
              </a:rPr>
              <a:t>Fujin</a:t>
            </a:r>
            <a:r>
              <a:rPr lang="en-US" sz="2400" i="1" dirty="0" smtClean="0">
                <a:latin typeface="Lucida Sans" panose="020B0602030504020204" pitchFamily="34" charset="0"/>
              </a:rPr>
              <a:t> </a:t>
            </a:r>
            <a:r>
              <a:rPr lang="en-US" sz="2400" i="1" dirty="0" err="1" smtClean="0">
                <a:latin typeface="Lucida Sans" panose="020B0602030504020204" pitchFamily="34" charset="0"/>
              </a:rPr>
              <a:t>Sekai</a:t>
            </a:r>
            <a:r>
              <a:rPr lang="en-US" sz="2400" dirty="0" smtClean="0">
                <a:latin typeface="Lucida Sans" panose="020B0602030504020204" pitchFamily="34" charset="0"/>
              </a:rPr>
              <a:t> (Women’s World magazine), New Year’s Free Edition Gift, part 1</a:t>
            </a:r>
            <a:endParaRPr lang="en-US" sz="2400" i="1" dirty="0">
              <a:latin typeface="Lucida Sans" panose="020B0602030504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2536" y="1523999"/>
            <a:ext cx="6977063" cy="52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i="1" dirty="0" err="1">
                <a:latin typeface="Lucida Sans" panose="020B0602030504020204" pitchFamily="34" charset="0"/>
              </a:rPr>
              <a:t>Sugoroku</a:t>
            </a:r>
            <a:r>
              <a:rPr lang="en-US" sz="2700" i="1" dirty="0">
                <a:latin typeface="Lucida Sans" panose="020B0602030504020204" pitchFamily="34" charset="0"/>
              </a:rPr>
              <a:t> </a:t>
            </a:r>
            <a:r>
              <a:rPr lang="en-US" sz="2700" dirty="0">
                <a:latin typeface="Lucida Sans" panose="020B0602030504020204" pitchFamily="34" charset="0"/>
              </a:rPr>
              <a:t>(Board Game) Distributed with </a:t>
            </a:r>
            <a:r>
              <a:rPr lang="en-US" sz="2700" i="1" dirty="0" err="1">
                <a:latin typeface="Lucida Sans" panose="020B0602030504020204" pitchFamily="34" charset="0"/>
              </a:rPr>
              <a:t>Fujin</a:t>
            </a:r>
            <a:r>
              <a:rPr lang="en-US" sz="2700" i="1" dirty="0">
                <a:latin typeface="Lucida Sans" panose="020B0602030504020204" pitchFamily="34" charset="0"/>
              </a:rPr>
              <a:t> </a:t>
            </a:r>
            <a:r>
              <a:rPr lang="en-US" sz="2700" i="1" dirty="0" err="1">
                <a:latin typeface="Lucida Sans" panose="020B0602030504020204" pitchFamily="34" charset="0"/>
              </a:rPr>
              <a:t>Sekai</a:t>
            </a:r>
            <a:r>
              <a:rPr lang="en-US" sz="2700" dirty="0">
                <a:latin typeface="Lucida Sans" panose="020B0602030504020204" pitchFamily="34" charset="0"/>
              </a:rPr>
              <a:t> (Women’s World magazine), New Year’s Free Edition Gift, part </a:t>
            </a:r>
            <a:r>
              <a:rPr lang="en-US" sz="2700" dirty="0" smtClean="0">
                <a:latin typeface="Lucida Sans" panose="020B0602030504020204" pitchFamily="34" charset="0"/>
              </a:rPr>
              <a:t>2</a:t>
            </a:r>
            <a:endParaRPr lang="en-US" sz="2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1464309"/>
            <a:ext cx="7086600" cy="53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err="1">
                <a:latin typeface="Lucida Sans" panose="020B0602030504020204" pitchFamily="34" charset="0"/>
              </a:rPr>
              <a:t>Sugoroku</a:t>
            </a:r>
            <a:r>
              <a:rPr lang="en-US" sz="2400" i="1" dirty="0">
                <a:latin typeface="Lucida Sans" panose="020B0602030504020204" pitchFamily="34" charset="0"/>
              </a:rPr>
              <a:t> </a:t>
            </a:r>
            <a:r>
              <a:rPr lang="en-US" sz="2400" dirty="0">
                <a:latin typeface="Lucida Sans" panose="020B0602030504020204" pitchFamily="34" charset="0"/>
              </a:rPr>
              <a:t>(Board Game) Distributed with </a:t>
            </a:r>
            <a:r>
              <a:rPr lang="en-US" sz="2400" i="1" dirty="0" err="1">
                <a:latin typeface="Lucida Sans" panose="020B0602030504020204" pitchFamily="34" charset="0"/>
              </a:rPr>
              <a:t>Fujin</a:t>
            </a:r>
            <a:r>
              <a:rPr lang="en-US" sz="2400" i="1" dirty="0">
                <a:latin typeface="Lucida Sans" panose="020B0602030504020204" pitchFamily="34" charset="0"/>
              </a:rPr>
              <a:t> </a:t>
            </a:r>
            <a:r>
              <a:rPr lang="en-US" sz="2400" i="1" dirty="0" err="1">
                <a:latin typeface="Lucida Sans" panose="020B0602030504020204" pitchFamily="34" charset="0"/>
              </a:rPr>
              <a:t>Sekai</a:t>
            </a:r>
            <a:r>
              <a:rPr lang="en-US" sz="2400" dirty="0">
                <a:latin typeface="Lucida Sans" panose="020B0602030504020204" pitchFamily="34" charset="0"/>
              </a:rPr>
              <a:t> (Women’s World magazine), New Year’s Free Edition Gift, </a:t>
            </a:r>
            <a:r>
              <a:rPr lang="en-US" sz="2400" dirty="0" smtClean="0">
                <a:latin typeface="Lucida Sans" panose="020B0602030504020204" pitchFamily="34" charset="0"/>
              </a:rPr>
              <a:t>part 3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" y="1371600"/>
            <a:ext cx="7162800" cy="53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 err="1">
                <a:latin typeface="Lucida Sans" panose="020B0602030504020204" pitchFamily="34" charset="0"/>
              </a:rPr>
              <a:t>Sugoroku</a:t>
            </a:r>
            <a:r>
              <a:rPr lang="en-US" sz="2800" i="1" dirty="0">
                <a:latin typeface="Lucida Sans" panose="020B0602030504020204" pitchFamily="34" charset="0"/>
              </a:rPr>
              <a:t> </a:t>
            </a:r>
            <a:r>
              <a:rPr lang="en-US" sz="2800" dirty="0">
                <a:latin typeface="Lucida Sans" panose="020B0602030504020204" pitchFamily="34" charset="0"/>
              </a:rPr>
              <a:t>(Board Game) Distributed with </a:t>
            </a:r>
            <a:r>
              <a:rPr lang="en-US" sz="2800" i="1" dirty="0" err="1">
                <a:latin typeface="Lucida Sans" panose="020B0602030504020204" pitchFamily="34" charset="0"/>
              </a:rPr>
              <a:t>Fujin</a:t>
            </a:r>
            <a:r>
              <a:rPr lang="en-US" sz="2800" i="1" dirty="0">
                <a:latin typeface="Lucida Sans" panose="020B0602030504020204" pitchFamily="34" charset="0"/>
              </a:rPr>
              <a:t> </a:t>
            </a:r>
            <a:r>
              <a:rPr lang="en-US" sz="2800" i="1" dirty="0" err="1">
                <a:latin typeface="Lucida Sans" panose="020B0602030504020204" pitchFamily="34" charset="0"/>
              </a:rPr>
              <a:t>Sekai</a:t>
            </a:r>
            <a:r>
              <a:rPr lang="en-US" sz="2800" dirty="0">
                <a:latin typeface="Lucida Sans" panose="020B0602030504020204" pitchFamily="34" charset="0"/>
              </a:rPr>
              <a:t> (Women’s World magazine), New Year’s Free Edition Gift, part </a:t>
            </a:r>
            <a:r>
              <a:rPr lang="en-US" sz="2800" dirty="0" smtClean="0">
                <a:latin typeface="Lucida Sans" panose="020B0602030504020204" pitchFamily="34" charset="0"/>
              </a:rPr>
              <a:t>4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1461207"/>
            <a:ext cx="7162800" cy="53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5897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Industrial Welfare Association 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“Pay attention to </a:t>
            </a:r>
            <a:r>
              <a:rPr lang="en-US" sz="2400" dirty="0" err="1" smtClean="0">
                <a:latin typeface="Lucida Sans" panose="020B0602030504020204" pitchFamily="34" charset="0"/>
              </a:rPr>
              <a:t>unkept</a:t>
            </a:r>
            <a:r>
              <a:rPr lang="en-US" sz="2400" dirty="0" smtClean="0">
                <a:latin typeface="Lucida Sans" panose="020B0602030504020204" pitchFamily="34" charset="0"/>
              </a:rPr>
              <a:t> hair. A single strand could take your life. Protect yourself by wearing a hat.”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1929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oohara.mt.tama.hosei.ac.jp/sangyofukuri/enpos1352.html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endParaRPr lang="en-US" sz="1800" dirty="0">
              <a:latin typeface="Lucida Sans" panose="020B0602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848225" cy="66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61261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“Coming home late from work!</a:t>
            </a: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“She’s worrying whether you were injured at work.”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1931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oohara.mt.tama.hosei.ac.jp/sangyofukuri/enpos1373.html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endParaRPr lang="en-US" sz="1800" dirty="0">
              <a:latin typeface="Lucida Sans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484936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60499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Industrial </a:t>
            </a:r>
            <a:r>
              <a:rPr lang="en-US" sz="2400" dirty="0">
                <a:latin typeface="Lucida Sans" panose="020B0602030504020204" pitchFamily="34" charset="0"/>
              </a:rPr>
              <a:t>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“Health is the mother of happiness.”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“For the nation, for the wife and children, health is the number one priority.”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1927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oohara.mt.tama.hosei.ac.jp/sangyofukuri/enpos1332.html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581"/>
            <a:ext cx="4895851" cy="68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5592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“You’re the pillar supporting this family.”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“Don’t get injured, don’t get sick.” 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1930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oohara.mt.tama.hosei.ac.jp/sangyofukuri/enpos1362.html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280"/>
            <a:ext cx="4800600" cy="66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5135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“Our family’s assets are in our health.”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1931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oohara.mt.tama.hosei.ac.jp/sangyofukuri/enpos1370.html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endParaRPr lang="en-US" sz="1800" dirty="0">
              <a:latin typeface="Lucida Sans" panose="020B0602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199"/>
            <a:ext cx="4920996" cy="6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5516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“Happy going to work, a cheerful family.”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1932</a:t>
            </a: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oohara.mt.tama.hosei.ac.jp/sangyofukuri/enpos1384.html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endParaRPr lang="en-US" sz="1800" dirty="0">
              <a:latin typeface="Lucida Sans" panose="020B0602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337"/>
            <a:ext cx="4838700" cy="67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8213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Industrial Welfare Association </a:t>
            </a:r>
            <a:r>
              <a:rPr lang="en-US" sz="2400" dirty="0" smtClean="0">
                <a:latin typeface="Lucida Sans" panose="020B0602030504020204" pitchFamily="34" charset="0"/>
              </a:rPr>
              <a:t>Poster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“Do not neglect cleaning and laundry. Cleanliness/sanitation breeds a happiness and health.”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>
                <a:latin typeface="Lucida Sans" panose="020B0602030504020204" pitchFamily="34" charset="0"/>
              </a:rPr>
              <a:t/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</a:rPr>
              <a:t>1929</a:t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000" dirty="0" smtClean="0">
                <a:latin typeface="Lucida Sans" panose="020B0602030504020204" pitchFamily="34" charset="0"/>
              </a:rPr>
              <a:t/>
            </a:r>
            <a:br>
              <a:rPr lang="en-US" sz="2000" dirty="0" smtClean="0">
                <a:latin typeface="Lucida Sans" panose="020B0602030504020204" pitchFamily="34" charset="0"/>
              </a:rPr>
            </a:br>
            <a:r>
              <a:rPr lang="en-US" sz="1800" dirty="0">
                <a:latin typeface="Lucida Sans" panose="020B0602030504020204" pitchFamily="34" charset="0"/>
                <a:hlinkClick r:id="rId3"/>
              </a:rPr>
              <a:t>http://</a:t>
            </a:r>
            <a:r>
              <a:rPr lang="en-US" sz="1800" dirty="0" smtClean="0">
                <a:latin typeface="Lucida Sans" panose="020B0602030504020204" pitchFamily="34" charset="0"/>
                <a:hlinkClick r:id="rId3"/>
              </a:rPr>
              <a:t>oohara.mt.tama.hosei.ac.jp/sangyofukuri/enpos1354.html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latin typeface="Lucida Sans" panose="020B0602030504020204" pitchFamily="34" charset="0"/>
              </a:rPr>
              <a:t/>
            </a:r>
            <a:br>
              <a:rPr lang="en-US" sz="2000" dirty="0">
                <a:latin typeface="Lucida Sans" panose="020B0602030504020204" pitchFamily="34" charset="0"/>
              </a:rPr>
            </a:b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799"/>
            <a:ext cx="4843463" cy="66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586</Words>
  <Application>Microsoft Office PowerPoint</Application>
  <PresentationFormat>On-screen Show (4:3)</PresentationFormat>
  <Paragraphs>131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Taishō Women</vt:lpstr>
      <vt:lpstr>Nippon Shuzō Kabushiki Kaisha (sake brewery) 1915-1917  http://digitallibrary.usc.edu/cdm/singleitem/collection/p15799coll58/id/31484/rec/12  </vt:lpstr>
      <vt:lpstr>Industrial Welfare Association Poster  “Pay attention to unkept hair. A single strand could take your life. Protect yourself by wearing a hat.”  1929  http://oohara.mt.tama.hosei.ac.jp/sangyofukuri/enpos1352.html </vt:lpstr>
      <vt:lpstr>Industrial Welfare Association Poster  “Coming home late from work! “She’s worrying whether you were injured at work.”  1931  http://oohara.mt.tama.hosei.ac.jp/sangyofukuri/enpos1373.html </vt:lpstr>
      <vt:lpstr>  Industrial Welfare Association Poster  “Health is the mother of happiness.” “For the nation, for the wife and children, health is the number one priority.”  1927  http://oohara.mt.tama.hosei.ac.jp/sangyofukuri/enpos1332.html    </vt:lpstr>
      <vt:lpstr>Industrial Welfare Association Poster  “You’re the pillar supporting this family.”  “Don’t get injured, don’t get sick.”   1930  http://oohara.mt.tama.hosei.ac.jp/sangyofukuri/enpos1362.html  </vt:lpstr>
      <vt:lpstr>Industrial Welfare Association Poster  “Our family’s assets are in our health.”  1931  http://oohara.mt.tama.hosei.ac.jp/sangyofukuri/enpos1370.html </vt:lpstr>
      <vt:lpstr>Industrial Welfare Association Poster  “Happy going to work, a cheerful family.”  1932  http://oohara.mt.tama.hosei.ac.jp/sangyofukuri/enpos1384.html </vt:lpstr>
      <vt:lpstr>Industrial Welfare Association Poster  “Do not neglect cleaning and laundry. Cleanliness/sanitation breeds a happiness and health.”  1929  http://oohara.mt.tama.hosei.ac.jp/sangyofukuri/enpos1354.html   </vt:lpstr>
      <vt:lpstr>Industrial Welfare Association Poster  “Before cosmetics, first be clean.”  1932  http://oohara.mt.tama.hosei.ac.jp/sangyofukuri/enpos1385.html  </vt:lpstr>
      <vt:lpstr>Nippon Yusen Kaisha  (Japan Mail Steamship Co.)  1919  http://digitallibrary.usc.edu/cdm/singleitem/collection/p15799coll58/id/31448/rec/5   </vt:lpstr>
      <vt:lpstr> </vt:lpstr>
      <vt:lpstr>Dai Nippon Seitō Kōshi (sugar refining company)  1914/1943   http://digitallibrary.usc.edu/cdm/singleitem/collection/p15799coll58/id/31468/rec/1   </vt:lpstr>
      <vt:lpstr>Dai Nippon Seitō Kabushiki Kaisha (sugar refining company)   1914/1919  http://digitallibrary.usc.edu/cdm/singleitem/collection/p15799coll58/id/31470/rec/2  </vt:lpstr>
      <vt:lpstr>G. Kumazawa and Co. (Textile merchants)   1921  http://digitallibrary.usc.edu/cdm/singleitem/collection/p15799coll58/id/31475/rec/10    </vt:lpstr>
      <vt:lpstr>  </vt:lpstr>
      <vt:lpstr>Families of New Cabinet Ministers   The International Graphic, Vol. VIII, No. 8   January 1930</vt:lpstr>
      <vt:lpstr>40th Anniversary Meeting of the Educational Society of All Japan Women Attended by Imperial Princesses and Noted Women Educators  The International Graphic, Vol. IX, No. 1  January 1931</vt:lpstr>
      <vt:lpstr>50th Anniversary of the Establishment of the Tokyo Music Academy,  with  All Imperial Princes and Princesses in Attendance  The International Graphic, Vol. IX, No. 1  January 1931</vt:lpstr>
      <vt:lpstr>Sugoroku (Board Game) Distributed with Fujin Sekai (Women’s World magazine), New Year’s Free Edition Gift, part 1</vt:lpstr>
      <vt:lpstr>Sugoroku (Board Game) Distributed with Fujin Sekai (Women’s World magazine), New Year’s Free Edition Gift, part 2</vt:lpstr>
      <vt:lpstr>Sugoroku (Board Game) Distributed with Fujin Sekai (Women’s World magazine), New Year’s Free Edition Gift, part 3</vt:lpstr>
      <vt:lpstr>Sugoroku (Board Game) Distributed with Fujin Sekai (Women’s World magazine), New Year’s Free Edition Gift, part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Lynn</cp:lastModifiedBy>
  <cp:revision>44</cp:revision>
  <dcterms:created xsi:type="dcterms:W3CDTF">2014-07-19T22:40:49Z</dcterms:created>
  <dcterms:modified xsi:type="dcterms:W3CDTF">2015-04-28T16:09:01Z</dcterms:modified>
</cp:coreProperties>
</file>