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1"/>
  </p:notesMasterIdLst>
  <p:sldIdLst>
    <p:sldId id="257" r:id="rId2"/>
    <p:sldId id="290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7" r:id="rId11"/>
    <p:sldId id="263" r:id="rId12"/>
    <p:sldId id="295" r:id="rId13"/>
    <p:sldId id="291" r:id="rId14"/>
    <p:sldId id="269" r:id="rId15"/>
    <p:sldId id="285" r:id="rId16"/>
    <p:sldId id="292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16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7BB58-77AB-4148-8B8A-EFA0B1098729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313B6-6C03-D14C-A9B0-AA9D059A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先帶讀藍色的詞</a:t>
            </a:r>
            <a:r>
              <a:rPr lang="zh-CN" altLang="en-US" dirty="0"/>
              <a:t>，然後每出一個英文，就讓學生說，在出答案，最後再帶讀一遍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03FF2-941C-6443-8B3F-993F69614B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帶讀→可以請一個同學讀一個詞→</a:t>
            </a:r>
            <a:r>
              <a:rPr lang="en-US" err="1"/>
              <a:t>兩人一組討論</a:t>
            </a:r>
            <a:r>
              <a:rPr lang="en-US"/>
              <a:t>→挑兩個問題問學生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03FF2-941C-6443-8B3F-993F69614B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1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面子</a:t>
            </a:r>
            <a:r>
              <a:rPr lang="zh-CN" altLang="en-US" dirty="0"/>
              <a:t>：一個人在別人眼裡的形象、地位，在别人眼里你和你的家庭生活得好不好，面子和別人對你的看法有關係，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40E9F-A15F-6A4E-986E-D439E1FEE0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1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C610-0266-B543-AE0D-B8530F50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202" y="1223962"/>
            <a:ext cx="9163595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第九課 中國的同性戀</a:t>
            </a:r>
            <a:br>
              <a:rPr lang="en-US" altLang="zh-CN" dirty="0"/>
            </a:br>
            <a:r>
              <a:rPr lang="zh-CN" altLang="en-US" dirty="0"/>
              <a:t>和跨性別群體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6FB18-77E5-5145-BEA9-0A5D91BD4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8697" y="3978276"/>
            <a:ext cx="6914606" cy="1655762"/>
          </a:xfrm>
        </p:spPr>
        <p:txBody>
          <a:bodyPr>
            <a:normAutofit/>
          </a:bodyPr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F913-D3D6-8C43-A2B4-707999E2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接觸   接受   同性戀   性別    公益組織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472E-D188-D243-AE50-DC7B2065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131661" cy="5666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「我在生活中從來沒有 </a:t>
            </a:r>
            <a:r>
              <a:rPr lang="en-US" altLang="zh-CN" dirty="0"/>
              <a:t>___ </a:t>
            </a:r>
            <a:r>
              <a:rPr lang="zh-CN" altLang="en-US" dirty="0"/>
              <a:t>過同性戀或跨性別者。女兒</a:t>
            </a:r>
            <a:r>
              <a:rPr lang="en-US" altLang="zh-CN" dirty="0"/>
              <a:t>18</a:t>
            </a:r>
            <a:r>
              <a:rPr lang="zh-CN" altLang="en-US" dirty="0"/>
              <a:t>歲的時候，她告訴我她是</a:t>
            </a:r>
            <a:r>
              <a:rPr lang="en-US" altLang="zh-CN" dirty="0"/>
              <a:t>___ </a:t>
            </a:r>
            <a:r>
              <a:rPr lang="zh-CN" altLang="en-US" dirty="0"/>
              <a:t>，當時我真的不能</a:t>
            </a:r>
            <a:r>
              <a:rPr lang="en-US" altLang="zh-CN" dirty="0"/>
              <a:t>____</a:t>
            </a:r>
            <a:r>
              <a:rPr lang="zh-CN" altLang="en-US" dirty="0"/>
              <a:t>。後來我參加了一些</a:t>
            </a:r>
            <a:r>
              <a:rPr lang="en-US" altLang="zh-CN" dirty="0"/>
              <a:t>____</a:t>
            </a:r>
            <a:r>
              <a:rPr lang="zh-CN" altLang="en-US" dirty="0"/>
              <a:t>的活動，開始</a:t>
            </a:r>
            <a:r>
              <a:rPr lang="en-US" altLang="zh-CN" dirty="0"/>
              <a:t>___</a:t>
            </a:r>
            <a:r>
              <a:rPr lang="zh-CN" altLang="en-US" dirty="0"/>
              <a:t>到更多同性戀者和她們的父母，開始了解</a:t>
            </a:r>
            <a:r>
              <a:rPr lang="en-US" altLang="zh-CN" dirty="0"/>
              <a:t>___</a:t>
            </a:r>
            <a:r>
              <a:rPr lang="zh-CN" altLang="en-US" dirty="0"/>
              <a:t>是怎麼一回事，明白了這並不是一種心理疾病。我也經常和女兒聊天、談心，了解她的想法。慢慢地，我</a:t>
            </a:r>
            <a:r>
              <a:rPr lang="en-US" altLang="zh-CN" dirty="0"/>
              <a:t>___</a:t>
            </a:r>
            <a:r>
              <a:rPr lang="zh-CN" altLang="en-US" dirty="0"/>
              <a:t>了女兒對自己的</a:t>
            </a:r>
            <a:r>
              <a:rPr lang="en-US" altLang="zh-CN" dirty="0"/>
              <a:t>___</a:t>
            </a:r>
            <a:r>
              <a:rPr lang="zh-CN" altLang="en-US" dirty="0"/>
              <a:t>認同。」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8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8B0E-2AEB-4049-88DD-FCDD27EB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828703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跨性別    歧視    嘲諷    小心翼翼   思想   觀念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B51D-CCF4-C442-8343-3C79BC604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93" y="1048087"/>
            <a:ext cx="11554383" cy="5770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「我是一名跨性別者。小時候，我常常遭受別人的</a:t>
            </a:r>
            <a:r>
              <a:rPr lang="en-US" altLang="zh-CN" dirty="0"/>
              <a:t>___</a:t>
            </a:r>
            <a:r>
              <a:rPr lang="zh-CN" altLang="en-US" dirty="0"/>
              <a:t>和</a:t>
            </a:r>
            <a:r>
              <a:rPr lang="en-US" altLang="zh-CN" dirty="0"/>
              <a:t>___</a:t>
            </a:r>
            <a:r>
              <a:rPr lang="zh-CN" altLang="en-US" dirty="0"/>
              <a:t>。雖然我是男孩子，但是我喜歡穿女孩子的衣服，喜歡留長髮，也喜歡化妝。當時我並不知道這是怎麼回事。長大以後我才聽說了</a:t>
            </a:r>
            <a:r>
              <a:rPr lang="en-US" altLang="zh-CN" dirty="0"/>
              <a:t>___</a:t>
            </a:r>
            <a:r>
              <a:rPr lang="zh-CN" altLang="en-US" dirty="0"/>
              <a:t>這個詞。
        工作以後，我</a:t>
            </a:r>
            <a:r>
              <a:rPr lang="en-US" altLang="zh-CN" dirty="0"/>
              <a:t>___</a:t>
            </a:r>
            <a:r>
              <a:rPr lang="zh-CN" altLang="en-US" dirty="0"/>
              <a:t>地遮掩自己跨性別的身份，因為我覺得身邊的領導和同事的</a:t>
            </a:r>
            <a:r>
              <a:rPr lang="en-US" altLang="zh-CN" dirty="0"/>
              <a:t>___</a:t>
            </a:r>
            <a:r>
              <a:rPr lang="zh-CN" altLang="en-US" dirty="0"/>
              <a:t>都比較保守，害怕他們知道了以後也會</a:t>
            </a:r>
            <a:r>
              <a:rPr lang="en-US" altLang="zh-CN" dirty="0"/>
              <a:t>___</a:t>
            </a:r>
            <a:r>
              <a:rPr lang="zh-CN" altLang="en-US" dirty="0"/>
              <a:t>我。」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90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98B3-99FA-424F-81C0-92C3F2C08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83" y="239301"/>
            <a:ext cx="6827065" cy="4644725"/>
          </a:xfrm>
        </p:spPr>
        <p:txBody>
          <a:bodyPr>
            <a:normAutofit/>
          </a:bodyPr>
          <a:lstStyle/>
          <a:p>
            <a:r>
              <a:rPr lang="zh-CN" altLang="en-US" dirty="0"/>
              <a:t>同性戀和跨性別</a:t>
            </a:r>
            <a:r>
              <a:rPr lang="zh-CN" altLang="en-US" dirty="0">
                <a:highlight>
                  <a:srgbClr val="FFFF00"/>
                </a:highlight>
              </a:rPr>
              <a:t>者</a:t>
            </a:r>
            <a:r>
              <a:rPr lang="zh-CN" altLang="en-US" dirty="0"/>
              <a:t>的人</a:t>
            </a:r>
            <a:endParaRPr lang="en-US" altLang="zh-CN" dirty="0"/>
          </a:p>
          <a:p>
            <a:r>
              <a:rPr lang="zh-CN" altLang="en-US" dirty="0"/>
              <a:t>同性戀和跨性別人</a:t>
            </a:r>
            <a:endParaRPr lang="en-US" altLang="zh-CN" dirty="0"/>
          </a:p>
          <a:p>
            <a:r>
              <a:rPr lang="zh-CN" altLang="en-US" dirty="0"/>
              <a:t>他是同性戀。他是同性戀者。</a:t>
            </a:r>
            <a:endParaRPr lang="en-US" altLang="zh-CN" dirty="0"/>
          </a:p>
          <a:p>
            <a:r>
              <a:rPr lang="zh-CN" altLang="en-US" dirty="0"/>
              <a:t>他是跨性别。他是跨性别者。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32CAB1-4198-9F4E-B052-0B1A1D0C5540}"/>
              </a:ext>
            </a:extLst>
          </p:cNvPr>
          <p:cNvCxnSpPr/>
          <p:nvPr/>
        </p:nvCxnSpPr>
        <p:spPr>
          <a:xfrm>
            <a:off x="4128248" y="766482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B19969-0762-B94C-988B-350D848D4DE1}"/>
              </a:ext>
            </a:extLst>
          </p:cNvPr>
          <p:cNvCxnSpPr>
            <a:cxnSpLocks/>
          </p:cNvCxnSpPr>
          <p:nvPr/>
        </p:nvCxnSpPr>
        <p:spPr>
          <a:xfrm>
            <a:off x="3550025" y="1694327"/>
            <a:ext cx="57822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86D04A-481F-4840-86A7-C2B00A6EAECA}"/>
              </a:ext>
            </a:extLst>
          </p:cNvPr>
          <p:cNvSpPr txBox="1">
            <a:spLocks/>
          </p:cNvSpPr>
          <p:nvPr/>
        </p:nvSpPr>
        <p:spPr>
          <a:xfrm>
            <a:off x="6723528" y="618564"/>
            <a:ext cx="3644153" cy="4010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zh-CN" altLang="en-US" dirty="0">
                <a:solidFill>
                  <a:srgbClr val="7030A0"/>
                </a:solidFill>
              </a:rPr>
              <a:t>作</a:t>
            </a:r>
            <a:r>
              <a:rPr lang="zh-CN" altLang="en-US" dirty="0">
                <a:solidFill>
                  <a:srgbClr val="7030A0"/>
                </a:solidFill>
                <a:highlight>
                  <a:srgbClr val="FFFF00"/>
                </a:highlight>
              </a:rPr>
              <a:t>者</a:t>
            </a:r>
            <a:r>
              <a:rPr lang="zh-CN" altLang="en-US" dirty="0">
                <a:solidFill>
                  <a:srgbClr val="7030A0"/>
                </a:solidFill>
              </a:rPr>
              <a:t>
讀</a:t>
            </a:r>
            <a:r>
              <a:rPr lang="zh-CN" altLang="en-US" dirty="0">
                <a:solidFill>
                  <a:srgbClr val="7030A0"/>
                </a:solidFill>
                <a:highlight>
                  <a:srgbClr val="FFFF00"/>
                </a:highlight>
              </a:rPr>
              <a:t>者</a:t>
            </a:r>
            <a:r>
              <a:rPr lang="zh-CN" altLang="en-US" dirty="0">
                <a:solidFill>
                  <a:srgbClr val="7030A0"/>
                </a:solidFill>
              </a:rPr>
              <a:t>
記者
患者
學者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CFF51B-2012-074C-9448-6016F7F32831}"/>
              </a:ext>
            </a:extLst>
          </p:cNvPr>
          <p:cNvSpPr txBox="1">
            <a:spLocks/>
          </p:cNvSpPr>
          <p:nvPr/>
        </p:nvSpPr>
        <p:spPr>
          <a:xfrm>
            <a:off x="9906440" y="618563"/>
            <a:ext cx="3644153" cy="6120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read</a:t>
            </a:r>
            <a:r>
              <a:rPr lang="en-US" altLang="zh-CN" dirty="0">
                <a:highlight>
                  <a:srgbClr val="FFFF00"/>
                </a:highlight>
              </a:rPr>
              <a:t>er</a:t>
            </a:r>
          </a:p>
          <a:p>
            <a:pPr marL="0" indent="0">
              <a:buNone/>
            </a:pPr>
            <a:r>
              <a:rPr lang="en-US" altLang="zh-CN" dirty="0"/>
              <a:t>journalist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patient</a:t>
            </a:r>
            <a:endParaRPr lang="en-US" dirty="0"/>
          </a:p>
          <a:p>
            <a:pPr marL="0" indent="0">
              <a:buNone/>
            </a:pPr>
            <a:r>
              <a:rPr lang="en-US" altLang="zh-CN" dirty="0"/>
              <a:t>auth</a:t>
            </a:r>
            <a:r>
              <a:rPr lang="en-US" altLang="zh-CN" dirty="0">
                <a:highlight>
                  <a:srgbClr val="FFFF00"/>
                </a:highlight>
              </a:rPr>
              <a:t>or</a:t>
            </a:r>
          </a:p>
          <a:p>
            <a:pPr marL="0" indent="0">
              <a:buNone/>
            </a:pPr>
            <a:r>
              <a:rPr lang="en-US" altLang="zh-CN" dirty="0"/>
              <a:t>schol</a:t>
            </a:r>
            <a:r>
              <a:rPr lang="en-US" altLang="zh-CN" dirty="0">
                <a:highlight>
                  <a:srgbClr val="FFFF00"/>
                </a:highlight>
              </a:rPr>
              <a:t>ar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986C41-7A7B-C34D-A425-ED929C809AB2}"/>
              </a:ext>
            </a:extLst>
          </p:cNvPr>
          <p:cNvCxnSpPr/>
          <p:nvPr/>
        </p:nvCxnSpPr>
        <p:spPr>
          <a:xfrm>
            <a:off x="8095129" y="1156447"/>
            <a:ext cx="1811311" cy="2810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245192-6C29-2E49-99E2-6313C99A0F49}"/>
              </a:ext>
            </a:extLst>
          </p:cNvPr>
          <p:cNvCxnSpPr>
            <a:cxnSpLocks/>
          </p:cNvCxnSpPr>
          <p:nvPr/>
        </p:nvCxnSpPr>
        <p:spPr>
          <a:xfrm flipV="1">
            <a:off x="8081682" y="1138560"/>
            <a:ext cx="1824758" cy="55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BA8E27-61FC-8240-88F1-A398E4B7B0EB}"/>
              </a:ext>
            </a:extLst>
          </p:cNvPr>
          <p:cNvCxnSpPr>
            <a:cxnSpLocks/>
          </p:cNvCxnSpPr>
          <p:nvPr/>
        </p:nvCxnSpPr>
        <p:spPr>
          <a:xfrm flipV="1">
            <a:off x="8127384" y="2083835"/>
            <a:ext cx="1779056" cy="565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CD9F78-3ED8-9B46-8FED-0469ADCCBEE7}"/>
              </a:ext>
            </a:extLst>
          </p:cNvPr>
          <p:cNvCxnSpPr>
            <a:cxnSpLocks/>
          </p:cNvCxnSpPr>
          <p:nvPr/>
        </p:nvCxnSpPr>
        <p:spPr>
          <a:xfrm flipV="1">
            <a:off x="8127384" y="3072193"/>
            <a:ext cx="1779056" cy="356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F6984F-A8A3-9344-ACF1-D73F0279DCCF}"/>
              </a:ext>
            </a:extLst>
          </p:cNvPr>
          <p:cNvCxnSpPr>
            <a:cxnSpLocks/>
          </p:cNvCxnSpPr>
          <p:nvPr/>
        </p:nvCxnSpPr>
        <p:spPr>
          <a:xfrm>
            <a:off x="8028640" y="4208933"/>
            <a:ext cx="1888566" cy="714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38FFA97-9DAD-DA44-B86D-E9E37ADCB545}"/>
              </a:ext>
            </a:extLst>
          </p:cNvPr>
          <p:cNvSpPr txBox="1"/>
          <p:nvPr/>
        </p:nvSpPr>
        <p:spPr>
          <a:xfrm>
            <a:off x="2673301" y="1782622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1721B7-659F-404A-B315-8CA6893B75BF}"/>
              </a:ext>
            </a:extLst>
          </p:cNvPr>
          <p:cNvSpPr txBox="1"/>
          <p:nvPr/>
        </p:nvSpPr>
        <p:spPr>
          <a:xfrm>
            <a:off x="2665267" y="3333324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B64E9A-129E-8847-92B8-916E6214BD04}"/>
              </a:ext>
            </a:extLst>
          </p:cNvPr>
          <p:cNvSpPr txBox="1"/>
          <p:nvPr/>
        </p:nvSpPr>
        <p:spPr>
          <a:xfrm>
            <a:off x="5868369" y="179559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4A192E-10DA-EF46-A8BC-03C75E285364}"/>
              </a:ext>
            </a:extLst>
          </p:cNvPr>
          <p:cNvSpPr txBox="1"/>
          <p:nvPr/>
        </p:nvSpPr>
        <p:spPr>
          <a:xfrm>
            <a:off x="5858945" y="3429000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79B0E-AA7E-824E-B743-26B660586DA0}"/>
              </a:ext>
            </a:extLst>
          </p:cNvPr>
          <p:cNvSpPr txBox="1"/>
          <p:nvPr/>
        </p:nvSpPr>
        <p:spPr>
          <a:xfrm>
            <a:off x="8127384" y="20633"/>
            <a:ext cx="39805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latin typeface="KaiTi" panose="02010609060101010101" pitchFamily="49" charset="-122"/>
                <a:ea typeface="KaiTi" panose="02010609060101010101" pitchFamily="49" charset="-122"/>
              </a:rPr>
              <a:t>者</a:t>
            </a:r>
            <a:r>
              <a:rPr lang="en-US" sz="4200" dirty="0">
                <a:latin typeface="KaiTi" panose="02010609060101010101" pitchFamily="49" charset="-122"/>
                <a:ea typeface="KaiTi" panose="02010609060101010101" pitchFamily="49" charset="-122"/>
              </a:rPr>
              <a:t>≈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</a:rPr>
              <a:t>-er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C3C3F4-920B-854F-AA2E-36793F64F388}"/>
              </a:ext>
            </a:extLst>
          </p:cNvPr>
          <p:cNvSpPr txBox="1"/>
          <p:nvPr/>
        </p:nvSpPr>
        <p:spPr>
          <a:xfrm>
            <a:off x="6954148" y="281125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huàn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04EFA1-C378-8548-B30C-50302F483ECD}"/>
              </a:ext>
            </a:extLst>
          </p:cNvPr>
          <p:cNvSpPr txBox="1"/>
          <p:nvPr/>
        </p:nvSpPr>
        <p:spPr>
          <a:xfrm>
            <a:off x="4148045" y="132632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者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47D4D-C210-2F4E-946B-CAD8E54ABFD3}"/>
              </a:ext>
            </a:extLst>
          </p:cNvPr>
          <p:cNvSpPr txBox="1"/>
          <p:nvPr/>
        </p:nvSpPr>
        <p:spPr>
          <a:xfrm>
            <a:off x="9079761" y="637497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中文學習者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DB683-65A9-F849-A2D7-598141C4D94F}"/>
              </a:ext>
            </a:extLst>
          </p:cNvPr>
          <p:cNvSpPr txBox="1"/>
          <p:nvPr/>
        </p:nvSpPr>
        <p:spPr>
          <a:xfrm>
            <a:off x="8392220" y="525777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支持者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13FDD-7EA3-964C-B955-02C6E4693746}"/>
              </a:ext>
            </a:extLst>
          </p:cNvPr>
          <p:cNvSpPr txBox="1"/>
          <p:nvPr/>
        </p:nvSpPr>
        <p:spPr>
          <a:xfrm>
            <a:off x="8361544" y="582255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SimSun" panose="02010600030101010101" pitchFamily="2" charset="-122"/>
                <a:ea typeface="SimSun" panose="02010600030101010101" pitchFamily="2" charset="-122"/>
              </a:rPr>
              <a:t>反對者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C6379-2766-6B47-B5F1-20D644A2DA7E}"/>
              </a:ext>
            </a:extLst>
          </p:cNvPr>
          <p:cNvSpPr txBox="1"/>
          <p:nvPr/>
        </p:nvSpPr>
        <p:spPr>
          <a:xfrm>
            <a:off x="6617227" y="4647216"/>
            <a:ext cx="246253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consumer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supporter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opponent</a:t>
            </a:r>
            <a:r>
              <a:rPr lang="zh-CN" altLang="en-US" sz="2800" dirty="0">
                <a:solidFill>
                  <a:srgbClr val="7030A0"/>
                </a:solidFill>
              </a:rPr>
              <a:t> 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Chinese</a:t>
            </a:r>
            <a:r>
              <a:rPr lang="zh-CN" altLang="en-US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7030A0"/>
                </a:solidFill>
              </a:rPr>
              <a:t>learner</a:t>
            </a:r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0DE8FA-DB2B-FB40-BB63-31B7BD9C47CF}"/>
              </a:ext>
            </a:extLst>
          </p:cNvPr>
          <p:cNvSpPr txBox="1"/>
          <p:nvPr/>
        </p:nvSpPr>
        <p:spPr>
          <a:xfrm>
            <a:off x="8392220" y="4692993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消費者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07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  <p:bldP spid="20" grpId="0"/>
      <p:bldP spid="22" grpId="0"/>
      <p:bldP spid="23" grpId="0"/>
      <p:bldP spid="24" grpId="0"/>
      <p:bldP spid="26" grpId="0"/>
      <p:bldP spid="2" grpId="0"/>
      <p:bldP spid="4" grpId="0"/>
      <p:bldP spid="7" grpId="0"/>
      <p:bldP spid="17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311-AE44-A84B-B282-85BC7CF4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010" y="2661857"/>
            <a:ext cx="4967536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生詞表二生詞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5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8DF5-E473-3F45-B1BF-983E221D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462943" cy="770111"/>
          </a:xfrm>
        </p:spPr>
        <p:txBody>
          <a:bodyPr>
            <a:normAutofit/>
          </a:bodyPr>
          <a:lstStyle/>
          <a:p>
            <a:r>
              <a:rPr lang="en-US" dirty="0" err="1"/>
              <a:t>認同</a:t>
            </a:r>
            <a:r>
              <a:rPr lang="zh-CN" altLang="en-US" dirty="0"/>
              <a:t>     </a:t>
            </a:r>
            <a:r>
              <a:rPr lang="en-US" dirty="0" err="1"/>
              <a:t>性別認同</a:t>
            </a:r>
            <a:r>
              <a:rPr lang="zh-CN" altLang="en-US" dirty="0"/>
              <a:t>     性取向    出櫃   反應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667B-2BF3-4D44-8C96-D7A72C7E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930520"/>
            <a:ext cx="11704319" cy="5927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u="sng" dirty="0" err="1"/>
              <a:t>介紹一個同性戀</a:t>
            </a:r>
            <a:r>
              <a:rPr lang="zh-CN" altLang="en-US" sz="3500" u="sng" dirty="0"/>
              <a:t>、雙性戀</a:t>
            </a:r>
            <a:r>
              <a:rPr lang="en-US" sz="3500" u="sng" dirty="0" err="1"/>
              <a:t>或者跨性別名人</a:t>
            </a:r>
            <a:r>
              <a:rPr lang="zh-CN" altLang="en-US" sz="3500" u="sng" dirty="0"/>
              <a:t>：</a:t>
            </a:r>
            <a:endParaRPr lang="en-US" sz="3500" u="sng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他</a:t>
            </a:r>
            <a:r>
              <a:rPr lang="en-US" altLang="zh-CN" sz="3400" dirty="0"/>
              <a:t>/</a:t>
            </a:r>
            <a:r>
              <a:rPr lang="zh-CN" altLang="en-US" sz="3400" dirty="0"/>
              <a:t>她是哪國人？叫什麼名字？做什麼工作？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他</a:t>
            </a:r>
            <a:r>
              <a:rPr lang="en-US" altLang="zh-CN" sz="3400" dirty="0"/>
              <a:t>/</a:t>
            </a:r>
            <a:r>
              <a:rPr lang="zh-CN" altLang="en-US" sz="3400" dirty="0"/>
              <a:t>她的</a:t>
            </a:r>
            <a:r>
              <a:rPr lang="zh-CN" altLang="en-US" sz="3400" dirty="0">
                <a:solidFill>
                  <a:srgbClr val="FF0000"/>
                </a:solidFill>
              </a:rPr>
              <a:t>性取向</a:t>
            </a:r>
            <a:r>
              <a:rPr lang="zh-CN" altLang="en-US" sz="3400" dirty="0"/>
              <a:t>是什麼？生理性別是什麼？</a:t>
            </a:r>
            <a:r>
              <a:rPr lang="zh-CN" altLang="en-US" sz="3400" dirty="0">
                <a:solidFill>
                  <a:srgbClr val="FF0000"/>
                </a:solidFill>
              </a:rPr>
              <a:t>性別認同</a:t>
            </a:r>
            <a:r>
              <a:rPr lang="zh-CN" altLang="en-US" sz="3400" dirty="0"/>
              <a:t>是什麼？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他</a:t>
            </a:r>
            <a:r>
              <a:rPr lang="en-US" altLang="zh-CN" sz="3400" dirty="0"/>
              <a:t>/</a:t>
            </a:r>
            <a:r>
              <a:rPr lang="zh-CN" altLang="en-US" sz="3400" dirty="0"/>
              <a:t>她</a:t>
            </a:r>
            <a:r>
              <a:rPr lang="zh-CN" altLang="en-US" sz="3400" dirty="0">
                <a:solidFill>
                  <a:srgbClr val="FF0000"/>
                </a:solidFill>
              </a:rPr>
              <a:t>出櫃</a:t>
            </a:r>
            <a:r>
              <a:rPr lang="zh-CN" altLang="en-US" sz="3400" dirty="0"/>
              <a:t>了嗎？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他</a:t>
            </a:r>
            <a:r>
              <a:rPr lang="en-US" altLang="zh-CN" sz="3400" dirty="0"/>
              <a:t>/</a:t>
            </a:r>
            <a:r>
              <a:rPr lang="zh-CN" altLang="en-US" sz="3400" dirty="0"/>
              <a:t>她</a:t>
            </a:r>
            <a:r>
              <a:rPr lang="zh-CN" altLang="en-US" sz="3400" dirty="0">
                <a:solidFill>
                  <a:srgbClr val="FF0000"/>
                </a:solidFill>
              </a:rPr>
              <a:t>出櫃</a:t>
            </a:r>
            <a:r>
              <a:rPr lang="zh-CN" altLang="en-US" sz="3400" dirty="0"/>
              <a:t>以後，粉絲們有什麼</a:t>
            </a:r>
            <a:r>
              <a:rPr lang="zh-CN" altLang="en-US" sz="3400" dirty="0">
                <a:solidFill>
                  <a:srgbClr val="FF0000"/>
                </a:solidFill>
              </a:rPr>
              <a:t>反應</a:t>
            </a:r>
            <a:r>
              <a:rPr lang="zh-CN" altLang="en-US" sz="3400" dirty="0"/>
              <a:t>？
粉絲們為什麼會有這樣的</a:t>
            </a:r>
            <a:r>
              <a:rPr lang="zh-CN" altLang="en-US" sz="3400" dirty="0">
                <a:solidFill>
                  <a:srgbClr val="FF0000"/>
                </a:solidFill>
              </a:rPr>
              <a:t>反應</a:t>
            </a:r>
            <a:r>
              <a:rPr lang="zh-CN" altLang="en-US" sz="3400" dirty="0"/>
              <a:t>？</a:t>
            </a:r>
            <a:endParaRPr lang="en-US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F74ED-414E-4C4E-985D-46EC46598D89}"/>
              </a:ext>
            </a:extLst>
          </p:cNvPr>
          <p:cNvSpPr txBox="1"/>
          <p:nvPr/>
        </p:nvSpPr>
        <p:spPr>
          <a:xfrm>
            <a:off x="8530046" y="4611188"/>
            <a:ext cx="3061063" cy="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此處可插入一些美國的跨性別或者同性戀名人的圖片。</a:t>
            </a:r>
            <a:endParaRPr lang="en-US" b="1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792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B3B7-A613-FF4C-B6ED-C803CB5A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025266" cy="882907"/>
          </a:xfrm>
        </p:spPr>
        <p:txBody>
          <a:bodyPr>
            <a:normAutofit/>
          </a:bodyPr>
          <a:lstStyle/>
          <a:p>
            <a:r>
              <a:rPr lang="en-US" dirty="0" err="1"/>
              <a:t>面子</a:t>
            </a:r>
            <a:r>
              <a:rPr lang="zh-CN" altLang="en-US" dirty="0"/>
              <a:t>   </a:t>
            </a:r>
            <a:r>
              <a:rPr lang="en-US" altLang="zh-CN" dirty="0"/>
              <a:t>…</a:t>
            </a:r>
            <a:r>
              <a:rPr lang="zh-CN" altLang="en-US" dirty="0"/>
              <a:t>讓</a:t>
            </a:r>
            <a:r>
              <a:rPr lang="en-US" altLang="zh-CN" dirty="0"/>
              <a:t>…</a:t>
            </a:r>
            <a:r>
              <a:rPr lang="zh-CN" altLang="en-US" dirty="0"/>
              <a:t>很有面子；</a:t>
            </a:r>
            <a:r>
              <a:rPr lang="en-US" altLang="zh-CN" dirty="0"/>
              <a:t>…</a:t>
            </a:r>
            <a:r>
              <a:rPr lang="zh-CN" altLang="en-US" dirty="0"/>
              <a:t>讓</a:t>
            </a:r>
            <a:r>
              <a:rPr lang="en-US" altLang="zh-CN" dirty="0"/>
              <a:t>…</a:t>
            </a:r>
            <a:r>
              <a:rPr lang="zh-CN" altLang="en-US" dirty="0"/>
              <a:t>很沒面子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E416-83D6-7C45-AFD3-7F9C6900E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379508" cy="5561121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dirty="0" err="1"/>
              <a:t>他的學習成績一直很好</a:t>
            </a:r>
            <a:r>
              <a:rPr lang="zh-CN" altLang="en-US" dirty="0"/>
              <a:t>，這</a:t>
            </a:r>
            <a:r>
              <a:rPr lang="zh-CN" altLang="en-US" dirty="0">
                <a:solidFill>
                  <a:srgbClr val="FF0000"/>
                </a:solidFill>
              </a:rPr>
              <a:t>讓</a:t>
            </a:r>
            <a:r>
              <a:rPr lang="zh-CN" altLang="en-US" dirty="0"/>
              <a:t>他的父母</a:t>
            </a:r>
            <a:r>
              <a:rPr lang="zh-CN" altLang="en-US" dirty="0">
                <a:solidFill>
                  <a:srgbClr val="FF0000"/>
                </a:solidFill>
              </a:rPr>
              <a:t>很有面子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他三十歲了還和父母住在一起，也沒找到工作，這</a:t>
            </a:r>
            <a:r>
              <a:rPr lang="zh-CN" altLang="en-US" dirty="0">
                <a:solidFill>
                  <a:srgbClr val="FF0000"/>
                </a:solidFill>
              </a:rPr>
              <a:t>讓</a:t>
            </a:r>
            <a:r>
              <a:rPr lang="zh-CN" altLang="en-US" dirty="0"/>
              <a:t>他的父母覺得</a:t>
            </a:r>
            <a:r>
              <a:rPr lang="zh-CN" altLang="en-US" dirty="0">
                <a:solidFill>
                  <a:srgbClr val="FF0000"/>
                </a:solidFill>
              </a:rPr>
              <a:t>很沒面子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很多中國的父母會催婚，這是因為如果自己的兒女年齡比較大了還沒結婚、生孩子，這會</a:t>
            </a:r>
            <a:r>
              <a:rPr lang="zh-CN" altLang="en-US" dirty="0">
                <a:solidFill>
                  <a:srgbClr val="FF0000"/>
                </a:solidFill>
              </a:rPr>
              <a:t>讓</a:t>
            </a:r>
            <a:r>
              <a:rPr lang="zh-CN" altLang="en-US" dirty="0"/>
              <a:t>父母覺得</a:t>
            </a:r>
            <a:r>
              <a:rPr lang="zh-CN" altLang="en-US" dirty="0">
                <a:solidFill>
                  <a:srgbClr val="FF0000"/>
                </a:solidFill>
              </a:rPr>
              <a:t>很沒面子</a:t>
            </a:r>
            <a:r>
              <a:rPr lang="zh-CN" altLang="en-US" dirty="0"/>
              <a:t>，因為她們周圍的鄰居、親戚都已經抱孫子了。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CDE49-C6EA-6047-BAFD-31B558EF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教學註釋：學生可能很難深入理解「面子」這一文化概念，所以上一張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PPT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列出了幾個具體的例子。 老師可以讓學生自己讀一讀然後根據學生有問題的地方進行講解。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《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行為漢語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》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一書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112-115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頁有很多和「面子」這一概念有關的對話實例，非常推薦。 老師們可以根據自己的教學需要帶領學生閱讀、討論這些對話。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98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95E6-0D33-4748-B8FC-E0C764369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態度</a:t>
            </a:r>
            <a:r>
              <a:rPr lang="en-US" altLang="zh-CN" dirty="0"/>
              <a:t>:</a:t>
            </a:r>
            <a:r>
              <a:rPr lang="zh-CN" altLang="en-US" dirty="0"/>
              <a:t>  </a:t>
            </a:r>
            <a:r>
              <a:rPr lang="en-US" dirty="0" err="1"/>
              <a:t>理解</a:t>
            </a:r>
            <a:r>
              <a:rPr lang="zh-CN" altLang="en-US" dirty="0"/>
              <a:t>     接受         反應：感動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1B48-9F1B-F44F-A3FE-C5DCF7E2E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74335"/>
          </a:xfrm>
        </p:spPr>
        <p:txBody>
          <a:bodyPr>
            <a:normAutofit lnSpcReduction="10000"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dirty="0" err="1"/>
              <a:t>請描述一件讓你很感動的事情</a:t>
            </a:r>
            <a:r>
              <a:rPr lang="zh-CN" altLang="en-US" dirty="0"/>
              <a:t>。</a:t>
            </a:r>
            <a:endParaRPr lang="en-US" dirty="0"/>
          </a:p>
          <a:p>
            <a:pPr marL="465138" indent="-465138">
              <a:buFont typeface="+mj-lt"/>
              <a:buAutoNum type="arabicPeriod"/>
            </a:pPr>
            <a:r>
              <a:rPr lang="en-US" dirty="0" err="1"/>
              <a:t>在中國</a:t>
            </a:r>
            <a:r>
              <a:rPr lang="zh-CN" altLang="en-US" dirty="0"/>
              <a:t>，同性戀和跨性別者</a:t>
            </a:r>
            <a:r>
              <a:rPr lang="zh-CN" altLang="en-US" dirty="0">
                <a:solidFill>
                  <a:srgbClr val="FF0000"/>
                </a:solidFill>
              </a:rPr>
              <a:t>向</a:t>
            </a:r>
            <a:r>
              <a:rPr lang="zh-CN" altLang="en-US" dirty="0"/>
              <a:t>父母</a:t>
            </a:r>
            <a:r>
              <a:rPr lang="zh-CN" altLang="en-US" dirty="0">
                <a:solidFill>
                  <a:srgbClr val="FF0000"/>
                </a:solidFill>
              </a:rPr>
              <a:t>出櫃</a:t>
            </a:r>
            <a:r>
              <a:rPr lang="zh-CN" altLang="en-US" dirty="0"/>
              <a:t>以後，很多父母常常覺得很難</a:t>
            </a:r>
            <a:r>
              <a:rPr lang="zh-CN" altLang="en-US" dirty="0">
                <a:solidFill>
                  <a:srgbClr val="FF0000"/>
                </a:solidFill>
              </a:rPr>
              <a:t>理解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，你覺得這是為什麼呢？請至少說兩個原因。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周圍的鄰居、親戚；沒面子；心理負擔；受傳統文化的影響，</a:t>
            </a:r>
            <a:r>
              <a:rPr lang="en-US" altLang="zh-CN" dirty="0">
                <a:solidFill>
                  <a:srgbClr val="7030A0"/>
                </a:solidFill>
              </a:rPr>
              <a:t>……)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4942-F9FE-C64B-B6F9-29EDB71F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繼續    堅持   勇氣    適應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EE24-9210-A542-8871-A4EC40DA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31" y="1087276"/>
            <a:ext cx="11543609" cy="5561121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在中國的</a:t>
            </a:r>
            <a:r>
              <a:rPr lang="en-US" u="sng" dirty="0" err="1"/>
              <a:t>農村</a:t>
            </a:r>
            <a:r>
              <a:rPr lang="zh-CN" altLang="en-US" dirty="0"/>
              <a:t>，同性戀和跨性別者常常需要很大的</a:t>
            </a:r>
            <a:r>
              <a:rPr lang="zh-CN" altLang="en-US" dirty="0">
                <a:solidFill>
                  <a:srgbClr val="FF0000"/>
                </a:solidFill>
              </a:rPr>
              <a:t>勇氣</a:t>
            </a:r>
            <a:r>
              <a:rPr lang="zh-CN" altLang="en-US" dirty="0"/>
              <a:t>才能</a:t>
            </a:r>
            <a:r>
              <a:rPr lang="zh-CN" altLang="en-US" dirty="0">
                <a:solidFill>
                  <a:srgbClr val="FF0000"/>
                </a:solidFill>
              </a:rPr>
              <a:t>出櫃</a:t>
            </a:r>
            <a:r>
              <a:rPr lang="zh-CN" altLang="en-US" dirty="0"/>
              <a:t>，出櫃以後也常常</a:t>
            </a:r>
            <a:r>
              <a:rPr lang="zh-CN" altLang="en-US" dirty="0">
                <a:solidFill>
                  <a:srgbClr val="FF0000"/>
                </a:solidFill>
              </a:rPr>
              <a:t>不被</a:t>
            </a:r>
            <a:r>
              <a:rPr lang="zh-CN" altLang="en-US" dirty="0"/>
              <a:t>父母、親戚和周圍的鄰居</a:t>
            </a:r>
            <a:r>
              <a:rPr lang="zh-CN" altLang="en-US" dirty="0">
                <a:solidFill>
                  <a:srgbClr val="FF0000"/>
                </a:solidFill>
              </a:rPr>
              <a:t>理解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，你覺得他們應該</a:t>
            </a:r>
            <a:r>
              <a:rPr lang="zh-CN" altLang="en-US" dirty="0">
                <a:solidFill>
                  <a:srgbClr val="FF0000"/>
                </a:solidFill>
              </a:rPr>
              <a:t>適應</a:t>
            </a:r>
            <a:r>
              <a:rPr lang="zh-CN" altLang="en-US" dirty="0"/>
              <a:t>周圍的環境還是</a:t>
            </a:r>
            <a:r>
              <a:rPr lang="zh-CN" altLang="en-US" dirty="0">
                <a:solidFill>
                  <a:srgbClr val="FF0000"/>
                </a:solidFill>
              </a:rPr>
              <a:t>繼續堅持</a:t>
            </a:r>
            <a:r>
              <a:rPr lang="zh-CN" altLang="en-US" dirty="0"/>
              <a:t>自己的</a:t>
            </a:r>
            <a:r>
              <a:rPr lang="zh-CN" altLang="en-US" dirty="0">
                <a:solidFill>
                  <a:srgbClr val="FF0000"/>
                </a:solidFill>
              </a:rPr>
              <a:t>性取向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rgbClr val="FF0000"/>
                </a:solidFill>
              </a:rPr>
              <a:t>性別認同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如果</a:t>
            </a:r>
            <a:r>
              <a:rPr lang="zh-CN" altLang="en-US" dirty="0">
                <a:solidFill>
                  <a:srgbClr val="FF0000"/>
                </a:solidFill>
              </a:rPr>
              <a:t>繼續堅持</a:t>
            </a:r>
            <a:r>
              <a:rPr lang="zh-CN" altLang="en-US" dirty="0"/>
              <a:t>做自己，他們可以怎麼做？请至少说三句话。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619F-A14B-104E-9BDD-4711306BCC9F}"/>
              </a:ext>
            </a:extLst>
          </p:cNvPr>
          <p:cNvSpPr txBox="1"/>
          <p:nvPr/>
        </p:nvSpPr>
        <p:spPr>
          <a:xfrm>
            <a:off x="2808512" y="1027122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nóng</a:t>
            </a:r>
            <a:r>
              <a:rPr lang="zh-CN" altLang="en-US" dirty="0"/>
              <a:t> </a:t>
            </a:r>
            <a:r>
              <a:rPr lang="en-US" altLang="zh-CN" dirty="0" err="1"/>
              <a:t>cūn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8EC70-378E-BC46-9E20-80F16B1E08D0}"/>
              </a:ext>
            </a:extLst>
          </p:cNvPr>
          <p:cNvSpPr txBox="1"/>
          <p:nvPr/>
        </p:nvSpPr>
        <p:spPr>
          <a:xfrm>
            <a:off x="2808512" y="1785517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rural</a:t>
            </a:r>
            <a:r>
              <a:rPr lang="zh-CN" altLang="en-US" dirty="0"/>
              <a:t> </a:t>
            </a:r>
            <a:r>
              <a:rPr lang="en-US" altLang="zh-CN" dirty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4EA56-8E29-AC42-B27D-14104C685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280217"/>
            <a:ext cx="11488712" cy="683945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假設你在一個支持同性戀和跨性別者的</a:t>
            </a:r>
            <a:r>
              <a:rPr lang="en-US" dirty="0" err="1">
                <a:solidFill>
                  <a:srgbClr val="FF0000"/>
                </a:solidFill>
              </a:rPr>
              <a:t>公益組織</a:t>
            </a:r>
            <a:r>
              <a:rPr lang="en-US" dirty="0" err="1"/>
              <a:t>中工作</a:t>
            </a:r>
            <a:r>
              <a:rPr lang="zh-CN" altLang="en-US" dirty="0"/>
              <a:t>，今天一位跨性別者的爸爸或者媽媽來找你咨詢，她說她很難接受自己的孩子是跨</a:t>
            </a:r>
            <a:r>
              <a:rPr lang="zh-CN" altLang="en-US"/>
              <a:t>性別者，</a:t>
            </a:r>
            <a:r>
              <a:rPr lang="zh-CN" altLang="en-US" dirty="0"/>
              <a:t>你會對她說什麼？請寫一段對話，然後表演。</a:t>
            </a:r>
            <a:endParaRPr lang="en-US" altLang="zh-CN" dirty="0"/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母：我的孩子上個月向我出櫃了，她說</a:t>
            </a:r>
            <a:r>
              <a:rPr lang="en-US" altLang="zh-CN" dirty="0">
                <a:solidFill>
                  <a:srgbClr val="0070C0"/>
                </a:solidFill>
              </a:rPr>
              <a:t>…</a:t>
            </a:r>
            <a:r>
              <a:rPr lang="zh-CN" altLang="en-US" dirty="0">
                <a:solidFill>
                  <a:srgbClr val="0070C0"/>
                </a:solidFill>
              </a:rPr>
              <a:t>。我覺得</a:t>
            </a:r>
            <a:r>
              <a:rPr lang="en-US" altLang="zh-CN" dirty="0">
                <a:solidFill>
                  <a:srgbClr val="0070C0"/>
                </a:solidFill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     你：</a:t>
            </a:r>
            <a:r>
              <a:rPr lang="en-US" altLang="zh-CN" dirty="0">
                <a:solidFill>
                  <a:srgbClr val="0070C0"/>
                </a:solidFill>
              </a:rPr>
              <a:t>……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母：</a:t>
            </a:r>
            <a:r>
              <a:rPr lang="en-US" altLang="zh-CN" dirty="0">
                <a:solidFill>
                  <a:srgbClr val="0070C0"/>
                </a:solidFill>
              </a:rPr>
              <a:t>……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     你：</a:t>
            </a:r>
            <a:r>
              <a:rPr lang="en-US" altLang="zh-CN" dirty="0">
                <a:solidFill>
                  <a:srgbClr val="0070C0"/>
                </a:solidFill>
              </a:rPr>
              <a:t>……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869DE3-07E1-ED41-915D-54C95CDB0699}"/>
              </a:ext>
            </a:extLst>
          </p:cNvPr>
          <p:cNvSpPr txBox="1"/>
          <p:nvPr/>
        </p:nvSpPr>
        <p:spPr>
          <a:xfrm>
            <a:off x="432020" y="798149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F341E-3F03-614F-BDEB-61C4070D7618}"/>
              </a:ext>
            </a:extLst>
          </p:cNvPr>
          <p:cNvSpPr txBox="1"/>
          <p:nvPr/>
        </p:nvSpPr>
        <p:spPr>
          <a:xfrm>
            <a:off x="487880" y="110299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jiǎ</a:t>
            </a:r>
            <a:r>
              <a:rPr lang="zh-CN" altLang="en-US" dirty="0"/>
              <a:t>   </a:t>
            </a:r>
            <a:r>
              <a:rPr lang="en-US" altLang="zh-CN" dirty="0" err="1"/>
              <a:t>shè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CFC68-6A07-F24E-941E-0FC58C127982}"/>
              </a:ext>
            </a:extLst>
          </p:cNvPr>
          <p:cNvSpPr txBox="1"/>
          <p:nvPr/>
        </p:nvSpPr>
        <p:spPr>
          <a:xfrm>
            <a:off x="106640" y="6144647"/>
            <a:ext cx="12085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理解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、認同、接受、面子、性別認同、性取向、身份、周圍的親戚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42BAD4-6777-D247-B1BA-784CF740BDFD}"/>
              </a:ext>
            </a:extLst>
          </p:cNvPr>
          <p:cNvSpPr txBox="1"/>
          <p:nvPr/>
        </p:nvSpPr>
        <p:spPr>
          <a:xfrm>
            <a:off x="4763729" y="4984953"/>
            <a:ext cx="963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/>
              <a:t>……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43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311-AE44-A84B-B282-85BC7CF4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010" y="2661857"/>
            <a:ext cx="4967536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生詞表一生詞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1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02CB-C3AE-B148-A67E-57F81339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" y="878268"/>
            <a:ext cx="4885511" cy="5665625"/>
          </a:xfrm>
        </p:spPr>
        <p:txBody>
          <a:bodyPr>
            <a:normAutofit/>
          </a:bodyPr>
          <a:lstStyle/>
          <a:p>
            <a:r>
              <a:rPr lang="en-US" dirty="0"/>
              <a:t>gay</a:t>
            </a:r>
          </a:p>
          <a:p>
            <a:r>
              <a:rPr lang="en-US" altLang="zh-CN" dirty="0"/>
              <a:t>lesbian</a:t>
            </a:r>
          </a:p>
          <a:p>
            <a:r>
              <a:rPr lang="en-US" dirty="0"/>
              <a:t>bisexual</a:t>
            </a:r>
          </a:p>
          <a:p>
            <a:r>
              <a:rPr lang="en-US" dirty="0"/>
              <a:t>transgender</a:t>
            </a:r>
          </a:p>
          <a:p>
            <a:r>
              <a:rPr lang="en-US" dirty="0"/>
              <a:t>coming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</a:p>
          <a:p>
            <a:r>
              <a:rPr lang="en-US" altLang="zh-CN" dirty="0"/>
              <a:t>come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family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2CC5D-D3EC-5546-A33F-94D2359F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8" y="105099"/>
            <a:ext cx="12475029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性別   跨性別   跨性別者   同性戀   出櫃   態度   反應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CFCAFCC-DF04-E848-A8AF-30354E612129}"/>
              </a:ext>
            </a:extLst>
          </p:cNvPr>
          <p:cNvSpPr txBox="1">
            <a:spLocks/>
          </p:cNvSpPr>
          <p:nvPr/>
        </p:nvSpPr>
        <p:spPr>
          <a:xfrm>
            <a:off x="5209077" y="933137"/>
            <a:ext cx="5894352" cy="592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男同性戀</a:t>
            </a:r>
            <a:r>
              <a:rPr lang="en-US" altLang="zh-CN" dirty="0"/>
              <a:t>/</a:t>
            </a:r>
            <a:r>
              <a:rPr lang="zh-CN" altLang="en-US" dirty="0"/>
              <a:t>同志</a:t>
            </a:r>
            <a:endParaRPr lang="en-US" altLang="zh-CN" dirty="0"/>
          </a:p>
          <a:p>
            <a:r>
              <a:rPr lang="zh-CN" altLang="en-US" dirty="0"/>
              <a:t>女同性戀</a:t>
            </a:r>
            <a:r>
              <a:rPr lang="en-US" altLang="zh-CN" dirty="0"/>
              <a:t>/</a:t>
            </a:r>
            <a:r>
              <a:rPr lang="zh-CN" altLang="en-US" dirty="0"/>
              <a:t>同志</a:t>
            </a:r>
            <a:endParaRPr lang="en-US" altLang="zh-CN" dirty="0"/>
          </a:p>
          <a:p>
            <a:r>
              <a:rPr lang="zh-CN" altLang="en-US" dirty="0"/>
              <a:t>雙性戀</a:t>
            </a:r>
            <a:endParaRPr lang="en-US" altLang="zh-CN" dirty="0"/>
          </a:p>
          <a:p>
            <a:r>
              <a:rPr lang="zh-CN" altLang="en-US" dirty="0"/>
              <a:t>跨性別</a:t>
            </a:r>
            <a:r>
              <a:rPr lang="zh-CN" altLang="en-US" dirty="0">
                <a:solidFill>
                  <a:srgbClr val="FF0000"/>
                </a:solidFill>
              </a:rPr>
              <a:t>者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出櫃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向</a:t>
            </a:r>
            <a:r>
              <a:rPr lang="zh-CN" altLang="en-US" dirty="0"/>
              <a:t>家人出櫃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跟</a:t>
            </a:r>
            <a:r>
              <a:rPr lang="zh-CN" altLang="en-US" dirty="0"/>
              <a:t>家人出櫃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7A4-D9C7-7C4C-A882-5DAA483D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70" y="405545"/>
            <a:ext cx="12475029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性別   跨性別   跨性別者   同性戀   出櫃   態度   反應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02CB-C3AE-B148-A67E-57F81339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70" y="1463040"/>
            <a:ext cx="12022181" cy="52382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在你認識的人中，有</a:t>
            </a:r>
            <a:r>
              <a:rPr lang="zh-CN" altLang="en-US" sz="3200" dirty="0">
                <a:solidFill>
                  <a:srgbClr val="FF0000"/>
                </a:solidFill>
              </a:rPr>
              <a:t>同性戀</a:t>
            </a:r>
            <a:r>
              <a:rPr lang="zh-CN" altLang="en-US" sz="3200" dirty="0"/>
              <a:t>嗎？有</a:t>
            </a:r>
            <a:r>
              <a:rPr lang="zh-CN" altLang="en-US" sz="3200" dirty="0">
                <a:solidFill>
                  <a:srgbClr val="FF0000"/>
                </a:solidFill>
              </a:rPr>
              <a:t>跨性別者</a:t>
            </a:r>
            <a:r>
              <a:rPr lang="zh-CN" altLang="en-US" sz="3200" dirty="0"/>
              <a:t>嗎？
你認識</a:t>
            </a:r>
            <a:r>
              <a:rPr lang="zh-CN" altLang="en-US" sz="3200" dirty="0">
                <a:solidFill>
                  <a:srgbClr val="FF0000"/>
                </a:solidFill>
              </a:rPr>
              <a:t>跨性別者</a:t>
            </a:r>
            <a:r>
              <a:rPr lang="zh-CN" altLang="en-US" sz="3200" dirty="0"/>
              <a:t>嗎？他</a:t>
            </a:r>
            <a:r>
              <a:rPr lang="en-US" altLang="zh-CN" sz="3200" dirty="0"/>
              <a:t>/</a:t>
            </a:r>
            <a:r>
              <a:rPr lang="zh-CN" altLang="en-US" sz="3200" dirty="0"/>
              <a:t>她的</a:t>
            </a:r>
            <a:r>
              <a:rPr lang="zh-CN" altLang="en-US" sz="3200" dirty="0">
                <a:solidFill>
                  <a:srgbClr val="FF0000"/>
                </a:solidFill>
              </a:rPr>
              <a:t>生理性別</a:t>
            </a:r>
            <a:r>
              <a:rPr lang="zh-CN" altLang="en-US" sz="3200" dirty="0"/>
              <a:t>是什麼？</a:t>
            </a:r>
            <a:r>
              <a:rPr lang="zh-CN" altLang="en-US" sz="3200" dirty="0">
                <a:solidFill>
                  <a:srgbClr val="FF0000"/>
                </a:solidFill>
              </a:rPr>
              <a:t>心理性別</a:t>
            </a:r>
            <a:r>
              <a:rPr lang="zh-CN" altLang="en-US" sz="3200" dirty="0"/>
              <a:t>呢？
你的</a:t>
            </a:r>
            <a:r>
              <a:rPr lang="zh-CN" altLang="en-US" sz="3200" dirty="0">
                <a:solidFill>
                  <a:srgbClr val="FF0000"/>
                </a:solidFill>
              </a:rPr>
              <a:t>同性戀</a:t>
            </a:r>
            <a:r>
              <a:rPr lang="zh-CN" altLang="en-US" sz="3200" dirty="0"/>
              <a:t>或者</a:t>
            </a:r>
            <a:r>
              <a:rPr lang="zh-CN" altLang="en-US" sz="3200" dirty="0">
                <a:solidFill>
                  <a:srgbClr val="FF0000"/>
                </a:solidFill>
              </a:rPr>
              <a:t>跨性別</a:t>
            </a:r>
            <a:r>
              <a:rPr lang="zh-CN" altLang="en-US" sz="3200" dirty="0"/>
              <a:t>朋友向家人</a:t>
            </a:r>
            <a:r>
              <a:rPr lang="zh-CN" altLang="en-US" sz="3200" dirty="0">
                <a:solidFill>
                  <a:srgbClr val="FF0000"/>
                </a:solidFill>
              </a:rPr>
              <a:t>出櫃</a:t>
            </a:r>
            <a:r>
              <a:rPr lang="zh-CN" altLang="en-US" sz="3200" dirty="0"/>
              <a:t>了嗎？
</a:t>
            </a:r>
            <a:r>
              <a:rPr lang="zh-CN" altLang="en-US" sz="3200" dirty="0">
                <a:solidFill>
                  <a:srgbClr val="FF0000"/>
                </a:solidFill>
              </a:rPr>
              <a:t>出櫃</a:t>
            </a:r>
            <a:r>
              <a:rPr lang="zh-CN" altLang="en-US" sz="3200" dirty="0"/>
              <a:t>以後，朋友的</a:t>
            </a:r>
            <a:r>
              <a:rPr lang="zh-CN" altLang="en-US" sz="3200" dirty="0">
                <a:solidFill>
                  <a:srgbClr val="FF0000"/>
                </a:solidFill>
              </a:rPr>
              <a:t>反應</a:t>
            </a:r>
            <a:r>
              <a:rPr lang="zh-CN" altLang="en-US" sz="3200" dirty="0"/>
              <a:t>是什麼？家人的</a:t>
            </a:r>
            <a:r>
              <a:rPr lang="zh-CN" altLang="en-US" sz="3200" dirty="0">
                <a:solidFill>
                  <a:srgbClr val="FF0000"/>
                </a:solidFill>
              </a:rPr>
              <a:t>態度</a:t>
            </a:r>
            <a:r>
              <a:rPr lang="zh-CN" altLang="en-US" sz="3200" dirty="0"/>
              <a:t>是什麼？
為什麼朋友或者家人會有這樣的</a:t>
            </a:r>
            <a:r>
              <a:rPr lang="zh-CN" altLang="en-US" sz="3200" dirty="0">
                <a:solidFill>
                  <a:srgbClr val="FF0000"/>
                </a:solidFill>
              </a:rPr>
              <a:t>態度</a:t>
            </a:r>
            <a:r>
              <a:rPr lang="zh-CN" altLang="en-US" sz="3200" dirty="0"/>
              <a:t>或者</a:t>
            </a:r>
            <a:r>
              <a:rPr lang="zh-CN" altLang="en-US" sz="3200" dirty="0">
                <a:solidFill>
                  <a:srgbClr val="FF0000"/>
                </a:solidFill>
              </a:rPr>
              <a:t>反應</a:t>
            </a:r>
            <a:r>
              <a:rPr lang="zh-CN" altLang="en-US" sz="3200" dirty="0"/>
              <a:t>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34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5764-C7B5-2B48-A165-82D659B7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257" y="204369"/>
            <a:ext cx="12599411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遭受</a:t>
            </a:r>
            <a:r>
              <a:rPr lang="en-US" altLang="zh-CN" dirty="0"/>
              <a:t>)</a:t>
            </a:r>
            <a:r>
              <a:rPr lang="zh-CN" altLang="en-US" dirty="0"/>
              <a:t>歧視   忽視   嘲諷   遮掩   小心翼翼   大方   承認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DC87-3C32-4144-A88D-D3264C2DC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1064209"/>
            <a:ext cx="11488712" cy="5589422"/>
          </a:xfrm>
        </p:spPr>
        <p:txBody>
          <a:bodyPr>
            <a:normAutofit/>
          </a:bodyPr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同性戀或跨性別者在你的國家會</a:t>
            </a:r>
            <a:r>
              <a:rPr lang="zh-CN" altLang="en-US" dirty="0">
                <a:solidFill>
                  <a:srgbClr val="FF0000"/>
                </a:solidFill>
              </a:rPr>
              <a:t>遭受歧視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FF0000"/>
                </a:solidFill>
              </a:rPr>
              <a:t>嘲諷</a:t>
            </a:r>
            <a:r>
              <a:rPr lang="zh-CN" altLang="en-US" dirty="0"/>
              <a:t>嗎？
為什麼有的</a:t>
            </a:r>
            <a:r>
              <a:rPr lang="zh-CN" altLang="en-US" dirty="0">
                <a:solidFill>
                  <a:srgbClr val="FF0000"/>
                </a:solidFill>
              </a:rPr>
              <a:t>同性戀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rgbClr val="FF0000"/>
                </a:solidFill>
              </a:rPr>
              <a:t>跨性別者</a:t>
            </a:r>
            <a:r>
              <a:rPr lang="zh-CN" altLang="en-US" dirty="0"/>
              <a:t>不願意出櫃？
如果你是同性戀或跨性別者，你會</a:t>
            </a:r>
            <a:r>
              <a:rPr lang="zh-CN" altLang="en-US" dirty="0">
                <a:solidFill>
                  <a:srgbClr val="FF0000"/>
                </a:solidFill>
              </a:rPr>
              <a:t>小心翼翼</a:t>
            </a:r>
            <a:r>
              <a:rPr lang="zh-CN" altLang="en-US" dirty="0"/>
              <a:t>地</a:t>
            </a:r>
            <a:r>
              <a:rPr lang="zh-CN" altLang="en-US" dirty="0">
                <a:solidFill>
                  <a:srgbClr val="FF0000"/>
                </a:solidFill>
              </a:rPr>
              <a:t>遮掩</a:t>
            </a:r>
            <a:r>
              <a:rPr lang="zh-CN" altLang="en-US" dirty="0"/>
              <a:t>還是</a:t>
            </a:r>
            <a:r>
              <a:rPr lang="zh-CN" altLang="en-US" dirty="0">
                <a:solidFill>
                  <a:srgbClr val="FF0000"/>
                </a:solidFill>
              </a:rPr>
              <a:t>大方承認</a:t>
            </a:r>
            <a:r>
              <a:rPr lang="zh-CN" altLang="en-US" dirty="0"/>
              <a:t>？為什麼？
如果你的好朋友是</a:t>
            </a:r>
            <a:r>
              <a:rPr lang="zh-CN" altLang="en-US" dirty="0">
                <a:solidFill>
                  <a:srgbClr val="FF0000"/>
                </a:solidFill>
              </a:rPr>
              <a:t>同性戀</a:t>
            </a:r>
            <a:r>
              <a:rPr lang="zh-CN" altLang="en-US" dirty="0"/>
              <a:t>，他</a:t>
            </a:r>
            <a:r>
              <a:rPr lang="en-US" altLang="zh-CN" dirty="0"/>
              <a:t>/</a:t>
            </a:r>
            <a:r>
              <a:rPr lang="zh-CN" altLang="en-US" dirty="0"/>
              <a:t>她還沒有</a:t>
            </a:r>
            <a:r>
              <a:rPr lang="zh-CN" altLang="en-US" dirty="0">
                <a:solidFill>
                  <a:srgbClr val="FF0000"/>
                </a:solidFill>
              </a:rPr>
              <a:t>出櫃</a:t>
            </a:r>
            <a:r>
              <a:rPr lang="zh-CN" altLang="en-US" dirty="0"/>
              <a:t>，你會建議他</a:t>
            </a:r>
            <a:r>
              <a:rPr lang="en-US" altLang="zh-CN" dirty="0"/>
              <a:t>/</a:t>
            </a:r>
            <a:r>
              <a:rPr lang="zh-CN" altLang="en-US" dirty="0"/>
              <a:t>她出櫃嗎？為什麼？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4F570-F7AE-DE44-9877-25D77BAF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044931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尊重    包容     多元化     接觸    接納    程度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4246B-2C64-5743-B3A0-15F22E09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8" y="1087276"/>
            <a:ext cx="12161521" cy="57707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你</a:t>
            </a:r>
            <a:r>
              <a:rPr lang="zh-CN" altLang="en-US" sz="3400" dirty="0">
                <a:solidFill>
                  <a:srgbClr val="FF0000"/>
                </a:solidFill>
              </a:rPr>
              <a:t>接觸</a:t>
            </a:r>
            <a:r>
              <a:rPr lang="zh-CN" altLang="en-US" sz="3400" dirty="0"/>
              <a:t>過跨性別者嗎？他</a:t>
            </a:r>
            <a:r>
              <a:rPr lang="en-US" altLang="zh-CN" sz="3400" dirty="0"/>
              <a:t>/</a:t>
            </a:r>
            <a:r>
              <a:rPr lang="zh-CN" altLang="en-US" sz="3400" dirty="0"/>
              <a:t>她的</a:t>
            </a:r>
            <a:r>
              <a:rPr lang="zh-CN" altLang="en-US" sz="3400" dirty="0">
                <a:solidFill>
                  <a:srgbClr val="FF0000"/>
                </a:solidFill>
              </a:rPr>
              <a:t>生理性別</a:t>
            </a:r>
            <a:r>
              <a:rPr lang="zh-CN" altLang="en-US" sz="3400" dirty="0"/>
              <a:t>是什麼？</a:t>
            </a:r>
            <a:r>
              <a:rPr lang="zh-CN" altLang="en-US" sz="3400" dirty="0">
                <a:solidFill>
                  <a:srgbClr val="FF0000"/>
                </a:solidFill>
              </a:rPr>
              <a:t>心理性別</a:t>
            </a:r>
            <a:r>
              <a:rPr lang="zh-CN" altLang="en-US" sz="3400" dirty="0"/>
              <a:t>是什麼？
如果你的兄弟姐妹是</a:t>
            </a:r>
            <a:r>
              <a:rPr lang="zh-CN" altLang="en-US" sz="3400" dirty="0">
                <a:solidFill>
                  <a:srgbClr val="FF0000"/>
                </a:solidFill>
              </a:rPr>
              <a:t>跨性別者</a:t>
            </a:r>
            <a:r>
              <a:rPr lang="zh-CN" altLang="en-US" sz="3400" dirty="0"/>
              <a:t>，你會</a:t>
            </a:r>
            <a:r>
              <a:rPr lang="zh-CN" altLang="en-US" sz="3400" dirty="0">
                <a:solidFill>
                  <a:srgbClr val="FF0000"/>
                </a:solidFill>
              </a:rPr>
              <a:t>接納</a:t>
            </a:r>
            <a:r>
              <a:rPr lang="zh-CN" altLang="en-US" sz="3400" dirty="0"/>
              <a:t>他</a:t>
            </a:r>
            <a:r>
              <a:rPr lang="en-US" altLang="zh-CN" sz="3200" dirty="0"/>
              <a:t>/</a:t>
            </a:r>
            <a:r>
              <a:rPr lang="zh-CN" altLang="en-US" sz="3200" dirty="0"/>
              <a:t>她</a:t>
            </a:r>
            <a:r>
              <a:rPr lang="zh-CN" altLang="en-US" sz="3400" dirty="0"/>
              <a:t>嗎？
美國社會</a:t>
            </a:r>
            <a:r>
              <a:rPr lang="zh-CN" altLang="en-US" sz="3400" dirty="0">
                <a:solidFill>
                  <a:srgbClr val="FF0000"/>
                </a:solidFill>
              </a:rPr>
              <a:t>尊重</a:t>
            </a:r>
            <a:r>
              <a:rPr lang="zh-CN" altLang="en-US" sz="3400" dirty="0"/>
              <a:t>同性戀群體的權利嗎？
近年來，美國社會的</a:t>
            </a:r>
            <a:r>
              <a:rPr lang="zh-CN" altLang="en-US" sz="3400" dirty="0">
                <a:solidFill>
                  <a:srgbClr val="FF0000"/>
                </a:solidFill>
              </a:rPr>
              <a:t>包容程度</a:t>
            </a:r>
            <a:r>
              <a:rPr lang="zh-CN" altLang="en-US" sz="3400" dirty="0"/>
              <a:t>提高了還是降低了？為什麼？
你覺得你的國家是一個</a:t>
            </a:r>
            <a:r>
              <a:rPr lang="zh-CN" altLang="en-US" sz="3400" dirty="0">
                <a:solidFill>
                  <a:srgbClr val="FF0000"/>
                </a:solidFill>
              </a:rPr>
              <a:t>多元化</a:t>
            </a:r>
            <a:r>
              <a:rPr lang="zh-CN" altLang="en-US" sz="3400" dirty="0"/>
              <a:t>的國家嗎？為什麼？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829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4B4D-0B87-A042-A7BE-04E01F15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大方     自信     勇敢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69612-88B6-964A-9001-0717D6B4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240971"/>
            <a:ext cx="12122332" cy="19158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>
                <a:solidFill>
                  <a:srgbClr val="7030A0"/>
                </a:solidFill>
              </a:rPr>
              <a:t>在下面兩個句子中，「大方」是什麼意思？
</a:t>
            </a:r>
            <a:r>
              <a:rPr lang="en-US" altLang="zh-CN" sz="3200" dirty="0">
                <a:solidFill>
                  <a:srgbClr val="7030A0"/>
                </a:solidFill>
              </a:rPr>
              <a:t>1. </a:t>
            </a:r>
            <a:r>
              <a:rPr lang="zh-CN" altLang="en-US" sz="3200" dirty="0"/>
              <a:t>我的室友是同性戀 ，第一次見面的時候她就大大方方告訴我了 。
</a:t>
            </a:r>
            <a:r>
              <a:rPr lang="en-US" altLang="zh-CN" sz="3200" dirty="0"/>
              <a:t>2. </a:t>
            </a:r>
            <a:r>
              <a:rPr lang="zh-CN" altLang="en-US" sz="3200" dirty="0"/>
              <a:t>他出手特別大方 ，每次都送給朋友們很貴的禮物。</a:t>
            </a:r>
            <a:endParaRPr lang="en-US" altLang="zh-CN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FCAF5A1-8F8D-B242-B23C-2828E35B84EF}"/>
              </a:ext>
            </a:extLst>
          </p:cNvPr>
          <p:cNvSpPr txBox="1">
            <a:spLocks/>
          </p:cNvSpPr>
          <p:nvPr/>
        </p:nvSpPr>
        <p:spPr>
          <a:xfrm>
            <a:off x="332353" y="3267151"/>
            <a:ext cx="9993087" cy="3422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>
                <a:solidFill>
                  <a:srgbClr val="7030A0"/>
                </a:solidFill>
              </a:rPr>
              <a:t>和你的同學討論下面的問題：</a:t>
            </a:r>
            <a:endParaRPr lang="en-US" altLang="zh-CN" sz="3200" dirty="0">
              <a:solidFill>
                <a:srgbClr val="7030A0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200" dirty="0"/>
              <a:t>你是一個自信的人嗎？
在你認識的人中，誰總是對自己很有自信？
你是一個勇敢的人嗎？
你覺得誰非常勇敢？為什麼？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210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4F24-0843-7348-8AD2-CAF4FF7A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思想     觀念     多元化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6EA01-2428-F741-B8BF-77C43A788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564" y="1119700"/>
            <a:ext cx="11488712" cy="5398666"/>
          </a:xfrm>
        </p:spPr>
        <p:txBody>
          <a:bodyPr>
            <a:normAutofit/>
          </a:bodyPr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你父母的</a:t>
            </a:r>
            <a:r>
              <a:rPr lang="zh-CN" altLang="en-US" dirty="0">
                <a:solidFill>
                  <a:srgbClr val="FF0000"/>
                </a:solidFill>
              </a:rPr>
              <a:t>思想觀念</a:t>
            </a:r>
            <a:r>
              <a:rPr lang="zh-CN" altLang="en-US" dirty="0"/>
              <a:t>比較</a:t>
            </a:r>
            <a:r>
              <a:rPr lang="zh-CN" altLang="en-US" u="sng" dirty="0"/>
              <a:t>保守</a:t>
            </a:r>
            <a:r>
              <a:rPr lang="zh-CN" altLang="en-US" dirty="0"/>
              <a:t>還是比較開明？
假設你是同性戀，如果你向你的父母</a:t>
            </a:r>
            <a:r>
              <a:rPr lang="zh-CN" altLang="en-US" dirty="0">
                <a:solidFill>
                  <a:srgbClr val="FF0000"/>
                </a:solidFill>
              </a:rPr>
              <a:t>出櫃</a:t>
            </a:r>
            <a:r>
              <a:rPr lang="zh-CN" altLang="en-US" dirty="0"/>
              <a:t>，他們可能會說什麼？
你覺得中國</a:t>
            </a:r>
            <a:r>
              <a:rPr lang="en-US" altLang="zh-CN" dirty="0"/>
              <a:t>60</a:t>
            </a:r>
            <a:r>
              <a:rPr lang="zh-CN" altLang="en-US" dirty="0"/>
              <a:t>歲左右的父母能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自己的孩子是</a:t>
            </a:r>
            <a:r>
              <a:rPr lang="zh-CN" altLang="en-US" dirty="0">
                <a:solidFill>
                  <a:srgbClr val="FF0000"/>
                </a:solidFill>
              </a:rPr>
              <a:t>同性戀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FF0000"/>
                </a:solidFill>
              </a:rPr>
              <a:t>跨性別者</a:t>
            </a:r>
            <a:r>
              <a:rPr lang="zh-CN" altLang="en-US" dirty="0"/>
              <a:t>嗎？為什麼？
美國是一個</a:t>
            </a:r>
            <a:r>
              <a:rPr lang="zh-CN" altLang="en-US" dirty="0">
                <a:solidFill>
                  <a:srgbClr val="FF0000"/>
                </a:solidFill>
              </a:rPr>
              <a:t>思想觀念多元化</a:t>
            </a:r>
            <a:r>
              <a:rPr lang="zh-CN" altLang="en-US" dirty="0"/>
              <a:t>的國家嗎？請舉一個例子。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BBA7E-7CFC-F54E-8AD0-E44CACBF2814}"/>
              </a:ext>
            </a:extLst>
          </p:cNvPr>
          <p:cNvSpPr txBox="1"/>
          <p:nvPr/>
        </p:nvSpPr>
        <p:spPr>
          <a:xfrm>
            <a:off x="5238206" y="1802674"/>
            <a:ext cx="136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conservative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7D196-C202-3F48-9683-E8ED9C0D2F11}"/>
              </a:ext>
            </a:extLst>
          </p:cNvPr>
          <p:cNvSpPr txBox="1"/>
          <p:nvPr/>
        </p:nvSpPr>
        <p:spPr>
          <a:xfrm>
            <a:off x="5891065" y="103307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shǒu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5766-3C44-594E-90AA-2B78BD08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18162"/>
            <a:ext cx="11515194" cy="717861"/>
          </a:xfrm>
        </p:spPr>
        <p:txBody>
          <a:bodyPr>
            <a:normAutofit/>
          </a:bodyPr>
          <a:lstStyle/>
          <a:p>
            <a:r>
              <a:rPr lang="zh-CN" altLang="en-US" dirty="0"/>
              <a:t>公益組織    致力於     維護    成立   信息   諮詢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315F-A0A9-244F-8DB7-E9E07D53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8" y="982772"/>
            <a:ext cx="11913326" cy="5561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維護</a:t>
            </a:r>
            <a:r>
              <a:rPr lang="en-US" altLang="zh-CN" sz="3200" dirty="0"/>
              <a:t>/</a:t>
            </a:r>
            <a:r>
              <a:rPr lang="zh-CN" altLang="en-US" sz="3200" dirty="0"/>
              <a:t>保障</a:t>
            </a:r>
            <a:r>
              <a:rPr lang="en-US" altLang="zh-CN" sz="3200" dirty="0"/>
              <a:t>…</a:t>
            </a:r>
            <a:r>
              <a:rPr lang="zh-CN" altLang="en-US" sz="3200" dirty="0"/>
              <a:t>的權利 </a:t>
            </a:r>
            <a:r>
              <a:rPr lang="en-US" altLang="zh-CN" sz="3200" dirty="0"/>
              <a:t>/</a:t>
            </a:r>
            <a:r>
              <a:rPr lang="zh-CN" altLang="en-US" sz="3200" dirty="0"/>
              <a:t> 利益 </a:t>
            </a:r>
            <a:r>
              <a:rPr lang="en-US" altLang="zh-CN" sz="3200" dirty="0"/>
              <a:t>/</a:t>
            </a:r>
            <a:r>
              <a:rPr lang="zh-CN" altLang="en-US" sz="3200" dirty="0"/>
              <a:t> 權益                                           心理咨詢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你做過</a:t>
            </a:r>
            <a:r>
              <a:rPr lang="zh-CN" altLang="en-US" sz="3200" dirty="0">
                <a:solidFill>
                  <a:srgbClr val="FF0000"/>
                </a:solidFill>
              </a:rPr>
              <a:t>心理咨詢</a:t>
            </a:r>
            <a:r>
              <a:rPr lang="zh-CN" altLang="en-US" sz="3200" dirty="0"/>
              <a:t>嗎？你覺得心理諮詢對你有幫助嗎？
什麼</a:t>
            </a:r>
            <a:r>
              <a:rPr lang="zh-CN" altLang="en-US" sz="3200" dirty="0">
                <a:solidFill>
                  <a:srgbClr val="FF0000"/>
                </a:solidFill>
              </a:rPr>
              <a:t>公益組織 致力於 維護 </a:t>
            </a:r>
            <a:r>
              <a:rPr lang="zh-CN" altLang="en-US" sz="3200" dirty="0"/>
              <a:t>同性戀和跨性別群體的權益？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這個</a:t>
            </a:r>
            <a:r>
              <a:rPr lang="zh-CN" altLang="en-US" sz="3200" dirty="0">
                <a:solidFill>
                  <a:srgbClr val="FF0000"/>
                </a:solidFill>
              </a:rPr>
              <a:t>公益組織</a:t>
            </a:r>
            <a:r>
              <a:rPr lang="zh-CN" altLang="en-US" sz="3200" dirty="0"/>
              <a:t>叫什麼名字？是什麼時候成立的？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請上網查一查，中國有這樣的組織嗎？這些組織提供什麼服務？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285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235</TotalTime>
  <Words>1590</Words>
  <Application>Microsoft Macintosh PowerPoint</Application>
  <PresentationFormat>Widescreen</PresentationFormat>
  <Paragraphs>101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第九課 中國的同性戀 和跨性別群體</vt:lpstr>
      <vt:lpstr>生詞表一生詞</vt:lpstr>
      <vt:lpstr>性別   跨性別   跨性別者   同性戀   出櫃   態度   反應</vt:lpstr>
      <vt:lpstr>性別   跨性別   跨性別者   同性戀   出櫃   態度   反應</vt:lpstr>
      <vt:lpstr> (遭受)歧視   忽視   嘲諷   遮掩   小心翼翼   大方   承認</vt:lpstr>
      <vt:lpstr>尊重    包容     多元化     接觸    接納    程度</vt:lpstr>
      <vt:lpstr>大方     自信     勇敢</vt:lpstr>
      <vt:lpstr>思想     觀念     多元化</vt:lpstr>
      <vt:lpstr>公益組織    致力於     維護    成立   信息   諮詢</vt:lpstr>
      <vt:lpstr>接觸   接受   同性戀   性別    公益組織   </vt:lpstr>
      <vt:lpstr>跨性別    歧視    嘲諷    小心翼翼   思想   觀念</vt:lpstr>
      <vt:lpstr>PowerPoint Presentation</vt:lpstr>
      <vt:lpstr>生詞表二生詞</vt:lpstr>
      <vt:lpstr>認同     性別認同     性取向    出櫃   反應</vt:lpstr>
      <vt:lpstr>面子   …讓…很有面子；…讓…很沒面子</vt:lpstr>
      <vt:lpstr>PowerPoint Presentation</vt:lpstr>
      <vt:lpstr>態度:  理解     接受         反應：感動</vt:lpstr>
      <vt:lpstr>繼續    堅持   勇氣    適應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9</cp:revision>
  <dcterms:created xsi:type="dcterms:W3CDTF">2023-12-10T20:09:29Z</dcterms:created>
  <dcterms:modified xsi:type="dcterms:W3CDTF">2023-12-21T18:05:26Z</dcterms:modified>
</cp:coreProperties>
</file>