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21"/>
  </p:notesMasterIdLst>
  <p:sldIdLst>
    <p:sldId id="257" r:id="rId2"/>
    <p:sldId id="290" r:id="rId3"/>
    <p:sldId id="258" r:id="rId4"/>
    <p:sldId id="265" r:id="rId5"/>
    <p:sldId id="259" r:id="rId6"/>
    <p:sldId id="266" r:id="rId7"/>
    <p:sldId id="260" r:id="rId8"/>
    <p:sldId id="261" r:id="rId9"/>
    <p:sldId id="262" r:id="rId10"/>
    <p:sldId id="267" r:id="rId11"/>
    <p:sldId id="263" r:id="rId12"/>
    <p:sldId id="295" r:id="rId13"/>
    <p:sldId id="291" r:id="rId14"/>
    <p:sldId id="269" r:id="rId15"/>
    <p:sldId id="285" r:id="rId16"/>
    <p:sldId id="292" r:id="rId17"/>
    <p:sldId id="287" r:id="rId18"/>
    <p:sldId id="288" r:id="rId19"/>
    <p:sldId id="289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716"/>
    <p:restoredTop sz="94694"/>
  </p:normalViewPr>
  <p:slideViewPr>
    <p:cSldViewPr snapToGrid="0" snapToObjects="1">
      <p:cViewPr varScale="1">
        <p:scale>
          <a:sx n="95" d="100"/>
          <a:sy n="95" d="100"/>
        </p:scale>
        <p:origin x="32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87BB58-77AB-4148-8B8A-EFA0B1098729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B313B6-6C03-D14C-A9B0-AA9D059A0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381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先帶讀藍色的詞</a:t>
            </a:r>
            <a:r>
              <a:rPr lang="zh-CN" altLang="en-US" dirty="0"/>
              <a:t>，然後每出一個英文，就讓學生說，在出答案，最後再帶讀一遍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303FF2-941C-6443-8B3F-993F69614B1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2857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帶讀→可以請一個同學讀一個詞→</a:t>
            </a:r>
            <a:r>
              <a:rPr lang="en-US" err="1"/>
              <a:t>兩人一組討論</a:t>
            </a:r>
            <a:r>
              <a:rPr lang="en-US"/>
              <a:t>→挑兩個問題問學生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303FF2-941C-6443-8B3F-993F69614B1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8125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面子</a:t>
            </a:r>
            <a:r>
              <a:rPr lang="zh-CN" altLang="en-US" dirty="0"/>
              <a:t>：一個人在別人眼裡的形象、地位，在别人眼里你和你的家庭生活得好不好，面子和別人對你的看法有關係，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340E9F-A15F-6A4E-986E-D439E1FEE01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4135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C2DAC-F0E2-AD4E-9147-19B700274D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1D5C7E-40ED-5041-A2D3-90B0CC315D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latin typeface="Times" pitchFamily="2" charset="0"/>
                <a:ea typeface="KaiTi" panose="02010609060101010101" pitchFamily="49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C02C3-DC72-D94E-981C-2C22732E2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744EAA-FEB5-1545-9354-431874E6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F227D9-F3FF-FA4C-98E5-EB6336BF3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361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1FA27-4B1B-8448-BE84-2DFA41B89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64B318-A634-CA42-A7EA-68D0F55C9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7235F-930E-5C4F-B508-359E74A7E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B9B76-8BA8-5E43-9522-C53B8253C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8D72E-DA0F-874C-AE6E-7A443109F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18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CF8E27-2AD8-C941-9F65-F16E0D1DFA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822ADE-244D-6245-B488-6D54F7C51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35486-542D-584D-8B8E-F4E426E60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FF620-3354-3347-9C90-5D1E16EFC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9AB7E-BB1D-A047-863D-F008B8399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75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5FF52-9798-2843-8771-155812194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/>
          <a:lstStyle>
            <a:lvl1pPr>
              <a:defRPr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FA296-2940-9E4E-AAB9-805FFAF7F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4644725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1pPr>
            <a:lvl2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2pPr>
            <a:lvl3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3pPr>
            <a:lvl4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4pPr>
            <a:lvl5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1BE6BE-FBAA-AE42-94C2-C62687141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F8810-A993-BC46-B156-254A1B1DF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9B9C1-79CA-314F-BFC9-1B0E63D50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2120" y="6372860"/>
            <a:ext cx="2743200" cy="365125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" pitchFamily="2" charset="0"/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770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E6C5E-5F82-2F48-A1CD-CCD3A8910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2950C1-14F7-7146-9CB2-79873440D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FF37C-3540-9041-9969-36EAE338D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465E5-E4C3-CD4F-B2AF-2D914CFA2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3BF38F-C68A-304C-9285-3DB02D9E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32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F0EC7-1697-274A-80A1-FC5A2BA5A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33EE8-708A-F444-BA26-0993B3C7D3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6A6A46-AFEB-3F4A-A9BD-76DBE3E44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71E993-321E-7742-9A8B-619041243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392EDE-486D-A441-BB4B-21F6551DF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A621D-F98B-4D40-9917-CAA3E044F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838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85957-2CDC-6F46-BB99-FCAD5944C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502479-D168-824B-B537-9582CB35B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7F09EE-9EAF-0646-A900-6CFC6D7BC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62C687-24FF-5C4D-8E87-282D478238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6969FD-347D-234E-A3AF-B82FB1A9B0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8E8E27-3D9C-B842-9090-EE7D08A5C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E296A6-1ECC-B646-B358-D306070F6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70DA33-BECB-964C-BE59-3EBAE3DE3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42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E0164-FBF4-974D-8312-549BD9737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8C6660-0D68-1A46-8F1C-246D34352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DEC6E1-8480-0D4A-891A-5CFD2A7FB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7E9A1F-0616-ED42-B3A9-346FFC3F9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72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275A0A-E0AA-5142-8C6E-25347535E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E79857-A657-9B46-AC8B-0D0C3114C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7CC917-2087-0C4F-99A7-B5A2AFEE7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0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328D2-9760-CE45-8D53-933466127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D9723-04A6-F646-A7E6-FC5C308DC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9A11EA-E87F-634B-9535-8A11595C9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F4A5A-2502-7745-8BA7-D667E55C4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DCAD1F-FA04-9B4D-9559-7F7976891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450685-4FBF-A942-A89B-2F15AEE91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59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1FA72-E2D4-5D4C-961C-DB5F518DC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CC97C7-29DA-6547-A4CC-0266B70304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1B6F92-A1DA-A445-98EC-BA8A29DFBD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BA2572-0AFD-CE4E-BB08-C82ED2DF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032282-B557-7A4C-8F95-6897C8CFC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027D6E-F36A-E743-82BD-09ECDCDD9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567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A8D86D-30AE-274C-83B2-D52F4DB57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69D9B7-2C01-6246-A796-CEC5D6924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33B9F-CC9A-EE4F-8106-5C773A01D4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2B26D-977A-1D4E-AC76-DB93B7F2DFFC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29222-6D68-1B41-B4AB-431A67E30F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62C56-A1F3-7E48-9F73-255EB3E55F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900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8C610-0266-B543-AE0D-B8530F5098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4202" y="1223962"/>
            <a:ext cx="9163595" cy="2387600"/>
          </a:xfrm>
        </p:spPr>
        <p:txBody>
          <a:bodyPr>
            <a:normAutofit/>
          </a:bodyPr>
          <a:lstStyle/>
          <a:p>
            <a:r>
              <a:rPr lang="zh-CN" altLang="en-US" dirty="0"/>
              <a:t>第九課 中國的同性戀</a:t>
            </a:r>
            <a:br>
              <a:rPr lang="en-US" altLang="zh-CN" dirty="0"/>
            </a:br>
            <a:r>
              <a:rPr lang="zh-CN" altLang="en-US" dirty="0"/>
              <a:t>和跨性別群體</a:t>
            </a: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F6FB18-77E5-5145-BEA9-0A5D91BD4E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8697" y="3978276"/>
            <a:ext cx="6914606" cy="1655762"/>
          </a:xfrm>
        </p:spPr>
        <p:txBody>
          <a:bodyPr>
            <a:normAutofit/>
          </a:bodyPr>
          <a:lstStyle/>
          <a:p>
            <a:r>
              <a:rPr lang="zh-CN" altLang="en-US" dirty="0"/>
              <a:t>生詞練習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7817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5F913-D3D6-8C43-A2B4-707999E23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接觸   接受   同性戀   性別    公益組織  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0E472E-D188-D243-AE50-DC7B2065FB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7" y="1087276"/>
            <a:ext cx="11131661" cy="566622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dirty="0"/>
              <a:t>      「我在生活中從來沒有 </a:t>
            </a:r>
            <a:r>
              <a:rPr lang="en-US" altLang="zh-CN" dirty="0"/>
              <a:t>___ </a:t>
            </a:r>
            <a:r>
              <a:rPr lang="zh-CN" altLang="en-US" dirty="0"/>
              <a:t>過同性戀或跨性別者。女兒</a:t>
            </a:r>
            <a:r>
              <a:rPr lang="en-US" altLang="zh-CN" dirty="0"/>
              <a:t>18</a:t>
            </a:r>
            <a:r>
              <a:rPr lang="zh-CN" altLang="en-US" dirty="0"/>
              <a:t>歲的時候，她告訴我她是</a:t>
            </a:r>
            <a:r>
              <a:rPr lang="en-US" altLang="zh-CN" dirty="0"/>
              <a:t>___ </a:t>
            </a:r>
            <a:r>
              <a:rPr lang="zh-CN" altLang="en-US" dirty="0"/>
              <a:t>，當時我真的不能</a:t>
            </a:r>
            <a:r>
              <a:rPr lang="en-US" altLang="zh-CN" dirty="0"/>
              <a:t>____</a:t>
            </a:r>
            <a:r>
              <a:rPr lang="zh-CN" altLang="en-US" dirty="0"/>
              <a:t>。後來我參加了一些</a:t>
            </a:r>
            <a:r>
              <a:rPr lang="en-US" altLang="zh-CN" dirty="0"/>
              <a:t>____</a:t>
            </a:r>
            <a:r>
              <a:rPr lang="zh-CN" altLang="en-US" dirty="0"/>
              <a:t>的活動，開始</a:t>
            </a:r>
            <a:r>
              <a:rPr lang="en-US" altLang="zh-CN" dirty="0"/>
              <a:t>___</a:t>
            </a:r>
            <a:r>
              <a:rPr lang="zh-CN" altLang="en-US" dirty="0"/>
              <a:t>到更多同性戀者和她們的父母，開始了解</a:t>
            </a:r>
            <a:r>
              <a:rPr lang="en-US" altLang="zh-CN" dirty="0"/>
              <a:t>___</a:t>
            </a:r>
            <a:r>
              <a:rPr lang="zh-CN" altLang="en-US" dirty="0"/>
              <a:t>是怎麼一回事，明白了這並不是一種心理疾病。我也經常和女兒聊天、談心，了解她的想法。慢慢地，我</a:t>
            </a:r>
            <a:r>
              <a:rPr lang="en-US" altLang="zh-CN" dirty="0"/>
              <a:t>___</a:t>
            </a:r>
            <a:r>
              <a:rPr lang="zh-CN" altLang="en-US" dirty="0"/>
              <a:t>了女兒對自己的</a:t>
            </a:r>
            <a:r>
              <a:rPr lang="en-US" altLang="zh-CN" dirty="0"/>
              <a:t>___</a:t>
            </a:r>
            <a:r>
              <a:rPr lang="zh-CN" altLang="en-US" dirty="0"/>
              <a:t>認同。」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5873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A8B0E-2AEB-4049-88DD-FCDD27EBC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5" y="209603"/>
            <a:ext cx="11828703" cy="882907"/>
          </a:xfrm>
        </p:spPr>
        <p:txBody>
          <a:bodyPr>
            <a:normAutofit/>
          </a:bodyPr>
          <a:lstStyle/>
          <a:p>
            <a:r>
              <a:rPr lang="zh-CN" altLang="en-US" dirty="0"/>
              <a:t>跨性別    歧視    嘲諷    小心翼翼   思想   觀念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D6B51D-CCF4-C442-8343-3C79BC604B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193" y="1048087"/>
            <a:ext cx="11554383" cy="577072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dirty="0"/>
              <a:t>      「我是一名跨性別者。小時候，我常常遭受別人的</a:t>
            </a:r>
            <a:r>
              <a:rPr lang="en-US" altLang="zh-CN" dirty="0"/>
              <a:t>___</a:t>
            </a:r>
            <a:r>
              <a:rPr lang="zh-CN" altLang="en-US" dirty="0"/>
              <a:t>和</a:t>
            </a:r>
            <a:r>
              <a:rPr lang="en-US" altLang="zh-CN" dirty="0"/>
              <a:t>___</a:t>
            </a:r>
            <a:r>
              <a:rPr lang="zh-CN" altLang="en-US" dirty="0"/>
              <a:t>。雖然我是男孩子，但是我喜歡穿女孩子的衣服，喜歡留長髮，也喜歡化妝。當時我並不知道這是怎麼回事。長大以後我才聽說了</a:t>
            </a:r>
            <a:r>
              <a:rPr lang="en-US" altLang="zh-CN" dirty="0"/>
              <a:t>___</a:t>
            </a:r>
            <a:r>
              <a:rPr lang="zh-CN" altLang="en-US" dirty="0"/>
              <a:t>這個詞。
        工作以後，我</a:t>
            </a:r>
            <a:r>
              <a:rPr lang="en-US" altLang="zh-CN" dirty="0"/>
              <a:t>___</a:t>
            </a:r>
            <a:r>
              <a:rPr lang="zh-CN" altLang="en-US" dirty="0"/>
              <a:t>地遮掩自己跨性別的身份，因為我覺得身邊的領導和同事的</a:t>
            </a:r>
            <a:r>
              <a:rPr lang="en-US" altLang="zh-CN" dirty="0"/>
              <a:t>___</a:t>
            </a:r>
            <a:r>
              <a:rPr lang="zh-CN" altLang="en-US" dirty="0"/>
              <a:t>都比較保守，害怕他們知道了以後也會</a:t>
            </a:r>
            <a:r>
              <a:rPr lang="en-US" altLang="zh-CN" dirty="0"/>
              <a:t>___</a:t>
            </a:r>
            <a:r>
              <a:rPr lang="zh-CN" altLang="en-US" dirty="0"/>
              <a:t>我。」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6902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1298B3-99FA-424F-81C0-92C3F2C082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083" y="239301"/>
            <a:ext cx="6827065" cy="4644725"/>
          </a:xfrm>
        </p:spPr>
        <p:txBody>
          <a:bodyPr>
            <a:normAutofit/>
          </a:bodyPr>
          <a:lstStyle/>
          <a:p>
            <a:r>
              <a:rPr lang="zh-CN" altLang="en-US" dirty="0"/>
              <a:t>同性戀和跨性別</a:t>
            </a:r>
            <a:r>
              <a:rPr lang="zh-CN" altLang="en-US" dirty="0">
                <a:highlight>
                  <a:srgbClr val="FFFF00"/>
                </a:highlight>
              </a:rPr>
              <a:t>者</a:t>
            </a:r>
            <a:r>
              <a:rPr lang="zh-CN" altLang="en-US" dirty="0"/>
              <a:t>的人</a:t>
            </a:r>
            <a:endParaRPr lang="en-US" altLang="zh-CN" dirty="0"/>
          </a:p>
          <a:p>
            <a:r>
              <a:rPr lang="zh-CN" altLang="en-US" dirty="0"/>
              <a:t>同性戀和跨性別人</a:t>
            </a:r>
            <a:endParaRPr lang="en-US" altLang="zh-CN" dirty="0"/>
          </a:p>
          <a:p>
            <a:r>
              <a:rPr lang="zh-CN" altLang="en-US" dirty="0"/>
              <a:t>他是同性戀。他是同性戀者。</a:t>
            </a:r>
            <a:endParaRPr lang="en-US" altLang="zh-CN" dirty="0"/>
          </a:p>
          <a:p>
            <a:r>
              <a:rPr lang="zh-CN" altLang="en-US" dirty="0"/>
              <a:t>他是跨性别。他是跨性别者。</a:t>
            </a:r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732CAB1-4198-9F4E-B052-0B1A1D0C5540}"/>
              </a:ext>
            </a:extLst>
          </p:cNvPr>
          <p:cNvCxnSpPr/>
          <p:nvPr/>
        </p:nvCxnSpPr>
        <p:spPr>
          <a:xfrm>
            <a:off x="4128248" y="766482"/>
            <a:ext cx="941294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DB19969-0762-B94C-988B-350D848D4DE1}"/>
              </a:ext>
            </a:extLst>
          </p:cNvPr>
          <p:cNvCxnSpPr>
            <a:cxnSpLocks/>
          </p:cNvCxnSpPr>
          <p:nvPr/>
        </p:nvCxnSpPr>
        <p:spPr>
          <a:xfrm>
            <a:off x="3550025" y="1694327"/>
            <a:ext cx="578223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386D04A-481F-4840-86A7-C2B00A6EAECA}"/>
              </a:ext>
            </a:extLst>
          </p:cNvPr>
          <p:cNvSpPr txBox="1">
            <a:spLocks/>
          </p:cNvSpPr>
          <p:nvPr/>
        </p:nvSpPr>
        <p:spPr>
          <a:xfrm>
            <a:off x="6723528" y="618564"/>
            <a:ext cx="3644153" cy="40107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zh-CN" altLang="en-US" dirty="0">
                <a:solidFill>
                  <a:srgbClr val="7030A0"/>
                </a:solidFill>
              </a:rPr>
              <a:t>作</a:t>
            </a:r>
            <a:r>
              <a:rPr lang="zh-CN" altLang="en-US" dirty="0">
                <a:solidFill>
                  <a:srgbClr val="7030A0"/>
                </a:solidFill>
                <a:highlight>
                  <a:srgbClr val="FFFF00"/>
                </a:highlight>
              </a:rPr>
              <a:t>者</a:t>
            </a:r>
            <a:r>
              <a:rPr lang="zh-CN" altLang="en-US" dirty="0">
                <a:solidFill>
                  <a:srgbClr val="7030A0"/>
                </a:solidFill>
              </a:rPr>
              <a:t>
讀</a:t>
            </a:r>
            <a:r>
              <a:rPr lang="zh-CN" altLang="en-US" dirty="0">
                <a:solidFill>
                  <a:srgbClr val="7030A0"/>
                </a:solidFill>
                <a:highlight>
                  <a:srgbClr val="FFFF00"/>
                </a:highlight>
              </a:rPr>
              <a:t>者</a:t>
            </a:r>
            <a:r>
              <a:rPr lang="zh-CN" altLang="en-US" dirty="0">
                <a:solidFill>
                  <a:srgbClr val="7030A0"/>
                </a:solidFill>
              </a:rPr>
              <a:t>
記者
患者
學者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FCFF51B-2012-074C-9448-6016F7F32831}"/>
              </a:ext>
            </a:extLst>
          </p:cNvPr>
          <p:cNvSpPr txBox="1">
            <a:spLocks/>
          </p:cNvSpPr>
          <p:nvPr/>
        </p:nvSpPr>
        <p:spPr>
          <a:xfrm>
            <a:off x="9906440" y="618563"/>
            <a:ext cx="3644153" cy="61203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dirty="0"/>
              <a:t>read</a:t>
            </a:r>
            <a:r>
              <a:rPr lang="en-US" altLang="zh-CN" dirty="0">
                <a:highlight>
                  <a:srgbClr val="FFFF00"/>
                </a:highlight>
              </a:rPr>
              <a:t>er</a:t>
            </a:r>
          </a:p>
          <a:p>
            <a:pPr marL="0" indent="0">
              <a:buNone/>
            </a:pPr>
            <a:r>
              <a:rPr lang="en-US" altLang="zh-CN" dirty="0"/>
              <a:t>journalist</a:t>
            </a:r>
            <a:r>
              <a:rPr lang="zh-CN" altLang="en-US" dirty="0"/>
              <a:t> 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patient</a:t>
            </a:r>
            <a:endParaRPr lang="en-US" dirty="0"/>
          </a:p>
          <a:p>
            <a:pPr marL="0" indent="0">
              <a:buNone/>
            </a:pPr>
            <a:r>
              <a:rPr lang="en-US" altLang="zh-CN" dirty="0"/>
              <a:t>auth</a:t>
            </a:r>
            <a:r>
              <a:rPr lang="en-US" altLang="zh-CN" dirty="0">
                <a:highlight>
                  <a:srgbClr val="FFFF00"/>
                </a:highlight>
              </a:rPr>
              <a:t>or</a:t>
            </a:r>
          </a:p>
          <a:p>
            <a:pPr marL="0" indent="0">
              <a:buNone/>
            </a:pPr>
            <a:r>
              <a:rPr lang="en-US" altLang="zh-CN" dirty="0"/>
              <a:t>schol</a:t>
            </a:r>
            <a:r>
              <a:rPr lang="en-US" altLang="zh-CN" dirty="0">
                <a:highlight>
                  <a:srgbClr val="FFFF00"/>
                </a:highlight>
              </a:rPr>
              <a:t>ar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4986C41-7A7B-C34D-A425-ED929C809AB2}"/>
              </a:ext>
            </a:extLst>
          </p:cNvPr>
          <p:cNvCxnSpPr/>
          <p:nvPr/>
        </p:nvCxnSpPr>
        <p:spPr>
          <a:xfrm>
            <a:off x="8095129" y="1156447"/>
            <a:ext cx="1811311" cy="28104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4245192-6C29-2E49-99E2-6313C99A0F49}"/>
              </a:ext>
            </a:extLst>
          </p:cNvPr>
          <p:cNvCxnSpPr>
            <a:cxnSpLocks/>
          </p:cNvCxnSpPr>
          <p:nvPr/>
        </p:nvCxnSpPr>
        <p:spPr>
          <a:xfrm flipV="1">
            <a:off x="8081682" y="1138560"/>
            <a:ext cx="1824758" cy="5557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9BA8E27-61FC-8240-88F1-A398E4B7B0EB}"/>
              </a:ext>
            </a:extLst>
          </p:cNvPr>
          <p:cNvCxnSpPr>
            <a:cxnSpLocks/>
          </p:cNvCxnSpPr>
          <p:nvPr/>
        </p:nvCxnSpPr>
        <p:spPr>
          <a:xfrm flipV="1">
            <a:off x="8127384" y="2083835"/>
            <a:ext cx="1779056" cy="5652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9CD9F78-3ED8-9B46-8FED-0469ADCCBEE7}"/>
              </a:ext>
            </a:extLst>
          </p:cNvPr>
          <p:cNvCxnSpPr>
            <a:cxnSpLocks/>
          </p:cNvCxnSpPr>
          <p:nvPr/>
        </p:nvCxnSpPr>
        <p:spPr>
          <a:xfrm flipV="1">
            <a:off x="8127384" y="3072193"/>
            <a:ext cx="1779056" cy="3568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9F6984F-A8A3-9344-ACF1-D73F0279DCCF}"/>
              </a:ext>
            </a:extLst>
          </p:cNvPr>
          <p:cNvCxnSpPr>
            <a:cxnSpLocks/>
          </p:cNvCxnSpPr>
          <p:nvPr/>
        </p:nvCxnSpPr>
        <p:spPr>
          <a:xfrm>
            <a:off x="8028640" y="4208933"/>
            <a:ext cx="1888566" cy="7148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238FFA97-9DAD-DA44-B86D-E9E37ADCB545}"/>
              </a:ext>
            </a:extLst>
          </p:cNvPr>
          <p:cNvSpPr txBox="1"/>
          <p:nvPr/>
        </p:nvSpPr>
        <p:spPr>
          <a:xfrm>
            <a:off x="2673301" y="1782622"/>
            <a:ext cx="6447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>
                <a:solidFill>
                  <a:srgbClr val="00B050"/>
                </a:solidFill>
              </a:rPr>
              <a:t>√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21721B7-659F-404A-B315-8CA6893B75BF}"/>
              </a:ext>
            </a:extLst>
          </p:cNvPr>
          <p:cNvSpPr txBox="1"/>
          <p:nvPr/>
        </p:nvSpPr>
        <p:spPr>
          <a:xfrm>
            <a:off x="2665267" y="3333324"/>
            <a:ext cx="6447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>
                <a:solidFill>
                  <a:srgbClr val="FF0000"/>
                </a:solidFill>
              </a:rPr>
              <a:t>×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BB64E9A-129E-8847-92B8-916E6214BD04}"/>
              </a:ext>
            </a:extLst>
          </p:cNvPr>
          <p:cNvSpPr txBox="1"/>
          <p:nvPr/>
        </p:nvSpPr>
        <p:spPr>
          <a:xfrm>
            <a:off x="5868369" y="1795595"/>
            <a:ext cx="6447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>
                <a:solidFill>
                  <a:srgbClr val="00B050"/>
                </a:solidFill>
              </a:rPr>
              <a:t>√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F4A192E-10DA-EF46-A8BC-03C75E285364}"/>
              </a:ext>
            </a:extLst>
          </p:cNvPr>
          <p:cNvSpPr txBox="1"/>
          <p:nvPr/>
        </p:nvSpPr>
        <p:spPr>
          <a:xfrm>
            <a:off x="5858945" y="3429000"/>
            <a:ext cx="6447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>
                <a:solidFill>
                  <a:srgbClr val="00B050"/>
                </a:solidFill>
              </a:rPr>
              <a:t>√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5379B0E-AA7E-824E-B743-26B660586DA0}"/>
              </a:ext>
            </a:extLst>
          </p:cNvPr>
          <p:cNvSpPr txBox="1"/>
          <p:nvPr/>
        </p:nvSpPr>
        <p:spPr>
          <a:xfrm>
            <a:off x="8127384" y="20633"/>
            <a:ext cx="398057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200" dirty="0" err="1">
                <a:latin typeface="KaiTi" panose="02010609060101010101" pitchFamily="49" charset="-122"/>
                <a:ea typeface="KaiTi" panose="02010609060101010101" pitchFamily="49" charset="-122"/>
              </a:rPr>
              <a:t>者</a:t>
            </a:r>
            <a:r>
              <a:rPr lang="en-US" sz="4200" dirty="0">
                <a:latin typeface="KaiTi" panose="02010609060101010101" pitchFamily="49" charset="-122"/>
                <a:ea typeface="KaiTi" panose="02010609060101010101" pitchFamily="49" charset="-122"/>
              </a:rPr>
              <a:t>≈</a:t>
            </a:r>
            <a:r>
              <a:rPr lang="en-US" altLang="zh-CN" sz="4200" dirty="0">
                <a:latin typeface="KaiTi" panose="02010609060101010101" pitchFamily="49" charset="-122"/>
                <a:ea typeface="KaiTi" panose="02010609060101010101" pitchFamily="49" charset="-122"/>
              </a:rPr>
              <a:t>-er</a:t>
            </a:r>
            <a:r>
              <a:rPr lang="zh-CN" altLang="en-US" sz="42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做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的人</a:t>
            </a:r>
            <a:endParaRPr 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5C3C3F4-920B-854F-AA2E-36793F64F388}"/>
              </a:ext>
            </a:extLst>
          </p:cNvPr>
          <p:cNvSpPr txBox="1"/>
          <p:nvPr/>
        </p:nvSpPr>
        <p:spPr>
          <a:xfrm>
            <a:off x="6954148" y="2811258"/>
            <a:ext cx="660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huàn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04EFA1-C378-8548-B30C-50302F483ECD}"/>
              </a:ext>
            </a:extLst>
          </p:cNvPr>
          <p:cNvSpPr txBox="1"/>
          <p:nvPr/>
        </p:nvSpPr>
        <p:spPr>
          <a:xfrm>
            <a:off x="4148045" y="1326322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latin typeface="KaiTi" panose="02010609060101010101" pitchFamily="49" charset="-122"/>
                <a:ea typeface="KaiTi" panose="02010609060101010101" pitchFamily="49" charset="-122"/>
              </a:rPr>
              <a:t>者</a:t>
            </a:r>
            <a:endParaRPr 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BB47D4D-C210-2F4E-946B-CAD8E54ABFD3}"/>
              </a:ext>
            </a:extLst>
          </p:cNvPr>
          <p:cNvSpPr txBox="1"/>
          <p:nvPr/>
        </p:nvSpPr>
        <p:spPr>
          <a:xfrm>
            <a:off x="9079761" y="6374972"/>
            <a:ext cx="172354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latin typeface="SimSun" panose="02010600030101010101" pitchFamily="2" charset="-122"/>
                <a:ea typeface="SimSun" panose="02010600030101010101" pitchFamily="2" charset="-122"/>
              </a:rPr>
              <a:t>中文學習者</a:t>
            </a:r>
            <a:endParaRPr lang="en-US" sz="2400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endParaRPr lang="en-US" sz="2400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FCDB683-65A9-F849-A2D7-598141C4D94F}"/>
              </a:ext>
            </a:extLst>
          </p:cNvPr>
          <p:cNvSpPr txBox="1"/>
          <p:nvPr/>
        </p:nvSpPr>
        <p:spPr>
          <a:xfrm>
            <a:off x="8392220" y="5257775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latin typeface="SimSun" panose="02010600030101010101" pitchFamily="2" charset="-122"/>
                <a:ea typeface="SimSun" panose="02010600030101010101" pitchFamily="2" charset="-122"/>
              </a:rPr>
              <a:t>支持者</a:t>
            </a:r>
            <a:endParaRPr lang="en-US" sz="2400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3413FDD-7EA3-964C-B955-02C6E4693746}"/>
              </a:ext>
            </a:extLst>
          </p:cNvPr>
          <p:cNvSpPr txBox="1"/>
          <p:nvPr/>
        </p:nvSpPr>
        <p:spPr>
          <a:xfrm>
            <a:off x="8361544" y="5822556"/>
            <a:ext cx="11128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latin typeface="SimSun" panose="02010600030101010101" pitchFamily="2" charset="-122"/>
                <a:ea typeface="SimSun" panose="02010600030101010101" pitchFamily="2" charset="-122"/>
              </a:rPr>
              <a:t>反對者</a:t>
            </a:r>
            <a:endParaRPr lang="en-US" sz="2400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5AC6379-2766-6B47-B5F1-20D644A2DA7E}"/>
              </a:ext>
            </a:extLst>
          </p:cNvPr>
          <p:cNvSpPr txBox="1"/>
          <p:nvPr/>
        </p:nvSpPr>
        <p:spPr>
          <a:xfrm>
            <a:off x="6617227" y="4647216"/>
            <a:ext cx="2462534" cy="22775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en-US" altLang="zh-CN" sz="2800" dirty="0">
                <a:solidFill>
                  <a:srgbClr val="7030A0"/>
                </a:solidFill>
              </a:rPr>
              <a:t>consumer</a:t>
            </a:r>
          </a:p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en-US" altLang="zh-CN" sz="2800" dirty="0">
                <a:solidFill>
                  <a:srgbClr val="7030A0"/>
                </a:solidFill>
              </a:rPr>
              <a:t>supporter</a:t>
            </a:r>
          </a:p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en-US" altLang="zh-CN" sz="2800" dirty="0">
                <a:solidFill>
                  <a:srgbClr val="7030A0"/>
                </a:solidFill>
              </a:rPr>
              <a:t>opponent</a:t>
            </a:r>
            <a:r>
              <a:rPr lang="zh-CN" altLang="en-US" sz="2800" dirty="0">
                <a:solidFill>
                  <a:srgbClr val="7030A0"/>
                </a:solidFill>
              </a:rPr>
              <a:t> </a:t>
            </a:r>
            <a:endParaRPr lang="en-US" altLang="zh-CN" sz="2800" dirty="0">
              <a:solidFill>
                <a:srgbClr val="7030A0"/>
              </a:solidFill>
            </a:endParaRPr>
          </a:p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en-US" altLang="zh-CN" sz="2800" dirty="0">
                <a:solidFill>
                  <a:srgbClr val="7030A0"/>
                </a:solidFill>
              </a:rPr>
              <a:t>Chinese</a:t>
            </a:r>
            <a:r>
              <a:rPr lang="zh-CN" altLang="en-US" sz="2800" dirty="0">
                <a:solidFill>
                  <a:srgbClr val="7030A0"/>
                </a:solidFill>
              </a:rPr>
              <a:t> </a:t>
            </a:r>
            <a:r>
              <a:rPr lang="en-US" altLang="zh-CN" sz="2800" dirty="0">
                <a:solidFill>
                  <a:srgbClr val="7030A0"/>
                </a:solidFill>
              </a:rPr>
              <a:t>learner</a:t>
            </a:r>
            <a:endParaRPr lang="en-US" sz="28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E0DE8FA-DB2B-FB40-BB63-31B7BD9C47CF}"/>
              </a:ext>
            </a:extLst>
          </p:cNvPr>
          <p:cNvSpPr txBox="1"/>
          <p:nvPr/>
        </p:nvSpPr>
        <p:spPr>
          <a:xfrm>
            <a:off x="8392220" y="4692993"/>
            <a:ext cx="11128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latin typeface="SimSun" panose="02010600030101010101" pitchFamily="2" charset="-122"/>
                <a:ea typeface="SimSun" panose="02010600030101010101" pitchFamily="2" charset="-122"/>
              </a:rPr>
              <a:t>消費者</a:t>
            </a:r>
            <a:endParaRPr lang="en-US" sz="2400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60786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9" grpId="0"/>
      <p:bldP spid="20" grpId="0"/>
      <p:bldP spid="22" grpId="0"/>
      <p:bldP spid="23" grpId="0"/>
      <p:bldP spid="24" grpId="0"/>
      <p:bldP spid="26" grpId="0"/>
      <p:bldP spid="2" grpId="0"/>
      <p:bldP spid="4" grpId="0"/>
      <p:bldP spid="7" grpId="0"/>
      <p:bldP spid="17" grpId="0"/>
      <p:bldP spid="2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F1311-AE44-A84B-B282-85BC7CF45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5010" y="2661857"/>
            <a:ext cx="4967536" cy="882907"/>
          </a:xfrm>
        </p:spPr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生詞表二生詞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70584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68DF5-E473-3F45-B1BF-983E221D7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5" y="209603"/>
            <a:ext cx="11462943" cy="770111"/>
          </a:xfrm>
        </p:spPr>
        <p:txBody>
          <a:bodyPr>
            <a:normAutofit/>
          </a:bodyPr>
          <a:lstStyle/>
          <a:p>
            <a:r>
              <a:rPr lang="en-US" dirty="0" err="1"/>
              <a:t>認同</a:t>
            </a:r>
            <a:r>
              <a:rPr lang="zh-CN" altLang="en-US" dirty="0"/>
              <a:t>     </a:t>
            </a:r>
            <a:r>
              <a:rPr lang="en-US" dirty="0" err="1"/>
              <a:t>性別認同</a:t>
            </a:r>
            <a:r>
              <a:rPr lang="zh-CN" altLang="en-US" dirty="0"/>
              <a:t>     性取向    出櫃   反應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9667B-2BF3-4D44-8C96-D7A72C7EE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069" y="930520"/>
            <a:ext cx="11704319" cy="59274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500" u="sng" dirty="0" err="1"/>
              <a:t>介紹一個同性戀</a:t>
            </a:r>
            <a:r>
              <a:rPr lang="zh-CN" altLang="en-US" sz="3500" u="sng" dirty="0"/>
              <a:t>、雙性戀</a:t>
            </a:r>
            <a:r>
              <a:rPr lang="en-US" sz="3500" u="sng" dirty="0" err="1"/>
              <a:t>或者跨性別名人</a:t>
            </a:r>
            <a:r>
              <a:rPr lang="zh-CN" altLang="en-US" sz="3500" u="sng" dirty="0"/>
              <a:t>：</a:t>
            </a:r>
            <a:endParaRPr lang="en-US" sz="3500" u="sng" dirty="0"/>
          </a:p>
          <a:p>
            <a:pPr marL="514350" indent="-514350">
              <a:buFont typeface="+mj-lt"/>
              <a:buAutoNum type="arabicPeriod"/>
            </a:pPr>
            <a:r>
              <a:rPr lang="zh-CN" altLang="en-US" sz="3400" dirty="0"/>
              <a:t>他</a:t>
            </a:r>
            <a:r>
              <a:rPr lang="en-US" altLang="zh-CN" sz="3400" dirty="0"/>
              <a:t>/</a:t>
            </a:r>
            <a:r>
              <a:rPr lang="zh-CN" altLang="en-US" sz="3400" dirty="0"/>
              <a:t>她是哪國人？叫什麼名字？做什麼工作？</a:t>
            </a:r>
            <a:endParaRPr lang="en-US" altLang="zh-CN" sz="3400" dirty="0"/>
          </a:p>
          <a:p>
            <a:pPr marL="514350" indent="-514350">
              <a:buFont typeface="+mj-lt"/>
              <a:buAutoNum type="arabicPeriod"/>
            </a:pPr>
            <a:r>
              <a:rPr lang="zh-CN" altLang="en-US" sz="3400" dirty="0"/>
              <a:t>他</a:t>
            </a:r>
            <a:r>
              <a:rPr lang="en-US" altLang="zh-CN" sz="3400" dirty="0"/>
              <a:t>/</a:t>
            </a:r>
            <a:r>
              <a:rPr lang="zh-CN" altLang="en-US" sz="3400" dirty="0"/>
              <a:t>她的</a:t>
            </a:r>
            <a:r>
              <a:rPr lang="zh-CN" altLang="en-US" sz="3400" dirty="0">
                <a:solidFill>
                  <a:srgbClr val="FF0000"/>
                </a:solidFill>
              </a:rPr>
              <a:t>性取向</a:t>
            </a:r>
            <a:r>
              <a:rPr lang="zh-CN" altLang="en-US" sz="3400" dirty="0"/>
              <a:t>是什麼？生理性別是什麼？</a:t>
            </a:r>
            <a:r>
              <a:rPr lang="zh-CN" altLang="en-US" sz="3400" dirty="0">
                <a:solidFill>
                  <a:srgbClr val="FF0000"/>
                </a:solidFill>
              </a:rPr>
              <a:t>性別認同</a:t>
            </a:r>
            <a:r>
              <a:rPr lang="zh-CN" altLang="en-US" sz="3400" dirty="0"/>
              <a:t>是什麼？</a:t>
            </a:r>
            <a:endParaRPr lang="en-US" altLang="zh-CN" sz="3400" dirty="0"/>
          </a:p>
          <a:p>
            <a:pPr marL="514350" indent="-514350">
              <a:buFont typeface="+mj-lt"/>
              <a:buAutoNum type="arabicPeriod"/>
            </a:pPr>
            <a:r>
              <a:rPr lang="zh-CN" altLang="en-US" sz="3400" dirty="0"/>
              <a:t>他</a:t>
            </a:r>
            <a:r>
              <a:rPr lang="en-US" altLang="zh-CN" sz="3400" dirty="0"/>
              <a:t>/</a:t>
            </a:r>
            <a:r>
              <a:rPr lang="zh-CN" altLang="en-US" sz="3400" dirty="0"/>
              <a:t>她</a:t>
            </a:r>
            <a:r>
              <a:rPr lang="zh-CN" altLang="en-US" sz="3400" dirty="0">
                <a:solidFill>
                  <a:srgbClr val="FF0000"/>
                </a:solidFill>
              </a:rPr>
              <a:t>出櫃</a:t>
            </a:r>
            <a:r>
              <a:rPr lang="zh-CN" altLang="en-US" sz="3400" dirty="0"/>
              <a:t>了嗎？</a:t>
            </a:r>
            <a:endParaRPr lang="en-US" altLang="zh-CN" sz="3400" dirty="0"/>
          </a:p>
          <a:p>
            <a:pPr marL="514350" indent="-514350">
              <a:buFont typeface="+mj-lt"/>
              <a:buAutoNum type="arabicPeriod"/>
            </a:pPr>
            <a:r>
              <a:rPr lang="zh-CN" altLang="en-US" sz="3400" dirty="0"/>
              <a:t>他</a:t>
            </a:r>
            <a:r>
              <a:rPr lang="en-US" altLang="zh-CN" sz="3400" dirty="0"/>
              <a:t>/</a:t>
            </a:r>
            <a:r>
              <a:rPr lang="zh-CN" altLang="en-US" sz="3400" dirty="0"/>
              <a:t>她</a:t>
            </a:r>
            <a:r>
              <a:rPr lang="zh-CN" altLang="en-US" sz="3400" dirty="0">
                <a:solidFill>
                  <a:srgbClr val="FF0000"/>
                </a:solidFill>
              </a:rPr>
              <a:t>出櫃</a:t>
            </a:r>
            <a:r>
              <a:rPr lang="zh-CN" altLang="en-US" sz="3400" dirty="0"/>
              <a:t>以後，粉絲們有什麼</a:t>
            </a:r>
            <a:r>
              <a:rPr lang="zh-CN" altLang="en-US" sz="3400" dirty="0">
                <a:solidFill>
                  <a:srgbClr val="FF0000"/>
                </a:solidFill>
              </a:rPr>
              <a:t>反應</a:t>
            </a:r>
            <a:r>
              <a:rPr lang="zh-CN" altLang="en-US" sz="3400" dirty="0"/>
              <a:t>？
粉絲們為什麼會有這樣的</a:t>
            </a:r>
            <a:r>
              <a:rPr lang="zh-CN" altLang="en-US" sz="3400" dirty="0">
                <a:solidFill>
                  <a:srgbClr val="FF0000"/>
                </a:solidFill>
              </a:rPr>
              <a:t>反應</a:t>
            </a:r>
            <a:r>
              <a:rPr lang="zh-CN" altLang="en-US" sz="3400" dirty="0"/>
              <a:t>？</a:t>
            </a:r>
            <a:endParaRPr lang="en-US" sz="3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58F74ED-414E-4C4E-985D-46EC46598D89}"/>
              </a:ext>
            </a:extLst>
          </p:cNvPr>
          <p:cNvSpPr txBox="1"/>
          <p:nvPr/>
        </p:nvSpPr>
        <p:spPr>
          <a:xfrm>
            <a:off x="8530046" y="4611188"/>
            <a:ext cx="3061063" cy="879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此處可插入一些美國的跨性別或者同性戀名人的圖片。</a:t>
            </a:r>
            <a:endParaRPr lang="en-US" b="1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07922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5CB3B7-A613-FF4C-B6ED-C803CB5A9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1025266" cy="882907"/>
          </a:xfrm>
        </p:spPr>
        <p:txBody>
          <a:bodyPr>
            <a:normAutofit/>
          </a:bodyPr>
          <a:lstStyle/>
          <a:p>
            <a:r>
              <a:rPr lang="en-US" dirty="0" err="1"/>
              <a:t>面子</a:t>
            </a:r>
            <a:r>
              <a:rPr lang="zh-CN" altLang="en-US" dirty="0"/>
              <a:t>   </a:t>
            </a:r>
            <a:r>
              <a:rPr lang="en-US" altLang="zh-CN" dirty="0"/>
              <a:t>…</a:t>
            </a:r>
            <a:r>
              <a:rPr lang="zh-CN" altLang="en-US" dirty="0"/>
              <a:t>讓</a:t>
            </a:r>
            <a:r>
              <a:rPr lang="en-US" altLang="zh-CN" dirty="0"/>
              <a:t>…</a:t>
            </a:r>
            <a:r>
              <a:rPr lang="zh-CN" altLang="en-US" dirty="0"/>
              <a:t>很有面子；</a:t>
            </a:r>
            <a:r>
              <a:rPr lang="en-US" altLang="zh-CN" dirty="0"/>
              <a:t>…</a:t>
            </a:r>
            <a:r>
              <a:rPr lang="zh-CN" altLang="en-US" dirty="0"/>
              <a:t>讓</a:t>
            </a:r>
            <a:r>
              <a:rPr lang="en-US" altLang="zh-CN" dirty="0"/>
              <a:t>…</a:t>
            </a:r>
            <a:r>
              <a:rPr lang="zh-CN" altLang="en-US" dirty="0"/>
              <a:t>很沒面子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E7E416-83D6-7C45-AFD3-7F9C6900EF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7" y="1087276"/>
            <a:ext cx="11379508" cy="5561121"/>
          </a:xfrm>
        </p:spPr>
        <p:txBody>
          <a:bodyPr>
            <a:normAutofit/>
          </a:bodyPr>
          <a:lstStyle/>
          <a:p>
            <a:pPr marL="465138" indent="-465138">
              <a:buFont typeface="+mj-lt"/>
              <a:buAutoNum type="arabicPeriod"/>
            </a:pPr>
            <a:r>
              <a:rPr lang="en-US" dirty="0" err="1"/>
              <a:t>他的學習成績一直很好</a:t>
            </a:r>
            <a:r>
              <a:rPr lang="zh-CN" altLang="en-US" dirty="0"/>
              <a:t>，這</a:t>
            </a:r>
            <a:r>
              <a:rPr lang="zh-CN" altLang="en-US" dirty="0">
                <a:solidFill>
                  <a:srgbClr val="FF0000"/>
                </a:solidFill>
              </a:rPr>
              <a:t>讓</a:t>
            </a:r>
            <a:r>
              <a:rPr lang="zh-CN" altLang="en-US" dirty="0"/>
              <a:t>他的父母</a:t>
            </a:r>
            <a:r>
              <a:rPr lang="zh-CN" altLang="en-US" dirty="0">
                <a:solidFill>
                  <a:srgbClr val="FF0000"/>
                </a:solidFill>
              </a:rPr>
              <a:t>很有面子</a:t>
            </a:r>
            <a:r>
              <a:rPr lang="zh-CN" altLang="en-US" dirty="0"/>
              <a:t>。</a:t>
            </a:r>
            <a:endParaRPr lang="en-US" altLang="zh-CN" dirty="0"/>
          </a:p>
          <a:p>
            <a:pPr marL="465138" indent="-465138">
              <a:buFont typeface="+mj-lt"/>
              <a:buAutoNum type="arabicPeriod"/>
            </a:pPr>
            <a:r>
              <a:rPr lang="zh-CN" altLang="en-US" dirty="0"/>
              <a:t>他三十歲了還和父母住在一起，也沒找到工作，這</a:t>
            </a:r>
            <a:r>
              <a:rPr lang="zh-CN" altLang="en-US" dirty="0">
                <a:solidFill>
                  <a:srgbClr val="FF0000"/>
                </a:solidFill>
              </a:rPr>
              <a:t>讓</a:t>
            </a:r>
            <a:r>
              <a:rPr lang="zh-CN" altLang="en-US" dirty="0"/>
              <a:t>他的父母覺得</a:t>
            </a:r>
            <a:r>
              <a:rPr lang="zh-CN" altLang="en-US" dirty="0">
                <a:solidFill>
                  <a:srgbClr val="FF0000"/>
                </a:solidFill>
              </a:rPr>
              <a:t>很沒面子</a:t>
            </a:r>
            <a:r>
              <a:rPr lang="zh-CN" altLang="en-US" dirty="0"/>
              <a:t>。</a:t>
            </a:r>
            <a:endParaRPr lang="en-US" altLang="zh-CN" dirty="0"/>
          </a:p>
          <a:p>
            <a:pPr marL="465138" indent="-465138">
              <a:buFont typeface="+mj-lt"/>
              <a:buAutoNum type="arabicPeriod"/>
            </a:pPr>
            <a:r>
              <a:rPr lang="zh-CN" altLang="en-US" dirty="0"/>
              <a:t>很多中國的父母會催婚，這是因為如果自己的兒女年齡比較大了還沒結婚、生孩子，這會</a:t>
            </a:r>
            <a:r>
              <a:rPr lang="zh-CN" altLang="en-US" dirty="0">
                <a:solidFill>
                  <a:srgbClr val="FF0000"/>
                </a:solidFill>
              </a:rPr>
              <a:t>讓</a:t>
            </a:r>
            <a:r>
              <a:rPr lang="zh-CN" altLang="en-US" dirty="0"/>
              <a:t>父母覺得</a:t>
            </a:r>
            <a:r>
              <a:rPr lang="zh-CN" altLang="en-US" dirty="0">
                <a:solidFill>
                  <a:srgbClr val="FF0000"/>
                </a:solidFill>
              </a:rPr>
              <a:t>很沒面子</a:t>
            </a:r>
            <a:r>
              <a:rPr lang="zh-CN" altLang="en-US" dirty="0"/>
              <a:t>，因為她們周圍的鄰居、親戚都已經抱孫子了。</a:t>
            </a:r>
            <a:endParaRPr lang="en-US" altLang="zh-CN" dirty="0"/>
          </a:p>
          <a:p>
            <a:pPr marL="465138" indent="-465138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313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2CDE49-C6EA-6047-BAFD-31B558EF17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教學註釋：學生可能很難深入理解「面子」這一文化概念，所以上一張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PPT</a:t>
            </a:r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列出了幾個具體的例子。 老師可以讓學生自己讀一讀然後根據學生有問題的地方進行講解。 </a:t>
            </a:r>
            <a:r>
              <a:rPr lang="en-US" altLang="zh-CN" dirty="0">
                <a:solidFill>
                  <a:schemeClr val="bg1">
                    <a:lumMod val="50000"/>
                  </a:schemeClr>
                </a:solidFill>
              </a:rPr>
              <a:t>《</a:t>
            </a:r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行為漢語</a:t>
            </a:r>
            <a:r>
              <a:rPr lang="en-US" altLang="zh-CN" dirty="0">
                <a:solidFill>
                  <a:schemeClr val="bg1">
                    <a:lumMod val="50000"/>
                  </a:schemeClr>
                </a:solidFill>
              </a:rPr>
              <a:t>》</a:t>
            </a:r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一書 </a:t>
            </a:r>
            <a:r>
              <a:rPr lang="en-US" altLang="zh-CN" dirty="0">
                <a:solidFill>
                  <a:schemeClr val="bg1">
                    <a:lumMod val="50000"/>
                  </a:schemeClr>
                </a:solidFill>
              </a:rPr>
              <a:t>112-115</a:t>
            </a:r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頁有很多和「面子」這一概念有關的對話實例，非常推薦。 老師們可以根據自己的教學需要帶領學生閱讀、討論這些對話。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41985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895E6-0D33-4748-B8FC-E0C764369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態度</a:t>
            </a:r>
            <a:r>
              <a:rPr lang="en-US" altLang="zh-CN" dirty="0"/>
              <a:t>:</a:t>
            </a:r>
            <a:r>
              <a:rPr lang="zh-CN" altLang="en-US" dirty="0"/>
              <a:t>  </a:t>
            </a:r>
            <a:r>
              <a:rPr lang="en-US" dirty="0" err="1"/>
              <a:t>理解</a:t>
            </a:r>
            <a:r>
              <a:rPr lang="zh-CN" altLang="en-US" dirty="0"/>
              <a:t>     接受         反應：感動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5C1B48-9F1B-F44F-A3FE-C5DCF7E2E5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5274335"/>
          </a:xfrm>
        </p:spPr>
        <p:txBody>
          <a:bodyPr>
            <a:normAutofit lnSpcReduction="10000"/>
          </a:bodyPr>
          <a:lstStyle/>
          <a:p>
            <a:pPr marL="465138" indent="-465138">
              <a:buFont typeface="+mj-lt"/>
              <a:buAutoNum type="arabicPeriod"/>
            </a:pPr>
            <a:r>
              <a:rPr lang="en-US" dirty="0" err="1"/>
              <a:t>請描述一件讓你很感動的事情</a:t>
            </a:r>
            <a:r>
              <a:rPr lang="zh-CN" altLang="en-US" dirty="0"/>
              <a:t>。</a:t>
            </a:r>
            <a:endParaRPr lang="en-US" dirty="0"/>
          </a:p>
          <a:p>
            <a:pPr marL="465138" indent="-465138">
              <a:buFont typeface="+mj-lt"/>
              <a:buAutoNum type="arabicPeriod"/>
            </a:pPr>
            <a:r>
              <a:rPr lang="en-US" dirty="0" err="1"/>
              <a:t>在中國</a:t>
            </a:r>
            <a:r>
              <a:rPr lang="zh-CN" altLang="en-US" dirty="0"/>
              <a:t>，同性戀和跨性別者</a:t>
            </a:r>
            <a:r>
              <a:rPr lang="zh-CN" altLang="en-US" dirty="0">
                <a:solidFill>
                  <a:srgbClr val="FF0000"/>
                </a:solidFill>
              </a:rPr>
              <a:t>向</a:t>
            </a:r>
            <a:r>
              <a:rPr lang="zh-CN" altLang="en-US" dirty="0"/>
              <a:t>父母</a:t>
            </a:r>
            <a:r>
              <a:rPr lang="zh-CN" altLang="en-US" dirty="0">
                <a:solidFill>
                  <a:srgbClr val="FF0000"/>
                </a:solidFill>
              </a:rPr>
              <a:t>出櫃</a:t>
            </a:r>
            <a:r>
              <a:rPr lang="zh-CN" altLang="en-US" dirty="0"/>
              <a:t>以後，很多父母常常覺得很難</a:t>
            </a:r>
            <a:r>
              <a:rPr lang="zh-CN" altLang="en-US" dirty="0">
                <a:solidFill>
                  <a:srgbClr val="FF0000"/>
                </a:solidFill>
              </a:rPr>
              <a:t>理解</a:t>
            </a:r>
            <a:r>
              <a:rPr lang="zh-CN" altLang="en-US" dirty="0"/>
              <a:t>和</a:t>
            </a:r>
            <a:r>
              <a:rPr lang="zh-CN" altLang="en-US" dirty="0">
                <a:solidFill>
                  <a:srgbClr val="FF0000"/>
                </a:solidFill>
              </a:rPr>
              <a:t>接受</a:t>
            </a:r>
            <a:r>
              <a:rPr lang="zh-CN" altLang="en-US" dirty="0"/>
              <a:t>，你覺得這是為什麼呢？請至少說兩個原因。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>
                <a:solidFill>
                  <a:srgbClr val="7030A0"/>
                </a:solidFill>
              </a:rPr>
              <a:t>(</a:t>
            </a:r>
            <a:r>
              <a:rPr lang="zh-CN" altLang="en-US" dirty="0">
                <a:solidFill>
                  <a:srgbClr val="7030A0"/>
                </a:solidFill>
              </a:rPr>
              <a:t>周圍的鄰居、親戚；沒面子；心理負擔；受傳統文化的影響，</a:t>
            </a:r>
            <a:r>
              <a:rPr lang="en-US" altLang="zh-CN" dirty="0">
                <a:solidFill>
                  <a:srgbClr val="7030A0"/>
                </a:solidFill>
              </a:rPr>
              <a:t>……)</a:t>
            </a:r>
          </a:p>
          <a:p>
            <a:endParaRPr 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76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AD4942-F9FE-C64B-B6F9-29EDB71FA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繼續    堅持   勇氣    適應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2FEE24-9210-A542-8871-A4EC40DA9C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031" y="1087276"/>
            <a:ext cx="11543609" cy="5561121"/>
          </a:xfrm>
        </p:spPr>
        <p:txBody>
          <a:bodyPr>
            <a:normAutofit/>
          </a:bodyPr>
          <a:lstStyle/>
          <a:p>
            <a:pPr marL="517525" indent="-517525">
              <a:buFont typeface="+mj-lt"/>
              <a:buAutoNum type="arabicPeriod"/>
            </a:pPr>
            <a:r>
              <a:rPr lang="en-US" dirty="0" err="1"/>
              <a:t>在中國的</a:t>
            </a:r>
            <a:r>
              <a:rPr lang="en-US" u="sng" dirty="0" err="1"/>
              <a:t>農村</a:t>
            </a:r>
            <a:r>
              <a:rPr lang="zh-CN" altLang="en-US" dirty="0"/>
              <a:t>，同性戀和跨性別者常常需要很大的</a:t>
            </a:r>
            <a:r>
              <a:rPr lang="zh-CN" altLang="en-US" dirty="0">
                <a:solidFill>
                  <a:srgbClr val="FF0000"/>
                </a:solidFill>
              </a:rPr>
              <a:t>勇氣</a:t>
            </a:r>
            <a:r>
              <a:rPr lang="zh-CN" altLang="en-US" dirty="0"/>
              <a:t>才能</a:t>
            </a:r>
            <a:r>
              <a:rPr lang="zh-CN" altLang="en-US" dirty="0">
                <a:solidFill>
                  <a:srgbClr val="FF0000"/>
                </a:solidFill>
              </a:rPr>
              <a:t>出櫃</a:t>
            </a:r>
            <a:r>
              <a:rPr lang="zh-CN" altLang="en-US" dirty="0"/>
              <a:t>，出櫃以後也常常</a:t>
            </a:r>
            <a:r>
              <a:rPr lang="zh-CN" altLang="en-US" dirty="0">
                <a:solidFill>
                  <a:srgbClr val="FF0000"/>
                </a:solidFill>
              </a:rPr>
              <a:t>不被</a:t>
            </a:r>
            <a:r>
              <a:rPr lang="zh-CN" altLang="en-US" dirty="0"/>
              <a:t>父母、親戚和周圍的鄰居</a:t>
            </a:r>
            <a:r>
              <a:rPr lang="zh-CN" altLang="en-US" dirty="0">
                <a:solidFill>
                  <a:srgbClr val="FF0000"/>
                </a:solidFill>
              </a:rPr>
              <a:t>理解</a:t>
            </a:r>
            <a:r>
              <a:rPr lang="zh-CN" altLang="en-US" dirty="0"/>
              <a:t>和</a:t>
            </a:r>
            <a:r>
              <a:rPr lang="zh-CN" altLang="en-US" dirty="0">
                <a:solidFill>
                  <a:srgbClr val="FF0000"/>
                </a:solidFill>
              </a:rPr>
              <a:t>接受</a:t>
            </a:r>
            <a:r>
              <a:rPr lang="zh-CN" altLang="en-US" dirty="0"/>
              <a:t>，你覺得他們應該</a:t>
            </a:r>
            <a:r>
              <a:rPr lang="zh-CN" altLang="en-US" dirty="0">
                <a:solidFill>
                  <a:srgbClr val="FF0000"/>
                </a:solidFill>
              </a:rPr>
              <a:t>適應</a:t>
            </a:r>
            <a:r>
              <a:rPr lang="zh-CN" altLang="en-US" dirty="0"/>
              <a:t>周圍的環境還是</a:t>
            </a:r>
            <a:r>
              <a:rPr lang="zh-CN" altLang="en-US" dirty="0">
                <a:solidFill>
                  <a:srgbClr val="FF0000"/>
                </a:solidFill>
              </a:rPr>
              <a:t>繼續堅持</a:t>
            </a:r>
            <a:r>
              <a:rPr lang="zh-CN" altLang="en-US" dirty="0"/>
              <a:t>自己的</a:t>
            </a:r>
            <a:r>
              <a:rPr lang="zh-CN" altLang="en-US" dirty="0">
                <a:solidFill>
                  <a:srgbClr val="FF0000"/>
                </a:solidFill>
              </a:rPr>
              <a:t>性取向</a:t>
            </a:r>
            <a:r>
              <a:rPr lang="zh-CN" altLang="en-US" dirty="0"/>
              <a:t>或</a:t>
            </a:r>
            <a:r>
              <a:rPr lang="zh-CN" altLang="en-US" dirty="0">
                <a:solidFill>
                  <a:srgbClr val="FF0000"/>
                </a:solidFill>
              </a:rPr>
              <a:t>性別認同</a:t>
            </a:r>
            <a:r>
              <a:rPr lang="zh-CN" altLang="en-US" dirty="0"/>
              <a:t>？</a:t>
            </a:r>
            <a:endParaRPr lang="en-US" altLang="zh-CN" dirty="0"/>
          </a:p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如果</a:t>
            </a:r>
            <a:r>
              <a:rPr lang="zh-CN" altLang="en-US" dirty="0">
                <a:solidFill>
                  <a:srgbClr val="FF0000"/>
                </a:solidFill>
              </a:rPr>
              <a:t>繼續堅持</a:t>
            </a:r>
            <a:r>
              <a:rPr lang="zh-CN" altLang="en-US" dirty="0"/>
              <a:t>做自己，他們可以怎麼做？请至少说三句话。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DB619F-A14B-104E-9BDD-4711306BCC9F}"/>
              </a:ext>
            </a:extLst>
          </p:cNvPr>
          <p:cNvSpPr txBox="1"/>
          <p:nvPr/>
        </p:nvSpPr>
        <p:spPr>
          <a:xfrm>
            <a:off x="2808512" y="1027122"/>
            <a:ext cx="1053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nóng</a:t>
            </a:r>
            <a:r>
              <a:rPr lang="zh-CN" altLang="en-US" dirty="0"/>
              <a:t> </a:t>
            </a:r>
            <a:r>
              <a:rPr lang="en-US" altLang="zh-CN" dirty="0" err="1"/>
              <a:t>cūn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CE8EC70-378E-BC46-9E20-80F16B1E08D0}"/>
              </a:ext>
            </a:extLst>
          </p:cNvPr>
          <p:cNvSpPr txBox="1"/>
          <p:nvPr/>
        </p:nvSpPr>
        <p:spPr>
          <a:xfrm>
            <a:off x="2808512" y="1785517"/>
            <a:ext cx="1181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rural</a:t>
            </a:r>
            <a:r>
              <a:rPr lang="zh-CN" altLang="en-US" dirty="0"/>
              <a:t> </a:t>
            </a:r>
            <a:r>
              <a:rPr lang="en-US" altLang="zh-CN" dirty="0"/>
              <a:t>areas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101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B4EA56-8E29-AC42-B27D-14104C685B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644" y="280217"/>
            <a:ext cx="11488712" cy="6839459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dirty="0" err="1"/>
              <a:t>假設你在一個支持同性戀和跨性別者的</a:t>
            </a:r>
            <a:r>
              <a:rPr lang="en-US" dirty="0" err="1">
                <a:solidFill>
                  <a:srgbClr val="FF0000"/>
                </a:solidFill>
              </a:rPr>
              <a:t>公益組織</a:t>
            </a:r>
            <a:r>
              <a:rPr lang="en-US" dirty="0" err="1"/>
              <a:t>中工作</a:t>
            </a:r>
            <a:r>
              <a:rPr lang="zh-CN" altLang="en-US" dirty="0"/>
              <a:t>，今天一位跨性別者的爸爸或者媽媽來找你咨詢，她說她很難接受自己的孩子是跨</a:t>
            </a:r>
            <a:r>
              <a:rPr lang="zh-CN" altLang="en-US"/>
              <a:t>性別者，</a:t>
            </a:r>
            <a:r>
              <a:rPr lang="zh-CN" altLang="en-US" dirty="0"/>
              <a:t>你會對她說什麼？請寫一段對話，然後表演。</a:t>
            </a:r>
            <a:endParaRPr lang="en-US" altLang="zh-CN" dirty="0"/>
          </a:p>
          <a:p>
            <a:pPr marL="0" indent="0">
              <a:lnSpc>
                <a:spcPct val="120000"/>
              </a:lnSpc>
              <a:spcBef>
                <a:spcPts val="500"/>
              </a:spcBef>
              <a:buNone/>
            </a:pPr>
            <a:r>
              <a:rPr lang="zh-CN" altLang="en-US" dirty="0">
                <a:solidFill>
                  <a:srgbClr val="0070C0"/>
                </a:solidFill>
              </a:rPr>
              <a:t>父</a:t>
            </a:r>
            <a:r>
              <a:rPr lang="en-US" altLang="zh-CN" dirty="0">
                <a:solidFill>
                  <a:srgbClr val="0070C0"/>
                </a:solidFill>
              </a:rPr>
              <a:t>/</a:t>
            </a:r>
            <a:r>
              <a:rPr lang="zh-CN" altLang="en-US" dirty="0">
                <a:solidFill>
                  <a:srgbClr val="0070C0"/>
                </a:solidFill>
              </a:rPr>
              <a:t>母：我的孩子上個月向我出櫃了，她說</a:t>
            </a:r>
            <a:r>
              <a:rPr lang="en-US" altLang="zh-CN" dirty="0">
                <a:solidFill>
                  <a:srgbClr val="0070C0"/>
                </a:solidFill>
              </a:rPr>
              <a:t>…</a:t>
            </a:r>
            <a:r>
              <a:rPr lang="zh-CN" altLang="en-US" dirty="0">
                <a:solidFill>
                  <a:srgbClr val="0070C0"/>
                </a:solidFill>
              </a:rPr>
              <a:t>。我覺得</a:t>
            </a:r>
            <a:r>
              <a:rPr lang="en-US" altLang="zh-CN" dirty="0">
                <a:solidFill>
                  <a:srgbClr val="0070C0"/>
                </a:solidFill>
              </a:rPr>
              <a:t>…</a:t>
            </a:r>
          </a:p>
          <a:p>
            <a:pPr marL="0" indent="0">
              <a:lnSpc>
                <a:spcPct val="120000"/>
              </a:lnSpc>
              <a:spcBef>
                <a:spcPts val="500"/>
              </a:spcBef>
              <a:buNone/>
            </a:pPr>
            <a:r>
              <a:rPr lang="zh-CN" altLang="en-US" dirty="0">
                <a:solidFill>
                  <a:srgbClr val="0070C0"/>
                </a:solidFill>
              </a:rPr>
              <a:t>     你：</a:t>
            </a:r>
            <a:r>
              <a:rPr lang="en-US" altLang="zh-CN" dirty="0">
                <a:solidFill>
                  <a:srgbClr val="0070C0"/>
                </a:solidFill>
              </a:rPr>
              <a:t>……</a:t>
            </a:r>
          </a:p>
          <a:p>
            <a:pPr marL="0" indent="0">
              <a:lnSpc>
                <a:spcPct val="120000"/>
              </a:lnSpc>
              <a:spcBef>
                <a:spcPts val="500"/>
              </a:spcBef>
              <a:buNone/>
            </a:pPr>
            <a:r>
              <a:rPr lang="zh-CN" altLang="en-US" dirty="0">
                <a:solidFill>
                  <a:srgbClr val="0070C0"/>
                </a:solidFill>
              </a:rPr>
              <a:t>父</a:t>
            </a:r>
            <a:r>
              <a:rPr lang="en-US" altLang="zh-CN" dirty="0">
                <a:solidFill>
                  <a:srgbClr val="0070C0"/>
                </a:solidFill>
              </a:rPr>
              <a:t>/</a:t>
            </a:r>
            <a:r>
              <a:rPr lang="zh-CN" altLang="en-US" dirty="0">
                <a:solidFill>
                  <a:srgbClr val="0070C0"/>
                </a:solidFill>
              </a:rPr>
              <a:t>母：</a:t>
            </a:r>
            <a:r>
              <a:rPr lang="en-US" altLang="zh-CN" dirty="0">
                <a:solidFill>
                  <a:srgbClr val="0070C0"/>
                </a:solidFill>
              </a:rPr>
              <a:t>……</a:t>
            </a:r>
          </a:p>
          <a:p>
            <a:pPr marL="0" indent="0">
              <a:lnSpc>
                <a:spcPct val="120000"/>
              </a:lnSpc>
              <a:spcBef>
                <a:spcPts val="500"/>
              </a:spcBef>
              <a:buNone/>
            </a:pPr>
            <a:r>
              <a:rPr lang="zh-CN" altLang="en-US" dirty="0">
                <a:solidFill>
                  <a:srgbClr val="0070C0"/>
                </a:solidFill>
              </a:rPr>
              <a:t>     你：</a:t>
            </a:r>
            <a:r>
              <a:rPr lang="en-US" altLang="zh-CN" dirty="0">
                <a:solidFill>
                  <a:srgbClr val="0070C0"/>
                </a:solidFill>
              </a:rPr>
              <a:t>……</a:t>
            </a:r>
          </a:p>
          <a:p>
            <a:pPr marL="0" indent="0">
              <a:lnSpc>
                <a:spcPct val="120000"/>
              </a:lnSpc>
              <a:spcBef>
                <a:spcPts val="500"/>
              </a:spcBef>
              <a:buNone/>
            </a:pPr>
            <a:endParaRPr lang="en-US" altLang="zh-CN" dirty="0">
              <a:solidFill>
                <a:srgbClr val="0070C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869DE3-07E1-ED41-915D-54C95CDB0699}"/>
              </a:ext>
            </a:extLst>
          </p:cNvPr>
          <p:cNvSpPr txBox="1"/>
          <p:nvPr/>
        </p:nvSpPr>
        <p:spPr>
          <a:xfrm>
            <a:off x="432020" y="798149"/>
            <a:ext cx="9829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Suppose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AF341E-3F03-614F-BDEB-61C4070D7618}"/>
              </a:ext>
            </a:extLst>
          </p:cNvPr>
          <p:cNvSpPr txBox="1"/>
          <p:nvPr/>
        </p:nvSpPr>
        <p:spPr>
          <a:xfrm>
            <a:off x="487880" y="110299"/>
            <a:ext cx="888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jiǎ</a:t>
            </a:r>
            <a:r>
              <a:rPr lang="zh-CN" altLang="en-US" dirty="0"/>
              <a:t>   </a:t>
            </a:r>
            <a:r>
              <a:rPr lang="en-US" altLang="zh-CN" dirty="0" err="1"/>
              <a:t>shè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6CFC68-6A07-F24E-941E-0FC58C127982}"/>
              </a:ext>
            </a:extLst>
          </p:cNvPr>
          <p:cNvSpPr txBox="1"/>
          <p:nvPr/>
        </p:nvSpPr>
        <p:spPr>
          <a:xfrm>
            <a:off x="106640" y="6144647"/>
            <a:ext cx="120853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理解</a:t>
            </a:r>
            <a:r>
              <a:rPr lang="zh-CN" altLang="en-US" sz="32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、認同、接受、面子、性別認同、性取向、身份、周圍的親戚</a:t>
            </a:r>
            <a:endParaRPr lang="en-US" sz="3200" dirty="0">
              <a:solidFill>
                <a:srgbClr val="7030A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C42BAD4-6777-D247-B1BA-784CF740BDFD}"/>
              </a:ext>
            </a:extLst>
          </p:cNvPr>
          <p:cNvSpPr txBox="1"/>
          <p:nvPr/>
        </p:nvSpPr>
        <p:spPr>
          <a:xfrm>
            <a:off x="4763729" y="4984953"/>
            <a:ext cx="96372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400" dirty="0"/>
              <a:t>……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964337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F1311-AE44-A84B-B282-85BC7CF45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5010" y="2661857"/>
            <a:ext cx="4967536" cy="882907"/>
          </a:xfrm>
        </p:spPr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生詞表一生詞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916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E02CB-C3AE-B148-A67E-57F8133964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394" y="878268"/>
            <a:ext cx="4885511" cy="5665625"/>
          </a:xfrm>
        </p:spPr>
        <p:txBody>
          <a:bodyPr>
            <a:normAutofit/>
          </a:bodyPr>
          <a:lstStyle/>
          <a:p>
            <a:r>
              <a:rPr lang="en-US" dirty="0"/>
              <a:t>gay</a:t>
            </a:r>
          </a:p>
          <a:p>
            <a:r>
              <a:rPr lang="en-US" altLang="zh-CN" dirty="0"/>
              <a:t>lesbian</a:t>
            </a:r>
          </a:p>
          <a:p>
            <a:r>
              <a:rPr lang="en-US" dirty="0"/>
              <a:t>bisexual</a:t>
            </a:r>
          </a:p>
          <a:p>
            <a:r>
              <a:rPr lang="en-US" dirty="0"/>
              <a:t>transgender</a:t>
            </a:r>
          </a:p>
          <a:p>
            <a:r>
              <a:rPr lang="en-US" dirty="0"/>
              <a:t>coming</a:t>
            </a:r>
            <a:r>
              <a:rPr lang="zh-CN" altLang="en-US" dirty="0"/>
              <a:t> </a:t>
            </a:r>
            <a:r>
              <a:rPr lang="en-US" altLang="zh-CN" dirty="0"/>
              <a:t>out</a:t>
            </a:r>
          </a:p>
          <a:p>
            <a:r>
              <a:rPr lang="en-US" altLang="zh-CN" dirty="0"/>
              <a:t>come</a:t>
            </a:r>
            <a:r>
              <a:rPr lang="zh-CN" altLang="en-US" dirty="0"/>
              <a:t> </a:t>
            </a:r>
            <a:r>
              <a:rPr lang="en-US" altLang="zh-CN" dirty="0"/>
              <a:t>out</a:t>
            </a:r>
            <a:r>
              <a:rPr lang="zh-CN" altLang="en-US" dirty="0"/>
              <a:t> </a:t>
            </a:r>
            <a:r>
              <a:rPr lang="en-US" altLang="zh-CN" dirty="0"/>
              <a:t>to</a:t>
            </a:r>
            <a:r>
              <a:rPr lang="zh-CN" altLang="en-US" dirty="0"/>
              <a:t> </a:t>
            </a:r>
            <a:r>
              <a:rPr lang="en-US" altLang="zh-CN" dirty="0"/>
              <a:t>family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622CC5D-D3EC-5546-A33F-94D2359F7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818" y="105099"/>
            <a:ext cx="12475029" cy="882907"/>
          </a:xfrm>
        </p:spPr>
        <p:txBody>
          <a:bodyPr>
            <a:normAutofit fontScale="90000"/>
          </a:bodyPr>
          <a:lstStyle/>
          <a:p>
            <a:r>
              <a:rPr lang="zh-CN" altLang="en-US" dirty="0"/>
              <a:t>性別   跨性別   跨性別者   同性戀   出櫃   態度   反應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CFCAFCC-DF04-E848-A8AF-30354E612129}"/>
              </a:ext>
            </a:extLst>
          </p:cNvPr>
          <p:cNvSpPr txBox="1">
            <a:spLocks/>
          </p:cNvSpPr>
          <p:nvPr/>
        </p:nvSpPr>
        <p:spPr>
          <a:xfrm>
            <a:off x="5209077" y="933137"/>
            <a:ext cx="5894352" cy="5924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dirty="0"/>
              <a:t>男同性戀</a:t>
            </a:r>
            <a:r>
              <a:rPr lang="en-US" altLang="zh-CN" dirty="0"/>
              <a:t>/</a:t>
            </a:r>
            <a:r>
              <a:rPr lang="zh-CN" altLang="en-US" dirty="0"/>
              <a:t>同志</a:t>
            </a:r>
            <a:endParaRPr lang="en-US" altLang="zh-CN" dirty="0"/>
          </a:p>
          <a:p>
            <a:r>
              <a:rPr lang="zh-CN" altLang="en-US" dirty="0"/>
              <a:t>女同性戀</a:t>
            </a:r>
            <a:r>
              <a:rPr lang="en-US" altLang="zh-CN" dirty="0"/>
              <a:t>/</a:t>
            </a:r>
            <a:r>
              <a:rPr lang="zh-CN" altLang="en-US" dirty="0"/>
              <a:t>同志</a:t>
            </a:r>
            <a:endParaRPr lang="en-US" altLang="zh-CN" dirty="0"/>
          </a:p>
          <a:p>
            <a:r>
              <a:rPr lang="zh-CN" altLang="en-US" dirty="0"/>
              <a:t>雙性戀</a:t>
            </a:r>
            <a:endParaRPr lang="en-US" altLang="zh-CN" dirty="0"/>
          </a:p>
          <a:p>
            <a:r>
              <a:rPr lang="zh-CN" altLang="en-US" dirty="0"/>
              <a:t>跨性別</a:t>
            </a:r>
            <a:r>
              <a:rPr lang="zh-CN" altLang="en-US" dirty="0">
                <a:solidFill>
                  <a:srgbClr val="FF0000"/>
                </a:solidFill>
              </a:rPr>
              <a:t>者</a:t>
            </a:r>
            <a:endParaRPr lang="en-US" altLang="zh-CN" dirty="0">
              <a:solidFill>
                <a:srgbClr val="FF0000"/>
              </a:solidFill>
            </a:endParaRPr>
          </a:p>
          <a:p>
            <a:r>
              <a:rPr lang="zh-CN" altLang="en-US" dirty="0"/>
              <a:t>出櫃</a:t>
            </a:r>
            <a:endParaRPr lang="en-US" altLang="zh-CN" dirty="0"/>
          </a:p>
          <a:p>
            <a:r>
              <a:rPr lang="zh-CN" altLang="en-US" dirty="0">
                <a:solidFill>
                  <a:srgbClr val="FF0000"/>
                </a:solidFill>
              </a:rPr>
              <a:t>向</a:t>
            </a:r>
            <a:r>
              <a:rPr lang="zh-CN" altLang="en-US" dirty="0"/>
              <a:t>家人出櫃 </a:t>
            </a:r>
            <a:r>
              <a:rPr lang="en-US" altLang="zh-CN" dirty="0"/>
              <a:t>/</a:t>
            </a:r>
            <a:r>
              <a:rPr lang="zh-CN" altLang="en-US" dirty="0"/>
              <a:t> </a:t>
            </a:r>
            <a:r>
              <a:rPr lang="zh-CN" altLang="en-US" dirty="0">
                <a:solidFill>
                  <a:srgbClr val="FF0000"/>
                </a:solidFill>
              </a:rPr>
              <a:t>跟</a:t>
            </a:r>
            <a:r>
              <a:rPr lang="zh-CN" altLang="en-US" dirty="0"/>
              <a:t>家人出櫃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2021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9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5F7A4-D9C7-7C4C-A882-5DAA483D0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070" y="405545"/>
            <a:ext cx="12475029" cy="882907"/>
          </a:xfrm>
        </p:spPr>
        <p:txBody>
          <a:bodyPr>
            <a:normAutofit fontScale="90000"/>
          </a:bodyPr>
          <a:lstStyle/>
          <a:p>
            <a:r>
              <a:rPr lang="zh-CN" altLang="en-US" dirty="0"/>
              <a:t>性別   跨性別   跨性別者   同性戀   出櫃   態度   反應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E02CB-C3AE-B148-A67E-57F8133964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070" y="1463040"/>
            <a:ext cx="12022181" cy="523820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zh-CN" altLang="en-US" sz="3200" dirty="0"/>
              <a:t>在你認識的人中，有</a:t>
            </a:r>
            <a:r>
              <a:rPr lang="zh-CN" altLang="en-US" sz="3200" dirty="0">
                <a:solidFill>
                  <a:srgbClr val="FF0000"/>
                </a:solidFill>
              </a:rPr>
              <a:t>同性戀</a:t>
            </a:r>
            <a:r>
              <a:rPr lang="zh-CN" altLang="en-US" sz="3200" dirty="0"/>
              <a:t>嗎？有</a:t>
            </a:r>
            <a:r>
              <a:rPr lang="zh-CN" altLang="en-US" sz="3200" dirty="0">
                <a:solidFill>
                  <a:srgbClr val="FF0000"/>
                </a:solidFill>
              </a:rPr>
              <a:t>跨性別者</a:t>
            </a:r>
            <a:r>
              <a:rPr lang="zh-CN" altLang="en-US" sz="3200" dirty="0"/>
              <a:t>嗎？
你認識</a:t>
            </a:r>
            <a:r>
              <a:rPr lang="zh-CN" altLang="en-US" sz="3200" dirty="0">
                <a:solidFill>
                  <a:srgbClr val="FF0000"/>
                </a:solidFill>
              </a:rPr>
              <a:t>跨性別者</a:t>
            </a:r>
            <a:r>
              <a:rPr lang="zh-CN" altLang="en-US" sz="3200" dirty="0"/>
              <a:t>嗎？他</a:t>
            </a:r>
            <a:r>
              <a:rPr lang="en-US" altLang="zh-CN" sz="3200" dirty="0"/>
              <a:t>/</a:t>
            </a:r>
            <a:r>
              <a:rPr lang="zh-CN" altLang="en-US" sz="3200" dirty="0"/>
              <a:t>她的</a:t>
            </a:r>
            <a:r>
              <a:rPr lang="zh-CN" altLang="en-US" sz="3200" dirty="0">
                <a:solidFill>
                  <a:srgbClr val="FF0000"/>
                </a:solidFill>
              </a:rPr>
              <a:t>生理性別</a:t>
            </a:r>
            <a:r>
              <a:rPr lang="zh-CN" altLang="en-US" sz="3200" dirty="0"/>
              <a:t>是什麼？</a:t>
            </a:r>
            <a:r>
              <a:rPr lang="zh-CN" altLang="en-US" sz="3200" dirty="0">
                <a:solidFill>
                  <a:srgbClr val="FF0000"/>
                </a:solidFill>
              </a:rPr>
              <a:t>心理性別</a:t>
            </a:r>
            <a:r>
              <a:rPr lang="zh-CN" altLang="en-US" sz="3200" dirty="0"/>
              <a:t>呢？
你的</a:t>
            </a:r>
            <a:r>
              <a:rPr lang="zh-CN" altLang="en-US" sz="3200" dirty="0">
                <a:solidFill>
                  <a:srgbClr val="FF0000"/>
                </a:solidFill>
              </a:rPr>
              <a:t>同性戀</a:t>
            </a:r>
            <a:r>
              <a:rPr lang="zh-CN" altLang="en-US" sz="3200" dirty="0"/>
              <a:t>或者</a:t>
            </a:r>
            <a:r>
              <a:rPr lang="zh-CN" altLang="en-US" sz="3200" dirty="0">
                <a:solidFill>
                  <a:srgbClr val="FF0000"/>
                </a:solidFill>
              </a:rPr>
              <a:t>跨性別</a:t>
            </a:r>
            <a:r>
              <a:rPr lang="zh-CN" altLang="en-US" sz="3200" dirty="0"/>
              <a:t>朋友向家人</a:t>
            </a:r>
            <a:r>
              <a:rPr lang="zh-CN" altLang="en-US" sz="3200" dirty="0">
                <a:solidFill>
                  <a:srgbClr val="FF0000"/>
                </a:solidFill>
              </a:rPr>
              <a:t>出櫃</a:t>
            </a:r>
            <a:r>
              <a:rPr lang="zh-CN" altLang="en-US" sz="3200" dirty="0"/>
              <a:t>了嗎？
</a:t>
            </a:r>
            <a:r>
              <a:rPr lang="zh-CN" altLang="en-US" sz="3200" dirty="0">
                <a:solidFill>
                  <a:srgbClr val="FF0000"/>
                </a:solidFill>
              </a:rPr>
              <a:t>出櫃</a:t>
            </a:r>
            <a:r>
              <a:rPr lang="zh-CN" altLang="en-US" sz="3200" dirty="0"/>
              <a:t>以後，朋友的</a:t>
            </a:r>
            <a:r>
              <a:rPr lang="zh-CN" altLang="en-US" sz="3200" dirty="0">
                <a:solidFill>
                  <a:srgbClr val="FF0000"/>
                </a:solidFill>
              </a:rPr>
              <a:t>反應</a:t>
            </a:r>
            <a:r>
              <a:rPr lang="zh-CN" altLang="en-US" sz="3200" dirty="0"/>
              <a:t>是什麼？家人的</a:t>
            </a:r>
            <a:r>
              <a:rPr lang="zh-CN" altLang="en-US" sz="3200" dirty="0">
                <a:solidFill>
                  <a:srgbClr val="FF0000"/>
                </a:solidFill>
              </a:rPr>
              <a:t>態度</a:t>
            </a:r>
            <a:r>
              <a:rPr lang="zh-CN" altLang="en-US" sz="3200" dirty="0"/>
              <a:t>是什麼？
為什麼朋友或者家人會有這樣的</a:t>
            </a:r>
            <a:r>
              <a:rPr lang="zh-CN" altLang="en-US" sz="3200" dirty="0">
                <a:solidFill>
                  <a:srgbClr val="FF0000"/>
                </a:solidFill>
              </a:rPr>
              <a:t>態度</a:t>
            </a:r>
            <a:r>
              <a:rPr lang="zh-CN" altLang="en-US" sz="3200" dirty="0"/>
              <a:t>或者</a:t>
            </a:r>
            <a:r>
              <a:rPr lang="zh-CN" altLang="en-US" sz="3200" dirty="0">
                <a:solidFill>
                  <a:srgbClr val="FF0000"/>
                </a:solidFill>
              </a:rPr>
              <a:t>反應</a:t>
            </a:r>
            <a:r>
              <a:rPr lang="zh-CN" altLang="en-US" sz="3200" dirty="0"/>
              <a:t>？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42344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355764-C7B5-2B48-A165-82D659B77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98257" y="204369"/>
            <a:ext cx="12599411" cy="882907"/>
          </a:xfrm>
        </p:spPr>
        <p:txBody>
          <a:bodyPr>
            <a:normAutofit fontScale="90000"/>
          </a:bodyPr>
          <a:lstStyle/>
          <a:p>
            <a:r>
              <a:rPr lang="zh-CN" altLang="en-US" dirty="0"/>
              <a:t> </a:t>
            </a:r>
            <a:r>
              <a:rPr lang="en-US" altLang="zh-CN" dirty="0"/>
              <a:t>(</a:t>
            </a:r>
            <a:r>
              <a:rPr lang="zh-CN" altLang="en-US" dirty="0"/>
              <a:t>遭受</a:t>
            </a:r>
            <a:r>
              <a:rPr lang="en-US" altLang="zh-CN" dirty="0"/>
              <a:t>)</a:t>
            </a:r>
            <a:r>
              <a:rPr lang="zh-CN" altLang="en-US" dirty="0"/>
              <a:t>歧視   忽視   嘲諷   遮掩   小心翼翼   大方   承認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BDC87-3C32-4144-A88D-D3264C2DC3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644" y="1064209"/>
            <a:ext cx="11488712" cy="5589422"/>
          </a:xfrm>
        </p:spPr>
        <p:txBody>
          <a:bodyPr>
            <a:normAutofit/>
          </a:bodyPr>
          <a:lstStyle/>
          <a:p>
            <a:pPr marL="582613" indent="-582613">
              <a:buFont typeface="+mj-lt"/>
              <a:buAutoNum type="arabicPeriod"/>
            </a:pPr>
            <a:r>
              <a:rPr lang="zh-CN" altLang="en-US" dirty="0"/>
              <a:t>同性戀或跨性別者在你的國家會</a:t>
            </a:r>
            <a:r>
              <a:rPr lang="zh-CN" altLang="en-US" dirty="0">
                <a:solidFill>
                  <a:srgbClr val="FF0000"/>
                </a:solidFill>
              </a:rPr>
              <a:t>遭受歧視</a:t>
            </a:r>
            <a:r>
              <a:rPr lang="zh-CN" altLang="en-US" dirty="0"/>
              <a:t>或者</a:t>
            </a:r>
            <a:r>
              <a:rPr lang="zh-CN" altLang="en-US" dirty="0">
                <a:solidFill>
                  <a:srgbClr val="FF0000"/>
                </a:solidFill>
              </a:rPr>
              <a:t>嘲諷</a:t>
            </a:r>
            <a:r>
              <a:rPr lang="zh-CN" altLang="en-US" dirty="0"/>
              <a:t>嗎？
為什麼有的</a:t>
            </a:r>
            <a:r>
              <a:rPr lang="zh-CN" altLang="en-US" dirty="0">
                <a:solidFill>
                  <a:srgbClr val="FF0000"/>
                </a:solidFill>
              </a:rPr>
              <a:t>同性戀</a:t>
            </a:r>
            <a:r>
              <a:rPr lang="zh-CN" altLang="en-US" dirty="0"/>
              <a:t>或</a:t>
            </a:r>
            <a:r>
              <a:rPr lang="zh-CN" altLang="en-US" dirty="0">
                <a:solidFill>
                  <a:srgbClr val="FF0000"/>
                </a:solidFill>
              </a:rPr>
              <a:t>跨性別者</a:t>
            </a:r>
            <a:r>
              <a:rPr lang="zh-CN" altLang="en-US" dirty="0"/>
              <a:t>不願意出櫃？
如果你是同性戀或跨性別者，你會</a:t>
            </a:r>
            <a:r>
              <a:rPr lang="zh-CN" altLang="en-US" dirty="0">
                <a:solidFill>
                  <a:srgbClr val="FF0000"/>
                </a:solidFill>
              </a:rPr>
              <a:t>小心翼翼</a:t>
            </a:r>
            <a:r>
              <a:rPr lang="zh-CN" altLang="en-US" dirty="0"/>
              <a:t>地</a:t>
            </a:r>
            <a:r>
              <a:rPr lang="zh-CN" altLang="en-US" dirty="0">
                <a:solidFill>
                  <a:srgbClr val="FF0000"/>
                </a:solidFill>
              </a:rPr>
              <a:t>遮掩</a:t>
            </a:r>
            <a:r>
              <a:rPr lang="zh-CN" altLang="en-US" dirty="0"/>
              <a:t>還是</a:t>
            </a:r>
            <a:r>
              <a:rPr lang="zh-CN" altLang="en-US" dirty="0">
                <a:solidFill>
                  <a:srgbClr val="FF0000"/>
                </a:solidFill>
              </a:rPr>
              <a:t>大方承認</a:t>
            </a:r>
            <a:r>
              <a:rPr lang="zh-CN" altLang="en-US" dirty="0"/>
              <a:t>？為什麼？
如果你的好朋友是</a:t>
            </a:r>
            <a:r>
              <a:rPr lang="zh-CN" altLang="en-US" dirty="0">
                <a:solidFill>
                  <a:srgbClr val="FF0000"/>
                </a:solidFill>
              </a:rPr>
              <a:t>同性戀</a:t>
            </a:r>
            <a:r>
              <a:rPr lang="zh-CN" altLang="en-US" dirty="0"/>
              <a:t>，他</a:t>
            </a:r>
            <a:r>
              <a:rPr lang="en-US" altLang="zh-CN" dirty="0"/>
              <a:t>/</a:t>
            </a:r>
            <a:r>
              <a:rPr lang="zh-CN" altLang="en-US" dirty="0"/>
              <a:t>她還沒有</a:t>
            </a:r>
            <a:r>
              <a:rPr lang="zh-CN" altLang="en-US" dirty="0">
                <a:solidFill>
                  <a:srgbClr val="FF0000"/>
                </a:solidFill>
              </a:rPr>
              <a:t>出櫃</a:t>
            </a:r>
            <a:r>
              <a:rPr lang="zh-CN" altLang="en-US" dirty="0"/>
              <a:t>，你會建議他</a:t>
            </a:r>
            <a:r>
              <a:rPr lang="en-US" altLang="zh-CN" dirty="0"/>
              <a:t>/</a:t>
            </a:r>
            <a:r>
              <a:rPr lang="zh-CN" altLang="en-US" dirty="0"/>
              <a:t>她出櫃嗎？為什麼？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249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4F570-F7AE-DE44-9877-25D77BAF6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5" y="209603"/>
            <a:ext cx="11044931" cy="882907"/>
          </a:xfrm>
        </p:spPr>
        <p:txBody>
          <a:bodyPr>
            <a:normAutofit/>
          </a:bodyPr>
          <a:lstStyle/>
          <a:p>
            <a:r>
              <a:rPr lang="zh-CN" altLang="en-US" dirty="0"/>
              <a:t>尊重    包容     多元化     接觸    接納    程度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4246B-2C64-5743-B3A0-15F22E095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48" y="1087276"/>
            <a:ext cx="12161521" cy="577072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zh-CN" altLang="en-US" sz="3400" dirty="0"/>
              <a:t>你</a:t>
            </a:r>
            <a:r>
              <a:rPr lang="zh-CN" altLang="en-US" sz="3400" dirty="0">
                <a:solidFill>
                  <a:srgbClr val="FF0000"/>
                </a:solidFill>
              </a:rPr>
              <a:t>接觸</a:t>
            </a:r>
            <a:r>
              <a:rPr lang="zh-CN" altLang="en-US" sz="3400" dirty="0"/>
              <a:t>過跨性別者嗎？他</a:t>
            </a:r>
            <a:r>
              <a:rPr lang="en-US" altLang="zh-CN" sz="3400" dirty="0"/>
              <a:t>/</a:t>
            </a:r>
            <a:r>
              <a:rPr lang="zh-CN" altLang="en-US" sz="3400" dirty="0"/>
              <a:t>她的</a:t>
            </a:r>
            <a:r>
              <a:rPr lang="zh-CN" altLang="en-US" sz="3400" dirty="0">
                <a:solidFill>
                  <a:srgbClr val="FF0000"/>
                </a:solidFill>
              </a:rPr>
              <a:t>生理性別</a:t>
            </a:r>
            <a:r>
              <a:rPr lang="zh-CN" altLang="en-US" sz="3400" dirty="0"/>
              <a:t>是什麼？</a:t>
            </a:r>
            <a:r>
              <a:rPr lang="zh-CN" altLang="en-US" sz="3400" dirty="0">
                <a:solidFill>
                  <a:srgbClr val="FF0000"/>
                </a:solidFill>
              </a:rPr>
              <a:t>心理性別</a:t>
            </a:r>
            <a:r>
              <a:rPr lang="zh-CN" altLang="en-US" sz="3400" dirty="0"/>
              <a:t>是什麼？
如果你的兄弟姐妹是</a:t>
            </a:r>
            <a:r>
              <a:rPr lang="zh-CN" altLang="en-US" sz="3400" dirty="0">
                <a:solidFill>
                  <a:srgbClr val="FF0000"/>
                </a:solidFill>
              </a:rPr>
              <a:t>跨性別者</a:t>
            </a:r>
            <a:r>
              <a:rPr lang="zh-CN" altLang="en-US" sz="3400" dirty="0"/>
              <a:t>，你會</a:t>
            </a:r>
            <a:r>
              <a:rPr lang="zh-CN" altLang="en-US" sz="3400" dirty="0">
                <a:solidFill>
                  <a:srgbClr val="FF0000"/>
                </a:solidFill>
              </a:rPr>
              <a:t>接納</a:t>
            </a:r>
            <a:r>
              <a:rPr lang="zh-CN" altLang="en-US" sz="3400" dirty="0"/>
              <a:t>他</a:t>
            </a:r>
            <a:r>
              <a:rPr lang="en-US" altLang="zh-CN" sz="3200" dirty="0"/>
              <a:t>/</a:t>
            </a:r>
            <a:r>
              <a:rPr lang="zh-CN" altLang="en-US" sz="3200" dirty="0"/>
              <a:t>她</a:t>
            </a:r>
            <a:r>
              <a:rPr lang="zh-CN" altLang="en-US" sz="3400" dirty="0"/>
              <a:t>嗎？
美國社會</a:t>
            </a:r>
            <a:r>
              <a:rPr lang="zh-CN" altLang="en-US" sz="3400" dirty="0">
                <a:solidFill>
                  <a:srgbClr val="FF0000"/>
                </a:solidFill>
              </a:rPr>
              <a:t>尊重</a:t>
            </a:r>
            <a:r>
              <a:rPr lang="zh-CN" altLang="en-US" sz="3400" dirty="0"/>
              <a:t>同性戀群體的權利嗎？
近年來，美國社會的</a:t>
            </a:r>
            <a:r>
              <a:rPr lang="zh-CN" altLang="en-US" sz="3400" dirty="0">
                <a:solidFill>
                  <a:srgbClr val="FF0000"/>
                </a:solidFill>
              </a:rPr>
              <a:t>包容程度</a:t>
            </a:r>
            <a:r>
              <a:rPr lang="zh-CN" altLang="en-US" sz="3400" dirty="0"/>
              <a:t>提高了還是降低了？為什麼？
你覺得你的國家是一個</a:t>
            </a:r>
            <a:r>
              <a:rPr lang="zh-CN" altLang="en-US" sz="3400" dirty="0">
                <a:solidFill>
                  <a:srgbClr val="FF0000"/>
                </a:solidFill>
              </a:rPr>
              <a:t>多元化</a:t>
            </a:r>
            <a:r>
              <a:rPr lang="zh-CN" altLang="en-US" sz="3400" dirty="0"/>
              <a:t>的國家嗎？為什麼？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1382906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24B4D-0B87-A042-A7BE-04E01F15A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大方     自信     勇敢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969612-88B6-964A-9001-0717D6B449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383" y="1240971"/>
            <a:ext cx="12122332" cy="191588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zh-CN" altLang="en-US" sz="3200" dirty="0">
                <a:solidFill>
                  <a:srgbClr val="7030A0"/>
                </a:solidFill>
              </a:rPr>
              <a:t>在下面兩個句子中，「大方」是什麼意思？
</a:t>
            </a:r>
            <a:r>
              <a:rPr lang="en-US" altLang="zh-CN" sz="3200" dirty="0">
                <a:solidFill>
                  <a:srgbClr val="7030A0"/>
                </a:solidFill>
              </a:rPr>
              <a:t>1. </a:t>
            </a:r>
            <a:r>
              <a:rPr lang="zh-CN" altLang="en-US" sz="3200" dirty="0"/>
              <a:t>我的室友是同性戀 ，第一次見面的時候她就大大方方告訴我了 。
</a:t>
            </a:r>
            <a:r>
              <a:rPr lang="en-US" altLang="zh-CN" sz="3200" dirty="0"/>
              <a:t>2. </a:t>
            </a:r>
            <a:r>
              <a:rPr lang="zh-CN" altLang="en-US" sz="3200" dirty="0"/>
              <a:t>他出手特別大方 ，每次都送給朋友們很貴的禮物。</a:t>
            </a:r>
            <a:endParaRPr lang="en-US" altLang="zh-CN" sz="32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FCAF5A1-8F8D-B242-B23C-2828E35B84EF}"/>
              </a:ext>
            </a:extLst>
          </p:cNvPr>
          <p:cNvSpPr txBox="1">
            <a:spLocks/>
          </p:cNvSpPr>
          <p:nvPr/>
        </p:nvSpPr>
        <p:spPr>
          <a:xfrm>
            <a:off x="332353" y="3267151"/>
            <a:ext cx="9993087" cy="3422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zh-CN" altLang="en-US" sz="3200" dirty="0">
                <a:solidFill>
                  <a:srgbClr val="7030A0"/>
                </a:solidFill>
              </a:rPr>
              <a:t>和你的同學討論下面的問題：</a:t>
            </a:r>
            <a:endParaRPr lang="en-US" altLang="zh-CN" sz="3200" dirty="0">
              <a:solidFill>
                <a:srgbClr val="7030A0"/>
              </a:solidFill>
            </a:endParaRP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zh-CN" altLang="en-US" sz="3200" dirty="0"/>
              <a:t>你是一個自信的人嗎？
在你認識的人中，誰總是對自己很有自信？
你是一個勇敢的人嗎？
你覺得誰非常勇敢？為什麼？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42104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B4F24-0843-7348-8AD2-CAF4FF7A2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思想     觀念     多元化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36EA01-2428-F741-B8BF-77C43A7882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0564" y="1119700"/>
            <a:ext cx="11488712" cy="5398666"/>
          </a:xfrm>
        </p:spPr>
        <p:txBody>
          <a:bodyPr>
            <a:normAutofit/>
          </a:bodyPr>
          <a:lstStyle/>
          <a:p>
            <a:pPr marL="582613" indent="-582613">
              <a:buFont typeface="+mj-lt"/>
              <a:buAutoNum type="arabicPeriod"/>
            </a:pPr>
            <a:r>
              <a:rPr lang="zh-CN" altLang="en-US" dirty="0"/>
              <a:t>你父母的</a:t>
            </a:r>
            <a:r>
              <a:rPr lang="zh-CN" altLang="en-US" dirty="0">
                <a:solidFill>
                  <a:srgbClr val="FF0000"/>
                </a:solidFill>
              </a:rPr>
              <a:t>思想觀念</a:t>
            </a:r>
            <a:r>
              <a:rPr lang="zh-CN" altLang="en-US" dirty="0"/>
              <a:t>比較</a:t>
            </a:r>
            <a:r>
              <a:rPr lang="zh-CN" altLang="en-US" u="sng" dirty="0"/>
              <a:t>保守</a:t>
            </a:r>
            <a:r>
              <a:rPr lang="zh-CN" altLang="en-US" dirty="0"/>
              <a:t>還是比較開明？
假設你是同性戀，如果你向你的父母</a:t>
            </a:r>
            <a:r>
              <a:rPr lang="zh-CN" altLang="en-US" dirty="0">
                <a:solidFill>
                  <a:srgbClr val="FF0000"/>
                </a:solidFill>
              </a:rPr>
              <a:t>出櫃</a:t>
            </a:r>
            <a:r>
              <a:rPr lang="zh-CN" altLang="en-US" dirty="0"/>
              <a:t>，他們可能會說什麼？
你覺得中國</a:t>
            </a:r>
            <a:r>
              <a:rPr lang="en-US" altLang="zh-CN" dirty="0"/>
              <a:t>60</a:t>
            </a:r>
            <a:r>
              <a:rPr lang="zh-CN" altLang="en-US" dirty="0"/>
              <a:t>歲左右的父母能</a:t>
            </a:r>
            <a:r>
              <a:rPr lang="zh-CN" altLang="en-US" dirty="0">
                <a:solidFill>
                  <a:srgbClr val="FF0000"/>
                </a:solidFill>
              </a:rPr>
              <a:t>接受</a:t>
            </a:r>
            <a:r>
              <a:rPr lang="zh-CN" altLang="en-US" dirty="0"/>
              <a:t>自己的孩子是</a:t>
            </a:r>
            <a:r>
              <a:rPr lang="zh-CN" altLang="en-US" dirty="0">
                <a:solidFill>
                  <a:srgbClr val="FF0000"/>
                </a:solidFill>
              </a:rPr>
              <a:t>同性戀</a:t>
            </a:r>
            <a:r>
              <a:rPr lang="zh-CN" altLang="en-US" dirty="0"/>
              <a:t>或者</a:t>
            </a:r>
            <a:r>
              <a:rPr lang="zh-CN" altLang="en-US" dirty="0">
                <a:solidFill>
                  <a:srgbClr val="FF0000"/>
                </a:solidFill>
              </a:rPr>
              <a:t>跨性別者</a:t>
            </a:r>
            <a:r>
              <a:rPr lang="zh-CN" altLang="en-US" dirty="0"/>
              <a:t>嗎？為什麼？
美國是一個</a:t>
            </a:r>
            <a:r>
              <a:rPr lang="zh-CN" altLang="en-US" dirty="0">
                <a:solidFill>
                  <a:srgbClr val="FF0000"/>
                </a:solidFill>
              </a:rPr>
              <a:t>思想觀念多元化</a:t>
            </a:r>
            <a:r>
              <a:rPr lang="zh-CN" altLang="en-US" dirty="0"/>
              <a:t>的國家嗎？請舉一個例子。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4BBBA7E-7CFC-F54E-8AD0-E44CACBF2814}"/>
              </a:ext>
            </a:extLst>
          </p:cNvPr>
          <p:cNvSpPr txBox="1"/>
          <p:nvPr/>
        </p:nvSpPr>
        <p:spPr>
          <a:xfrm>
            <a:off x="5238206" y="1802674"/>
            <a:ext cx="1368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conservative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27D196-C202-3F48-9683-E8ED9C0D2F11}"/>
              </a:ext>
            </a:extLst>
          </p:cNvPr>
          <p:cNvSpPr txBox="1"/>
          <p:nvPr/>
        </p:nvSpPr>
        <p:spPr>
          <a:xfrm>
            <a:off x="5891065" y="1033072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shǒu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877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B5766-3C44-594E-90AA-2B78BD08D9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118162"/>
            <a:ext cx="11515194" cy="717861"/>
          </a:xfrm>
        </p:spPr>
        <p:txBody>
          <a:bodyPr>
            <a:normAutofit/>
          </a:bodyPr>
          <a:lstStyle/>
          <a:p>
            <a:r>
              <a:rPr lang="zh-CN" altLang="en-US" dirty="0"/>
              <a:t>公益組織    致力於     維護    成立   信息   諮詢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16315F-A0A9-244F-8DB7-E9E07D5361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08" y="982772"/>
            <a:ext cx="11913326" cy="55611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200" dirty="0"/>
              <a:t>維護</a:t>
            </a:r>
            <a:r>
              <a:rPr lang="en-US" altLang="zh-CN" sz="3200" dirty="0"/>
              <a:t>/</a:t>
            </a:r>
            <a:r>
              <a:rPr lang="zh-CN" altLang="en-US" sz="3200" dirty="0"/>
              <a:t>保障</a:t>
            </a:r>
            <a:r>
              <a:rPr lang="en-US" altLang="zh-CN" sz="3200" dirty="0"/>
              <a:t>…</a:t>
            </a:r>
            <a:r>
              <a:rPr lang="zh-CN" altLang="en-US" sz="3200" dirty="0"/>
              <a:t>的權利 </a:t>
            </a:r>
            <a:r>
              <a:rPr lang="en-US" altLang="zh-CN" sz="3200" dirty="0"/>
              <a:t>/</a:t>
            </a:r>
            <a:r>
              <a:rPr lang="zh-CN" altLang="en-US" sz="3200" dirty="0"/>
              <a:t> 利益 </a:t>
            </a:r>
            <a:r>
              <a:rPr lang="en-US" altLang="zh-CN" sz="3200" dirty="0"/>
              <a:t>/</a:t>
            </a:r>
            <a:r>
              <a:rPr lang="zh-CN" altLang="en-US" sz="3200" dirty="0"/>
              <a:t> 權益                                           心理咨詢</a:t>
            </a:r>
            <a:endParaRPr lang="en-US" altLang="zh-CN" sz="3200" dirty="0"/>
          </a:p>
          <a:p>
            <a:pPr marL="514350" indent="-514350">
              <a:buFont typeface="+mj-lt"/>
              <a:buAutoNum type="arabicPeriod"/>
            </a:pPr>
            <a:r>
              <a:rPr lang="zh-CN" altLang="en-US" sz="3200" dirty="0"/>
              <a:t>你做過</a:t>
            </a:r>
            <a:r>
              <a:rPr lang="zh-CN" altLang="en-US" sz="3200" dirty="0">
                <a:solidFill>
                  <a:srgbClr val="FF0000"/>
                </a:solidFill>
              </a:rPr>
              <a:t>心理咨詢</a:t>
            </a:r>
            <a:r>
              <a:rPr lang="zh-CN" altLang="en-US" sz="3200" dirty="0"/>
              <a:t>嗎？你覺得心理諮詢對你有幫助嗎？
什麼</a:t>
            </a:r>
            <a:r>
              <a:rPr lang="zh-CN" altLang="en-US" sz="3200" dirty="0">
                <a:solidFill>
                  <a:srgbClr val="FF0000"/>
                </a:solidFill>
              </a:rPr>
              <a:t>公益組織 致力於 維護 </a:t>
            </a:r>
            <a:r>
              <a:rPr lang="zh-CN" altLang="en-US" sz="3200" dirty="0"/>
              <a:t>同性戀和跨性別群體的權益？</a:t>
            </a:r>
            <a:endParaRPr lang="en-US" altLang="zh-CN" sz="3200" dirty="0"/>
          </a:p>
          <a:p>
            <a:pPr marL="514350" indent="-514350">
              <a:buFont typeface="+mj-lt"/>
              <a:buAutoNum type="arabicPeriod"/>
            </a:pPr>
            <a:r>
              <a:rPr lang="zh-CN" altLang="en-US" sz="3200" dirty="0"/>
              <a:t>這個</a:t>
            </a:r>
            <a:r>
              <a:rPr lang="zh-CN" altLang="en-US" sz="3200" dirty="0">
                <a:solidFill>
                  <a:srgbClr val="FF0000"/>
                </a:solidFill>
              </a:rPr>
              <a:t>公益組織</a:t>
            </a:r>
            <a:r>
              <a:rPr lang="zh-CN" altLang="en-US" sz="3200" dirty="0"/>
              <a:t>叫什麼名字？是什麼時候成立的？</a:t>
            </a:r>
            <a:endParaRPr lang="en-US" altLang="zh-CN" sz="3200" dirty="0"/>
          </a:p>
          <a:p>
            <a:pPr marL="514350" indent="-514350">
              <a:buFont typeface="+mj-lt"/>
              <a:buAutoNum type="arabicPeriod"/>
            </a:pPr>
            <a:r>
              <a:rPr lang="zh-CN" altLang="en-US" sz="3200" dirty="0"/>
              <a:t>請上網查一查，中國有這樣的組織嗎？這些組織提供什麼服務？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02854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常用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常用" id="{9DDAE6EC-1737-1044-87DE-CDDA2A82D898}" vid="{A2DAEE89-EE25-824A-ABB5-4B8EA61E753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常用</Template>
  <TotalTime>235</TotalTime>
  <Words>1590</Words>
  <Application>Microsoft Macintosh PowerPoint</Application>
  <PresentationFormat>Widescreen</PresentationFormat>
  <Paragraphs>101</Paragraphs>
  <Slides>19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KaiTi</vt:lpstr>
      <vt:lpstr>SimSun</vt:lpstr>
      <vt:lpstr>Arial</vt:lpstr>
      <vt:lpstr>Calibri</vt:lpstr>
      <vt:lpstr>Calibri Light</vt:lpstr>
      <vt:lpstr>Times</vt:lpstr>
      <vt:lpstr>常用</vt:lpstr>
      <vt:lpstr>第九課 中國的同性戀 和跨性別群體</vt:lpstr>
      <vt:lpstr>生詞表一生詞</vt:lpstr>
      <vt:lpstr>性別   跨性別   跨性別者   同性戀   出櫃   態度   反應</vt:lpstr>
      <vt:lpstr>性別   跨性別   跨性別者   同性戀   出櫃   態度   反應</vt:lpstr>
      <vt:lpstr> (遭受)歧視   忽視   嘲諷   遮掩   小心翼翼   大方   承認</vt:lpstr>
      <vt:lpstr>尊重    包容     多元化     接觸    接納    程度</vt:lpstr>
      <vt:lpstr>大方     自信     勇敢</vt:lpstr>
      <vt:lpstr>思想     觀念     多元化</vt:lpstr>
      <vt:lpstr>公益組織    致力於     維護    成立   信息   諮詢</vt:lpstr>
      <vt:lpstr>接觸   接受   同性戀   性別    公益組織   </vt:lpstr>
      <vt:lpstr>跨性別    歧視    嘲諷    小心翼翼   思想   觀念</vt:lpstr>
      <vt:lpstr>PowerPoint Presentation</vt:lpstr>
      <vt:lpstr>生詞表二生詞</vt:lpstr>
      <vt:lpstr>認同     性別認同     性取向    出櫃   反應</vt:lpstr>
      <vt:lpstr>面子   …讓…很有面子；…讓…很沒面子</vt:lpstr>
      <vt:lpstr>PowerPoint Presentation</vt:lpstr>
      <vt:lpstr>態度:  理解     接受         反應：感動</vt:lpstr>
      <vt:lpstr>繼續    堅持   勇氣    適應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Runqing Qi</dc:creator>
  <cp:lastModifiedBy>Runqing Qi</cp:lastModifiedBy>
  <cp:revision>9</cp:revision>
  <dcterms:created xsi:type="dcterms:W3CDTF">2023-12-10T20:09:29Z</dcterms:created>
  <dcterms:modified xsi:type="dcterms:W3CDTF">2023-12-21T18:05:26Z</dcterms:modified>
</cp:coreProperties>
</file>