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1"/>
  </p:notesMasterIdLst>
  <p:sldIdLst>
    <p:sldId id="256" r:id="rId2"/>
    <p:sldId id="290" r:id="rId3"/>
    <p:sldId id="257" r:id="rId4"/>
    <p:sldId id="265" r:id="rId5"/>
    <p:sldId id="259" r:id="rId6"/>
    <p:sldId id="258" r:id="rId7"/>
    <p:sldId id="260" r:id="rId8"/>
    <p:sldId id="261" r:id="rId9"/>
    <p:sldId id="262" r:id="rId10"/>
    <p:sldId id="266" r:id="rId11"/>
    <p:sldId id="263" r:id="rId12"/>
    <p:sldId id="295" r:id="rId13"/>
    <p:sldId id="296" r:id="rId14"/>
    <p:sldId id="269" r:id="rId15"/>
    <p:sldId id="285" r:id="rId16"/>
    <p:sldId id="292" r:id="rId17"/>
    <p:sldId id="287" r:id="rId18"/>
    <p:sldId id="288" r:id="rId19"/>
    <p:sldId id="28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79"/>
    <p:restoredTop sz="95345"/>
  </p:normalViewPr>
  <p:slideViewPr>
    <p:cSldViewPr snapToGrid="0" snapToObjects="1">
      <p:cViewPr varScale="1">
        <p:scale>
          <a:sx n="90" d="100"/>
          <a:sy n="90" d="100"/>
        </p:scale>
        <p:origin x="12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16A1E-3B13-4F4D-A5F2-EBFD9FCF77B8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B3E110-6ADD-5E4C-B654-2D5E3EC47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4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最後兩頁沒講</a:t>
            </a:r>
            <a:r>
              <a:rPr lang="zh-CN" altLang="en-US" dirty="0"/>
              <a:t> </a:t>
            </a:r>
            <a:r>
              <a:rPr lang="en-US" altLang="zh-CN" dirty="0"/>
              <a:t>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B3E110-6ADD-5E4C-B654-2D5E3EC47D9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37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面子</a:t>
            </a:r>
            <a:r>
              <a:rPr lang="zh-CN" altLang="en-US" dirty="0"/>
              <a:t>：一個人在別人眼裡的形象、地位，在别人眼里你和你的家庭生活得好不好，面子和別人對你的看法有關係，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340E9F-A15F-6A4E-986E-D439E1FEE01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13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8C610-0266-B543-AE0D-B8530F5098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320" y="1265238"/>
            <a:ext cx="10157824" cy="2387600"/>
          </a:xfrm>
        </p:spPr>
        <p:txBody>
          <a:bodyPr/>
          <a:lstStyle/>
          <a:p>
            <a:r>
              <a:rPr lang="en-US" dirty="0" err="1"/>
              <a:t>第九课</a:t>
            </a:r>
            <a:r>
              <a:rPr lang="zh-CN" altLang="en-US" dirty="0"/>
              <a:t> 中国的同性恋和跨性别群体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F6FB18-77E5-5145-BEA9-0A5D91BD4E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8113" y="3937000"/>
            <a:ext cx="6914606" cy="1655762"/>
          </a:xfrm>
        </p:spPr>
        <p:txBody>
          <a:bodyPr>
            <a:normAutofit/>
          </a:bodyPr>
          <a:lstStyle/>
          <a:p>
            <a:r>
              <a:rPr lang="en-US" dirty="0" err="1"/>
              <a:t>生词练习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781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5F913-D3D6-8C43-A2B4-707999E23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接触</a:t>
            </a:r>
            <a:r>
              <a:rPr lang="zh-CN" altLang="en-US" dirty="0"/>
              <a:t>    </a:t>
            </a:r>
            <a:r>
              <a:rPr lang="en-US" dirty="0" err="1"/>
              <a:t>接受</a:t>
            </a:r>
            <a:r>
              <a:rPr lang="zh-CN" altLang="en-US" dirty="0"/>
              <a:t>   同性恋   性别   公益组织 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E472E-D188-D243-AE50-DC7B2065F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7" y="1087276"/>
            <a:ext cx="11131661" cy="56662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/>
              <a:t>       “</a:t>
            </a:r>
            <a:r>
              <a:rPr lang="en-US" dirty="0" err="1"/>
              <a:t>我在生活中从来没有</a:t>
            </a:r>
            <a:r>
              <a:rPr lang="en-US" altLang="zh-CN" dirty="0"/>
              <a:t> ___ </a:t>
            </a:r>
            <a:r>
              <a:rPr lang="en-US" dirty="0" err="1"/>
              <a:t>过</a:t>
            </a:r>
            <a:r>
              <a:rPr lang="zh-CN" altLang="en-US" dirty="0"/>
              <a:t>同性恋</a:t>
            </a:r>
            <a:r>
              <a:rPr lang="en-US" dirty="0" err="1"/>
              <a:t>或跨性别者</a:t>
            </a:r>
            <a:r>
              <a:rPr lang="zh-CN" altLang="en-US" dirty="0"/>
              <a:t>。女儿</a:t>
            </a:r>
            <a:r>
              <a:rPr lang="en-US" altLang="zh-CN" dirty="0"/>
              <a:t>18</a:t>
            </a:r>
            <a:r>
              <a:rPr lang="zh-CN" altLang="en-US" dirty="0"/>
              <a:t>岁的时候，她告诉我她是</a:t>
            </a:r>
            <a:r>
              <a:rPr lang="en-US" altLang="zh-CN" dirty="0"/>
              <a:t>___ </a:t>
            </a:r>
            <a:r>
              <a:rPr lang="zh-CN" altLang="en-US" dirty="0"/>
              <a:t>，当时我真的不能</a:t>
            </a:r>
            <a:r>
              <a:rPr lang="en-US" altLang="zh-CN" dirty="0"/>
              <a:t>___</a:t>
            </a:r>
            <a:r>
              <a:rPr lang="zh-CN" altLang="en-US" dirty="0"/>
              <a:t>。后来我参加了一些</a:t>
            </a:r>
            <a:r>
              <a:rPr lang="en-US" altLang="zh-CN" dirty="0"/>
              <a:t>___</a:t>
            </a:r>
            <a:r>
              <a:rPr lang="zh-CN" altLang="en-US" dirty="0"/>
              <a:t>的活动，开始</a:t>
            </a:r>
            <a:r>
              <a:rPr lang="en-US" altLang="zh-CN" dirty="0"/>
              <a:t>___</a:t>
            </a:r>
            <a:r>
              <a:rPr lang="zh-CN" altLang="en-US" dirty="0"/>
              <a:t>到更多的同性恋者和她们的父母，开始了解</a:t>
            </a:r>
            <a:r>
              <a:rPr lang="en-US" altLang="zh-CN" dirty="0"/>
              <a:t>___</a:t>
            </a:r>
            <a:r>
              <a:rPr lang="zh-CN" altLang="en-US" dirty="0"/>
              <a:t>是怎么一回事，明白了这并不是一种心理疾病。我也经常和女儿聊天、谈心，了解她的想法。慢慢地，我</a:t>
            </a:r>
            <a:r>
              <a:rPr lang="en-US" altLang="zh-CN" dirty="0"/>
              <a:t>___</a:t>
            </a:r>
            <a:r>
              <a:rPr lang="zh-CN" altLang="en-US" dirty="0"/>
              <a:t>了女儿对自己的</a:t>
            </a:r>
            <a:r>
              <a:rPr lang="en-US" altLang="zh-CN" dirty="0"/>
              <a:t>___</a:t>
            </a:r>
            <a:r>
              <a:rPr lang="zh-CN" altLang="en-US" dirty="0"/>
              <a:t>认同。”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587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A8B0E-2AEB-4049-88DD-FCDD27EBC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209603"/>
            <a:ext cx="11828703" cy="882907"/>
          </a:xfrm>
        </p:spPr>
        <p:txBody>
          <a:bodyPr>
            <a:normAutofit/>
          </a:bodyPr>
          <a:lstStyle/>
          <a:p>
            <a:r>
              <a:rPr lang="zh-CN" altLang="en-US" dirty="0"/>
              <a:t>跨性别   </a:t>
            </a:r>
            <a:r>
              <a:rPr lang="en-US" dirty="0" err="1"/>
              <a:t>歧视</a:t>
            </a:r>
            <a:r>
              <a:rPr lang="zh-CN" altLang="en-US" dirty="0"/>
              <a:t>   嘲讽   小心翼翼   思想  观念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6B51D-CCF4-C442-8343-3C79BC604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7" y="1087276"/>
            <a:ext cx="11314541" cy="57707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/>
              <a:t>       “我是一名跨性别者。小时候，我常常遭受别人的</a:t>
            </a:r>
            <a:r>
              <a:rPr lang="en-US" altLang="zh-CN" dirty="0"/>
              <a:t>___</a:t>
            </a:r>
            <a:r>
              <a:rPr lang="zh-CN" altLang="en-US" dirty="0"/>
              <a:t>和</a:t>
            </a:r>
            <a:r>
              <a:rPr lang="en-US" altLang="zh-CN" dirty="0"/>
              <a:t>___</a:t>
            </a:r>
            <a:r>
              <a:rPr lang="zh-CN" altLang="en-US" dirty="0"/>
              <a:t>。因为虽然我是男孩子，但是我喜欢穿女孩子的衣服，喜欢留长发，也喜欢化妆。当时我并不知道这是怎么回事。长大以后我才听说了</a:t>
            </a:r>
            <a:r>
              <a:rPr lang="en-US" altLang="zh-CN" dirty="0"/>
              <a:t>___</a:t>
            </a:r>
            <a:r>
              <a:rPr lang="zh-CN" altLang="en-US" dirty="0"/>
              <a:t>这个词。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  工作以后，我</a:t>
            </a:r>
            <a:r>
              <a:rPr lang="en-US" altLang="zh-CN" dirty="0"/>
              <a:t>___</a:t>
            </a:r>
            <a:r>
              <a:rPr lang="zh-CN" altLang="en-US" dirty="0"/>
              <a:t>地遮掩自己跨性别的身份，因为我觉得身边的领导和同事的</a:t>
            </a:r>
            <a:r>
              <a:rPr lang="en-US" altLang="zh-CN" dirty="0"/>
              <a:t>___</a:t>
            </a:r>
            <a:r>
              <a:rPr lang="zh-CN" altLang="en-US" dirty="0"/>
              <a:t>都比较保守，害怕他们知道了以后也会</a:t>
            </a:r>
            <a:r>
              <a:rPr lang="en-US" altLang="zh-CN" dirty="0"/>
              <a:t>___</a:t>
            </a:r>
            <a:r>
              <a:rPr lang="zh-CN" altLang="en-US" dirty="0"/>
              <a:t>我。”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690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298B3-99FA-424F-81C0-92C3F2C08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083" y="239301"/>
            <a:ext cx="6827065" cy="4644725"/>
          </a:xfrm>
        </p:spPr>
        <p:txBody>
          <a:bodyPr>
            <a:normAutofit/>
          </a:bodyPr>
          <a:lstStyle/>
          <a:p>
            <a:r>
              <a:rPr lang="zh-CN" altLang="en-US" dirty="0"/>
              <a:t>同性恋和跨性別</a:t>
            </a:r>
            <a:r>
              <a:rPr lang="zh-CN" altLang="en-US" dirty="0">
                <a:highlight>
                  <a:srgbClr val="FFFF00"/>
                </a:highlight>
              </a:rPr>
              <a:t>者</a:t>
            </a:r>
            <a:r>
              <a:rPr lang="zh-CN" altLang="en-US" dirty="0"/>
              <a:t>的人</a:t>
            </a:r>
            <a:endParaRPr lang="en-US" altLang="zh-CN" dirty="0"/>
          </a:p>
          <a:p>
            <a:r>
              <a:rPr lang="zh-CN" altLang="en-US" dirty="0"/>
              <a:t>同性恋和跨性別人</a:t>
            </a:r>
            <a:endParaRPr lang="en-US" altLang="zh-CN" dirty="0"/>
          </a:p>
          <a:p>
            <a:r>
              <a:rPr lang="zh-CN" altLang="en-US" dirty="0"/>
              <a:t>他是同性恋。他是同性恋者。</a:t>
            </a:r>
            <a:endParaRPr lang="en-US" altLang="zh-CN" dirty="0"/>
          </a:p>
          <a:p>
            <a:r>
              <a:rPr lang="zh-CN" altLang="en-US" dirty="0"/>
              <a:t>他是跨性别。他是跨性别者。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732CAB1-4198-9F4E-B052-0B1A1D0C5540}"/>
              </a:ext>
            </a:extLst>
          </p:cNvPr>
          <p:cNvCxnSpPr/>
          <p:nvPr/>
        </p:nvCxnSpPr>
        <p:spPr>
          <a:xfrm>
            <a:off x="4128248" y="766482"/>
            <a:ext cx="94129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DB19969-0762-B94C-988B-350D848D4DE1}"/>
              </a:ext>
            </a:extLst>
          </p:cNvPr>
          <p:cNvCxnSpPr>
            <a:cxnSpLocks/>
          </p:cNvCxnSpPr>
          <p:nvPr/>
        </p:nvCxnSpPr>
        <p:spPr>
          <a:xfrm>
            <a:off x="3550025" y="1694327"/>
            <a:ext cx="57822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386D04A-481F-4840-86A7-C2B00A6EAECA}"/>
              </a:ext>
            </a:extLst>
          </p:cNvPr>
          <p:cNvSpPr txBox="1">
            <a:spLocks/>
          </p:cNvSpPr>
          <p:nvPr/>
        </p:nvSpPr>
        <p:spPr>
          <a:xfrm>
            <a:off x="6723528" y="618564"/>
            <a:ext cx="3644153" cy="4010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zh-CN" altLang="en-US" dirty="0">
                <a:solidFill>
                  <a:srgbClr val="7030A0"/>
                </a:solidFill>
              </a:rPr>
              <a:t>作</a:t>
            </a:r>
            <a:r>
              <a:rPr lang="zh-CN" altLang="en-US" dirty="0">
                <a:solidFill>
                  <a:srgbClr val="7030A0"/>
                </a:solidFill>
                <a:highlight>
                  <a:srgbClr val="FFFF00"/>
                </a:highlight>
              </a:rPr>
              <a:t>者</a:t>
            </a:r>
            <a:r>
              <a:rPr lang="zh-CN" altLang="en-US" dirty="0">
                <a:solidFill>
                  <a:srgbClr val="7030A0"/>
                </a:solidFill>
              </a:rPr>
              <a:t>
读</a:t>
            </a:r>
            <a:r>
              <a:rPr lang="zh-CN" altLang="en-US" dirty="0">
                <a:solidFill>
                  <a:srgbClr val="7030A0"/>
                </a:solidFill>
                <a:highlight>
                  <a:srgbClr val="FFFF00"/>
                </a:highlight>
              </a:rPr>
              <a:t>者</a:t>
            </a:r>
            <a:r>
              <a:rPr lang="zh-CN" altLang="en-US" dirty="0">
                <a:solidFill>
                  <a:srgbClr val="7030A0"/>
                </a:solidFill>
              </a:rPr>
              <a:t>
记者
患者
学者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FCFF51B-2012-074C-9448-6016F7F32831}"/>
              </a:ext>
            </a:extLst>
          </p:cNvPr>
          <p:cNvSpPr txBox="1">
            <a:spLocks/>
          </p:cNvSpPr>
          <p:nvPr/>
        </p:nvSpPr>
        <p:spPr>
          <a:xfrm>
            <a:off x="9906440" y="618563"/>
            <a:ext cx="3644153" cy="6120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/>
              <a:t>read</a:t>
            </a:r>
            <a:r>
              <a:rPr lang="en-US" altLang="zh-CN" dirty="0">
                <a:highlight>
                  <a:srgbClr val="FFFF00"/>
                </a:highlight>
              </a:rPr>
              <a:t>er</a:t>
            </a:r>
          </a:p>
          <a:p>
            <a:pPr marL="0" indent="0">
              <a:buNone/>
            </a:pPr>
            <a:r>
              <a:rPr lang="en-US" altLang="zh-CN" dirty="0"/>
              <a:t>journalist</a:t>
            </a:r>
            <a:r>
              <a:rPr lang="zh-CN" altLang="en-US" dirty="0"/>
              <a:t>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patient</a:t>
            </a:r>
            <a:endParaRPr lang="en-US" dirty="0"/>
          </a:p>
          <a:p>
            <a:pPr marL="0" indent="0">
              <a:buNone/>
            </a:pPr>
            <a:r>
              <a:rPr lang="en-US" altLang="zh-CN" dirty="0"/>
              <a:t>auth</a:t>
            </a:r>
            <a:r>
              <a:rPr lang="en-US" altLang="zh-CN" dirty="0">
                <a:highlight>
                  <a:srgbClr val="FFFF00"/>
                </a:highlight>
              </a:rPr>
              <a:t>or</a:t>
            </a:r>
          </a:p>
          <a:p>
            <a:pPr marL="0" indent="0">
              <a:buNone/>
            </a:pPr>
            <a:r>
              <a:rPr lang="en-US" altLang="zh-CN" dirty="0"/>
              <a:t>schol</a:t>
            </a:r>
            <a:r>
              <a:rPr lang="en-US" altLang="zh-CN" dirty="0">
                <a:highlight>
                  <a:srgbClr val="FFFF00"/>
                </a:highlight>
              </a:rPr>
              <a:t>ar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4986C41-7A7B-C34D-A425-ED929C809AB2}"/>
              </a:ext>
            </a:extLst>
          </p:cNvPr>
          <p:cNvCxnSpPr/>
          <p:nvPr/>
        </p:nvCxnSpPr>
        <p:spPr>
          <a:xfrm>
            <a:off x="8095129" y="1156447"/>
            <a:ext cx="1811311" cy="2810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245192-6C29-2E49-99E2-6313C99A0F49}"/>
              </a:ext>
            </a:extLst>
          </p:cNvPr>
          <p:cNvCxnSpPr>
            <a:cxnSpLocks/>
          </p:cNvCxnSpPr>
          <p:nvPr/>
        </p:nvCxnSpPr>
        <p:spPr>
          <a:xfrm flipV="1">
            <a:off x="8081682" y="1138560"/>
            <a:ext cx="1824758" cy="5557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9BA8E27-61FC-8240-88F1-A398E4B7B0EB}"/>
              </a:ext>
            </a:extLst>
          </p:cNvPr>
          <p:cNvCxnSpPr>
            <a:cxnSpLocks/>
          </p:cNvCxnSpPr>
          <p:nvPr/>
        </p:nvCxnSpPr>
        <p:spPr>
          <a:xfrm flipV="1">
            <a:off x="8127384" y="2083835"/>
            <a:ext cx="1779056" cy="5652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9CD9F78-3ED8-9B46-8FED-0469ADCCBEE7}"/>
              </a:ext>
            </a:extLst>
          </p:cNvPr>
          <p:cNvCxnSpPr>
            <a:cxnSpLocks/>
          </p:cNvCxnSpPr>
          <p:nvPr/>
        </p:nvCxnSpPr>
        <p:spPr>
          <a:xfrm flipV="1">
            <a:off x="8127384" y="3072193"/>
            <a:ext cx="1779056" cy="3568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9F6984F-A8A3-9344-ACF1-D73F0279DCCF}"/>
              </a:ext>
            </a:extLst>
          </p:cNvPr>
          <p:cNvCxnSpPr>
            <a:cxnSpLocks/>
          </p:cNvCxnSpPr>
          <p:nvPr/>
        </p:nvCxnSpPr>
        <p:spPr>
          <a:xfrm>
            <a:off x="8028640" y="4208933"/>
            <a:ext cx="1888566" cy="7148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38FFA97-9DAD-DA44-B86D-E9E37ADCB545}"/>
              </a:ext>
            </a:extLst>
          </p:cNvPr>
          <p:cNvSpPr txBox="1"/>
          <p:nvPr/>
        </p:nvSpPr>
        <p:spPr>
          <a:xfrm>
            <a:off x="2673301" y="1782622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00B050"/>
                </a:solidFill>
              </a:rPr>
              <a:t>√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21721B7-659F-404A-B315-8CA6893B75BF}"/>
              </a:ext>
            </a:extLst>
          </p:cNvPr>
          <p:cNvSpPr txBox="1"/>
          <p:nvPr/>
        </p:nvSpPr>
        <p:spPr>
          <a:xfrm>
            <a:off x="2665267" y="3333324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BB64E9A-129E-8847-92B8-916E6214BD04}"/>
              </a:ext>
            </a:extLst>
          </p:cNvPr>
          <p:cNvSpPr txBox="1"/>
          <p:nvPr/>
        </p:nvSpPr>
        <p:spPr>
          <a:xfrm>
            <a:off x="5868369" y="1795595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00B050"/>
                </a:solidFill>
              </a:rPr>
              <a:t>√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F4A192E-10DA-EF46-A8BC-03C75E285364}"/>
              </a:ext>
            </a:extLst>
          </p:cNvPr>
          <p:cNvSpPr txBox="1"/>
          <p:nvPr/>
        </p:nvSpPr>
        <p:spPr>
          <a:xfrm>
            <a:off x="5858945" y="3429000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00B050"/>
                </a:solidFill>
              </a:rPr>
              <a:t>√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5379B0E-AA7E-824E-B743-26B660586DA0}"/>
              </a:ext>
            </a:extLst>
          </p:cNvPr>
          <p:cNvSpPr txBox="1"/>
          <p:nvPr/>
        </p:nvSpPr>
        <p:spPr>
          <a:xfrm>
            <a:off x="8127384" y="20633"/>
            <a:ext cx="398057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 err="1">
                <a:latin typeface="KaiTi" panose="02010609060101010101" pitchFamily="49" charset="-122"/>
                <a:ea typeface="KaiTi" panose="02010609060101010101" pitchFamily="49" charset="-122"/>
              </a:rPr>
              <a:t>者</a:t>
            </a:r>
            <a:r>
              <a:rPr lang="en-US" sz="4200" dirty="0">
                <a:latin typeface="KaiTi" panose="02010609060101010101" pitchFamily="49" charset="-122"/>
                <a:ea typeface="KaiTi" panose="02010609060101010101" pitchFamily="49" charset="-122"/>
              </a:rPr>
              <a:t>≈</a:t>
            </a:r>
            <a:r>
              <a:rPr lang="en-US" altLang="zh-CN" sz="4200" dirty="0">
                <a:latin typeface="KaiTi" panose="02010609060101010101" pitchFamily="49" charset="-122"/>
                <a:ea typeface="KaiTi" panose="02010609060101010101" pitchFamily="49" charset="-122"/>
              </a:rPr>
              <a:t>-er</a:t>
            </a:r>
            <a:r>
              <a:rPr lang="zh-CN" altLang="en-US" sz="4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做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的人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5C3C3F4-920B-854F-AA2E-36793F64F388}"/>
              </a:ext>
            </a:extLst>
          </p:cNvPr>
          <p:cNvSpPr txBox="1"/>
          <p:nvPr/>
        </p:nvSpPr>
        <p:spPr>
          <a:xfrm>
            <a:off x="6954148" y="2811258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huàn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04EFA1-C378-8548-B30C-50302F483ECD}"/>
              </a:ext>
            </a:extLst>
          </p:cNvPr>
          <p:cNvSpPr txBox="1"/>
          <p:nvPr/>
        </p:nvSpPr>
        <p:spPr>
          <a:xfrm>
            <a:off x="4148045" y="1326322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者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B47D4D-C210-2F4E-946B-CAD8E54ABFD3}"/>
              </a:ext>
            </a:extLst>
          </p:cNvPr>
          <p:cNvSpPr txBox="1"/>
          <p:nvPr/>
        </p:nvSpPr>
        <p:spPr>
          <a:xfrm>
            <a:off x="9079761" y="6374972"/>
            <a:ext cx="1723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latin typeface="SimSun" panose="02010600030101010101" pitchFamily="2" charset="-122"/>
                <a:ea typeface="SimSun" panose="02010600030101010101" pitchFamily="2" charset="-122"/>
              </a:rPr>
              <a:t>中文学习者</a:t>
            </a:r>
            <a:endParaRPr lang="en-US" sz="2400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24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CDB683-65A9-F849-A2D7-598141C4D94F}"/>
              </a:ext>
            </a:extLst>
          </p:cNvPr>
          <p:cNvSpPr txBox="1"/>
          <p:nvPr/>
        </p:nvSpPr>
        <p:spPr>
          <a:xfrm>
            <a:off x="8392220" y="5257775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latin typeface="SimSun" panose="02010600030101010101" pitchFamily="2" charset="-122"/>
                <a:ea typeface="SimSun" panose="02010600030101010101" pitchFamily="2" charset="-122"/>
              </a:rPr>
              <a:t>支持者</a:t>
            </a:r>
            <a:endParaRPr lang="en-US" sz="24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413FDD-7EA3-964C-B955-02C6E4693746}"/>
              </a:ext>
            </a:extLst>
          </p:cNvPr>
          <p:cNvSpPr txBox="1"/>
          <p:nvPr/>
        </p:nvSpPr>
        <p:spPr>
          <a:xfrm>
            <a:off x="8361544" y="5822556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SimSun" panose="02010600030101010101" pitchFamily="2" charset="-122"/>
                <a:ea typeface="SimSun" panose="02010600030101010101" pitchFamily="2" charset="-122"/>
              </a:rPr>
              <a:t>反对者</a:t>
            </a:r>
            <a:endParaRPr lang="en-US" sz="24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5AC6379-2766-6B47-B5F1-20D644A2DA7E}"/>
              </a:ext>
            </a:extLst>
          </p:cNvPr>
          <p:cNvSpPr txBox="1"/>
          <p:nvPr/>
        </p:nvSpPr>
        <p:spPr>
          <a:xfrm>
            <a:off x="6617227" y="4647216"/>
            <a:ext cx="2462534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altLang="zh-CN" sz="2800" dirty="0">
                <a:solidFill>
                  <a:srgbClr val="7030A0"/>
                </a:solidFill>
              </a:rPr>
              <a:t>consumer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altLang="zh-CN" sz="2800" dirty="0">
                <a:solidFill>
                  <a:srgbClr val="7030A0"/>
                </a:solidFill>
              </a:rPr>
              <a:t>supporter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altLang="zh-CN" sz="2800" dirty="0">
                <a:solidFill>
                  <a:srgbClr val="7030A0"/>
                </a:solidFill>
              </a:rPr>
              <a:t>opponent</a:t>
            </a:r>
            <a:r>
              <a:rPr lang="zh-CN" altLang="en-US" sz="2800" dirty="0">
                <a:solidFill>
                  <a:srgbClr val="7030A0"/>
                </a:solidFill>
              </a:rPr>
              <a:t> </a:t>
            </a:r>
            <a:endParaRPr lang="en-US" altLang="zh-CN" sz="2800" dirty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altLang="zh-CN" sz="2800" dirty="0">
                <a:solidFill>
                  <a:srgbClr val="7030A0"/>
                </a:solidFill>
              </a:rPr>
              <a:t>Chinese</a:t>
            </a:r>
            <a:r>
              <a:rPr lang="zh-CN" altLang="en-US" sz="2800" dirty="0">
                <a:solidFill>
                  <a:srgbClr val="7030A0"/>
                </a:solidFill>
              </a:rPr>
              <a:t> </a:t>
            </a:r>
            <a:r>
              <a:rPr lang="en-US" altLang="zh-CN" sz="2800" dirty="0">
                <a:solidFill>
                  <a:srgbClr val="7030A0"/>
                </a:solidFill>
              </a:rPr>
              <a:t>learner</a:t>
            </a:r>
            <a:endParaRPr lang="en-US" sz="28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0DE8FA-DB2B-FB40-BB63-31B7BD9C47CF}"/>
              </a:ext>
            </a:extLst>
          </p:cNvPr>
          <p:cNvSpPr txBox="1"/>
          <p:nvPr/>
        </p:nvSpPr>
        <p:spPr>
          <a:xfrm>
            <a:off x="8392220" y="4692993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latin typeface="SimSun" panose="02010600030101010101" pitchFamily="2" charset="-122"/>
                <a:ea typeface="SimSun" panose="02010600030101010101" pitchFamily="2" charset="-122"/>
              </a:rPr>
              <a:t>消费者</a:t>
            </a:r>
            <a:endParaRPr lang="en-US" sz="24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60786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9" grpId="0"/>
      <p:bldP spid="20" grpId="0"/>
      <p:bldP spid="22" grpId="0"/>
      <p:bldP spid="23" grpId="0"/>
      <p:bldP spid="24" grpId="0"/>
      <p:bldP spid="26" grpId="0"/>
      <p:bldP spid="2" grpId="0"/>
      <p:bldP spid="4" grpId="0"/>
      <p:bldP spid="7" grpId="0"/>
      <p:bldP spid="17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F1311-AE44-A84B-B282-85BC7CF45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010" y="2661857"/>
            <a:ext cx="4967536" cy="882907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生词表二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生词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6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68DF5-E473-3F45-B1BF-983E221D7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209603"/>
            <a:ext cx="11462943" cy="770111"/>
          </a:xfrm>
        </p:spPr>
        <p:txBody>
          <a:bodyPr>
            <a:normAutofit/>
          </a:bodyPr>
          <a:lstStyle/>
          <a:p>
            <a:r>
              <a:rPr lang="zh-CN" altLang="en-US" dirty="0"/>
              <a:t>认同     性别认同     性取向     出柜     反应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9667B-2BF3-4D44-8C96-D7A72C7EE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69" y="930520"/>
            <a:ext cx="11704319" cy="5927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500" u="sng" dirty="0"/>
              <a:t>介绍一个同性恋、双性恋或者跨性别名人：</a:t>
            </a:r>
            <a:endParaRPr lang="en-US" altLang="zh-CN" sz="3500" u="sng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sz="3400" dirty="0"/>
              <a:t>他</a:t>
            </a:r>
            <a:r>
              <a:rPr lang="en-US" altLang="zh-CN" sz="3400" dirty="0"/>
              <a:t>/</a:t>
            </a:r>
            <a:r>
              <a:rPr lang="zh-CN" altLang="en-US" sz="3400" dirty="0"/>
              <a:t>她是哪国人？叫什么名字？做什么工作？
他</a:t>
            </a:r>
            <a:r>
              <a:rPr lang="en-US" altLang="zh-CN" sz="3400" dirty="0"/>
              <a:t>/</a:t>
            </a:r>
            <a:r>
              <a:rPr lang="zh-CN" altLang="en-US" sz="3400" dirty="0"/>
              <a:t>她的</a:t>
            </a:r>
            <a:r>
              <a:rPr lang="zh-CN" altLang="en-US" sz="3400" dirty="0">
                <a:solidFill>
                  <a:srgbClr val="FF0000"/>
                </a:solidFill>
              </a:rPr>
              <a:t>性取向</a:t>
            </a:r>
            <a:r>
              <a:rPr lang="zh-CN" altLang="en-US" sz="3400" dirty="0"/>
              <a:t>是什么？生理性别是什么？</a:t>
            </a:r>
            <a:r>
              <a:rPr lang="zh-CN" altLang="en-US" sz="3400" dirty="0">
                <a:solidFill>
                  <a:srgbClr val="FF0000"/>
                </a:solidFill>
              </a:rPr>
              <a:t>性别认同</a:t>
            </a:r>
            <a:r>
              <a:rPr lang="zh-CN" altLang="en-US" sz="3400" dirty="0"/>
              <a:t>是什么？
他</a:t>
            </a:r>
            <a:r>
              <a:rPr lang="en-US" altLang="zh-CN" sz="3400" dirty="0"/>
              <a:t>/</a:t>
            </a:r>
            <a:r>
              <a:rPr lang="zh-CN" altLang="en-US" sz="3400" dirty="0"/>
              <a:t>她</a:t>
            </a:r>
            <a:r>
              <a:rPr lang="zh-CN" altLang="en-US" sz="3400" dirty="0">
                <a:solidFill>
                  <a:srgbClr val="FF0000"/>
                </a:solidFill>
              </a:rPr>
              <a:t>出柜</a:t>
            </a:r>
            <a:r>
              <a:rPr lang="zh-CN" altLang="en-US" sz="3400" dirty="0"/>
              <a:t>了吗？
他</a:t>
            </a:r>
            <a:r>
              <a:rPr lang="en-US" altLang="zh-CN" sz="3400" dirty="0"/>
              <a:t>/</a:t>
            </a:r>
            <a:r>
              <a:rPr lang="zh-CN" altLang="en-US" sz="3400" dirty="0"/>
              <a:t>她</a:t>
            </a:r>
            <a:r>
              <a:rPr lang="zh-CN" altLang="en-US" sz="3400" dirty="0">
                <a:solidFill>
                  <a:srgbClr val="FF0000"/>
                </a:solidFill>
              </a:rPr>
              <a:t>出柜</a:t>
            </a:r>
            <a:r>
              <a:rPr lang="zh-CN" altLang="en-US" sz="3400" dirty="0"/>
              <a:t>以后，粉丝们有什么</a:t>
            </a:r>
            <a:r>
              <a:rPr lang="zh-CN" altLang="en-US" sz="3400" dirty="0">
                <a:solidFill>
                  <a:srgbClr val="FF0000"/>
                </a:solidFill>
              </a:rPr>
              <a:t>反应</a:t>
            </a:r>
            <a:r>
              <a:rPr lang="zh-CN" altLang="en-US" sz="3400" dirty="0"/>
              <a:t>？
粉丝们为什么会有这样的</a:t>
            </a:r>
            <a:r>
              <a:rPr lang="zh-CN" altLang="en-US" sz="3400" dirty="0">
                <a:solidFill>
                  <a:srgbClr val="FF0000"/>
                </a:solidFill>
              </a:rPr>
              <a:t>反应</a:t>
            </a:r>
            <a:r>
              <a:rPr lang="zh-CN" altLang="en-US" sz="3400" dirty="0"/>
              <a:t>？</a:t>
            </a:r>
            <a:endParaRPr lang="en-US" sz="3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8F74ED-414E-4C4E-985D-46EC46598D89}"/>
              </a:ext>
            </a:extLst>
          </p:cNvPr>
          <p:cNvSpPr txBox="1"/>
          <p:nvPr/>
        </p:nvSpPr>
        <p:spPr>
          <a:xfrm>
            <a:off x="8530046" y="4611188"/>
            <a:ext cx="3061063" cy="879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此处可插入一些美国的跨性别或者同性恋名人的图片</a:t>
            </a:r>
            <a:r>
              <a:rPr lang="zh-CN" altLang="en-US" b="1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b="1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7922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CB3B7-A613-FF4C-B6ED-C803CB5A9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025266" cy="882907"/>
          </a:xfrm>
        </p:spPr>
        <p:txBody>
          <a:bodyPr>
            <a:normAutofit/>
          </a:bodyPr>
          <a:lstStyle/>
          <a:p>
            <a:r>
              <a:rPr lang="zh-CN" altLang="en-US" dirty="0"/>
              <a:t>面子       </a:t>
            </a:r>
            <a:r>
              <a:rPr lang="en-US" altLang="zh-CN" dirty="0"/>
              <a:t>... </a:t>
            </a:r>
            <a:r>
              <a:rPr lang="zh-CN" altLang="en-US" dirty="0"/>
              <a:t>让</a:t>
            </a:r>
            <a:r>
              <a:rPr lang="en-US" altLang="zh-CN" dirty="0"/>
              <a:t>... </a:t>
            </a:r>
            <a:r>
              <a:rPr lang="zh-CN" altLang="en-US" dirty="0"/>
              <a:t>很有面子</a:t>
            </a:r>
            <a:r>
              <a:rPr lang="en-US" altLang="zh-CN" dirty="0"/>
              <a:t>;</a:t>
            </a:r>
            <a:r>
              <a:rPr lang="zh-CN" altLang="en-US" dirty="0"/>
              <a:t>    </a:t>
            </a:r>
            <a:r>
              <a:rPr lang="en-US" altLang="zh-CN" dirty="0"/>
              <a:t> ... </a:t>
            </a:r>
            <a:r>
              <a:rPr lang="zh-CN" altLang="en-US" dirty="0"/>
              <a:t>让</a:t>
            </a:r>
            <a:r>
              <a:rPr lang="en-US" altLang="zh-CN" dirty="0"/>
              <a:t>... </a:t>
            </a:r>
            <a:r>
              <a:rPr lang="zh-CN" altLang="en-US" dirty="0"/>
              <a:t>很没面子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7E416-83D6-7C45-AFD3-7F9C6900E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7" y="1087276"/>
            <a:ext cx="11379508" cy="5561121"/>
          </a:xfrm>
        </p:spPr>
        <p:txBody>
          <a:bodyPr>
            <a:normAutofit/>
          </a:bodyPr>
          <a:lstStyle/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他的学习成绩一直很好，这</a:t>
            </a:r>
            <a:r>
              <a:rPr lang="zh-CN" altLang="en-US" dirty="0">
                <a:solidFill>
                  <a:srgbClr val="FF0000"/>
                </a:solidFill>
              </a:rPr>
              <a:t>让</a:t>
            </a:r>
            <a:r>
              <a:rPr lang="zh-CN" altLang="en-US" dirty="0"/>
              <a:t>他的父母</a:t>
            </a:r>
            <a:r>
              <a:rPr lang="zh-CN" altLang="en-US" dirty="0">
                <a:solidFill>
                  <a:srgbClr val="FF0000"/>
                </a:solidFill>
              </a:rPr>
              <a:t>很有面子</a:t>
            </a:r>
            <a:r>
              <a:rPr lang="zh-CN" altLang="en-US" dirty="0"/>
              <a:t>。
他三十岁了还和父母住在一起，也没找到工作，这</a:t>
            </a:r>
            <a:r>
              <a:rPr lang="zh-CN" altLang="en-US" dirty="0">
                <a:solidFill>
                  <a:srgbClr val="FF0000"/>
                </a:solidFill>
              </a:rPr>
              <a:t>让</a:t>
            </a:r>
            <a:r>
              <a:rPr lang="zh-CN" altLang="en-US" dirty="0"/>
              <a:t>他的父母觉得</a:t>
            </a:r>
            <a:r>
              <a:rPr lang="zh-CN" altLang="en-US" dirty="0">
                <a:solidFill>
                  <a:srgbClr val="FF0000"/>
                </a:solidFill>
              </a:rPr>
              <a:t>很没面子</a:t>
            </a:r>
            <a:r>
              <a:rPr lang="zh-CN" altLang="en-US" dirty="0"/>
              <a:t>。
很多中国的父母会催婚，这是因为如果自己的儿女年龄比较大了还没结婚、生孩子，这会</a:t>
            </a:r>
            <a:r>
              <a:rPr lang="zh-CN" altLang="en-US" dirty="0">
                <a:solidFill>
                  <a:srgbClr val="FF0000"/>
                </a:solidFill>
              </a:rPr>
              <a:t>让</a:t>
            </a:r>
            <a:r>
              <a:rPr lang="zh-CN" altLang="en-US" dirty="0"/>
              <a:t>父母觉得</a:t>
            </a:r>
            <a:r>
              <a:rPr lang="zh-CN" altLang="en-US" dirty="0">
                <a:solidFill>
                  <a:srgbClr val="FF0000"/>
                </a:solidFill>
              </a:rPr>
              <a:t>很没面子</a:t>
            </a:r>
            <a:r>
              <a:rPr lang="zh-CN" altLang="en-US" dirty="0"/>
              <a:t>，因为她们周围的邻居、亲戚都已经抱孙子了。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31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CDE49-C6EA-6047-BAFD-31B558EF1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教学注释：学生可能很难深入理解“面子”这一文化概念，所以上一张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PPT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列出了几个具体的例子。老师可以让学生自己读一读然后根据学生有问题的地方进行讲解。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《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行为汉语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》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一书 </a:t>
            </a:r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112-115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页有很多和“面子”这一概念有关的对话实例，非常推荐。老师们可以根据自己的教学需要带领学生阅读、讨论这些对话。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1985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895E6-0D33-4748-B8FC-E0C764369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态度</a:t>
            </a:r>
            <a:r>
              <a:rPr lang="en-US" altLang="zh-CN" dirty="0"/>
              <a:t>:</a:t>
            </a:r>
            <a:r>
              <a:rPr lang="zh-CN" altLang="en-US" dirty="0"/>
              <a:t>  </a:t>
            </a:r>
            <a:r>
              <a:rPr lang="en-US" dirty="0" err="1"/>
              <a:t>理解</a:t>
            </a:r>
            <a:r>
              <a:rPr lang="zh-CN" altLang="en-US" dirty="0"/>
              <a:t>     接受         反应：感动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C1B48-9F1B-F44F-A3FE-C5DCF7E2E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274335"/>
          </a:xfrm>
        </p:spPr>
        <p:txBody>
          <a:bodyPr>
            <a:normAutofit/>
          </a:bodyPr>
          <a:lstStyle/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请描述一件让你很感动的事情。
在中国，同性恋和跨性别者</a:t>
            </a:r>
            <a:r>
              <a:rPr lang="zh-CN" altLang="en-US" dirty="0">
                <a:solidFill>
                  <a:srgbClr val="FF0000"/>
                </a:solidFill>
              </a:rPr>
              <a:t>向</a:t>
            </a:r>
            <a:r>
              <a:rPr lang="zh-CN" altLang="en-US" dirty="0"/>
              <a:t>父母</a:t>
            </a:r>
            <a:r>
              <a:rPr lang="zh-CN" altLang="en-US" dirty="0">
                <a:solidFill>
                  <a:srgbClr val="FF0000"/>
                </a:solidFill>
              </a:rPr>
              <a:t>出柜</a:t>
            </a:r>
            <a:r>
              <a:rPr lang="zh-CN" altLang="en-US" dirty="0"/>
              <a:t>以后，很多父母常常觉得很难</a:t>
            </a:r>
            <a:r>
              <a:rPr lang="zh-CN" altLang="en-US" dirty="0">
                <a:solidFill>
                  <a:srgbClr val="FF0000"/>
                </a:solidFill>
              </a:rPr>
              <a:t>理解</a:t>
            </a:r>
            <a:r>
              <a:rPr lang="zh-CN" altLang="en-US" dirty="0"/>
              <a:t>和</a:t>
            </a:r>
            <a:r>
              <a:rPr lang="zh-CN" altLang="en-US" dirty="0">
                <a:solidFill>
                  <a:srgbClr val="FF0000"/>
                </a:solidFill>
              </a:rPr>
              <a:t>接受</a:t>
            </a:r>
            <a:r>
              <a:rPr lang="zh-CN" altLang="en-US" dirty="0"/>
              <a:t>，你觉得这是为什么呢？ 请至少说两个原因。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rgbClr val="7030A0"/>
                </a:solidFill>
              </a:rPr>
              <a:t>(</a:t>
            </a:r>
            <a:r>
              <a:rPr lang="zh-CN" altLang="en-US" dirty="0">
                <a:solidFill>
                  <a:srgbClr val="7030A0"/>
                </a:solidFill>
              </a:rPr>
              <a:t>周围的邻居、亲戚</a:t>
            </a:r>
            <a:r>
              <a:rPr lang="en-US" altLang="zh-CN" dirty="0">
                <a:solidFill>
                  <a:srgbClr val="7030A0"/>
                </a:solidFill>
              </a:rPr>
              <a:t>; </a:t>
            </a:r>
            <a:r>
              <a:rPr lang="zh-CN" altLang="en-US" dirty="0">
                <a:solidFill>
                  <a:srgbClr val="7030A0"/>
                </a:solidFill>
              </a:rPr>
              <a:t>没面子</a:t>
            </a:r>
            <a:r>
              <a:rPr lang="en-US" altLang="zh-CN" dirty="0">
                <a:solidFill>
                  <a:srgbClr val="7030A0"/>
                </a:solidFill>
              </a:rPr>
              <a:t>; </a:t>
            </a:r>
            <a:r>
              <a:rPr lang="zh-CN" altLang="en-US" dirty="0">
                <a:solidFill>
                  <a:srgbClr val="7030A0"/>
                </a:solidFill>
              </a:rPr>
              <a:t>心理负担</a:t>
            </a:r>
            <a:r>
              <a:rPr lang="en-US" altLang="zh-CN" dirty="0">
                <a:solidFill>
                  <a:srgbClr val="7030A0"/>
                </a:solidFill>
              </a:rPr>
              <a:t>; </a:t>
            </a:r>
            <a:r>
              <a:rPr lang="zh-CN" altLang="en-US" dirty="0">
                <a:solidFill>
                  <a:srgbClr val="7030A0"/>
                </a:solidFill>
              </a:rPr>
              <a:t>受传统文化的影响</a:t>
            </a:r>
            <a:r>
              <a:rPr lang="en-US" altLang="zh-CN" dirty="0">
                <a:solidFill>
                  <a:srgbClr val="7030A0"/>
                </a:solidFill>
              </a:rPr>
              <a:t>,</a:t>
            </a:r>
            <a:r>
              <a:rPr lang="zh-CN" altLang="en-US" dirty="0">
                <a:solidFill>
                  <a:srgbClr val="7030A0"/>
                </a:solidFill>
              </a:rPr>
              <a:t> </a:t>
            </a:r>
            <a:r>
              <a:rPr lang="en-US" altLang="zh-CN" dirty="0">
                <a:solidFill>
                  <a:srgbClr val="7030A0"/>
                </a:solidFill>
              </a:rPr>
              <a:t>......)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D4942-F9FE-C64B-B6F9-29EDB71FA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继续       坚持         勇气         适应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FEE24-9210-A542-8871-A4EC40DA9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31" y="1087276"/>
            <a:ext cx="11543609" cy="5561121"/>
          </a:xfrm>
        </p:spPr>
        <p:txBody>
          <a:bodyPr>
            <a:normAutofit/>
          </a:bodyPr>
          <a:lstStyle/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在中国的农村，同性恋和跨性别者常常需要很大的</a:t>
            </a:r>
            <a:r>
              <a:rPr lang="zh-CN" altLang="en-US" dirty="0">
                <a:solidFill>
                  <a:srgbClr val="FF0000"/>
                </a:solidFill>
              </a:rPr>
              <a:t>勇气</a:t>
            </a:r>
            <a:r>
              <a:rPr lang="zh-CN" altLang="en-US" dirty="0"/>
              <a:t>才能</a:t>
            </a:r>
            <a:r>
              <a:rPr lang="zh-CN" altLang="en-US" dirty="0">
                <a:solidFill>
                  <a:srgbClr val="FF0000"/>
                </a:solidFill>
              </a:rPr>
              <a:t>出柜</a:t>
            </a:r>
            <a:r>
              <a:rPr lang="zh-CN" altLang="en-US" dirty="0"/>
              <a:t>，出柜以后也常常</a:t>
            </a:r>
            <a:r>
              <a:rPr lang="zh-CN" altLang="en-US" dirty="0">
                <a:solidFill>
                  <a:srgbClr val="FF0000"/>
                </a:solidFill>
              </a:rPr>
              <a:t>不被</a:t>
            </a:r>
            <a:r>
              <a:rPr lang="zh-CN" altLang="en-US" dirty="0"/>
              <a:t>父母、亲戚和周围的邻居</a:t>
            </a:r>
            <a:r>
              <a:rPr lang="zh-CN" altLang="en-US" dirty="0">
                <a:solidFill>
                  <a:srgbClr val="FF0000"/>
                </a:solidFill>
              </a:rPr>
              <a:t>理解</a:t>
            </a:r>
            <a:r>
              <a:rPr lang="zh-CN" altLang="en-US" dirty="0"/>
              <a:t>和</a:t>
            </a:r>
            <a:r>
              <a:rPr lang="zh-CN" altLang="en-US" dirty="0">
                <a:solidFill>
                  <a:srgbClr val="FF0000"/>
                </a:solidFill>
              </a:rPr>
              <a:t>接受</a:t>
            </a:r>
            <a:r>
              <a:rPr lang="zh-CN" altLang="en-US" dirty="0"/>
              <a:t>，你觉得他们应该</a:t>
            </a:r>
            <a:r>
              <a:rPr lang="zh-CN" altLang="en-US" dirty="0">
                <a:solidFill>
                  <a:srgbClr val="FF0000"/>
                </a:solidFill>
              </a:rPr>
              <a:t>适应</a:t>
            </a:r>
            <a:r>
              <a:rPr lang="zh-CN" altLang="en-US" dirty="0"/>
              <a:t>周围的环境还是</a:t>
            </a:r>
            <a:r>
              <a:rPr lang="zh-CN" altLang="en-US" dirty="0">
                <a:solidFill>
                  <a:srgbClr val="FF0000"/>
                </a:solidFill>
              </a:rPr>
              <a:t>继续坚持</a:t>
            </a:r>
            <a:r>
              <a:rPr lang="zh-CN" altLang="en-US" dirty="0"/>
              <a:t>自己的</a:t>
            </a:r>
            <a:r>
              <a:rPr lang="zh-CN" altLang="en-US" dirty="0">
                <a:solidFill>
                  <a:srgbClr val="FF0000"/>
                </a:solidFill>
              </a:rPr>
              <a:t>性取向</a:t>
            </a:r>
            <a:r>
              <a:rPr lang="zh-CN" altLang="en-US" dirty="0"/>
              <a:t>或</a:t>
            </a:r>
            <a:r>
              <a:rPr lang="zh-CN" altLang="en-US" dirty="0">
                <a:solidFill>
                  <a:srgbClr val="FF0000"/>
                </a:solidFill>
              </a:rPr>
              <a:t>性别认同</a:t>
            </a:r>
            <a:r>
              <a:rPr lang="zh-CN" altLang="en-US" dirty="0"/>
              <a:t>？
如果</a:t>
            </a:r>
            <a:r>
              <a:rPr lang="zh-CN" altLang="en-US" dirty="0">
                <a:solidFill>
                  <a:srgbClr val="FF0000"/>
                </a:solidFill>
              </a:rPr>
              <a:t>继续坚持</a:t>
            </a:r>
            <a:r>
              <a:rPr lang="zh-CN" altLang="en-US" dirty="0"/>
              <a:t>做自己，他们可以怎么做？ 请至少说三句话。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DB619F-A14B-104E-9BDD-4711306BCC9F}"/>
              </a:ext>
            </a:extLst>
          </p:cNvPr>
          <p:cNvSpPr txBox="1"/>
          <p:nvPr/>
        </p:nvSpPr>
        <p:spPr>
          <a:xfrm>
            <a:off x="2808512" y="1027122"/>
            <a:ext cx="1053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nóng</a:t>
            </a:r>
            <a:r>
              <a:rPr lang="zh-CN" altLang="en-US" dirty="0"/>
              <a:t> </a:t>
            </a:r>
            <a:r>
              <a:rPr lang="en-US" altLang="zh-CN" dirty="0" err="1"/>
              <a:t>cūn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E8EC70-378E-BC46-9E20-80F16B1E08D0}"/>
              </a:ext>
            </a:extLst>
          </p:cNvPr>
          <p:cNvSpPr txBox="1"/>
          <p:nvPr/>
        </p:nvSpPr>
        <p:spPr>
          <a:xfrm>
            <a:off x="2808512" y="1785517"/>
            <a:ext cx="1181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rural</a:t>
            </a:r>
            <a:r>
              <a:rPr lang="zh-CN" altLang="en-US" dirty="0"/>
              <a:t> </a:t>
            </a:r>
            <a:r>
              <a:rPr lang="en-US" altLang="zh-CN" dirty="0"/>
              <a:t>areas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101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4EA56-8E29-AC42-B27D-14104C685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44" y="280217"/>
            <a:ext cx="11488712" cy="683945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dirty="0"/>
              <a:t>假设你在一个支持同性恋和跨性别者的</a:t>
            </a:r>
            <a:r>
              <a:rPr lang="zh-CN" altLang="en-US" dirty="0">
                <a:solidFill>
                  <a:srgbClr val="FF0000"/>
                </a:solidFill>
              </a:rPr>
              <a:t>公益组织</a:t>
            </a:r>
            <a:r>
              <a:rPr lang="zh-CN" altLang="en-US" dirty="0"/>
              <a:t>中工作，今天一位跨性别者的爸爸或者妈妈来找你咨询，她说她很难接受自己的孩子是跨性别者，你会对她说什么？ 请写一段对话，然后表演。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>
                <a:solidFill>
                  <a:srgbClr val="0070C0"/>
                </a:solidFill>
              </a:rPr>
              <a:t>父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母：我的孩子上个月向我出柜了，她说</a:t>
            </a:r>
            <a:r>
              <a:rPr lang="en-US" altLang="zh-CN" dirty="0">
                <a:solidFill>
                  <a:srgbClr val="0070C0"/>
                </a:solidFill>
              </a:rPr>
              <a:t>...</a:t>
            </a:r>
            <a:r>
              <a:rPr lang="zh-CN" altLang="en-US" dirty="0">
                <a:solidFill>
                  <a:srgbClr val="0070C0"/>
                </a:solidFill>
              </a:rPr>
              <a:t>。 我觉得</a:t>
            </a:r>
            <a:r>
              <a:rPr lang="en-US" altLang="zh-CN" dirty="0">
                <a:solidFill>
                  <a:srgbClr val="0070C0"/>
                </a:solidFill>
              </a:rPr>
              <a:t>...
     </a:t>
            </a:r>
            <a:r>
              <a:rPr lang="zh-CN" altLang="en-US" dirty="0">
                <a:solidFill>
                  <a:srgbClr val="0070C0"/>
                </a:solidFill>
              </a:rPr>
              <a:t>你：</a:t>
            </a:r>
            <a:r>
              <a:rPr lang="en-US" altLang="zh-CN" dirty="0">
                <a:solidFill>
                  <a:srgbClr val="0070C0"/>
                </a:solidFill>
              </a:rPr>
              <a:t>......
</a:t>
            </a:r>
            <a:r>
              <a:rPr lang="zh-CN" altLang="en-US" dirty="0">
                <a:solidFill>
                  <a:srgbClr val="0070C0"/>
                </a:solidFill>
              </a:rPr>
              <a:t>父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母：</a:t>
            </a:r>
            <a:r>
              <a:rPr lang="en-US" altLang="zh-CN" dirty="0">
                <a:solidFill>
                  <a:srgbClr val="0070C0"/>
                </a:solidFill>
              </a:rPr>
              <a:t>......
     </a:t>
            </a:r>
            <a:r>
              <a:rPr lang="zh-CN" altLang="en-US" dirty="0">
                <a:solidFill>
                  <a:srgbClr val="0070C0"/>
                </a:solidFill>
              </a:rPr>
              <a:t>你：</a:t>
            </a:r>
            <a:r>
              <a:rPr lang="en-US" altLang="zh-CN" dirty="0">
                <a:solidFill>
                  <a:srgbClr val="0070C0"/>
                </a:solidFill>
              </a:rPr>
              <a:t>......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buNone/>
            </a:pPr>
            <a:endParaRPr lang="en-US" altLang="zh-CN"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869DE3-07E1-ED41-915D-54C95CDB0699}"/>
              </a:ext>
            </a:extLst>
          </p:cNvPr>
          <p:cNvSpPr txBox="1"/>
          <p:nvPr/>
        </p:nvSpPr>
        <p:spPr>
          <a:xfrm>
            <a:off x="432020" y="798149"/>
            <a:ext cx="982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Suppose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AF341E-3F03-614F-BDEB-61C4070D7618}"/>
              </a:ext>
            </a:extLst>
          </p:cNvPr>
          <p:cNvSpPr txBox="1"/>
          <p:nvPr/>
        </p:nvSpPr>
        <p:spPr>
          <a:xfrm>
            <a:off x="487880" y="110299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jiǎ</a:t>
            </a:r>
            <a:r>
              <a:rPr lang="zh-CN" altLang="en-US" dirty="0"/>
              <a:t>   </a:t>
            </a:r>
            <a:r>
              <a:rPr lang="en-US" altLang="zh-CN" dirty="0" err="1"/>
              <a:t>shè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6CFC68-6A07-F24E-941E-0FC58C127982}"/>
              </a:ext>
            </a:extLst>
          </p:cNvPr>
          <p:cNvSpPr txBox="1"/>
          <p:nvPr/>
        </p:nvSpPr>
        <p:spPr>
          <a:xfrm>
            <a:off x="106640" y="6144647"/>
            <a:ext cx="12085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理解、认同、接受、面子、性别认同、性取向、身份、周围的亲戚</a:t>
            </a:r>
            <a:endParaRPr lang="en-US" sz="32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42BAD4-6777-D247-B1BA-784CF740BDFD}"/>
              </a:ext>
            </a:extLst>
          </p:cNvPr>
          <p:cNvSpPr txBox="1"/>
          <p:nvPr/>
        </p:nvSpPr>
        <p:spPr>
          <a:xfrm>
            <a:off x="4763729" y="4984953"/>
            <a:ext cx="9637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dirty="0"/>
              <a:t>……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964337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F1311-AE44-A84B-B282-85BC7CF45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010" y="2661857"/>
            <a:ext cx="4967536" cy="882907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生词表一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生词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916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5F7A4-D9C7-7C4C-A882-5DAA483D0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8" y="209603"/>
            <a:ext cx="12475029" cy="88290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性别</a:t>
            </a:r>
            <a:r>
              <a:rPr lang="zh-CN" altLang="en-US" dirty="0"/>
              <a:t>   跨性别   跨性别者   同性恋   出柜   态度    反应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E02CB-C3AE-B148-A67E-57F813396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946" y="1061150"/>
            <a:ext cx="4885511" cy="5665625"/>
          </a:xfrm>
        </p:spPr>
        <p:txBody>
          <a:bodyPr>
            <a:normAutofit/>
          </a:bodyPr>
          <a:lstStyle/>
          <a:p>
            <a:r>
              <a:rPr lang="en-US" dirty="0"/>
              <a:t>gay</a:t>
            </a:r>
          </a:p>
          <a:p>
            <a:r>
              <a:rPr lang="en-US" altLang="zh-CN" dirty="0"/>
              <a:t>lesbian</a:t>
            </a:r>
          </a:p>
          <a:p>
            <a:r>
              <a:rPr lang="en-US" dirty="0"/>
              <a:t>bisexual</a:t>
            </a:r>
          </a:p>
          <a:p>
            <a:r>
              <a:rPr lang="en-US" dirty="0"/>
              <a:t>transgender</a:t>
            </a:r>
          </a:p>
          <a:p>
            <a:r>
              <a:rPr lang="en-US" dirty="0"/>
              <a:t>coming</a:t>
            </a:r>
            <a:r>
              <a:rPr lang="zh-CN" altLang="en-US" dirty="0"/>
              <a:t> </a:t>
            </a:r>
            <a:r>
              <a:rPr lang="en-US" altLang="zh-CN" dirty="0"/>
              <a:t>out</a:t>
            </a:r>
          </a:p>
          <a:p>
            <a:r>
              <a:rPr lang="en-US" altLang="zh-CN" dirty="0"/>
              <a:t>come</a:t>
            </a:r>
            <a:r>
              <a:rPr lang="zh-CN" altLang="en-US" dirty="0"/>
              <a:t> </a:t>
            </a:r>
            <a:r>
              <a:rPr lang="en-US" altLang="zh-CN" dirty="0"/>
              <a:t>out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family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AD2A2D-D87B-4B42-9671-0F1DA048F6D1}"/>
              </a:ext>
            </a:extLst>
          </p:cNvPr>
          <p:cNvSpPr txBox="1">
            <a:spLocks/>
          </p:cNvSpPr>
          <p:nvPr/>
        </p:nvSpPr>
        <p:spPr>
          <a:xfrm>
            <a:off x="5011780" y="1134757"/>
            <a:ext cx="6222277" cy="5665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男同性恋</a:t>
            </a:r>
            <a:r>
              <a:rPr lang="en-US" altLang="zh-CN" dirty="0"/>
              <a:t>/</a:t>
            </a:r>
            <a:r>
              <a:rPr lang="zh-CN" altLang="en-US" dirty="0"/>
              <a:t>同志</a:t>
            </a:r>
            <a:endParaRPr lang="en-US" altLang="zh-CN" dirty="0"/>
          </a:p>
          <a:p>
            <a:r>
              <a:rPr lang="zh-CN" altLang="en-US" dirty="0"/>
              <a:t>女同性恋</a:t>
            </a:r>
            <a:r>
              <a:rPr lang="en-US" altLang="zh-CN" dirty="0"/>
              <a:t>/</a:t>
            </a:r>
            <a:r>
              <a:rPr lang="zh-CN" altLang="en-US" dirty="0"/>
              <a:t>同志</a:t>
            </a:r>
            <a:endParaRPr lang="en-US" altLang="zh-CN" dirty="0"/>
          </a:p>
          <a:p>
            <a:r>
              <a:rPr lang="zh-CN" altLang="en-US" dirty="0"/>
              <a:t>双性恋</a:t>
            </a:r>
            <a:endParaRPr lang="en-US" altLang="zh-CN" dirty="0"/>
          </a:p>
          <a:p>
            <a:r>
              <a:rPr lang="zh-CN" altLang="en-US" dirty="0"/>
              <a:t>跨性别</a:t>
            </a:r>
            <a:r>
              <a:rPr lang="zh-CN" altLang="en-US" dirty="0">
                <a:solidFill>
                  <a:srgbClr val="FF0000"/>
                </a:solidFill>
              </a:rPr>
              <a:t>者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/>
              <a:t>出柜</a:t>
            </a:r>
            <a:endParaRPr lang="en-US" altLang="zh-CN" dirty="0"/>
          </a:p>
          <a:p>
            <a:r>
              <a:rPr lang="zh-CN" altLang="en-US" dirty="0">
                <a:solidFill>
                  <a:srgbClr val="FF0000"/>
                </a:solidFill>
              </a:rPr>
              <a:t>向</a:t>
            </a:r>
            <a:r>
              <a:rPr lang="zh-CN" altLang="en-US" dirty="0"/>
              <a:t>家人出柜</a:t>
            </a:r>
            <a:r>
              <a:rPr lang="en-US" altLang="zh-CN" dirty="0"/>
              <a:t>/</a:t>
            </a:r>
            <a:r>
              <a:rPr lang="zh-CN" altLang="en-US" dirty="0">
                <a:solidFill>
                  <a:srgbClr val="FF0000"/>
                </a:solidFill>
              </a:rPr>
              <a:t>跟</a:t>
            </a:r>
            <a:r>
              <a:rPr lang="zh-CN" altLang="en-US" dirty="0"/>
              <a:t>家人出柜</a:t>
            </a:r>
            <a:endParaRPr lang="en-US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021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5F7A4-D9C7-7C4C-A882-5DAA483D0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8" y="209603"/>
            <a:ext cx="12475029" cy="88290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性别</a:t>
            </a:r>
            <a:r>
              <a:rPr lang="zh-CN" altLang="en-US" dirty="0"/>
              <a:t>   跨性别   跨性别者   同性恋   出柜   态度    反应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E02CB-C3AE-B148-A67E-57F813396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947" y="982772"/>
            <a:ext cx="11473542" cy="5770724"/>
          </a:xfrm>
        </p:spPr>
        <p:txBody>
          <a:bodyPr>
            <a:normAutofit/>
          </a:bodyPr>
          <a:lstStyle/>
          <a:p>
            <a:pPr marL="519113" indent="-519113">
              <a:buFont typeface="+mj-lt"/>
              <a:buAutoNum type="arabicPeriod"/>
            </a:pPr>
            <a:r>
              <a:rPr lang="zh-CN" altLang="en-US" dirty="0"/>
              <a:t>在你认识的人中，有</a:t>
            </a:r>
            <a:r>
              <a:rPr lang="zh-CN" altLang="en-US" dirty="0">
                <a:solidFill>
                  <a:srgbClr val="FF0000"/>
                </a:solidFill>
              </a:rPr>
              <a:t>同性恋</a:t>
            </a:r>
            <a:r>
              <a:rPr lang="zh-CN" altLang="en-US" dirty="0"/>
              <a:t>吗？有</a:t>
            </a:r>
            <a:r>
              <a:rPr lang="zh-CN" altLang="en-US" dirty="0">
                <a:solidFill>
                  <a:srgbClr val="FF0000"/>
                </a:solidFill>
              </a:rPr>
              <a:t>跨性别者</a:t>
            </a:r>
            <a:r>
              <a:rPr lang="zh-CN" altLang="en-US" dirty="0"/>
              <a:t>吗？</a:t>
            </a:r>
            <a:endParaRPr lang="en-US" altLang="zh-CN" dirty="0"/>
          </a:p>
          <a:p>
            <a:pPr marL="519113" indent="-519113">
              <a:buFont typeface="+mj-lt"/>
              <a:buAutoNum type="arabicPeriod"/>
            </a:pPr>
            <a:r>
              <a:rPr lang="zh-CN" altLang="en-US" dirty="0"/>
              <a:t>如果你认识跨性别者，那么他</a:t>
            </a:r>
            <a:r>
              <a:rPr lang="en-US" altLang="zh-CN" dirty="0"/>
              <a:t>/</a:t>
            </a:r>
            <a:r>
              <a:rPr lang="zh-CN" altLang="en-US" dirty="0"/>
              <a:t>她的</a:t>
            </a:r>
            <a:r>
              <a:rPr lang="zh-CN" altLang="en-US" dirty="0">
                <a:solidFill>
                  <a:srgbClr val="FF0000"/>
                </a:solidFill>
              </a:rPr>
              <a:t>生理性别</a:t>
            </a:r>
            <a:r>
              <a:rPr lang="zh-CN" altLang="en-US" dirty="0"/>
              <a:t>是什么？</a:t>
            </a:r>
            <a:r>
              <a:rPr lang="zh-CN" altLang="en-US" dirty="0">
                <a:solidFill>
                  <a:srgbClr val="FF0000"/>
                </a:solidFill>
              </a:rPr>
              <a:t>心理性别</a:t>
            </a:r>
            <a:r>
              <a:rPr lang="zh-CN" altLang="en-US" dirty="0"/>
              <a:t>呢？</a:t>
            </a:r>
            <a:endParaRPr lang="en-US" altLang="zh-CN" dirty="0"/>
          </a:p>
          <a:p>
            <a:pPr marL="519113" indent="-519113">
              <a:buFont typeface="+mj-lt"/>
              <a:buAutoNum type="arabicPeriod"/>
            </a:pPr>
            <a:r>
              <a:rPr lang="zh-CN" altLang="en-US" dirty="0"/>
              <a:t>你的</a:t>
            </a:r>
            <a:r>
              <a:rPr lang="zh-CN" altLang="en-US" dirty="0">
                <a:solidFill>
                  <a:srgbClr val="FF0000"/>
                </a:solidFill>
              </a:rPr>
              <a:t>同性恋</a:t>
            </a:r>
            <a:r>
              <a:rPr lang="zh-CN" altLang="en-US" dirty="0"/>
              <a:t>或者</a:t>
            </a:r>
            <a:r>
              <a:rPr lang="zh-CN" altLang="en-US" dirty="0">
                <a:solidFill>
                  <a:srgbClr val="FF0000"/>
                </a:solidFill>
              </a:rPr>
              <a:t>跨性别</a:t>
            </a:r>
            <a:r>
              <a:rPr lang="zh-CN" altLang="en-US" dirty="0"/>
              <a:t>朋友向家人</a:t>
            </a:r>
            <a:r>
              <a:rPr lang="zh-CN" altLang="en-US" dirty="0">
                <a:solidFill>
                  <a:srgbClr val="FF0000"/>
                </a:solidFill>
              </a:rPr>
              <a:t>出柜</a:t>
            </a:r>
            <a:r>
              <a:rPr lang="zh-CN" altLang="en-US" dirty="0"/>
              <a:t>了吗？</a:t>
            </a:r>
            <a:endParaRPr lang="en-US" altLang="zh-CN" dirty="0"/>
          </a:p>
          <a:p>
            <a:pPr marL="519113" indent="-519113">
              <a:buFont typeface="+mj-lt"/>
              <a:buAutoNum type="arabicPeriod"/>
            </a:pPr>
            <a:r>
              <a:rPr lang="zh-CN" altLang="en-US" dirty="0">
                <a:solidFill>
                  <a:srgbClr val="FF0000"/>
                </a:solidFill>
              </a:rPr>
              <a:t>出柜</a:t>
            </a:r>
            <a:r>
              <a:rPr lang="zh-CN" altLang="en-US" dirty="0"/>
              <a:t>以后，朋友的</a:t>
            </a:r>
            <a:r>
              <a:rPr lang="zh-CN" altLang="en-US" dirty="0">
                <a:solidFill>
                  <a:srgbClr val="FF0000"/>
                </a:solidFill>
              </a:rPr>
              <a:t>反应</a:t>
            </a:r>
            <a:r>
              <a:rPr lang="zh-CN" altLang="en-US" dirty="0"/>
              <a:t>是什么？家人的</a:t>
            </a:r>
            <a:r>
              <a:rPr lang="zh-CN" altLang="en-US" dirty="0">
                <a:solidFill>
                  <a:srgbClr val="FF0000"/>
                </a:solidFill>
              </a:rPr>
              <a:t>态度</a:t>
            </a:r>
            <a:r>
              <a:rPr lang="zh-CN" altLang="en-US" dirty="0"/>
              <a:t>是什么？</a:t>
            </a:r>
            <a:endParaRPr lang="en-US" altLang="zh-CN" dirty="0"/>
          </a:p>
          <a:p>
            <a:pPr marL="519113" indent="-519113">
              <a:buFont typeface="+mj-lt"/>
              <a:buAutoNum type="arabicPeriod"/>
            </a:pPr>
            <a:r>
              <a:rPr lang="zh-CN" altLang="en-US" dirty="0"/>
              <a:t>为什么朋友或者家人会有这样的</a:t>
            </a:r>
            <a:r>
              <a:rPr lang="zh-CN" altLang="en-US" dirty="0">
                <a:solidFill>
                  <a:srgbClr val="FF0000"/>
                </a:solidFill>
              </a:rPr>
              <a:t>态度</a:t>
            </a:r>
            <a:r>
              <a:rPr lang="zh-CN" altLang="en-US" dirty="0"/>
              <a:t>或者</a:t>
            </a:r>
            <a:r>
              <a:rPr lang="zh-CN" altLang="en-US" dirty="0">
                <a:solidFill>
                  <a:srgbClr val="FF0000"/>
                </a:solidFill>
              </a:rPr>
              <a:t>反应</a:t>
            </a:r>
            <a:r>
              <a:rPr lang="zh-CN" altLang="en-US" dirty="0"/>
              <a:t>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344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55764-C7B5-2B48-A165-82D659B77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8257" y="204369"/>
            <a:ext cx="12599411" cy="882907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 </a:t>
            </a:r>
            <a:r>
              <a:rPr lang="en-US" altLang="zh-CN" dirty="0"/>
              <a:t>(</a:t>
            </a:r>
            <a:r>
              <a:rPr lang="zh-CN" altLang="en-US" dirty="0"/>
              <a:t>遭受</a:t>
            </a:r>
            <a:r>
              <a:rPr lang="en-US" altLang="zh-CN" dirty="0"/>
              <a:t>)</a:t>
            </a:r>
            <a:r>
              <a:rPr lang="zh-CN" altLang="en-US" dirty="0"/>
              <a:t>歧视    忽视   嘲讽   遮掩   小心翼翼    大方  承认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BDC87-3C32-4144-A88D-D3264C2DC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44" y="1064209"/>
            <a:ext cx="11488712" cy="5589422"/>
          </a:xfrm>
        </p:spPr>
        <p:txBody>
          <a:bodyPr>
            <a:normAutofit/>
          </a:bodyPr>
          <a:lstStyle/>
          <a:p>
            <a:pPr marL="460375" indent="-460375">
              <a:buFont typeface="+mj-lt"/>
              <a:buAutoNum type="arabicPeriod"/>
            </a:pPr>
            <a:r>
              <a:rPr lang="zh-CN" altLang="en-US" dirty="0"/>
              <a:t>同性恋或跨性别者在你的国家会</a:t>
            </a:r>
            <a:r>
              <a:rPr lang="zh-CN" altLang="en-US" dirty="0">
                <a:solidFill>
                  <a:srgbClr val="FF0000"/>
                </a:solidFill>
              </a:rPr>
              <a:t>遭受歧视</a:t>
            </a:r>
            <a:r>
              <a:rPr lang="zh-CN" altLang="en-US" dirty="0"/>
              <a:t>或者</a:t>
            </a:r>
            <a:r>
              <a:rPr lang="zh-CN" altLang="en-US" dirty="0">
                <a:solidFill>
                  <a:srgbClr val="FF0000"/>
                </a:solidFill>
              </a:rPr>
              <a:t>嘲讽</a:t>
            </a:r>
            <a:r>
              <a:rPr lang="zh-CN" altLang="en-US" dirty="0"/>
              <a:t>吗？</a:t>
            </a:r>
            <a:endParaRPr lang="en-US" altLang="zh-CN" dirty="0"/>
          </a:p>
          <a:p>
            <a:pPr marL="460375" indent="-460375">
              <a:buFont typeface="+mj-lt"/>
              <a:buAutoNum type="arabicPeriod"/>
            </a:pPr>
            <a:r>
              <a:rPr lang="en-US" dirty="0" err="1"/>
              <a:t>为什么有的</a:t>
            </a:r>
            <a:r>
              <a:rPr lang="en-US" dirty="0" err="1">
                <a:solidFill>
                  <a:srgbClr val="FF0000"/>
                </a:solidFill>
              </a:rPr>
              <a:t>同性恋</a:t>
            </a:r>
            <a:r>
              <a:rPr lang="en-US" dirty="0" err="1"/>
              <a:t>或</a:t>
            </a:r>
            <a:r>
              <a:rPr lang="en-US" dirty="0" err="1">
                <a:solidFill>
                  <a:srgbClr val="FF0000"/>
                </a:solidFill>
              </a:rPr>
              <a:t>跨性别者</a:t>
            </a:r>
            <a:r>
              <a:rPr lang="en-US" dirty="0" err="1"/>
              <a:t>不愿意</a:t>
            </a:r>
            <a:r>
              <a:rPr lang="en-US" dirty="0" err="1">
                <a:solidFill>
                  <a:srgbClr val="FF0000"/>
                </a:solidFill>
              </a:rPr>
              <a:t>出柜</a:t>
            </a:r>
            <a:r>
              <a:rPr lang="zh-CN" altLang="en-US" dirty="0"/>
              <a:t>？</a:t>
            </a:r>
            <a:endParaRPr lang="en-US" altLang="zh-CN" dirty="0"/>
          </a:p>
          <a:p>
            <a:pPr marL="460375" indent="-460375">
              <a:buFont typeface="+mj-lt"/>
              <a:buAutoNum type="arabicPeriod"/>
            </a:pPr>
            <a:r>
              <a:rPr lang="zh-CN" altLang="en-US" dirty="0"/>
              <a:t>如果你是同性恋或跨性别者，你会</a:t>
            </a:r>
            <a:r>
              <a:rPr lang="zh-CN" altLang="en-US" dirty="0">
                <a:solidFill>
                  <a:srgbClr val="FF0000"/>
                </a:solidFill>
              </a:rPr>
              <a:t>小心翼翼</a:t>
            </a:r>
            <a:r>
              <a:rPr lang="zh-CN" altLang="en-US" dirty="0"/>
              <a:t>地</a:t>
            </a:r>
            <a:r>
              <a:rPr lang="zh-CN" altLang="en-US" dirty="0">
                <a:solidFill>
                  <a:srgbClr val="FF0000"/>
                </a:solidFill>
              </a:rPr>
              <a:t>遮掩</a:t>
            </a:r>
            <a:r>
              <a:rPr lang="zh-CN" altLang="en-US" dirty="0"/>
              <a:t>还是</a:t>
            </a:r>
            <a:r>
              <a:rPr lang="zh-CN" altLang="en-US" dirty="0">
                <a:solidFill>
                  <a:srgbClr val="FF0000"/>
                </a:solidFill>
              </a:rPr>
              <a:t>大方承认</a:t>
            </a:r>
            <a:r>
              <a:rPr lang="zh-CN" altLang="en-US" dirty="0"/>
              <a:t>？为什么？</a:t>
            </a:r>
            <a:endParaRPr lang="en-US" altLang="zh-CN" dirty="0"/>
          </a:p>
          <a:p>
            <a:pPr marL="460375" indent="-460375">
              <a:buFont typeface="+mj-lt"/>
              <a:buAutoNum type="arabicPeriod"/>
            </a:pPr>
            <a:r>
              <a:rPr lang="zh-CN" altLang="en-US" dirty="0"/>
              <a:t>如果你的好朋友是</a:t>
            </a:r>
            <a:r>
              <a:rPr lang="zh-CN" altLang="en-US" dirty="0">
                <a:solidFill>
                  <a:srgbClr val="FF0000"/>
                </a:solidFill>
              </a:rPr>
              <a:t>同性恋</a:t>
            </a:r>
            <a:r>
              <a:rPr lang="zh-CN" altLang="en-US" dirty="0"/>
              <a:t>，他</a:t>
            </a:r>
            <a:r>
              <a:rPr lang="en-US" altLang="zh-CN" dirty="0"/>
              <a:t>/</a:t>
            </a:r>
            <a:r>
              <a:rPr lang="zh-CN" altLang="en-US" dirty="0"/>
              <a:t>她还没有</a:t>
            </a:r>
            <a:r>
              <a:rPr lang="zh-CN" altLang="en-US" dirty="0">
                <a:solidFill>
                  <a:srgbClr val="FF0000"/>
                </a:solidFill>
              </a:rPr>
              <a:t>出柜</a:t>
            </a:r>
            <a:r>
              <a:rPr lang="zh-CN" altLang="en-US" dirty="0"/>
              <a:t>，你会建议他</a:t>
            </a:r>
            <a:r>
              <a:rPr lang="en-US" altLang="zh-CN" dirty="0"/>
              <a:t>/</a:t>
            </a:r>
            <a:r>
              <a:rPr lang="zh-CN" altLang="en-US" dirty="0"/>
              <a:t>她出柜吗？为什么？</a:t>
            </a:r>
            <a:endParaRPr lang="en-US" altLang="zh-CN" dirty="0"/>
          </a:p>
          <a:p>
            <a:pPr marL="460375" indent="-460375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249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4F570-F7AE-DE44-9877-25D77BAF6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尊重</a:t>
            </a:r>
            <a:r>
              <a:rPr lang="zh-CN" altLang="en-US" dirty="0"/>
              <a:t>    包容    多元化    </a:t>
            </a:r>
            <a:r>
              <a:rPr lang="en-US" dirty="0" err="1"/>
              <a:t>接触</a:t>
            </a:r>
            <a:r>
              <a:rPr lang="zh-CN" altLang="en-US" dirty="0"/>
              <a:t>    接纳   程度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4246B-2C64-5743-B3A0-15F22E095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445" y="1087276"/>
            <a:ext cx="11730445" cy="577072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400" dirty="0" err="1"/>
              <a:t>你</a:t>
            </a:r>
            <a:r>
              <a:rPr lang="en-US" sz="3400" dirty="0" err="1">
                <a:solidFill>
                  <a:srgbClr val="FF0000"/>
                </a:solidFill>
              </a:rPr>
              <a:t>接触</a:t>
            </a:r>
            <a:r>
              <a:rPr lang="en-US" sz="3400" dirty="0" err="1"/>
              <a:t>过跨性别者吗</a:t>
            </a:r>
            <a:r>
              <a:rPr lang="zh-CN" altLang="en-US" sz="3400" dirty="0"/>
              <a:t>？他</a:t>
            </a:r>
            <a:r>
              <a:rPr lang="en-US" altLang="zh-CN" sz="3400" dirty="0"/>
              <a:t>/</a:t>
            </a:r>
            <a:r>
              <a:rPr lang="zh-CN" altLang="en-US" sz="3400" dirty="0"/>
              <a:t>她的</a:t>
            </a:r>
            <a:r>
              <a:rPr lang="zh-CN" altLang="en-US" sz="3400" dirty="0">
                <a:solidFill>
                  <a:srgbClr val="FF0000"/>
                </a:solidFill>
              </a:rPr>
              <a:t>生理性别</a:t>
            </a:r>
            <a:r>
              <a:rPr lang="zh-CN" altLang="en-US" sz="3400" dirty="0"/>
              <a:t>是什么？</a:t>
            </a:r>
            <a:r>
              <a:rPr lang="zh-CN" altLang="en-US" sz="3400" dirty="0">
                <a:solidFill>
                  <a:srgbClr val="FF0000"/>
                </a:solidFill>
              </a:rPr>
              <a:t>心理性别</a:t>
            </a:r>
            <a:r>
              <a:rPr lang="zh-CN" altLang="en-US" sz="3400" dirty="0"/>
              <a:t>是什么？</a:t>
            </a:r>
            <a:endParaRPr lang="en-US" altLang="zh-CN" sz="3400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sz="3400" dirty="0"/>
              <a:t>如果你的兄弟姐妹是</a:t>
            </a:r>
            <a:r>
              <a:rPr lang="zh-CN" altLang="en-US" sz="3400" dirty="0">
                <a:solidFill>
                  <a:srgbClr val="FF0000"/>
                </a:solidFill>
              </a:rPr>
              <a:t>跨性别者</a:t>
            </a:r>
            <a:r>
              <a:rPr lang="zh-CN" altLang="en-US" sz="3400" dirty="0"/>
              <a:t>，你会</a:t>
            </a:r>
            <a:r>
              <a:rPr lang="zh-CN" altLang="en-US" sz="3400" dirty="0">
                <a:solidFill>
                  <a:srgbClr val="FF0000"/>
                </a:solidFill>
              </a:rPr>
              <a:t>接纳</a:t>
            </a:r>
            <a:r>
              <a:rPr lang="zh-CN" altLang="en-US" sz="3400" dirty="0"/>
              <a:t>他吗？</a:t>
            </a:r>
            <a:endParaRPr lang="en-US" altLang="zh-CN" sz="3400" dirty="0"/>
          </a:p>
          <a:p>
            <a:pPr marL="514350" indent="-514350">
              <a:buFont typeface="+mj-lt"/>
              <a:buAutoNum type="arabicPeriod"/>
            </a:pPr>
            <a:r>
              <a:rPr lang="en-US" sz="3400" dirty="0" err="1"/>
              <a:t>美国社会</a:t>
            </a:r>
            <a:r>
              <a:rPr lang="en-US" sz="3400" dirty="0" err="1">
                <a:solidFill>
                  <a:srgbClr val="FF0000"/>
                </a:solidFill>
              </a:rPr>
              <a:t>尊重</a:t>
            </a:r>
            <a:r>
              <a:rPr lang="en-US" sz="3400" dirty="0" err="1"/>
              <a:t>同性恋群体的权益吗</a:t>
            </a:r>
            <a:r>
              <a:rPr lang="zh-CN" altLang="en-US" sz="3400" dirty="0"/>
              <a:t>？</a:t>
            </a:r>
            <a:endParaRPr lang="en-US" altLang="zh-CN" sz="3400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sz="3400" dirty="0"/>
              <a:t>近年来，美国社会的</a:t>
            </a:r>
            <a:r>
              <a:rPr lang="zh-CN" altLang="en-US" sz="3400" dirty="0">
                <a:solidFill>
                  <a:srgbClr val="FF0000"/>
                </a:solidFill>
              </a:rPr>
              <a:t>包容程度</a:t>
            </a:r>
            <a:r>
              <a:rPr lang="zh-CN" altLang="en-US" sz="3400" dirty="0"/>
              <a:t>提高了还是降低了？为什么？</a:t>
            </a:r>
            <a:endParaRPr lang="en-US" altLang="zh-CN" sz="3400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sz="3400" dirty="0"/>
              <a:t>你觉得你的国家是一个</a:t>
            </a:r>
            <a:r>
              <a:rPr lang="zh-CN" altLang="en-US" sz="3400" dirty="0">
                <a:solidFill>
                  <a:srgbClr val="FF0000"/>
                </a:solidFill>
              </a:rPr>
              <a:t>多元化</a:t>
            </a:r>
            <a:r>
              <a:rPr lang="zh-CN" altLang="en-US" sz="3400" dirty="0"/>
              <a:t>的国家吗？为什么？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382906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24B4D-0B87-A042-A7BE-04E01F15A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大方</a:t>
            </a:r>
            <a:r>
              <a:rPr lang="zh-CN" altLang="en-US" dirty="0"/>
              <a:t>    自信   勇敢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69612-88B6-964A-9001-0717D6B44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653" y="1087276"/>
            <a:ext cx="11575797" cy="5770724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solidFill>
                  <a:srgbClr val="7030A0"/>
                </a:solidFill>
              </a:rPr>
              <a:t>在下面两个句子中</a:t>
            </a:r>
            <a:r>
              <a:rPr lang="zh-CN" altLang="en-US" dirty="0">
                <a:solidFill>
                  <a:srgbClr val="7030A0"/>
                </a:solidFill>
              </a:rPr>
              <a:t>，“大方”是什么意思？</a:t>
            </a:r>
            <a:endParaRPr lang="en-US" altLang="zh-CN" dirty="0">
              <a:solidFill>
                <a:srgbClr val="7030A0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/>
              <a:t>1.</a:t>
            </a:r>
            <a:r>
              <a:rPr lang="zh-CN" altLang="en-US" dirty="0"/>
              <a:t> 我的室友是同性恋 ，第一次见面的时候她就大大方方告诉我了 。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/>
              <a:t>2. </a:t>
            </a:r>
            <a:r>
              <a:rPr lang="zh-CN" altLang="en-US" dirty="0"/>
              <a:t>他出手特别大方 ，每次都送给朋友们很贵的礼物。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>
                <a:solidFill>
                  <a:srgbClr val="7030A0"/>
                </a:solidFill>
              </a:rPr>
              <a:t>和你的同学讨论下面的问题：</a:t>
            </a:r>
            <a:endParaRPr lang="en-US" altLang="zh-CN" dirty="0">
              <a:solidFill>
                <a:srgbClr val="7030A0"/>
              </a:solidFill>
            </a:endParaRPr>
          </a:p>
          <a:p>
            <a:pPr marL="460375" indent="-460375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你是一个自信的人吗？</a:t>
            </a:r>
            <a:endParaRPr lang="en-US" altLang="zh-CN" dirty="0"/>
          </a:p>
          <a:p>
            <a:pPr marL="460375" indent="-460375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在你认识的人中，谁总是对自己很有自信？</a:t>
            </a:r>
            <a:endParaRPr lang="en-US" altLang="zh-CN" dirty="0"/>
          </a:p>
          <a:p>
            <a:pPr marL="460375" indent="-460375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你是一个勇敢的人吗？</a:t>
            </a:r>
            <a:endParaRPr lang="en-US" altLang="zh-CN" dirty="0"/>
          </a:p>
          <a:p>
            <a:pPr marL="460375" indent="-460375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你觉得谁非常勇敢？为什么？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104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B4F24-0843-7348-8AD2-CAF4FF7A2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思想</a:t>
            </a:r>
            <a:r>
              <a:rPr lang="zh-CN" altLang="en-US" dirty="0"/>
              <a:t>   观念   多元化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6EA01-2428-F741-B8BF-77C43A788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876" y="1106637"/>
            <a:ext cx="11488712" cy="5398666"/>
          </a:xfrm>
        </p:spPr>
        <p:txBody>
          <a:bodyPr>
            <a:normAutofit/>
          </a:bodyPr>
          <a:lstStyle/>
          <a:p>
            <a:pPr marL="519113" indent="-519113">
              <a:buFont typeface="+mj-lt"/>
              <a:buAutoNum type="arabicPeriod"/>
            </a:pPr>
            <a:r>
              <a:rPr lang="en-US" dirty="0" err="1"/>
              <a:t>你父母的</a:t>
            </a:r>
            <a:r>
              <a:rPr lang="en-US" dirty="0" err="1">
                <a:solidFill>
                  <a:srgbClr val="FF0000"/>
                </a:solidFill>
              </a:rPr>
              <a:t>思想观念</a:t>
            </a:r>
            <a:r>
              <a:rPr lang="en-US" dirty="0" err="1"/>
              <a:t>比较</a:t>
            </a:r>
            <a:r>
              <a:rPr lang="en-US" u="sng" dirty="0" err="1"/>
              <a:t>保守</a:t>
            </a:r>
            <a:r>
              <a:rPr lang="en-US" dirty="0" err="1"/>
              <a:t>还是比较开明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19113" indent="-519113">
              <a:buFont typeface="+mj-lt"/>
              <a:buAutoNum type="arabicPeriod"/>
            </a:pPr>
            <a:r>
              <a:rPr lang="zh-CN" altLang="en-US" dirty="0"/>
              <a:t>如果你是双性恋，如果你向你的父母</a:t>
            </a:r>
            <a:r>
              <a:rPr lang="zh-CN" altLang="en-US" dirty="0">
                <a:solidFill>
                  <a:srgbClr val="FF0000"/>
                </a:solidFill>
              </a:rPr>
              <a:t>出柜</a:t>
            </a:r>
            <a:r>
              <a:rPr lang="zh-CN" altLang="en-US" dirty="0"/>
              <a:t>，他们可能会说什么？</a:t>
            </a:r>
            <a:endParaRPr lang="en-US" altLang="zh-CN" dirty="0"/>
          </a:p>
          <a:p>
            <a:pPr marL="519113" indent="-519113">
              <a:buFont typeface="+mj-lt"/>
              <a:buAutoNum type="arabicPeriod"/>
            </a:pPr>
            <a:r>
              <a:rPr lang="zh-CN" altLang="en-US" dirty="0"/>
              <a:t>你觉得中国</a:t>
            </a:r>
            <a:r>
              <a:rPr lang="en-US" altLang="zh-CN" dirty="0"/>
              <a:t>60</a:t>
            </a:r>
            <a:r>
              <a:rPr lang="zh-CN" altLang="en-US" dirty="0"/>
              <a:t>岁左右的父母能</a:t>
            </a:r>
            <a:r>
              <a:rPr lang="zh-CN" altLang="en-US" dirty="0">
                <a:solidFill>
                  <a:srgbClr val="FF0000"/>
                </a:solidFill>
              </a:rPr>
              <a:t>接受</a:t>
            </a:r>
            <a:r>
              <a:rPr lang="zh-CN" altLang="en-US" dirty="0"/>
              <a:t>自己的孩子是同性恋或者跨性别者吗？为什么？</a:t>
            </a:r>
            <a:endParaRPr lang="en-US" altLang="zh-CN" dirty="0"/>
          </a:p>
          <a:p>
            <a:pPr marL="519113" indent="-519113">
              <a:buFont typeface="+mj-lt"/>
              <a:buAutoNum type="arabicPeriod"/>
            </a:pPr>
            <a:r>
              <a:rPr lang="zh-CN" altLang="en-US" dirty="0"/>
              <a:t>美国是一个</a:t>
            </a:r>
            <a:r>
              <a:rPr lang="zh-CN" altLang="en-US" dirty="0">
                <a:solidFill>
                  <a:srgbClr val="FF0000"/>
                </a:solidFill>
              </a:rPr>
              <a:t>思想观念多元化</a:t>
            </a:r>
            <a:r>
              <a:rPr lang="zh-CN" altLang="en-US" dirty="0"/>
              <a:t>的国家吗？请举一个例子。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BBBA7E-7CFC-F54E-8AD0-E44CACBF2814}"/>
              </a:ext>
            </a:extLst>
          </p:cNvPr>
          <p:cNvSpPr txBox="1"/>
          <p:nvPr/>
        </p:nvSpPr>
        <p:spPr>
          <a:xfrm>
            <a:off x="5238206" y="1802674"/>
            <a:ext cx="1368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conservative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EB914B-FCC9-FC43-B9A9-B494D6D47936}"/>
              </a:ext>
            </a:extLst>
          </p:cNvPr>
          <p:cNvSpPr txBox="1"/>
          <p:nvPr/>
        </p:nvSpPr>
        <p:spPr>
          <a:xfrm>
            <a:off x="5891065" y="1033072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shǒu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87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B5766-3C44-594E-90AA-2B78BD08D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118162"/>
            <a:ext cx="10515600" cy="88290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公益组织</a:t>
            </a:r>
            <a:r>
              <a:rPr lang="zh-CN" altLang="en-US" dirty="0"/>
              <a:t>    致力于   维护    成立  信息  咨询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6315F-A0A9-244F-8DB7-E9E07D536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8" y="982772"/>
            <a:ext cx="11913326" cy="55611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维护</a:t>
            </a:r>
            <a:r>
              <a:rPr lang="en-US" altLang="zh-CN" dirty="0"/>
              <a:t>/</a:t>
            </a:r>
            <a:r>
              <a:rPr lang="zh-CN" altLang="en-US" dirty="0"/>
              <a:t>保障</a:t>
            </a:r>
            <a:r>
              <a:rPr lang="en-US" altLang="zh-CN" dirty="0"/>
              <a:t>……</a:t>
            </a:r>
            <a:r>
              <a:rPr lang="zh-CN" altLang="en-US" dirty="0"/>
              <a:t>的权利 </a:t>
            </a:r>
            <a:r>
              <a:rPr lang="en-US" altLang="zh-CN" dirty="0"/>
              <a:t>/</a:t>
            </a:r>
            <a:r>
              <a:rPr lang="zh-CN" altLang="en-US" dirty="0"/>
              <a:t> 利益 </a:t>
            </a:r>
            <a:r>
              <a:rPr lang="en-US" altLang="zh-CN" dirty="0"/>
              <a:t>/</a:t>
            </a:r>
            <a:r>
              <a:rPr lang="zh-CN" altLang="en-US" dirty="0"/>
              <a:t> 权益</a:t>
            </a:r>
            <a:endParaRPr lang="en-US" altLang="zh-CN" dirty="0"/>
          </a:p>
          <a:p>
            <a:pPr marL="519113" indent="-519113">
              <a:buFont typeface="+mj-lt"/>
              <a:buAutoNum type="arabicPeriod"/>
            </a:pPr>
            <a:r>
              <a:rPr lang="en-US" dirty="0" err="1"/>
              <a:t>你做过</a:t>
            </a:r>
            <a:r>
              <a:rPr lang="en-US" dirty="0" err="1">
                <a:solidFill>
                  <a:srgbClr val="FF0000"/>
                </a:solidFill>
              </a:rPr>
              <a:t>心理咨询</a:t>
            </a:r>
            <a:r>
              <a:rPr lang="en-US" dirty="0" err="1"/>
              <a:t>吗</a:t>
            </a:r>
            <a:r>
              <a:rPr lang="zh-CN" altLang="en-US" dirty="0"/>
              <a:t>？你觉得</a:t>
            </a:r>
            <a:r>
              <a:rPr lang="zh-CN" altLang="en-US" dirty="0">
                <a:solidFill>
                  <a:srgbClr val="FF0000"/>
                </a:solidFill>
              </a:rPr>
              <a:t>心理咨询</a:t>
            </a:r>
            <a:r>
              <a:rPr lang="zh-CN" altLang="en-US" dirty="0"/>
              <a:t>对你有帮助吗？</a:t>
            </a:r>
            <a:endParaRPr lang="en-US" altLang="zh-CN" dirty="0"/>
          </a:p>
          <a:p>
            <a:pPr marL="519113" indent="-519113">
              <a:buFont typeface="+mj-lt"/>
              <a:buAutoNum type="arabicPeriod"/>
            </a:pPr>
            <a:r>
              <a:rPr lang="en-US" dirty="0" err="1"/>
              <a:t>什么</a:t>
            </a:r>
            <a:r>
              <a:rPr lang="en-US" dirty="0" err="1">
                <a:solidFill>
                  <a:srgbClr val="FF0000"/>
                </a:solidFill>
              </a:rPr>
              <a:t>公益组织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致力于</a:t>
            </a:r>
            <a:r>
              <a:rPr lang="zh-CN" alt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维护</a:t>
            </a:r>
            <a:r>
              <a:rPr lang="zh-CN" altLang="en-US" dirty="0"/>
              <a:t> </a:t>
            </a:r>
            <a:r>
              <a:rPr lang="en-US" dirty="0" err="1"/>
              <a:t>同性恋和跨性别群体的</a:t>
            </a:r>
            <a:r>
              <a:rPr lang="en-US" dirty="0" err="1">
                <a:solidFill>
                  <a:srgbClr val="FF0000"/>
                </a:solidFill>
              </a:rPr>
              <a:t>权益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19113" indent="-519113">
              <a:buFont typeface="+mj-lt"/>
              <a:buAutoNum type="arabicPeriod"/>
            </a:pPr>
            <a:r>
              <a:rPr lang="zh-CN" altLang="en-US" dirty="0"/>
              <a:t>这个</a:t>
            </a:r>
            <a:r>
              <a:rPr lang="zh-CN" altLang="en-US" dirty="0">
                <a:solidFill>
                  <a:srgbClr val="FF0000"/>
                </a:solidFill>
              </a:rPr>
              <a:t>公益组织</a:t>
            </a:r>
            <a:r>
              <a:rPr lang="zh-CN" altLang="en-US" dirty="0"/>
              <a:t>叫什么名字？是什么时候成立的？</a:t>
            </a:r>
            <a:endParaRPr lang="en-US" altLang="zh-CN" dirty="0"/>
          </a:p>
          <a:p>
            <a:pPr marL="519113" indent="-519113">
              <a:buFont typeface="+mj-lt"/>
              <a:buAutoNum type="arabicPeriod"/>
            </a:pPr>
            <a:r>
              <a:rPr lang="zh-CN" altLang="en-US" dirty="0"/>
              <a:t>请上网查一查，中国有这样的组织吗？这些组织提供什么服务？</a:t>
            </a:r>
            <a:endParaRPr lang="en-US" altLang="zh-CN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4E9427-1566-FE4B-9B29-617B68846BFC}"/>
              </a:ext>
            </a:extLst>
          </p:cNvPr>
          <p:cNvSpPr txBox="1"/>
          <p:nvPr/>
        </p:nvSpPr>
        <p:spPr>
          <a:xfrm>
            <a:off x="9332686" y="823046"/>
            <a:ext cx="18261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心理咨询</a:t>
            </a:r>
            <a:endParaRPr lang="en-US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02854116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565</TotalTime>
  <Words>1414</Words>
  <Application>Microsoft Macintosh PowerPoint</Application>
  <PresentationFormat>Widescreen</PresentationFormat>
  <Paragraphs>111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第九课 中国的同性恋和跨性别群体</vt:lpstr>
      <vt:lpstr>生词表一 生词</vt:lpstr>
      <vt:lpstr>性别   跨性别   跨性别者   同性恋   出柜   态度    反应</vt:lpstr>
      <vt:lpstr>性别   跨性别   跨性别者   同性恋   出柜   态度    反应</vt:lpstr>
      <vt:lpstr> (遭受)歧视    忽视   嘲讽   遮掩   小心翼翼    大方  承认</vt:lpstr>
      <vt:lpstr>尊重    包容    多元化    接触    接纳   程度</vt:lpstr>
      <vt:lpstr>大方    自信   勇敢</vt:lpstr>
      <vt:lpstr>思想   观念   多元化</vt:lpstr>
      <vt:lpstr>公益组织    致力于   维护    成立  信息  咨询</vt:lpstr>
      <vt:lpstr>接触    接受   同性恋   性别   公益组织   </vt:lpstr>
      <vt:lpstr>跨性别   歧视   嘲讽   小心翼翼   思想  观念</vt:lpstr>
      <vt:lpstr>PowerPoint Presentation</vt:lpstr>
      <vt:lpstr>生词表二 生词</vt:lpstr>
      <vt:lpstr>认同     性别认同     性取向     出柜     反应</vt:lpstr>
      <vt:lpstr>面子       ... 让... 很有面子;     ... 让... 很没面子</vt:lpstr>
      <vt:lpstr>PowerPoint Presentation</vt:lpstr>
      <vt:lpstr>态度:  理解     接受         反应：感动</vt:lpstr>
      <vt:lpstr>继续       坚持         勇气         适应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第四课 中国的同性恋和跨性别群体 (繁体)</dc:title>
  <dc:creator>Microsoft Office User</dc:creator>
  <cp:lastModifiedBy>Runqing Qi</cp:lastModifiedBy>
  <cp:revision>5</cp:revision>
  <dcterms:created xsi:type="dcterms:W3CDTF">2022-03-12T23:41:28Z</dcterms:created>
  <dcterms:modified xsi:type="dcterms:W3CDTF">2023-12-21T18:05:20Z</dcterms:modified>
</cp:coreProperties>
</file>