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7" r:id="rId2"/>
    <p:sldId id="259" r:id="rId3"/>
    <p:sldId id="260" r:id="rId4"/>
    <p:sldId id="265" r:id="rId5"/>
    <p:sldId id="272" r:id="rId6"/>
    <p:sldId id="266" r:id="rId7"/>
    <p:sldId id="271" r:id="rId8"/>
    <p:sldId id="262" r:id="rId9"/>
    <p:sldId id="267" r:id="rId10"/>
    <p:sldId id="301" r:id="rId11"/>
    <p:sldId id="258" r:id="rId12"/>
    <p:sldId id="30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/>
    <p:restoredTop sz="95345"/>
  </p:normalViewPr>
  <p:slideViewPr>
    <p:cSldViewPr snapToGrid="0" snapToObjects="1">
      <p:cViewPr varScale="1">
        <p:scale>
          <a:sx n="77" d="100"/>
          <a:sy n="77" d="100"/>
        </p:scale>
        <p:origin x="19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153F0-371D-8D4A-A60D-46C78FC6A0BF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C5BA7-4CDB-A640-BD2E-F86EC8FA1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82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1C5BA7-4CDB-A640-BD2E-F86EC8FA1E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4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8C610-0266-B543-AE0D-B8530F509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4202" y="1223962"/>
            <a:ext cx="9163595" cy="2387600"/>
          </a:xfrm>
        </p:spPr>
        <p:txBody>
          <a:bodyPr>
            <a:normAutofit/>
          </a:bodyPr>
          <a:lstStyle/>
          <a:p>
            <a:r>
              <a:rPr lang="zh-CN" altLang="en-US" dirty="0"/>
              <a:t>第四課 中國的同性戀</a:t>
            </a:r>
            <a:br>
              <a:rPr lang="en-US" altLang="zh-CN" dirty="0"/>
            </a:br>
            <a:r>
              <a:rPr lang="zh-CN" altLang="en-US" dirty="0"/>
              <a:t>和跨性別群體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F6FB18-77E5-5145-BEA9-0A5D91BD4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8697" y="3978276"/>
            <a:ext cx="6914606" cy="1655762"/>
          </a:xfrm>
        </p:spPr>
        <p:txBody>
          <a:bodyPr>
            <a:normAutofit/>
          </a:bodyPr>
          <a:lstStyle/>
          <a:p>
            <a:r>
              <a:rPr lang="zh-CN" altLang="en-US" dirty="0"/>
              <a:t>句型練習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81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2AC6-87D7-4C4B-8F3D-81ED8ACE5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>
                <a:solidFill>
                  <a:srgbClr val="0070C0"/>
                </a:solidFill>
                <a:cs typeface="+mj-cs"/>
              </a:rPr>
              <a:t>為了</a:t>
            </a:r>
            <a:r>
              <a:rPr lang="zh-CN" altLang="en-US" sz="4400" dirty="0">
                <a:solidFill>
                  <a:srgbClr val="0070C0"/>
                </a:solidFill>
                <a:cs typeface="+mj-cs"/>
              </a:rPr>
              <a:t>                      因為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C15B8-A383-B64A-B8AB-E7E245D4C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087276"/>
            <a:ext cx="11146663" cy="4644725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 err="1"/>
              <a:t>他很不喜歡和人套近乎</a:t>
            </a:r>
            <a:r>
              <a:rPr lang="zh-CN" altLang="en-US" dirty="0"/>
              <a:t>，</a:t>
            </a:r>
            <a:r>
              <a:rPr lang="en-US" altLang="zh-CN" dirty="0"/>
              <a:t>____</a:t>
            </a:r>
            <a:r>
              <a:rPr lang="zh-CN" altLang="en-US" dirty="0"/>
              <a:t>他是一個社恐。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en-US" altLang="zh-CN" dirty="0"/>
              <a:t>____</a:t>
            </a:r>
            <a:r>
              <a:rPr lang="zh-CN" altLang="en-US" dirty="0"/>
              <a:t>在婚禮上看起來更瘦，她三天沒吃飯了。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很多中國的年輕人不願意生二胎、三胎，因為</a:t>
            </a:r>
            <a:r>
              <a:rPr lang="en-US" altLang="zh-CN" dirty="0"/>
              <a:t>……</a:t>
            </a:r>
            <a:r>
              <a:rPr lang="zh-CN" altLang="en-US" dirty="0"/>
              <a:t>。為了</a:t>
            </a:r>
            <a:r>
              <a:rPr lang="en-US" altLang="zh-CN" dirty="0"/>
              <a:t>……</a:t>
            </a:r>
            <a:r>
              <a:rPr lang="zh-CN" altLang="en-US" dirty="0"/>
              <a:t>，中國政府應該</a:t>
            </a:r>
            <a:r>
              <a:rPr lang="en-US" altLang="zh-CN" dirty="0"/>
              <a:t>……</a:t>
            </a:r>
          </a:p>
          <a:p>
            <a:pPr marL="742950" indent="-7429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B42825-B1B2-D749-BAEF-B9168F4C8A8B}"/>
              </a:ext>
            </a:extLst>
          </p:cNvPr>
          <p:cNvSpPr txBox="1"/>
          <p:nvPr/>
        </p:nvSpPr>
        <p:spPr>
          <a:xfrm>
            <a:off x="1646270" y="402218"/>
            <a:ext cx="290162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highlight>
                  <a:srgbClr val="FFFF00"/>
                </a:highlight>
              </a:rPr>
              <a:t>+</a:t>
            </a:r>
            <a:r>
              <a:rPr lang="zh-CN" altLang="en-US" sz="2600" dirty="0">
                <a:highlight>
                  <a:srgbClr val="FFFF00"/>
                </a:highlight>
              </a:rPr>
              <a:t> </a:t>
            </a:r>
            <a:r>
              <a:rPr lang="en-US" altLang="zh-CN" sz="2600" dirty="0">
                <a:highlight>
                  <a:srgbClr val="FFFF00"/>
                </a:highlight>
              </a:rPr>
              <a:t>intention/purpose</a:t>
            </a:r>
            <a:endParaRPr lang="en-US" sz="26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AE968B-2798-3143-9EB6-A18A9DCF7073}"/>
              </a:ext>
            </a:extLst>
          </p:cNvPr>
          <p:cNvSpPr txBox="1"/>
          <p:nvPr/>
        </p:nvSpPr>
        <p:spPr>
          <a:xfrm>
            <a:off x="5885360" y="402218"/>
            <a:ext cx="134562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highlight>
                  <a:srgbClr val="FFFF00"/>
                </a:highlight>
              </a:rPr>
              <a:t>+</a:t>
            </a:r>
            <a:r>
              <a:rPr lang="zh-CN" altLang="en-US" sz="2600" dirty="0">
                <a:highlight>
                  <a:srgbClr val="FFFF00"/>
                </a:highlight>
              </a:rPr>
              <a:t> </a:t>
            </a:r>
            <a:r>
              <a:rPr lang="en-US" altLang="zh-CN" sz="2600" dirty="0">
                <a:highlight>
                  <a:srgbClr val="FFFF00"/>
                </a:highlight>
              </a:rPr>
              <a:t>reason</a:t>
            </a:r>
            <a:endParaRPr lang="en-US" sz="2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5661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2CBA0-5EE6-A240-B025-ACBBC95A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普遍</a:t>
            </a:r>
            <a:r>
              <a:rPr lang="zh-CN" altLang="en-US" dirty="0"/>
              <a:t> </a:t>
            </a:r>
            <a:r>
              <a:rPr lang="en-US" altLang="zh-CN" dirty="0"/>
              <a:t>VS</a:t>
            </a:r>
            <a:r>
              <a:rPr lang="zh-CN" altLang="en-US" dirty="0"/>
              <a:t> 普通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015DB-4084-7F42-8CDA-3C9CE3275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087276"/>
            <a:ext cx="11220994" cy="5679284"/>
          </a:xfrm>
        </p:spPr>
        <p:txBody>
          <a:bodyPr>
            <a:normAutofit fontScale="92500" lnSpcReduction="10000"/>
          </a:bodyPr>
          <a:lstStyle/>
          <a:p>
            <a:pPr marL="517525" indent="-517525">
              <a:buFont typeface="+mj-lt"/>
              <a:buAutoNum type="arabicPeriod"/>
            </a:pPr>
            <a:r>
              <a:rPr lang="zh-TW" altLang="en-US" dirty="0"/>
              <a:t>中國父母</a:t>
            </a:r>
            <a:r>
              <a:rPr lang="zh-TW" altLang="en-US" dirty="0">
                <a:solidFill>
                  <a:srgbClr val="FF0000"/>
                </a:solidFill>
              </a:rPr>
              <a:t>普遍</a:t>
            </a:r>
            <a:r>
              <a:rPr lang="zh-TW" altLang="en-US" dirty="0"/>
              <a:t>受傳統文化影響比較深，他們中的</a:t>
            </a:r>
            <a:r>
              <a:rPr lang="zh-TW" altLang="en-US" dirty="0">
                <a:highlight>
                  <a:srgbClr val="FFFF00"/>
                </a:highlight>
              </a:rPr>
              <a:t>大多數</a:t>
            </a:r>
            <a:r>
              <a:rPr lang="zh-TW" altLang="en-US" dirty="0"/>
              <a:t>一時間都難以接受</a:t>
            </a:r>
            <a:r>
              <a:rPr lang="zh-CN" altLang="en-US" dirty="0"/>
              <a:t>自己的孩子是同性戀或跨性別者。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en-US" altLang="zh-CN" dirty="0"/>
              <a:t>A:</a:t>
            </a:r>
            <a:r>
              <a:rPr lang="zh-CN" altLang="en-US" dirty="0"/>
              <a:t> 我今天要去見女朋友，這件衣服怎麼樣？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</a:t>
            </a:r>
            <a:r>
              <a:rPr lang="en-US" altLang="zh-CN" dirty="0"/>
              <a:t>B:</a:t>
            </a:r>
            <a:r>
              <a:rPr lang="zh-CN" altLang="en-US" dirty="0"/>
              <a:t> 太</a:t>
            </a:r>
            <a:r>
              <a:rPr lang="zh-CN" altLang="en-US" dirty="0">
                <a:solidFill>
                  <a:srgbClr val="FF0000"/>
                </a:solidFill>
              </a:rPr>
              <a:t>普通</a:t>
            </a:r>
            <a:r>
              <a:rPr lang="zh-CN" altLang="en-US" dirty="0"/>
              <a:t>了，你應該穿得更帥氣一點。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同性戀和跨性別者並不是奇怪的人，他們和我們一樣，都是</a:t>
            </a:r>
            <a:r>
              <a:rPr lang="en-US" altLang="zh-CN" dirty="0"/>
              <a:t>___</a:t>
            </a:r>
            <a:r>
              <a:rPr lang="zh-CN" altLang="en-US" dirty="0"/>
              <a:t>人。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在中國的農村，人們</a:t>
            </a:r>
            <a:r>
              <a:rPr lang="en-US" altLang="zh-CN" dirty="0"/>
              <a:t>___</a:t>
            </a:r>
            <a:r>
              <a:rPr lang="zh-CN" altLang="en-US" dirty="0"/>
              <a:t>說方言還是</a:t>
            </a:r>
            <a:r>
              <a:rPr lang="en-US" altLang="zh-CN" dirty="0"/>
              <a:t>___</a:t>
            </a:r>
            <a:r>
              <a:rPr lang="zh-CN" altLang="en-US" dirty="0"/>
              <a:t>話？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C1161-9AED-DC40-ACF0-E1E8B3CE2199}"/>
              </a:ext>
            </a:extLst>
          </p:cNvPr>
          <p:cNvSpPr txBox="1"/>
          <p:nvPr/>
        </p:nvSpPr>
        <p:spPr>
          <a:xfrm>
            <a:off x="5653193" y="4833257"/>
            <a:ext cx="879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strange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D30801-37C3-1048-9E5E-22CCF754B08C}"/>
              </a:ext>
            </a:extLst>
          </p:cNvPr>
          <p:cNvSpPr txBox="1"/>
          <p:nvPr/>
        </p:nvSpPr>
        <p:spPr>
          <a:xfrm>
            <a:off x="5649292" y="4170566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qí</a:t>
            </a:r>
            <a:r>
              <a:rPr lang="zh-CN" altLang="en-US" dirty="0"/>
              <a:t>   </a:t>
            </a:r>
            <a:r>
              <a:rPr lang="en-US" dirty="0" err="1"/>
              <a:t>guài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350C3C-8127-4240-830E-C4AB30E1F227}"/>
              </a:ext>
            </a:extLst>
          </p:cNvPr>
          <p:cNvSpPr txBox="1"/>
          <p:nvPr/>
        </p:nvSpPr>
        <p:spPr>
          <a:xfrm>
            <a:off x="9548446" y="-756138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此处可以插入一张大众化服装的图片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B75C49-9B06-0647-8D60-B76B2FEE1A71}"/>
              </a:ext>
            </a:extLst>
          </p:cNvPr>
          <p:cNvSpPr txBox="1"/>
          <p:nvPr/>
        </p:nvSpPr>
        <p:spPr>
          <a:xfrm>
            <a:off x="8985338" y="2694773"/>
            <a:ext cx="18649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50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此處可以插入一張大眾化服裝的圖片</a:t>
            </a:r>
            <a:endParaRPr lang="en-US" dirty="0">
              <a:solidFill>
                <a:schemeClr val="bg1">
                  <a:lumMod val="50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641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4BE9-00B5-9D42-9DCB-1E780232F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613" y="209603"/>
            <a:ext cx="10515600" cy="88290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普遍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(adv./adj.)</a:t>
            </a:r>
            <a:r>
              <a:rPr lang="zh-CN" altLang="en-US" dirty="0">
                <a:solidFill>
                  <a:schemeClr val="tx1"/>
                </a:solidFill>
              </a:rPr>
              <a:t>              普通</a:t>
            </a:r>
            <a:r>
              <a:rPr lang="en-US" altLang="zh-CN" dirty="0">
                <a:solidFill>
                  <a:schemeClr val="tx1"/>
                </a:solidFill>
              </a:rPr>
              <a:t>(adj.)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0A535-3C66-C247-91D7-F53C70361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2881745"/>
            <a:ext cx="11665130" cy="387175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近十年來，網上購物越來越</a:t>
            </a:r>
            <a:r>
              <a:rPr lang="en-US" altLang="zh-CN" sz="3200" dirty="0"/>
              <a:t>___</a:t>
            </a:r>
            <a:r>
              <a:rPr lang="zh-CN" altLang="en-US" sz="3200" dirty="0"/>
              <a:t>，購物網站的服務越來越完善。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以前，同性戀者們</a:t>
            </a:r>
            <a:r>
              <a:rPr lang="en-US" altLang="zh-CN" sz="3200" dirty="0"/>
              <a:t>____</a:t>
            </a:r>
            <a:r>
              <a:rPr lang="zh-CN" altLang="en-US" sz="3200" dirty="0"/>
              <a:t>遮遮掩掩；而如今出櫃的人越來越多。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你得的是</a:t>
            </a:r>
            <a:r>
              <a:rPr lang="en-US" altLang="zh-CN" sz="3200" dirty="0"/>
              <a:t>____</a:t>
            </a:r>
            <a:r>
              <a:rPr lang="zh-CN" altLang="en-US" sz="3200" dirty="0"/>
              <a:t>感冒還是</a:t>
            </a:r>
            <a:r>
              <a:rPr lang="zh-CN" altLang="en-US" sz="3200" u="sng" dirty="0"/>
              <a:t>流感</a:t>
            </a:r>
            <a:r>
              <a:rPr lang="en-US" altLang="zh-CN" sz="3200" dirty="0"/>
              <a:t>(</a:t>
            </a:r>
            <a:r>
              <a:rPr lang="zh-CN" altLang="en-US" sz="3200" dirty="0"/>
              <a:t>流行性感冒</a:t>
            </a:r>
            <a:r>
              <a:rPr lang="en-US" altLang="zh-CN" sz="3200" dirty="0"/>
              <a:t>)</a:t>
            </a:r>
            <a:r>
              <a:rPr lang="zh-CN" altLang="en-US" sz="3200" dirty="0"/>
              <a:t>？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你上的高中是重點高中還是</a:t>
            </a:r>
            <a:r>
              <a:rPr lang="en-US" altLang="zh-CN" sz="3200" dirty="0"/>
              <a:t>____</a:t>
            </a:r>
            <a:r>
              <a:rPr lang="zh-CN" altLang="en-US" sz="3200" dirty="0"/>
              <a:t>高中？</a:t>
            </a:r>
            <a:endParaRPr lang="en-US" sz="3000" dirty="0"/>
          </a:p>
          <a:p>
            <a:endParaRPr lang="en-US" sz="3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30EFFB-AC07-AC42-97FD-FD277336999C}"/>
              </a:ext>
            </a:extLst>
          </p:cNvPr>
          <p:cNvSpPr txBox="1"/>
          <p:nvPr/>
        </p:nvSpPr>
        <p:spPr>
          <a:xfrm>
            <a:off x="5035021" y="4477357"/>
            <a:ext cx="53732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flu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0AE068-2500-B54E-98F0-E645DD67B996}"/>
              </a:ext>
            </a:extLst>
          </p:cNvPr>
          <p:cNvSpPr txBox="1"/>
          <p:nvPr/>
        </p:nvSpPr>
        <p:spPr>
          <a:xfrm>
            <a:off x="5558032" y="2730306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adv?</a:t>
            </a:r>
            <a:r>
              <a:rPr lang="zh-CN" altLang="en-US" dirty="0"/>
              <a:t> </a:t>
            </a:r>
            <a:r>
              <a:rPr lang="en-US" altLang="zh-CN" dirty="0"/>
              <a:t>adj?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AFC1A8-914E-C04E-8A5D-ED00211BDF69}"/>
              </a:ext>
            </a:extLst>
          </p:cNvPr>
          <p:cNvSpPr txBox="1"/>
          <p:nvPr/>
        </p:nvSpPr>
        <p:spPr>
          <a:xfrm>
            <a:off x="3933896" y="3639299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 </a:t>
            </a:r>
            <a:r>
              <a:rPr lang="en-US" altLang="zh-CN" dirty="0"/>
              <a:t>adv?</a:t>
            </a:r>
            <a:r>
              <a:rPr lang="zh-CN" altLang="en-US" dirty="0"/>
              <a:t> </a:t>
            </a:r>
            <a:r>
              <a:rPr lang="en-US" altLang="zh-CN" dirty="0"/>
              <a:t>adj?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5D5CA7-835E-2840-A3A4-66F2CC293C58}"/>
              </a:ext>
            </a:extLst>
          </p:cNvPr>
          <p:cNvSpPr txBox="1"/>
          <p:nvPr/>
        </p:nvSpPr>
        <p:spPr>
          <a:xfrm>
            <a:off x="6733312" y="1054456"/>
            <a:ext cx="34532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" pitchFamily="2" charset="0"/>
              </a:rPr>
              <a:t>emphasizing that </a:t>
            </a:r>
            <a:r>
              <a:rPr lang="en-US" sz="2400" dirty="0">
                <a:highlight>
                  <a:srgbClr val="FFFF00"/>
                </a:highlight>
                <a:latin typeface="Times" pitchFamily="2" charset="0"/>
              </a:rPr>
              <a:t>certain things or people </a:t>
            </a:r>
            <a:r>
              <a:rPr lang="en-US" sz="2400" dirty="0">
                <a:latin typeface="Times" pitchFamily="2" charset="0"/>
              </a:rPr>
              <a:t>are </a:t>
            </a:r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not out of the ordinary</a:t>
            </a:r>
            <a:r>
              <a:rPr lang="en-US" sz="2400" dirty="0">
                <a:latin typeface="Times" pitchFamily="2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DBAB74-9ABD-134C-A412-2BCB1E1E5EE7}"/>
              </a:ext>
            </a:extLst>
          </p:cNvPr>
          <p:cNvSpPr txBox="1"/>
          <p:nvPr/>
        </p:nvSpPr>
        <p:spPr>
          <a:xfrm>
            <a:off x="1087275" y="1066192"/>
            <a:ext cx="50430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" pitchFamily="2" charset="0"/>
              </a:rPr>
              <a:t>describe that certain</a:t>
            </a:r>
            <a:r>
              <a:rPr lang="zh-CN" altLang="en-US" sz="2400" dirty="0">
                <a:latin typeface="Times" pitchFamily="2" charset="0"/>
              </a:rPr>
              <a:t> </a:t>
            </a:r>
            <a:r>
              <a:rPr lang="en-US" altLang="zh-CN" sz="2400" dirty="0">
                <a:highlight>
                  <a:srgbClr val="FFFF00"/>
                </a:highlight>
                <a:latin typeface="Times" pitchFamily="2" charset="0"/>
              </a:rPr>
              <a:t>issue/</a:t>
            </a:r>
            <a:r>
              <a:rPr lang="zh-CN" altLang="en-US" sz="2400" dirty="0">
                <a:highlight>
                  <a:srgbClr val="FFFF00"/>
                </a:highlight>
                <a:latin typeface="Times" pitchFamily="2" charset="0"/>
              </a:rPr>
              <a:t> </a:t>
            </a:r>
            <a:r>
              <a:rPr lang="en-US" altLang="zh-CN" sz="2400" dirty="0">
                <a:highlight>
                  <a:srgbClr val="FFFF00"/>
                </a:highlight>
                <a:latin typeface="Times" pitchFamily="2" charset="0"/>
              </a:rPr>
              <a:t>phenomenon/situation</a:t>
            </a:r>
            <a:r>
              <a:rPr lang="en-US" sz="2400" dirty="0">
                <a:highlight>
                  <a:srgbClr val="FFFF00"/>
                </a:highlight>
                <a:latin typeface="Times" pitchFamily="2" charset="0"/>
              </a:rPr>
              <a:t> </a:t>
            </a:r>
            <a:r>
              <a:rPr lang="en-US" sz="2400" dirty="0">
                <a:latin typeface="Times" pitchFamily="2" charset="0"/>
              </a:rPr>
              <a:t>is universal and </a:t>
            </a:r>
            <a:r>
              <a:rPr lang="en-US" sz="2400" dirty="0">
                <a:solidFill>
                  <a:srgbClr val="FF0000"/>
                </a:solidFill>
                <a:latin typeface="Times" pitchFamily="2" charset="0"/>
              </a:rPr>
              <a:t>widely known, accepted, occurring</a:t>
            </a:r>
          </a:p>
          <a:p>
            <a:r>
              <a:rPr lang="en-US" altLang="zh-CN" sz="2400" dirty="0">
                <a:latin typeface="Times" pitchFamily="2" charset="0"/>
                <a:ea typeface="SimSun" panose="02010600030101010101" pitchFamily="2" charset="-122"/>
              </a:rPr>
              <a:t>(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問題 </a:t>
            </a:r>
            <a:r>
              <a:rPr lang="en-US" altLang="zh-CN" sz="2400" dirty="0">
                <a:latin typeface="Times" pitchFamily="2" charset="0"/>
                <a:ea typeface="SimSun" panose="02010600030101010101" pitchFamily="2" charset="-122"/>
              </a:rPr>
              <a:t>/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 現象 </a:t>
            </a:r>
            <a:r>
              <a:rPr lang="en-US" altLang="zh-CN" sz="2400" dirty="0">
                <a:latin typeface="Times" pitchFamily="2" charset="0"/>
                <a:ea typeface="SimSun" panose="02010600030101010101" pitchFamily="2" charset="-122"/>
              </a:rPr>
              <a:t>/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 情況</a:t>
            </a:r>
            <a:r>
              <a:rPr lang="en-US" altLang="zh-CN" sz="2400" dirty="0">
                <a:latin typeface="Times" pitchFamily="2" charset="0"/>
                <a:ea typeface="SimSun" panose="02010600030101010101" pitchFamily="2" charset="-122"/>
              </a:rPr>
              <a:t>)</a:t>
            </a:r>
            <a:endParaRPr lang="en-US" sz="2400" dirty="0">
              <a:solidFill>
                <a:srgbClr val="FF0000"/>
              </a:solidFill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7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D4838-6BF3-D04A-A690-F0553BF49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常見的詞語搭配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D1269-E411-F044-B4A4-A928CDAA3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68" y="1116459"/>
            <a:ext cx="2745306" cy="4644725"/>
          </a:xfrm>
        </p:spPr>
        <p:txBody>
          <a:bodyPr>
            <a:normAutofit/>
          </a:bodyPr>
          <a:lstStyle/>
          <a:p>
            <a:r>
              <a:rPr lang="en-US" dirty="0" err="1"/>
              <a:t>維護</a:t>
            </a:r>
            <a:r>
              <a:rPr lang="en-US" altLang="zh-CN" dirty="0"/>
              <a:t>/</a:t>
            </a:r>
            <a:r>
              <a:rPr lang="zh-CN" altLang="en-US" dirty="0"/>
              <a:t>保障</a:t>
            </a:r>
            <a:endParaRPr lang="en-US" dirty="0"/>
          </a:p>
          <a:p>
            <a:r>
              <a:rPr lang="en-US" dirty="0" err="1"/>
              <a:t>遭受</a:t>
            </a:r>
            <a:endParaRPr lang="en-US" dirty="0"/>
          </a:p>
          <a:p>
            <a:r>
              <a:rPr lang="en-US" dirty="0" err="1"/>
              <a:t>被</a:t>
            </a:r>
            <a:endParaRPr lang="en-US" dirty="0"/>
          </a:p>
          <a:p>
            <a:r>
              <a:rPr lang="en-US" dirty="0" err="1"/>
              <a:t>提高</a:t>
            </a:r>
            <a:endParaRPr lang="en-US" dirty="0"/>
          </a:p>
          <a:p>
            <a:r>
              <a:rPr lang="en-US" dirty="0" err="1"/>
              <a:t>提供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9AF14FC-4168-0645-8984-BC427AE6BED5}"/>
              </a:ext>
            </a:extLst>
          </p:cNvPr>
          <p:cNvSpPr txBox="1">
            <a:spLocks/>
          </p:cNvSpPr>
          <p:nvPr/>
        </p:nvSpPr>
        <p:spPr>
          <a:xfrm>
            <a:off x="4474098" y="1087275"/>
            <a:ext cx="6744789" cy="5143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忽視</a:t>
            </a:r>
            <a:r>
              <a:rPr lang="zh-CN" altLang="en-US" dirty="0">
                <a:solidFill>
                  <a:srgbClr val="7030A0"/>
                </a:solidFill>
              </a:rPr>
              <a:t>、</a:t>
            </a:r>
            <a:r>
              <a:rPr lang="zh-CN" altLang="en-US" dirty="0"/>
              <a:t>歧視、嘲諷、嘲笑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權益</a:t>
            </a:r>
            <a:r>
              <a:rPr lang="zh-CN" altLang="en-US" dirty="0"/>
              <a:t>、利益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歧視</a:t>
            </a:r>
            <a:r>
              <a:rPr lang="zh-CN" altLang="en-US" dirty="0"/>
              <a:t>、嘲諷、白眼、嘲笑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服務</a:t>
            </a:r>
            <a:r>
              <a:rPr lang="zh-CN" altLang="en-US" dirty="0"/>
              <a:t>、支持</a:t>
            </a:r>
            <a:endParaRPr lang="en-US" altLang="zh-CN" dirty="0"/>
          </a:p>
          <a:p>
            <a:pPr marL="0" indent="0">
              <a:buNone/>
            </a:pPr>
            <a:r>
              <a:rPr lang="en-US" dirty="0" err="1"/>
              <a:t>程度</a:t>
            </a:r>
            <a:r>
              <a:rPr lang="zh-CN" altLang="en-US" dirty="0"/>
              <a:t>、</a:t>
            </a:r>
            <a:r>
              <a:rPr lang="en-US" altLang="zh-CN" dirty="0"/>
              <a:t>…</a:t>
            </a:r>
            <a:r>
              <a:rPr lang="zh-CN" altLang="en-US" dirty="0"/>
              <a:t>率、能力、成績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FF20C12-0FE7-CC4F-9EF4-DBD760152A9A}"/>
              </a:ext>
            </a:extLst>
          </p:cNvPr>
          <p:cNvCxnSpPr/>
          <p:nvPr/>
        </p:nvCxnSpPr>
        <p:spPr>
          <a:xfrm>
            <a:off x="2338251" y="1619794"/>
            <a:ext cx="1896006" cy="875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1EC453-C3F3-8245-96F7-65D3C034188A}"/>
              </a:ext>
            </a:extLst>
          </p:cNvPr>
          <p:cNvCxnSpPr/>
          <p:nvPr/>
        </p:nvCxnSpPr>
        <p:spPr>
          <a:xfrm>
            <a:off x="2168219" y="2599509"/>
            <a:ext cx="2103335" cy="829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016BCE-BDD7-E345-9CD1-65F7DA872DE2}"/>
              </a:ext>
            </a:extLst>
          </p:cNvPr>
          <p:cNvCxnSpPr/>
          <p:nvPr/>
        </p:nvCxnSpPr>
        <p:spPr>
          <a:xfrm flipV="1">
            <a:off x="2205516" y="1619794"/>
            <a:ext cx="2157478" cy="186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71305D-0C75-BE43-ABEB-57CC53A196E2}"/>
              </a:ext>
            </a:extLst>
          </p:cNvPr>
          <p:cNvCxnSpPr>
            <a:cxnSpLocks/>
          </p:cNvCxnSpPr>
          <p:nvPr/>
        </p:nvCxnSpPr>
        <p:spPr>
          <a:xfrm>
            <a:off x="2094412" y="4464814"/>
            <a:ext cx="2379686" cy="904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4BD7F5-61EB-4244-AD85-D09692B16D6C}"/>
              </a:ext>
            </a:extLst>
          </p:cNvPr>
          <p:cNvCxnSpPr>
            <a:cxnSpLocks/>
          </p:cNvCxnSpPr>
          <p:nvPr/>
        </p:nvCxnSpPr>
        <p:spPr>
          <a:xfrm flipV="1">
            <a:off x="2141147" y="4462131"/>
            <a:ext cx="2221847" cy="9874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97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17677-F688-6F4F-AFA0-013DAE43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常見的詞語搭配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19BD3-AE71-8646-A93F-9230C379E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7"/>
            <a:ext cx="3620518" cy="3145090"/>
          </a:xfrm>
        </p:spPr>
        <p:txBody>
          <a:bodyPr/>
          <a:lstStyle/>
          <a:p>
            <a:r>
              <a:rPr lang="en-US" dirty="0" err="1"/>
              <a:t>小心翼翼地</a:t>
            </a:r>
            <a:endParaRPr lang="en-US" dirty="0"/>
          </a:p>
          <a:p>
            <a:r>
              <a:rPr lang="en-US" dirty="0" err="1"/>
              <a:t>大大方方地</a:t>
            </a:r>
            <a:endParaRPr lang="en-US" dirty="0"/>
          </a:p>
          <a:p>
            <a:r>
              <a:rPr lang="en-US" dirty="0" err="1"/>
              <a:t>勇敢自信地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9DFBFD8-0FF1-054C-9716-B607FE8C3FAB}"/>
              </a:ext>
            </a:extLst>
          </p:cNvPr>
          <p:cNvSpPr txBox="1">
            <a:spLocks/>
          </p:cNvSpPr>
          <p:nvPr/>
        </p:nvSpPr>
        <p:spPr>
          <a:xfrm>
            <a:off x="5101117" y="1106637"/>
            <a:ext cx="3620518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遮掩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承認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接納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3CF604C-62BF-7740-8948-7D6574D07F2C}"/>
              </a:ext>
            </a:extLst>
          </p:cNvPr>
          <p:cNvSpPr txBox="1">
            <a:spLocks/>
          </p:cNvSpPr>
          <p:nvPr/>
        </p:nvSpPr>
        <p:spPr>
          <a:xfrm>
            <a:off x="137160" y="4114800"/>
            <a:ext cx="11969931" cy="1828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把下面的詞分成兩組</a:t>
            </a:r>
            <a:r>
              <a:rPr lang="zh-CN" altLang="en-US" dirty="0">
                <a:solidFill>
                  <a:srgbClr val="0070C0"/>
                </a:solidFill>
              </a:rPr>
              <a:t>：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err="1"/>
              <a:t>支持</a:t>
            </a:r>
            <a:r>
              <a:rPr lang="zh-CN" altLang="en-US" dirty="0"/>
              <a:t>  反對  了解   嘲諷   接納   忽視   尊重  歧視  包容  陪伴</a:t>
            </a:r>
            <a:endParaRPr lang="en-US" altLang="zh-CN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2CF978-C0E6-3B46-95CC-A09C101FCBB6}"/>
              </a:ext>
            </a:extLst>
          </p:cNvPr>
          <p:cNvSpPr txBox="1">
            <a:spLocks/>
          </p:cNvSpPr>
          <p:nvPr/>
        </p:nvSpPr>
        <p:spPr>
          <a:xfrm>
            <a:off x="139267" y="5070852"/>
            <a:ext cx="11969931" cy="900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highlight>
                  <a:srgbClr val="FFFF00"/>
                </a:highlight>
              </a:rPr>
              <a:t>支持</a:t>
            </a:r>
            <a:r>
              <a:rPr lang="zh-CN" altLang="en-US" dirty="0"/>
              <a:t>  反對  </a:t>
            </a:r>
            <a:r>
              <a:rPr lang="zh-CN" altLang="en-US" dirty="0">
                <a:highlight>
                  <a:srgbClr val="FFFF00"/>
                </a:highlight>
              </a:rPr>
              <a:t>了解</a:t>
            </a:r>
            <a:r>
              <a:rPr lang="zh-CN" altLang="en-US" dirty="0"/>
              <a:t>   嘲諷   </a:t>
            </a:r>
            <a:r>
              <a:rPr lang="zh-CN" altLang="en-US" dirty="0">
                <a:highlight>
                  <a:srgbClr val="FFFF00"/>
                </a:highlight>
              </a:rPr>
              <a:t>接納</a:t>
            </a:r>
            <a:r>
              <a:rPr lang="zh-CN" altLang="en-US" dirty="0"/>
              <a:t>   忽視   </a:t>
            </a:r>
            <a:r>
              <a:rPr lang="zh-CN" altLang="en-US" dirty="0">
                <a:highlight>
                  <a:srgbClr val="FFFF00"/>
                </a:highlight>
              </a:rPr>
              <a:t>尊重</a:t>
            </a:r>
            <a:r>
              <a:rPr lang="zh-CN" altLang="en-US" dirty="0"/>
              <a:t>  歧視  </a:t>
            </a:r>
            <a:r>
              <a:rPr lang="zh-CN" altLang="en-US" dirty="0">
                <a:highlight>
                  <a:srgbClr val="FFFF00"/>
                </a:highlight>
              </a:rPr>
              <a:t>包容</a:t>
            </a:r>
            <a:r>
              <a:rPr lang="zh-CN" altLang="en-US" dirty="0"/>
              <a:t>  </a:t>
            </a:r>
            <a:r>
              <a:rPr lang="zh-CN" altLang="en-US" dirty="0">
                <a:highlight>
                  <a:srgbClr val="FFFF00"/>
                </a:highlight>
              </a:rPr>
              <a:t>陪伴</a:t>
            </a:r>
            <a:endParaRPr lang="en-US" altLang="zh-CN" dirty="0">
              <a:highlight>
                <a:srgbClr val="FFFF00"/>
              </a:highlight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CE2373-80BB-5341-82E2-FAB434E48EDE}"/>
              </a:ext>
            </a:extLst>
          </p:cNvPr>
          <p:cNvCxnSpPr>
            <a:cxnSpLocks/>
          </p:cNvCxnSpPr>
          <p:nvPr/>
        </p:nvCxnSpPr>
        <p:spPr>
          <a:xfrm>
            <a:off x="3375803" y="1529519"/>
            <a:ext cx="1731916" cy="62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B1D49F3-97DE-A742-81A2-CCDA10CF5F5D}"/>
              </a:ext>
            </a:extLst>
          </p:cNvPr>
          <p:cNvCxnSpPr>
            <a:cxnSpLocks/>
          </p:cNvCxnSpPr>
          <p:nvPr/>
        </p:nvCxnSpPr>
        <p:spPr>
          <a:xfrm>
            <a:off x="3355993" y="2599508"/>
            <a:ext cx="1723103" cy="60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882848A-FC23-7648-AE4E-67D8B8D146BC}"/>
              </a:ext>
            </a:extLst>
          </p:cNvPr>
          <p:cNvCxnSpPr>
            <a:cxnSpLocks/>
          </p:cNvCxnSpPr>
          <p:nvPr/>
        </p:nvCxnSpPr>
        <p:spPr>
          <a:xfrm flipV="1">
            <a:off x="3271193" y="2659822"/>
            <a:ext cx="1836526" cy="875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023EAB-8E4B-444C-90BA-99D6E95080B6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3375803" y="2629665"/>
            <a:ext cx="1725314" cy="7993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74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86188-064D-AA40-A2DA-0B88012D9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97" y="113598"/>
            <a:ext cx="12619964" cy="882907"/>
          </a:xfrm>
        </p:spPr>
        <p:txBody>
          <a:bodyPr>
            <a:noAutofit/>
          </a:bodyPr>
          <a:lstStyle/>
          <a:p>
            <a:r>
              <a:rPr lang="zh-CN" altLang="en-US" sz="3600" dirty="0"/>
              <a:t>隨著</a:t>
            </a:r>
            <a:r>
              <a:rPr lang="en-US" altLang="zh-CN" sz="3600" dirty="0"/>
              <a:t>... </a:t>
            </a:r>
            <a:r>
              <a:rPr lang="zh-CN" altLang="en-US" sz="3600" dirty="0">
                <a:solidFill>
                  <a:srgbClr val="FF0000"/>
                </a:solidFill>
              </a:rPr>
              <a:t>的</a:t>
            </a:r>
            <a:r>
              <a:rPr lang="zh-CN" altLang="en-US" sz="3600" dirty="0">
                <a:solidFill>
                  <a:schemeClr val="tx1"/>
                </a:solidFill>
              </a:rPr>
              <a:t>發展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提高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降低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升高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下降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增加</a:t>
            </a:r>
            <a:r>
              <a:rPr lang="en-US" altLang="zh-CN" sz="3600" dirty="0">
                <a:solidFill>
                  <a:schemeClr val="tx1"/>
                </a:solidFill>
              </a:rPr>
              <a:t>/</a:t>
            </a:r>
            <a:r>
              <a:rPr lang="zh-CN" altLang="en-US" sz="3600" dirty="0">
                <a:solidFill>
                  <a:schemeClr val="tx1"/>
                </a:solidFill>
              </a:rPr>
              <a:t>減少，</a:t>
            </a:r>
            <a:r>
              <a:rPr lang="en-US" altLang="zh-CN" sz="3600" dirty="0"/>
              <a:t>…</a:t>
            </a:r>
            <a:r>
              <a:rPr lang="zh-CN" altLang="en-US" sz="3600" dirty="0"/>
              <a:t>越來越</a:t>
            </a:r>
            <a:r>
              <a:rPr lang="en-US" altLang="zh-CN" sz="3600" dirty="0"/>
              <a:t>…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568D6-6E57-7F40-9EA8-9B2DB4A38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83" y="1255925"/>
            <a:ext cx="10866191" cy="4644725"/>
          </a:xfrm>
        </p:spPr>
        <p:txBody>
          <a:bodyPr>
            <a:normAutofit/>
          </a:bodyPr>
          <a:lstStyle/>
          <a:p>
            <a:pPr marL="401638" indent="-401638">
              <a:buFont typeface="+mj-lt"/>
              <a:buAutoNum type="arabicPeriod"/>
              <a:tabLst>
                <a:tab pos="504825" algn="l"/>
              </a:tabLst>
            </a:pPr>
            <a:r>
              <a:rPr lang="zh-CN" altLang="en-US" dirty="0">
                <a:solidFill>
                  <a:srgbClr val="FF0000"/>
                </a:solidFill>
              </a:rPr>
              <a:t>隨著</a:t>
            </a:r>
            <a:r>
              <a:rPr lang="zh-CN" altLang="en-US" dirty="0"/>
              <a:t>社會</a:t>
            </a:r>
            <a:r>
              <a:rPr lang="zh-CN" altLang="en-US" dirty="0">
                <a:solidFill>
                  <a:srgbClr val="FF0000"/>
                </a:solidFill>
              </a:rPr>
              <a:t>的發展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越來越多的人</a:t>
            </a:r>
            <a:r>
              <a:rPr lang="zh-CN" altLang="en-US" dirty="0"/>
              <a:t>接觸到更加多元化的世界，思想觀念也</a:t>
            </a:r>
            <a:r>
              <a:rPr lang="zh-CN" altLang="en-US" dirty="0">
                <a:solidFill>
                  <a:srgbClr val="FF0000"/>
                </a:solidFill>
              </a:rPr>
              <a:t>變得</a:t>
            </a:r>
            <a:r>
              <a:rPr lang="zh-CN" altLang="en-US" dirty="0"/>
              <a:t>開明</a:t>
            </a:r>
            <a:r>
              <a:rPr lang="zh-CN" altLang="en-US" dirty="0">
                <a:solidFill>
                  <a:srgbClr val="FF0000"/>
                </a:solidFill>
              </a:rPr>
              <a:t>起來</a:t>
            </a:r>
            <a:r>
              <a:rPr lang="zh-CN" altLang="en-US" dirty="0"/>
              <a:t>。 
隨著</a:t>
            </a:r>
            <a:r>
              <a:rPr lang="zh-CN" altLang="en-US" u="sng" dirty="0"/>
              <a:t>互聯網</a:t>
            </a:r>
            <a:r>
              <a:rPr lang="zh-CN" altLang="en-US" dirty="0"/>
              <a:t>技術的發展，</a:t>
            </a:r>
            <a:r>
              <a:rPr lang="en-US" altLang="zh-CN" dirty="0"/>
              <a:t>......</a:t>
            </a:r>
            <a:endParaRPr lang="en-US" dirty="0"/>
          </a:p>
          <a:p>
            <a:pPr marL="401638" indent="-401638">
              <a:buFont typeface="+mj-lt"/>
              <a:buAutoNum type="arabicPeriod"/>
              <a:tabLst>
                <a:tab pos="504825" algn="l"/>
              </a:tabLst>
            </a:pPr>
            <a:r>
              <a:rPr lang="zh-CN" altLang="en-US" dirty="0"/>
              <a:t>隨著</a:t>
            </a:r>
            <a:r>
              <a:rPr lang="en-US" altLang="zh-CN" dirty="0"/>
              <a:t>……</a:t>
            </a:r>
            <a:r>
              <a:rPr lang="zh-CN" altLang="en-US" dirty="0"/>
              <a:t>，有越來越多的同性戀者出櫃。</a:t>
            </a:r>
            <a:r>
              <a:rPr lang="en-US" altLang="zh-CN" dirty="0"/>
              <a:t>
</a:t>
            </a:r>
            <a:r>
              <a:rPr lang="zh-CN" altLang="en-US" dirty="0"/>
              <a:t>隨著</a:t>
            </a:r>
            <a:r>
              <a:rPr lang="zh-CN" altLang="en-US" u="sng" dirty="0"/>
              <a:t>俄烏戰爭</a:t>
            </a:r>
            <a:r>
              <a:rPr lang="zh-CN" altLang="en-US" dirty="0"/>
              <a:t>的升級，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4B964F-517F-4E48-9DFD-953A7D246230}"/>
              </a:ext>
            </a:extLst>
          </p:cNvPr>
          <p:cNvSpPr txBox="1"/>
          <p:nvPr/>
        </p:nvSpPr>
        <p:spPr>
          <a:xfrm>
            <a:off x="2094701" y="3700145"/>
            <a:ext cx="945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Internet</a:t>
            </a:r>
          </a:p>
        </p:txBody>
      </p:sp>
      <p:pic>
        <p:nvPicPr>
          <p:cNvPr id="2050" name="Picture 2" descr="找一条关于网恋的说说">
            <a:extLst>
              <a:ext uri="{FF2B5EF4-FFF2-40B4-BE49-F238E27FC236}">
                <a16:creationId xmlns:a16="http://schemas.microsoft.com/office/drawing/2014/main" id="{A6DBBBB8-FCE4-134C-9C74-46D992127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269" y="2933905"/>
            <a:ext cx="1978594" cy="131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浅谈网上购物的利与弊» 生活月刊">
            <a:extLst>
              <a:ext uri="{FF2B5EF4-FFF2-40B4-BE49-F238E27FC236}">
                <a16:creationId xmlns:a16="http://schemas.microsoft.com/office/drawing/2014/main" id="{07CFEC7D-828C-7048-9F21-3A0DDD5D0C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618" y="2980822"/>
            <a:ext cx="1857376" cy="115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网课”时代，如何重构学校教育教学形态？_目标">
            <a:extLst>
              <a:ext uri="{FF2B5EF4-FFF2-40B4-BE49-F238E27FC236}">
                <a16:creationId xmlns:a16="http://schemas.microsoft.com/office/drawing/2014/main" id="{443A4612-1BCD-FB43-9C71-B4FC6360F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824" y="3078666"/>
            <a:ext cx="1635202" cy="1078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FEF539-3B48-FB4A-8658-384892F0AB6E}"/>
              </a:ext>
            </a:extLst>
          </p:cNvPr>
          <p:cNvSpPr txBox="1"/>
          <p:nvPr/>
        </p:nvSpPr>
        <p:spPr>
          <a:xfrm>
            <a:off x="1711235" y="5681866"/>
            <a:ext cx="2141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Russo-Ukrainian War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BCEA13-30E5-7943-888A-1DD2D733FE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4379" y="5161168"/>
            <a:ext cx="1707965" cy="14789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9ADC827-3FED-FD40-8652-E057D4E4BAA9}"/>
              </a:ext>
            </a:extLst>
          </p:cNvPr>
          <p:cNvSpPr txBox="1"/>
          <p:nvPr/>
        </p:nvSpPr>
        <p:spPr>
          <a:xfrm>
            <a:off x="124397" y="806802"/>
            <a:ext cx="10001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highlight>
                  <a:srgbClr val="FFFF00"/>
                </a:highlight>
              </a:rPr>
              <a:t>Along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with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/>
              <a:t>the</a:t>
            </a:r>
            <a:r>
              <a:rPr lang="zh-CN" altLang="en-US" sz="2000" dirty="0"/>
              <a:t> </a:t>
            </a:r>
            <a:r>
              <a:rPr lang="en-US" altLang="zh-CN" sz="2000" u="sng" dirty="0"/>
              <a:t>development/improvement/decrease</a:t>
            </a:r>
            <a:r>
              <a:rPr lang="zh-CN" altLang="en-US" sz="2000" dirty="0"/>
              <a:t> </a:t>
            </a:r>
            <a:r>
              <a:rPr lang="en-US" altLang="zh-CN" sz="2000" dirty="0"/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A,</a:t>
            </a:r>
            <a:r>
              <a:rPr lang="zh-CN" altLang="en-US" sz="2000" dirty="0"/>
              <a:t> </a:t>
            </a:r>
            <a:r>
              <a:rPr lang="en-US" altLang="zh-CN" sz="2000" dirty="0"/>
              <a:t>situation</a:t>
            </a:r>
            <a:r>
              <a:rPr lang="zh-CN" altLang="en-US" sz="2000" dirty="0"/>
              <a:t> </a:t>
            </a:r>
            <a:r>
              <a:rPr lang="en-US" altLang="zh-CN" sz="2000" dirty="0"/>
              <a:t>B</a:t>
            </a:r>
            <a:r>
              <a:rPr lang="zh-CN" altLang="en-US" sz="2000" dirty="0"/>
              <a:t> </a:t>
            </a:r>
            <a:r>
              <a:rPr lang="en-US" altLang="zh-CN" sz="2000" dirty="0"/>
              <a:t>is</a:t>
            </a:r>
            <a:r>
              <a:rPr lang="zh-CN" altLang="en-US" sz="2000" dirty="0"/>
              <a:t> </a:t>
            </a:r>
            <a:r>
              <a:rPr lang="en-US" altLang="zh-CN" sz="2000" dirty="0"/>
              <a:t>reacting</a:t>
            </a:r>
            <a:r>
              <a:rPr lang="zh-CN" altLang="en-US" sz="2000" dirty="0"/>
              <a:t> </a:t>
            </a:r>
            <a:r>
              <a:rPr lang="en-US" altLang="zh-CN" sz="2000" dirty="0"/>
              <a:t>along</a:t>
            </a:r>
            <a:r>
              <a:rPr lang="zh-CN" altLang="en-US" sz="2000" dirty="0"/>
              <a:t> </a:t>
            </a:r>
            <a:r>
              <a:rPr lang="en-US" altLang="zh-CN" sz="2000" dirty="0"/>
              <a:t>with</a:t>
            </a:r>
            <a:r>
              <a:rPr lang="zh-CN" altLang="en-US" sz="2000" dirty="0"/>
              <a:t> </a:t>
            </a:r>
            <a:r>
              <a:rPr lang="en-US" altLang="zh-CN" sz="2000" dirty="0"/>
              <a:t>it.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628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274F8-49AA-8448-8763-3AF7CA20E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有問題嗎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94E4E-FBBE-074E-9167-6506A02E1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635" y="1087276"/>
            <a:ext cx="11560628" cy="5770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1.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隨着</a:t>
            </a:r>
            <a:r>
              <a:rPr lang="zh-CN" altLang="en-US" dirty="0"/>
              <a:t>人們生活水平的</a:t>
            </a:r>
            <a:r>
              <a:rPr lang="zh-CN" altLang="en-US" dirty="0">
                <a:solidFill>
                  <a:srgbClr val="0070C0"/>
                </a:solidFill>
              </a:rPr>
              <a:t>提高</a:t>
            </a:r>
            <a:r>
              <a:rPr lang="zh-CN" altLang="en-US" dirty="0"/>
              <a:t>，人們的生活費用</a:t>
            </a:r>
            <a:r>
              <a:rPr lang="zh-CN" altLang="en-US" dirty="0">
                <a:solidFill>
                  <a:srgbClr val="0070C0"/>
                </a:solidFill>
              </a:rPr>
              <a:t>增加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    </a:t>
            </a:r>
            <a:r>
              <a:rPr lang="en-US" altLang="zh-CN" dirty="0">
                <a:solidFill>
                  <a:srgbClr val="FF0000"/>
                </a:solidFill>
              </a:rPr>
              <a:t>along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with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0070C0"/>
                </a:solidFill>
              </a:rPr>
              <a:t>change</a:t>
            </a:r>
            <a:r>
              <a:rPr lang="zh-CN" altLang="en-US" dirty="0">
                <a:solidFill>
                  <a:srgbClr val="0070C0"/>
                </a:solidFill>
              </a:rPr>
              <a:t> </a:t>
            </a:r>
            <a:r>
              <a:rPr lang="en-US" altLang="zh-CN" dirty="0">
                <a:solidFill>
                  <a:srgbClr val="0070C0"/>
                </a:solidFill>
              </a:rPr>
              <a:t>A</a:t>
            </a:r>
            <a:r>
              <a:rPr lang="zh-CN" altLang="en-US" dirty="0"/>
              <a:t>，</a:t>
            </a:r>
            <a:r>
              <a:rPr lang="en-US" altLang="zh-CN" dirty="0">
                <a:solidFill>
                  <a:srgbClr val="0070C0"/>
                </a:solidFill>
              </a:rPr>
              <a:t>change</a:t>
            </a:r>
            <a:r>
              <a:rPr lang="zh-CN" altLang="en-US" dirty="0">
                <a:solidFill>
                  <a:srgbClr val="0070C0"/>
                </a:solidFill>
              </a:rPr>
              <a:t> </a:t>
            </a:r>
            <a:r>
              <a:rPr lang="en-US" altLang="zh-CN" dirty="0">
                <a:solidFill>
                  <a:srgbClr val="0070C0"/>
                </a:solidFill>
              </a:rPr>
              <a:t>B</a:t>
            </a:r>
            <a:r>
              <a:rPr lang="zh-CN" altLang="en-US" dirty="0">
                <a:solidFill>
                  <a:srgbClr val="0070C0"/>
                </a:solidFill>
              </a:rPr>
              <a:t> </a:t>
            </a:r>
            <a:r>
              <a:rPr lang="en-US" altLang="zh-CN" dirty="0"/>
              <a:t>happens</a:t>
            </a:r>
          </a:p>
          <a:p>
            <a:pPr marL="0" indent="0">
              <a:buNone/>
            </a:pPr>
            <a:r>
              <a:rPr lang="en-US" altLang="zh-CN" dirty="0"/>
              <a:t>2.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隨著</a:t>
            </a:r>
            <a:r>
              <a:rPr lang="zh-CN" altLang="en-US" dirty="0"/>
              <a:t>人們生活水平的</a:t>
            </a:r>
            <a:r>
              <a:rPr lang="zh-CN" altLang="en-US" dirty="0">
                <a:solidFill>
                  <a:srgbClr val="0070C0"/>
                </a:solidFill>
              </a:rPr>
              <a:t>提高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越來越</a:t>
            </a:r>
            <a:r>
              <a:rPr lang="zh-CN" altLang="en-US" dirty="0">
                <a:solidFill>
                  <a:srgbClr val="0070C0"/>
                </a:solidFill>
              </a:rPr>
              <a:t>多</a:t>
            </a:r>
            <a:r>
              <a:rPr lang="zh-CN" altLang="en-US" dirty="0"/>
              <a:t>的跨性别者和同性戀者對自己</a:t>
            </a:r>
            <a:r>
              <a:rPr lang="zh-CN" altLang="en-US" dirty="0">
                <a:solidFill>
                  <a:srgbClr val="0070C0"/>
                </a:solidFill>
              </a:rPr>
              <a:t>有自信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3.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隨着</a:t>
            </a:r>
            <a:r>
              <a:rPr lang="zh-CN" altLang="en-US" dirty="0"/>
              <a:t>社會多元化程度的提高，人們願意支持和接受同性戀和跨性別者。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79BDE-35F2-2546-80F2-A01BFBA68306}"/>
              </a:ext>
            </a:extLst>
          </p:cNvPr>
          <p:cNvSpPr txBox="1"/>
          <p:nvPr/>
        </p:nvSpPr>
        <p:spPr>
          <a:xfrm>
            <a:off x="1203132" y="1926040"/>
            <a:ext cx="1135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highlight>
                  <a:srgbClr val="FFFF00"/>
                </a:highlight>
              </a:rPr>
              <a:t>process</a:t>
            </a:r>
            <a:endParaRPr lang="en-US" sz="2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19B410-CC53-4D4C-8CA9-88338CA7F226}"/>
              </a:ext>
            </a:extLst>
          </p:cNvPr>
          <p:cNvSpPr txBox="1"/>
          <p:nvPr/>
        </p:nvSpPr>
        <p:spPr>
          <a:xfrm>
            <a:off x="5963869" y="1908627"/>
            <a:ext cx="1135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highlight>
                  <a:srgbClr val="FFFF00"/>
                </a:highlight>
              </a:rPr>
              <a:t>process</a:t>
            </a:r>
            <a:endParaRPr lang="en-US" sz="2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85107C-47CC-D54F-B5D5-170601EE072F}"/>
              </a:ext>
            </a:extLst>
          </p:cNvPr>
          <p:cNvSpPr txBox="1"/>
          <p:nvPr/>
        </p:nvSpPr>
        <p:spPr>
          <a:xfrm>
            <a:off x="2442754" y="4426153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越來越</a:t>
            </a:r>
            <a:endParaRPr lang="en-US" sz="2800" dirty="0">
              <a:latin typeface="Kaiti TC" panose="02010600040101010101" pitchFamily="2" charset="-120"/>
              <a:ea typeface="Kaiti TC" panose="02010600040101010101" pitchFamily="2" charset="-12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6F204C-FD0C-1A47-AD30-15807BE836B1}"/>
              </a:ext>
            </a:extLst>
          </p:cNvPr>
          <p:cNvSpPr txBox="1"/>
          <p:nvPr/>
        </p:nvSpPr>
        <p:spPr>
          <a:xfrm>
            <a:off x="6268536" y="5394927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越來越</a:t>
            </a:r>
            <a:r>
              <a:rPr lang="en-US" sz="2800" dirty="0" err="1">
                <a:solidFill>
                  <a:srgbClr val="0070C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多</a:t>
            </a:r>
            <a:r>
              <a:rPr lang="en-US" sz="2800" dirty="0" err="1">
                <a:solidFill>
                  <a:srgbClr val="FF000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人</a:t>
            </a:r>
            <a:endParaRPr lang="en-US" sz="2800" dirty="0">
              <a:solidFill>
                <a:srgbClr val="FF0000"/>
              </a:solidFill>
              <a:latin typeface="Kaiti TC" panose="02010600040101010101" pitchFamily="2" charset="-120"/>
              <a:ea typeface="Kaiti TC" panose="02010600040101010101" pitchFamily="2" charset="-12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59FCB8-DFB4-E340-BB26-AE7F3F2D8EAC}"/>
              </a:ext>
            </a:extLst>
          </p:cNvPr>
          <p:cNvSpPr txBox="1"/>
          <p:nvPr/>
        </p:nvSpPr>
        <p:spPr>
          <a:xfrm>
            <a:off x="6614931" y="4971145"/>
            <a:ext cx="1261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___________</a:t>
            </a:r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D78E6D-6288-F241-8CCB-D78A8A7E40FA}"/>
              </a:ext>
            </a:extLst>
          </p:cNvPr>
          <p:cNvSpPr txBox="1"/>
          <p:nvPr/>
        </p:nvSpPr>
        <p:spPr>
          <a:xfrm>
            <a:off x="8815437" y="852560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Kaiti TC" panose="02010600040101010101" pitchFamily="2" charset="-120"/>
                <a:ea typeface="Kaiti TC" panose="02010600040101010101" pitchFamily="2" charset="-120"/>
              </a:rPr>
              <a:t>不斷</a:t>
            </a:r>
            <a:endParaRPr lang="en-US" sz="2800" dirty="0">
              <a:latin typeface="Kaiti TC" panose="02010600040101010101" pitchFamily="2" charset="-120"/>
              <a:ea typeface="Kaiti TC" panose="0201060004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1505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7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3F638-84AA-EE41-B290-5004815D3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曾經</a:t>
            </a:r>
            <a:r>
              <a:rPr lang="en-US" altLang="zh-CN" dirty="0"/>
              <a:t>/</a:t>
            </a:r>
            <a:r>
              <a:rPr lang="zh-CN" altLang="en-US" dirty="0"/>
              <a:t>一開始</a:t>
            </a:r>
            <a:r>
              <a:rPr lang="en-US" altLang="zh-CN" dirty="0"/>
              <a:t>......; </a:t>
            </a:r>
            <a:r>
              <a:rPr lang="zh-CN" altLang="en-US" dirty="0"/>
              <a:t>而如今</a:t>
            </a:r>
            <a:r>
              <a:rPr lang="en-US" altLang="zh-CN" dirty="0"/>
              <a:t>......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3B909-C6B5-F14B-A513-EED5A4567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85" y="1087276"/>
            <a:ext cx="11902370" cy="5561121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很多人</a:t>
            </a:r>
            <a:r>
              <a:rPr lang="zh-CN" altLang="en-US" dirty="0">
                <a:solidFill>
                  <a:srgbClr val="FF0000"/>
                </a:solidFill>
              </a:rPr>
              <a:t>一開始</a:t>
            </a:r>
            <a:r>
              <a:rPr lang="zh-CN" altLang="en-US" u="sng" dirty="0"/>
              <a:t>對</a:t>
            </a:r>
            <a:r>
              <a:rPr lang="zh-CN" altLang="en-US" dirty="0"/>
              <a:t>同性戀和跨性別群體</a:t>
            </a:r>
            <a:r>
              <a:rPr lang="zh-CN" altLang="en-US" u="sng" dirty="0"/>
              <a:t>冷嘲熱諷</a:t>
            </a:r>
            <a:r>
              <a:rPr lang="zh-CN" altLang="en-US" dirty="0"/>
              <a:t>；</a:t>
            </a:r>
            <a:r>
              <a:rPr lang="zh-CN" altLang="en-US" dirty="0">
                <a:solidFill>
                  <a:srgbClr val="FF0000"/>
                </a:solidFill>
              </a:rPr>
              <a:t>而如今</a:t>
            </a:r>
            <a:r>
              <a:rPr lang="zh-CN" altLang="en-US" dirty="0"/>
              <a:t>有越來越多的人願意了解、接納、尊重這一群體。 </a:t>
            </a:r>
            <a:endParaRPr lang="en-US" altLang="zh-CN" dirty="0"/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一開始，人們認為網戀</a:t>
            </a:r>
            <a:r>
              <a:rPr lang="en-US" altLang="zh-CN" dirty="0"/>
              <a:t>...... </a:t>
            </a:r>
            <a:r>
              <a:rPr lang="zh-CN" altLang="en-US" dirty="0"/>
              <a:t>；而如今</a:t>
            </a:r>
            <a:r>
              <a:rPr lang="en-US" altLang="zh-CN" dirty="0"/>
              <a:t>......</a:t>
            </a:r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女性曾經在職場中長期遭受歧視，而如今</a:t>
            </a:r>
            <a:r>
              <a:rPr lang="en-US" altLang="zh-CN" dirty="0"/>
              <a:t>......</a:t>
            </a:r>
          </a:p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曾經中國的傳統觀念是「多子多福」，而如今</a:t>
            </a:r>
            <a:r>
              <a:rPr lang="en-US" altLang="zh-CN" dirty="0"/>
              <a:t>......</a:t>
            </a:r>
          </a:p>
          <a:p>
            <a:pPr marL="465138" indent="-465138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8F8C19-424A-2049-8EFD-908E8BF70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643" y="5633626"/>
            <a:ext cx="1796805" cy="119787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81E436-1D26-E24F-BF05-0AC4A0FB5474}"/>
              </a:ext>
            </a:extLst>
          </p:cNvPr>
          <p:cNvSpPr txBox="1"/>
          <p:nvPr/>
        </p:nvSpPr>
        <p:spPr>
          <a:xfrm>
            <a:off x="8386354" y="391928"/>
            <a:ext cx="2635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…used</a:t>
            </a:r>
            <a:r>
              <a:rPr lang="zh-CN" altLang="en-US" dirty="0"/>
              <a:t> </a:t>
            </a:r>
            <a:r>
              <a:rPr lang="en-US" altLang="zh-CN" dirty="0"/>
              <a:t>to…</a:t>
            </a:r>
            <a:r>
              <a:rPr lang="zh-CN" altLang="en-US" dirty="0"/>
              <a:t>； </a:t>
            </a:r>
            <a:r>
              <a:rPr lang="en-US" altLang="zh-CN" dirty="0"/>
              <a:t>but</a:t>
            </a:r>
            <a:r>
              <a:rPr lang="zh-CN" altLang="en-US" dirty="0"/>
              <a:t> </a:t>
            </a:r>
            <a:r>
              <a:rPr lang="en-US" altLang="zh-CN" dirty="0"/>
              <a:t>now……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2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4E21-5BD2-0348-A8D6-5D1622B12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924" y="66260"/>
            <a:ext cx="10515600" cy="882907"/>
          </a:xfrm>
        </p:spPr>
        <p:txBody>
          <a:bodyPr/>
          <a:lstStyle/>
          <a:p>
            <a:r>
              <a:rPr lang="en-US" altLang="zh-CN" dirty="0"/>
              <a:t>…</a:t>
            </a:r>
            <a:r>
              <a:rPr lang="zh-CN" altLang="en-US" dirty="0"/>
              <a:t>致力於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FF111-650E-734D-AF53-352049052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798264"/>
            <a:ext cx="10759842" cy="60597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和你的同學讀</a:t>
            </a:r>
            <a:r>
              <a:rPr lang="zh-CN" altLang="en-US" dirty="0">
                <a:solidFill>
                  <a:srgbClr val="0070C0"/>
                </a:solidFill>
              </a:rPr>
              <a:t>、翻譯下面的句子：</a:t>
            </a:r>
            <a:endParaRPr lang="en-US" dirty="0">
              <a:solidFill>
                <a:srgbClr val="0070C0"/>
              </a:solidFill>
            </a:endParaRPr>
          </a:p>
          <a:p>
            <a:pPr marL="517525" indent="-517525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跨性別中心</a:t>
            </a:r>
            <a:r>
              <a:rPr lang="en-US" dirty="0" err="1"/>
              <a:t>致力於維護同性戀和跨性別者的權益</a:t>
            </a:r>
            <a:r>
              <a:rPr lang="zh-CN" altLang="en-US" dirty="0"/>
              <a:t>。</a:t>
            </a:r>
            <a:endParaRPr lang="en-US" dirty="0"/>
          </a:p>
          <a:p>
            <a:pPr marL="517525" indent="-517525">
              <a:buFont typeface="+mj-lt"/>
              <a:buAutoNum type="arabicPeriod"/>
            </a:pPr>
            <a:r>
              <a:rPr lang="en-US" dirty="0" err="1"/>
              <a:t>中國</a:t>
            </a:r>
            <a:r>
              <a:rPr lang="en-US" dirty="0" err="1">
                <a:solidFill>
                  <a:srgbClr val="FF0000"/>
                </a:solidFill>
              </a:rPr>
              <a:t>政府</a:t>
            </a:r>
            <a:r>
              <a:rPr lang="en-US" dirty="0" err="1"/>
              <a:t>致力於保障懷孕女性的合法權益</a:t>
            </a:r>
            <a:r>
              <a:rPr lang="zh-CN" altLang="en-US" dirty="0"/>
              <a:t>。</a:t>
            </a:r>
            <a:endParaRPr lang="en-US" dirty="0"/>
          </a:p>
          <a:p>
            <a:pPr marL="517525" indent="-517525">
              <a:buFont typeface="+mj-lt"/>
              <a:buAutoNum type="arabicPeriod"/>
            </a:pPr>
            <a:r>
              <a:rPr lang="en-US" dirty="0" err="1"/>
              <a:t>這家</a:t>
            </a:r>
            <a:r>
              <a:rPr lang="en-US" dirty="0" err="1">
                <a:solidFill>
                  <a:srgbClr val="FF0000"/>
                </a:solidFill>
              </a:rPr>
              <a:t>公司</a:t>
            </a:r>
            <a:r>
              <a:rPr lang="en-US" dirty="0" err="1"/>
              <a:t>致力於研發電動汽車</a:t>
            </a:r>
            <a:r>
              <a:rPr lang="zh-CN" altLang="en-US" dirty="0"/>
              <a:t>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>
                <a:latin typeface="Helvetica Neue" panose="02000503000000020004" pitchFamily="2" charset="0"/>
              </a:rPr>
              <a:t>這家</a:t>
            </a:r>
            <a:r>
              <a:rPr lang="zh-CN" altLang="en-US" dirty="0">
                <a:solidFill>
                  <a:srgbClr val="FF0000"/>
                </a:solidFill>
              </a:rPr>
              <a:t>銀行</a:t>
            </a:r>
            <a:r>
              <a:rPr lang="zh-CN" altLang="en-US" dirty="0">
                <a:latin typeface="Helvetica Neue" panose="02000503000000020004" pitchFamily="2" charset="0"/>
              </a:rPr>
              <a:t>一向致力於資助亞洲兒童的教育。</a:t>
            </a:r>
            <a:endParaRPr lang="en-US" altLang="zh-CN" dirty="0">
              <a:latin typeface="Helvetica Neue" panose="02000503000000020004" pitchFamily="2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  <a:latin typeface="Helvetica Neue" panose="02000503000000020004" pitchFamily="2" charset="0"/>
              </a:rPr>
              <a:t>下面的句子有問題嗎</a:t>
            </a:r>
            <a:r>
              <a:rPr lang="zh-CN" altLang="en-US" dirty="0">
                <a:solidFill>
                  <a:srgbClr val="0070C0"/>
                </a:solidFill>
                <a:latin typeface="Helvetica Neue" panose="02000503000000020004" pitchFamily="2" charset="0"/>
              </a:rPr>
              <a:t>？</a:t>
            </a:r>
            <a:endParaRPr lang="en-US" dirty="0">
              <a:solidFill>
                <a:srgbClr val="0070C0"/>
              </a:solidFill>
              <a:latin typeface="Helvetica Neue" panose="02000503000000020004" pitchFamily="2" charset="0"/>
            </a:endParaRPr>
          </a:p>
          <a:p>
            <a:r>
              <a:rPr lang="zh-CN" altLang="en-US" dirty="0">
                <a:latin typeface="Helvetica Neue" panose="02000503000000020004" pitchFamily="2" charset="0"/>
              </a:rPr>
              <a:t>這個學期我致力於提高我的中文水平。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ED1783-D07F-B34C-B55D-C9C33B4AAE0D}"/>
              </a:ext>
            </a:extLst>
          </p:cNvPr>
          <p:cNvSpPr txBox="1"/>
          <p:nvPr/>
        </p:nvSpPr>
        <p:spPr>
          <a:xfrm>
            <a:off x="3419060" y="247596"/>
            <a:ext cx="1240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dedi</a:t>
            </a:r>
            <a:r>
              <a:rPr lang="en-US" altLang="zh-CN" dirty="0"/>
              <a:t>cate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1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F5C4D-1353-7F4C-AD32-0C0EC93B6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23" y="108075"/>
            <a:ext cx="11728554" cy="923891"/>
          </a:xfrm>
        </p:spPr>
        <p:txBody>
          <a:bodyPr>
            <a:normAutofit/>
          </a:bodyPr>
          <a:lstStyle/>
          <a:p>
            <a:r>
              <a:rPr lang="en-US" altLang="zh-CN" sz="3900" dirty="0">
                <a:solidFill>
                  <a:schemeClr val="tx1"/>
                </a:solidFill>
              </a:rPr>
              <a:t>A</a:t>
            </a:r>
            <a:r>
              <a:rPr lang="zh-CN" altLang="en-US" sz="3900" dirty="0">
                <a:solidFill>
                  <a:schemeClr val="tx1"/>
                </a:solidFill>
              </a:rPr>
              <a:t>固然</a:t>
            </a:r>
            <a:r>
              <a:rPr lang="en-US" altLang="zh-CN" sz="3900" dirty="0">
                <a:solidFill>
                  <a:schemeClr val="tx1"/>
                </a:solidFill>
              </a:rPr>
              <a:t>…</a:t>
            </a:r>
            <a:r>
              <a:rPr lang="zh-CN" altLang="en-US" sz="3900" dirty="0">
                <a:solidFill>
                  <a:schemeClr val="tx1"/>
                </a:solidFill>
              </a:rPr>
              <a:t>，但是</a:t>
            </a:r>
            <a:r>
              <a:rPr lang="en-US" altLang="zh-CN" sz="3900" dirty="0">
                <a:solidFill>
                  <a:schemeClr val="tx1"/>
                </a:solidFill>
              </a:rPr>
              <a:t>B……</a:t>
            </a:r>
            <a:r>
              <a:rPr lang="zh-CN" altLang="en-US" sz="3900" dirty="0">
                <a:solidFill>
                  <a:schemeClr val="tx1"/>
                </a:solidFill>
              </a:rPr>
              <a:t>。</a:t>
            </a:r>
            <a:r>
              <a:rPr lang="zh-CN" altLang="en-US" sz="3800" dirty="0">
                <a:solidFill>
                  <a:schemeClr val="tx1"/>
                </a:solidFill>
              </a:rPr>
              <a:t>  </a:t>
            </a:r>
            <a:r>
              <a:rPr lang="en-US" altLang="zh-CN" sz="3100" dirty="0">
                <a:solidFill>
                  <a:schemeClr val="tx1"/>
                </a:solidFill>
              </a:rPr>
              <a:t>While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A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is…</a:t>
            </a:r>
            <a:r>
              <a:rPr lang="zh-CN" altLang="en-US" sz="3100" dirty="0">
                <a:solidFill>
                  <a:schemeClr val="tx1"/>
                </a:solidFill>
              </a:rPr>
              <a:t>，</a:t>
            </a:r>
            <a:r>
              <a:rPr lang="en-US" altLang="zh-CN" sz="3100" dirty="0">
                <a:solidFill>
                  <a:schemeClr val="tx1"/>
                </a:solidFill>
              </a:rPr>
              <a:t>but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B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is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r>
              <a:rPr lang="en-US" altLang="zh-CN" sz="3100" dirty="0">
                <a:solidFill>
                  <a:schemeClr val="tx1"/>
                </a:solidFill>
              </a:rPr>
              <a:t>(more)…</a:t>
            </a:r>
            <a:r>
              <a:rPr lang="zh-CN" altLang="en-US" sz="3100" dirty="0">
                <a:solidFill>
                  <a:schemeClr val="tx1"/>
                </a:solidFill>
              </a:rPr>
              <a:t> </a:t>
            </a:r>
            <a:endParaRPr lang="en-US" sz="31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FB4FD-8F12-F54E-BFC3-91CF7FF95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10" y="1033977"/>
            <a:ext cx="11585567" cy="553663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en-US" altLang="zh-CN" sz="3000" dirty="0"/>
              <a:t>While</a:t>
            </a:r>
            <a:r>
              <a:rPr lang="zh-CN" altLang="en-US" sz="3000" dirty="0"/>
              <a:t> </a:t>
            </a:r>
            <a:r>
              <a:rPr lang="en-US" altLang="zh-CN" sz="3000" dirty="0"/>
              <a:t>making</a:t>
            </a:r>
            <a:r>
              <a:rPr lang="zh-CN" altLang="en-US" sz="3000" dirty="0"/>
              <a:t> </a:t>
            </a:r>
            <a:r>
              <a:rPr lang="en-US" altLang="zh-CN" sz="3000" dirty="0"/>
              <a:t>money</a:t>
            </a:r>
            <a:r>
              <a:rPr lang="zh-CN" altLang="en-US" sz="3000" dirty="0"/>
              <a:t> </a:t>
            </a:r>
            <a:r>
              <a:rPr lang="en-US" altLang="zh-CN" sz="3000" dirty="0"/>
              <a:t>is</a:t>
            </a:r>
            <a:r>
              <a:rPr lang="zh-CN" altLang="en-US" sz="3000" dirty="0"/>
              <a:t> </a:t>
            </a:r>
            <a:r>
              <a:rPr lang="en-US" altLang="zh-CN" sz="3000" dirty="0"/>
              <a:t>important,</a:t>
            </a:r>
            <a:r>
              <a:rPr lang="zh-CN" altLang="en-US" sz="3000" dirty="0"/>
              <a:t> </a:t>
            </a:r>
            <a:r>
              <a:rPr lang="en-US" altLang="zh-CN" sz="3000" dirty="0"/>
              <a:t>managing</a:t>
            </a:r>
            <a:r>
              <a:rPr lang="zh-CN" altLang="en-US" sz="3000" dirty="0"/>
              <a:t> </a:t>
            </a:r>
            <a:r>
              <a:rPr lang="en-US" altLang="zh-CN" sz="3000" dirty="0"/>
              <a:t>money</a:t>
            </a:r>
            <a:r>
              <a:rPr lang="zh-CN" altLang="en-US" sz="3000" dirty="0"/>
              <a:t> </a:t>
            </a:r>
            <a:r>
              <a:rPr lang="en-US" altLang="zh-CN" sz="3000" dirty="0"/>
              <a:t>is</a:t>
            </a:r>
            <a:r>
              <a:rPr lang="zh-CN" altLang="en-US" sz="3000" dirty="0"/>
              <a:t> </a:t>
            </a:r>
            <a:r>
              <a:rPr lang="en-US" altLang="zh-CN" sz="3000" dirty="0"/>
              <a:t>more</a:t>
            </a:r>
            <a:r>
              <a:rPr lang="zh-CN" altLang="en-US" sz="3000" dirty="0"/>
              <a:t> </a:t>
            </a:r>
            <a:r>
              <a:rPr lang="en-US" altLang="zh-CN" sz="3000" dirty="0"/>
              <a:t>important.</a:t>
            </a:r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zh-CN" altLang="en-US" sz="3200" dirty="0"/>
              <a:t>會賺錢固然重要，但是會理財更重要。
</a:t>
            </a:r>
            <a:r>
              <a:rPr lang="zh-CN" altLang="en-US" sz="3200" dirty="0">
                <a:solidFill>
                  <a:srgbClr val="FF0000"/>
                </a:solidFill>
              </a:rPr>
              <a:t>對於</a:t>
            </a:r>
            <a:r>
              <a:rPr lang="zh-CN" altLang="en-US" sz="3200" dirty="0"/>
              <a:t>跨性別者和同性戀者</a:t>
            </a:r>
            <a:r>
              <a:rPr lang="zh-CN" altLang="en-US" sz="3200" dirty="0">
                <a:solidFill>
                  <a:srgbClr val="FF0000"/>
                </a:solidFill>
              </a:rPr>
              <a:t>來說</a:t>
            </a:r>
            <a:r>
              <a:rPr lang="zh-CN" altLang="en-US" sz="3200" dirty="0"/>
              <a:t>，</a:t>
            </a:r>
            <a:r>
              <a:rPr lang="en-US" altLang="zh-CN" sz="3200" dirty="0"/>
              <a:t>… </a:t>
            </a:r>
            <a:r>
              <a:rPr lang="zh-CN" altLang="en-US" sz="3200" dirty="0"/>
              <a:t>固然很重要，但</a:t>
            </a:r>
            <a:r>
              <a:rPr lang="en-US" altLang="zh-CN" sz="3200" dirty="0"/>
              <a:t>… </a:t>
            </a:r>
            <a:r>
              <a:rPr lang="zh-CN" altLang="en-US" sz="3200" dirty="0"/>
              <a:t>更重要。
找男、女朋友的時候，</a:t>
            </a:r>
            <a:r>
              <a:rPr lang="en-US" altLang="zh-CN" sz="3200" dirty="0"/>
              <a:t>… </a:t>
            </a:r>
            <a:r>
              <a:rPr lang="zh-CN" altLang="en-US" sz="3200" dirty="0"/>
              <a:t>固然很重要，但是</a:t>
            </a:r>
            <a:r>
              <a:rPr lang="en-US" altLang="zh-CN" sz="3200" dirty="0"/>
              <a:t>… </a:t>
            </a:r>
            <a:r>
              <a:rPr lang="zh-CN" altLang="en-US" sz="3200" dirty="0"/>
              <a:t>更重要。
辦婚禮的時候， </a:t>
            </a:r>
            <a:r>
              <a:rPr lang="en-US" altLang="zh-CN" sz="3200" dirty="0"/>
              <a:t>... </a:t>
            </a:r>
            <a:r>
              <a:rPr lang="zh-CN" altLang="en-US" sz="3200" dirty="0"/>
              <a:t>固然很重要，但是</a:t>
            </a:r>
            <a:r>
              <a:rPr lang="en-US" altLang="zh-CN" sz="3200" dirty="0"/>
              <a:t>... </a:t>
            </a:r>
            <a:r>
              <a:rPr lang="zh-CN" altLang="en-US" sz="3200" dirty="0"/>
              <a:t>更重要。
教育孩子的時候，</a:t>
            </a:r>
            <a:r>
              <a:rPr lang="en-US" altLang="zh-CN" sz="3200" dirty="0"/>
              <a:t>… </a:t>
            </a:r>
            <a:r>
              <a:rPr lang="zh-CN" altLang="en-US" sz="3200" dirty="0"/>
              <a:t>固然很重要，但是</a:t>
            </a:r>
            <a:r>
              <a:rPr lang="en-US" altLang="zh-CN" sz="3200" dirty="0"/>
              <a:t>… </a:t>
            </a:r>
            <a:r>
              <a:rPr lang="zh-CN" altLang="en-US" sz="3200" dirty="0"/>
              <a:t>更重要。
找工作的時候，</a:t>
            </a:r>
            <a:r>
              <a:rPr lang="en-US" altLang="zh-CN" sz="3200" dirty="0"/>
              <a:t>... </a:t>
            </a:r>
            <a:r>
              <a:rPr lang="zh-CN" altLang="en-US" sz="3200" dirty="0"/>
              <a:t>固然</a:t>
            </a:r>
            <a:r>
              <a:rPr lang="en-US" altLang="zh-CN" sz="3200" dirty="0"/>
              <a:t>......</a:t>
            </a:r>
            <a:r>
              <a:rPr lang="zh-CN" altLang="en-US" sz="3200" dirty="0"/>
              <a:t>，但是</a:t>
            </a:r>
            <a:r>
              <a:rPr lang="en-US" altLang="zh-CN" sz="3200" dirty="0"/>
              <a:t>......
</a:t>
            </a:r>
            <a:r>
              <a:rPr lang="zh-CN" altLang="en-US" sz="3200" dirty="0"/>
              <a:t>創業固然需要</a:t>
            </a:r>
            <a:r>
              <a:rPr lang="en-US" altLang="zh-CN" sz="3200" dirty="0"/>
              <a:t>......</a:t>
            </a:r>
            <a:r>
              <a:rPr lang="zh-CN" altLang="en-US" sz="3200" dirty="0"/>
              <a:t>，但更需要</a:t>
            </a:r>
            <a:r>
              <a:rPr lang="en-US" altLang="zh-CN" sz="3200" dirty="0"/>
              <a:t>......</a:t>
            </a:r>
          </a:p>
          <a:p>
            <a:pPr marL="742950" indent="-742950">
              <a:lnSpc>
                <a:spcPct val="140000"/>
              </a:lnSpc>
              <a:buFont typeface="+mj-lt"/>
              <a:buAutoNum type="arabicPeriod"/>
            </a:pPr>
            <a:endParaRPr lang="en-US" altLang="zh-CN" dirty="0"/>
          </a:p>
          <a:p>
            <a:pPr marL="742950" indent="-742950">
              <a:lnSpc>
                <a:spcPct val="140000"/>
              </a:lnSpc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7EA88D-6DDA-8844-A99F-52497BBA3313}"/>
              </a:ext>
            </a:extLst>
          </p:cNvPr>
          <p:cNvSpPr txBox="1"/>
          <p:nvPr/>
        </p:nvSpPr>
        <p:spPr>
          <a:xfrm>
            <a:off x="577411" y="6253536"/>
            <a:ext cx="1651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business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BFB405-7437-6948-8C34-CABF5992F63D}"/>
              </a:ext>
            </a:extLst>
          </p:cNvPr>
          <p:cNvSpPr txBox="1"/>
          <p:nvPr/>
        </p:nvSpPr>
        <p:spPr>
          <a:xfrm>
            <a:off x="733461" y="5521287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chuàng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6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2A21A-E218-1542-9A0F-E05A7AE53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為了</a:t>
            </a:r>
            <a:r>
              <a:rPr lang="en-US" altLang="zh-CN" dirty="0" err="1"/>
              <a:t>in</a:t>
            </a:r>
            <a:r>
              <a:rPr lang="zh-CN" altLang="en-US" dirty="0"/>
              <a:t> </a:t>
            </a:r>
            <a:r>
              <a:rPr lang="en-US" altLang="zh-CN" dirty="0"/>
              <a:t>order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+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objective/purpose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52841-41BD-ED4D-924D-59EF9A251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1619697" cy="5261273"/>
          </a:xfrm>
        </p:spPr>
        <p:txBody>
          <a:bodyPr>
            <a:normAutofit/>
          </a:bodyPr>
          <a:lstStyle/>
          <a:p>
            <a:pPr marL="463550" indent="-463550">
              <a:buFont typeface="+mj-lt"/>
              <a:buAutoNum type="arabicPeriod"/>
            </a:pPr>
            <a:r>
              <a:rPr lang="zh-CN" altLang="en-US" dirty="0"/>
              <a:t>政府出台了很多政策</a:t>
            </a:r>
            <a:r>
              <a:rPr lang="zh-CN" altLang="en-US" dirty="0">
                <a:solidFill>
                  <a:srgbClr val="FF0000"/>
                </a:solidFill>
              </a:rPr>
              <a:t>為了</a:t>
            </a:r>
            <a:r>
              <a:rPr lang="zh-CN" altLang="en-US" dirty="0"/>
              <a:t>保障女性的職場權益。</a:t>
            </a:r>
            <a:endParaRPr lang="en-US" altLang="zh-CN" dirty="0"/>
          </a:p>
          <a:p>
            <a:pPr marL="463550" indent="-463550">
              <a:buFont typeface="+mj-lt"/>
              <a:buAutoNum type="arabicPeriod"/>
            </a:pPr>
            <a:r>
              <a:rPr lang="zh-CN" altLang="en-US" dirty="0">
                <a:solidFill>
                  <a:srgbClr val="FF0000"/>
                </a:solidFill>
              </a:rPr>
              <a:t>為了</a:t>
            </a:r>
            <a:r>
              <a:rPr lang="zh-CN" altLang="en-US" dirty="0"/>
              <a:t>保障女性的職場權益，政府出台了很多政策。</a:t>
            </a:r>
            <a:endParaRPr lang="en-US" altLang="zh-CN" dirty="0"/>
          </a:p>
          <a:p>
            <a:pPr marL="463550" indent="-4635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為了</a:t>
            </a:r>
            <a:r>
              <a:rPr lang="en-US" dirty="0" err="1"/>
              <a:t>更好地了解自己的孩子同性戀的身份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pPr marL="463550" indent="-463550">
              <a:buFont typeface="+mj-lt"/>
              <a:buAutoNum type="arabicPeriod"/>
            </a:pPr>
            <a:r>
              <a:rPr lang="zh-CN" altLang="en-US" dirty="0"/>
              <a:t>為了保障同性戀者的合法權益，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pPr marL="463550" indent="-463550">
              <a:buFont typeface="+mj-lt"/>
              <a:buAutoNum type="arabicPeriod"/>
            </a:pPr>
            <a:r>
              <a:rPr lang="zh-CN" altLang="en-US" dirty="0"/>
              <a:t>為了幫助其他跨性別者的父母接受自己的孩子，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7BCCDC-DA2D-0947-AE9D-46F528957BC0}"/>
              </a:ext>
            </a:extLst>
          </p:cNvPr>
          <p:cNvSpPr txBox="1"/>
          <p:nvPr/>
        </p:nvSpPr>
        <p:spPr>
          <a:xfrm>
            <a:off x="10170707" y="792428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4FF0EF-E78E-CE4F-B44E-3DAB85F447A6}"/>
              </a:ext>
            </a:extLst>
          </p:cNvPr>
          <p:cNvSpPr txBox="1"/>
          <p:nvPr/>
        </p:nvSpPr>
        <p:spPr>
          <a:xfrm>
            <a:off x="10656682" y="1675335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√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3DAD40-C897-D44F-8C78-5E5C7BA406A2}"/>
              </a:ext>
            </a:extLst>
          </p:cNvPr>
          <p:cNvSpPr txBox="1"/>
          <p:nvPr/>
        </p:nvSpPr>
        <p:spPr>
          <a:xfrm>
            <a:off x="9580550" y="287468"/>
            <a:ext cx="22551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Chinese</a:t>
            </a:r>
            <a:r>
              <a:rPr lang="zh-CN" altLang="en-US" dirty="0">
                <a:highlight>
                  <a:srgbClr val="FFFF00"/>
                </a:highlight>
              </a:rPr>
              <a:t> </a:t>
            </a:r>
            <a:r>
              <a:rPr lang="en-US" altLang="zh-CN" dirty="0">
                <a:highlight>
                  <a:srgbClr val="FFFF00"/>
                </a:highlight>
              </a:rPr>
              <a:t>logic:</a:t>
            </a:r>
            <a:r>
              <a:rPr lang="zh-CN" altLang="en-US" dirty="0">
                <a:highlight>
                  <a:srgbClr val="FFFF00"/>
                </a:highlight>
              </a:rPr>
              <a:t> </a:t>
            </a:r>
            <a:endParaRPr lang="en-US" altLang="zh-CN" dirty="0">
              <a:highlight>
                <a:srgbClr val="FFFF00"/>
              </a:highlight>
            </a:endParaRPr>
          </a:p>
          <a:p>
            <a:r>
              <a:rPr lang="en-US" altLang="zh-CN" dirty="0">
                <a:highlight>
                  <a:srgbClr val="FFFF00"/>
                </a:highlight>
              </a:rPr>
              <a:t>Objective,</a:t>
            </a:r>
            <a:r>
              <a:rPr lang="zh-CN" altLang="en-US" dirty="0">
                <a:highlight>
                  <a:srgbClr val="FFFF00"/>
                </a:highlight>
              </a:rPr>
              <a:t> </a:t>
            </a:r>
            <a:r>
              <a:rPr lang="en-US" altLang="zh-CN" dirty="0">
                <a:highlight>
                  <a:srgbClr val="FFFF00"/>
                </a:highlight>
              </a:rPr>
              <a:t>then</a:t>
            </a:r>
            <a:r>
              <a:rPr lang="zh-CN" altLang="en-US" dirty="0">
                <a:highlight>
                  <a:srgbClr val="FFFF00"/>
                </a:highlight>
              </a:rPr>
              <a:t> </a:t>
            </a:r>
            <a:r>
              <a:rPr lang="en-US" altLang="zh-CN" dirty="0">
                <a:highlight>
                  <a:srgbClr val="FFFF00"/>
                </a:highlight>
              </a:rPr>
              <a:t>action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1711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293</TotalTime>
  <Words>921</Words>
  <Application>Microsoft Macintosh PowerPoint</Application>
  <PresentationFormat>Widescreen</PresentationFormat>
  <Paragraphs>98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Kaiti TC</vt:lpstr>
      <vt:lpstr>SimSun</vt:lpstr>
      <vt:lpstr>Arial</vt:lpstr>
      <vt:lpstr>Calibri</vt:lpstr>
      <vt:lpstr>Calibri Light</vt:lpstr>
      <vt:lpstr>Helvetica Neue</vt:lpstr>
      <vt:lpstr>Times</vt:lpstr>
      <vt:lpstr>常用</vt:lpstr>
      <vt:lpstr>第四課 中國的同性戀 和跨性別群體</vt:lpstr>
      <vt:lpstr>常見的詞語搭配：</vt:lpstr>
      <vt:lpstr>常見的詞語搭配：</vt:lpstr>
      <vt:lpstr>隨著... 的發展/提高/降低/升高/下降/增加/減少，…越來越…</vt:lpstr>
      <vt:lpstr>有問題嗎？</vt:lpstr>
      <vt:lpstr>曾經/一開始......; 而如今...... </vt:lpstr>
      <vt:lpstr>…致力於…</vt:lpstr>
      <vt:lpstr>A固然…，但是B……。  While A is…，but B is (more)… </vt:lpstr>
      <vt:lpstr>為了in order to + objective/purpose</vt:lpstr>
      <vt:lpstr>為了                      因為</vt:lpstr>
      <vt:lpstr>普遍 VS 普通</vt:lpstr>
      <vt:lpstr>普遍 (adv./adj.)              普通(adj.)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9</cp:revision>
  <dcterms:created xsi:type="dcterms:W3CDTF">2023-12-10T20:29:46Z</dcterms:created>
  <dcterms:modified xsi:type="dcterms:W3CDTF">2023-12-21T18:17:34Z</dcterms:modified>
</cp:coreProperties>
</file>