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8"/>
  </p:notesMasterIdLst>
  <p:sldIdLst>
    <p:sldId id="256" r:id="rId2"/>
    <p:sldId id="268" r:id="rId3"/>
    <p:sldId id="257" r:id="rId4"/>
    <p:sldId id="258" r:id="rId5"/>
    <p:sldId id="266" r:id="rId6"/>
    <p:sldId id="259" r:id="rId7"/>
    <p:sldId id="260" r:id="rId8"/>
    <p:sldId id="261" r:id="rId9"/>
    <p:sldId id="267" r:id="rId10"/>
    <p:sldId id="262" r:id="rId11"/>
    <p:sldId id="263" r:id="rId12"/>
    <p:sldId id="269" r:id="rId13"/>
    <p:sldId id="270" r:id="rId14"/>
    <p:sldId id="271" r:id="rId15"/>
    <p:sldId id="280" r:id="rId16"/>
    <p:sldId id="281" r:id="rId17"/>
    <p:sldId id="272" r:id="rId18"/>
    <p:sldId id="264" r:id="rId19"/>
    <p:sldId id="273" r:id="rId20"/>
    <p:sldId id="274" r:id="rId21"/>
    <p:sldId id="275" r:id="rId22"/>
    <p:sldId id="279" r:id="rId23"/>
    <p:sldId id="282" r:id="rId24"/>
    <p:sldId id="278" r:id="rId25"/>
    <p:sldId id="265" r:id="rId26"/>
    <p:sldId id="27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12FF1E-9F9C-2CFD-9F76-9C8CD663369F}" name="Lily Pear" initials="LP" userId="96923e659facd5f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4"/>
    <p:restoredTop sz="83276"/>
  </p:normalViewPr>
  <p:slideViewPr>
    <p:cSldViewPr snapToGrid="0" snapToObjects="1">
      <p:cViewPr varScale="1">
        <p:scale>
          <a:sx n="77" d="100"/>
          <a:sy n="77" d="100"/>
        </p:scale>
        <p:origin x="1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53849-66AE-2A40-B064-B4BDBE7A6076}" type="datetimeFigureOut">
              <a:rPr lang="en-US" smtClean="0"/>
              <a:t>9/24/23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53F95-4843-E244-8CAD-C3ECC740E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60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63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5CFE-CE6C-CB4B-AF50-82A6CCFFC5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14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4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68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71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F5CFE-CE6C-CB4B-AF50-82A6CCFFC57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77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sz="1200" dirty="0" err="1"/>
              <a:t>蓝色词汇老师带读两遍</a:t>
            </a:r>
            <a:endParaRPr lang="en-US" sz="1200" dirty="0"/>
          </a:p>
          <a:p>
            <a:pPr marL="228600" indent="-228600">
              <a:buAutoNum type="arabicPeriod"/>
            </a:pPr>
            <a:r>
              <a:rPr lang="en-US" sz="1200" dirty="0" err="1"/>
              <a:t>请学生看英文</a:t>
            </a:r>
            <a:r>
              <a:rPr lang="zh-CN" altLang="en-US" sz="1200" dirty="0"/>
              <a:t>，说中文</a:t>
            </a:r>
            <a:endParaRPr lang="en-US" altLang="zh-CN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96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</a:t>
            </a:r>
            <a:r>
              <a:rPr lang="en-US" sz="1200" dirty="0" err="1"/>
              <a:t>请学生两人一组问答下面的问题</a:t>
            </a:r>
            <a:r>
              <a:rPr lang="zh-CN" altLang="en-US" sz="1200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56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老师带读蓝色标题</a:t>
            </a:r>
            <a:r>
              <a:rPr lang="zh-CN" altLang="en-US" sz="1200" dirty="0"/>
              <a:t>，然后</a:t>
            </a:r>
            <a:r>
              <a:rPr lang="en-US" sz="1200" dirty="0" err="1"/>
              <a:t>请学生两人一组根据表格问答问题</a:t>
            </a:r>
            <a:r>
              <a:rPr lang="zh-CN" altLang="en-US" sz="1200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55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，然后带着学生一起看图，描述</a:t>
            </a:r>
            <a:r>
              <a:rPr lang="en-US" altLang="zh-CN" sz="1200" dirty="0"/>
              <a:t>,</a:t>
            </a:r>
            <a:r>
              <a:rPr lang="zh-CN" altLang="en-US" sz="1200" dirty="0"/>
              <a:t> 说出目标句 “新出生人口越来越少</a:t>
            </a:r>
            <a:r>
              <a:rPr lang="en-US" altLang="zh-CN" sz="1200" dirty="0"/>
              <a:t>/</a:t>
            </a:r>
            <a:r>
              <a:rPr lang="zh-CN" altLang="en-US" sz="1200" dirty="0"/>
              <a:t>不断减少，老年人口越来越多</a:t>
            </a:r>
            <a:r>
              <a:rPr lang="en-US" altLang="zh-CN" sz="1200" dirty="0"/>
              <a:t>/</a:t>
            </a:r>
            <a:r>
              <a:rPr lang="zh-CN" altLang="en-US" sz="1200" dirty="0"/>
              <a:t>不断增加”</a:t>
            </a:r>
            <a:endParaRPr lang="en-US" altLang="zh-CN" sz="1200" dirty="0"/>
          </a:p>
          <a:p>
            <a:endParaRPr lang="en-US" altLang="zh-CN" sz="1200" dirty="0"/>
          </a:p>
          <a:p>
            <a:r>
              <a:rPr lang="zh-CN" altLang="en-US" sz="1200" dirty="0"/>
              <a:t>然后请学生两人一组讨论</a:t>
            </a:r>
            <a:r>
              <a:rPr lang="en-US" altLang="zh-CN" sz="1200" dirty="0"/>
              <a:t>4</a:t>
            </a:r>
            <a:r>
              <a:rPr lang="zh-CN" altLang="en-US" sz="1200" dirty="0"/>
              <a:t>个问题</a:t>
            </a:r>
            <a:endParaRPr lang="en-US" altLang="zh-CN" sz="1200" dirty="0"/>
          </a:p>
          <a:p>
            <a:endParaRPr lang="en-US" altLang="zh-CN" sz="1200" dirty="0"/>
          </a:p>
          <a:p>
            <a:r>
              <a:rPr lang="zh-CN" altLang="en-US" sz="1200" dirty="0"/>
              <a:t>参考答案：</a:t>
            </a:r>
            <a:endParaRPr lang="en-US" altLang="zh-CN" sz="1200" dirty="0"/>
          </a:p>
          <a:p>
            <a:r>
              <a:rPr lang="en-US" altLang="zh-CN" dirty="0"/>
              <a:t>2.</a:t>
            </a:r>
            <a:r>
              <a:rPr lang="zh-CN" altLang="en-US" dirty="0"/>
              <a:t> 出生率</a:t>
            </a:r>
            <a:r>
              <a:rPr lang="en-US" altLang="zh-CN" dirty="0"/>
              <a:t>/</a:t>
            </a:r>
            <a:r>
              <a:rPr lang="zh-CN" altLang="en-US" dirty="0"/>
              <a:t>生育率比较低，老年人的死亡率比较低</a:t>
            </a:r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 加重养老负担</a:t>
            </a:r>
            <a:endParaRPr lang="en-US" altLang="zh-CN" dirty="0"/>
          </a:p>
          <a:p>
            <a:r>
              <a:rPr lang="en-US" altLang="zh-CN" dirty="0"/>
              <a:t>4.</a:t>
            </a:r>
            <a:r>
              <a:rPr lang="zh-CN" altLang="en-US" dirty="0"/>
              <a:t> 提高出生率，鼓励大家多生孩子 （中国实行了三胎政策）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70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蓝色词汇老师带读两遍</a:t>
            </a:r>
            <a:r>
              <a:rPr lang="zh-CN" altLang="en-US" sz="1200" dirty="0"/>
              <a:t>，然后</a:t>
            </a:r>
            <a:r>
              <a:rPr lang="en-US" sz="1200" dirty="0" err="1"/>
              <a:t>请学生两人一组问答下面的问题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25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09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www.statista.com</a:t>
            </a:r>
            <a:r>
              <a:rPr lang="en-US" dirty="0"/>
              <a:t>/statistics/1171367/</a:t>
            </a:r>
            <a:r>
              <a:rPr lang="en-US" dirty="0" err="1"/>
              <a:t>apac</a:t>
            </a:r>
            <a:r>
              <a:rPr lang="en-US" dirty="0"/>
              <a:t>-total-fertility-rates-by-country-or-region/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83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53F95-4843-E244-8CAD-C3ECC740E4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1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9/24/23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5815B17-2385-7843-9F30-D824432E8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zh-TW" altLang="en-US" dirty="0"/>
              <a:t>第八課 中國的三胎政策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EA47D99-F85E-C740-8D8E-B3EAB6595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68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F32C8-9180-6846-8713-6D70C842F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總和生育率 </a:t>
            </a:r>
            <a:r>
              <a:rPr lang="zh-CN" altLang="en-US" dirty="0"/>
              <a:t>   </a:t>
            </a:r>
            <a:r>
              <a:rPr lang="zh-TW" altLang="en-US" dirty="0"/>
              <a:t>亞洲</a:t>
            </a:r>
            <a:r>
              <a:rPr lang="zh-CN" altLang="en-US" dirty="0"/>
              <a:t>   </a:t>
            </a:r>
            <a:r>
              <a:rPr lang="zh-TW" altLang="en-US" dirty="0"/>
              <a:t> 倒數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6CBC6-8599-4C44-A929-A0D00F9C1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72352"/>
            <a:ext cx="6896578" cy="2465930"/>
          </a:xfrm>
        </p:spPr>
        <p:txBody>
          <a:bodyPr/>
          <a:lstStyle/>
          <a:p>
            <a:r>
              <a:rPr lang="zh-TW" altLang="en-US" dirty="0"/>
              <a:t>中國的總和生育率在整個亞洲的</a:t>
            </a:r>
            <a:r>
              <a:rPr lang="zh-TW" altLang="en-US" u="sng" dirty="0"/>
              <a:t>排名</a:t>
            </a:r>
            <a:r>
              <a:rPr lang="en-US" altLang="zh-TW" u="sng" dirty="0"/>
              <a:t>ranking</a:t>
            </a:r>
            <a:r>
              <a:rPr lang="zh-TW" altLang="en-US" dirty="0"/>
              <a:t>是多少？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895BCD-33FA-3D45-B691-35E13FA6F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37266" y="209603"/>
            <a:ext cx="5054734" cy="40532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644EDDB-BBBD-1A4E-B9E5-29C371ADB2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69627" y="4309296"/>
            <a:ext cx="2953553" cy="5304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2D2AEE-E949-6543-A29A-30C4DDD755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37282" y="4882643"/>
            <a:ext cx="2308359" cy="182088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ED65E41-3F48-2148-912B-6EFFCEE75E98}"/>
              </a:ext>
            </a:extLst>
          </p:cNvPr>
          <p:cNvSpPr/>
          <p:nvPr/>
        </p:nvSpPr>
        <p:spPr>
          <a:xfrm>
            <a:off x="7537282" y="4809688"/>
            <a:ext cx="2677872" cy="40507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0A670-E6FA-BD43-846E-FBF78E0B2B96}"/>
              </a:ext>
            </a:extLst>
          </p:cNvPr>
          <p:cNvSpPr txBox="1"/>
          <p:nvPr/>
        </p:nvSpPr>
        <p:spPr>
          <a:xfrm>
            <a:off x="10789920" y="6257109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(2020</a:t>
            </a:r>
            <a:r>
              <a:rPr lang="zh-CN" altLang="en-US" dirty="0"/>
              <a:t> 年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8E9283-106E-1944-9C69-19160E5F35A1}"/>
              </a:ext>
            </a:extLst>
          </p:cNvPr>
          <p:cNvSpPr txBox="1"/>
          <p:nvPr/>
        </p:nvSpPr>
        <p:spPr>
          <a:xfrm>
            <a:off x="721251" y="293266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pái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83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31C0E-D0EC-134B-876A-596DAC53B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230" y="47298"/>
            <a:ext cx="11548445" cy="173003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000" dirty="0"/>
              <a:t>世代更替 </a:t>
            </a:r>
            <a:r>
              <a:rPr lang="en-US" altLang="zh-TW" sz="4000" dirty="0"/>
              <a:t>	</a:t>
            </a:r>
            <a:r>
              <a:rPr lang="zh-TW" altLang="en-US" sz="4000" dirty="0"/>
              <a:t>總和生育率 </a:t>
            </a:r>
            <a:r>
              <a:rPr lang="en-US" altLang="zh-TW" sz="4000" dirty="0"/>
              <a:t>	</a:t>
            </a:r>
            <a:r>
              <a:rPr lang="zh-CN" altLang="en-US" sz="4000" dirty="0"/>
              <a:t>    </a:t>
            </a:r>
            <a:r>
              <a:rPr lang="zh-TW" altLang="en-US" sz="4000" dirty="0"/>
              <a:t>減少 </a:t>
            </a:r>
            <a:r>
              <a:rPr lang="en-US" altLang="zh-TW" sz="4000" dirty="0"/>
              <a:t>	</a:t>
            </a:r>
            <a:r>
              <a:rPr lang="zh-CN" altLang="en-US" sz="4000" dirty="0"/>
              <a:t>   </a:t>
            </a:r>
            <a:r>
              <a:rPr lang="zh-TW" altLang="en-US" sz="4000" dirty="0"/>
              <a:t>至少 </a:t>
            </a:r>
            <a:r>
              <a:rPr lang="en-US" altLang="zh-TW" sz="4000" dirty="0"/>
              <a:t>	</a:t>
            </a:r>
            <a:br>
              <a:rPr lang="en-US" altLang="zh-TW" sz="4000" dirty="0"/>
            </a:br>
            <a:r>
              <a:rPr lang="zh-TW" altLang="en-US" sz="4000" dirty="0"/>
              <a:t>出臺</a:t>
            </a:r>
            <a:r>
              <a:rPr lang="en-US" altLang="zh-TW" sz="4000" dirty="0"/>
              <a:t>/</a:t>
            </a:r>
            <a:r>
              <a:rPr lang="zh-TW" altLang="en-US" sz="4000" dirty="0"/>
              <a:t>實行</a:t>
            </a:r>
            <a:r>
              <a:rPr lang="zh-CN" altLang="en-US" sz="4000" dirty="0"/>
              <a:t>      </a:t>
            </a:r>
            <a:r>
              <a:rPr lang="zh-TW" altLang="en-US" sz="4000" dirty="0"/>
              <a:t> 三胎</a:t>
            </a:r>
            <a:r>
              <a:rPr lang="en-US" altLang="zh-TW" sz="4000" dirty="0"/>
              <a:t>/</a:t>
            </a:r>
            <a:r>
              <a:rPr lang="zh-TW" altLang="en-US" sz="4000" dirty="0"/>
              <a:t>三孩 </a:t>
            </a:r>
            <a:r>
              <a:rPr lang="en-US" altLang="zh-TW" sz="4000" dirty="0"/>
              <a:t>	</a:t>
            </a:r>
            <a:r>
              <a:rPr lang="zh-CN" altLang="en-US" sz="4000" dirty="0"/>
              <a:t>    </a:t>
            </a:r>
            <a:r>
              <a:rPr lang="zh-TW" altLang="en-US" sz="4000" dirty="0"/>
              <a:t>趨勢 </a:t>
            </a:r>
            <a:r>
              <a:rPr lang="en-US" altLang="zh-TW" sz="4000" dirty="0"/>
              <a:t>	</a:t>
            </a:r>
            <a:r>
              <a:rPr lang="zh-CN" altLang="en-US" sz="4000" dirty="0"/>
              <a:t>  </a:t>
            </a:r>
            <a:r>
              <a:rPr lang="zh-TW" altLang="en-US" sz="4000" dirty="0"/>
              <a:t>亞洲 </a:t>
            </a:r>
            <a:r>
              <a:rPr lang="en-US" altLang="zh-TW" sz="4000" dirty="0"/>
              <a:t>	</a:t>
            </a:r>
            <a:r>
              <a:rPr lang="zh-TW" altLang="en-US" sz="4000" dirty="0"/>
              <a:t>扭轉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A8E93-6A0A-644C-A420-3DC560660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741" y="2149239"/>
            <a:ext cx="11166934" cy="470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       </a:t>
            </a:r>
            <a:r>
              <a:rPr lang="zh-TW" altLang="en-US" dirty="0"/>
              <a:t>第七次</a:t>
            </a:r>
            <a:r>
              <a:rPr lang="zh-TW" altLang="en-US" dirty="0">
                <a:highlight>
                  <a:srgbClr val="FFFF00"/>
                </a:highlight>
              </a:rPr>
              <a:t>人口普查</a:t>
            </a:r>
            <a:r>
              <a:rPr lang="zh-TW" altLang="en-US" u="sng" dirty="0"/>
              <a:t>顯示</a:t>
            </a:r>
            <a:r>
              <a:rPr lang="en-US" altLang="zh-TW" sz="3200" u="sng" dirty="0"/>
              <a:t>indicate</a:t>
            </a:r>
            <a:r>
              <a:rPr lang="zh-TW" altLang="en-US" dirty="0"/>
              <a:t>，</a:t>
            </a:r>
            <a:r>
              <a:rPr lang="en-US" altLang="zh-TW" dirty="0"/>
              <a:t>2020</a:t>
            </a:r>
            <a:r>
              <a:rPr lang="zh-TW" altLang="en-US" dirty="0"/>
              <a:t>年中國的</a:t>
            </a:r>
            <a:r>
              <a:rPr lang="en-US" altLang="zh-TW" dirty="0"/>
              <a:t>_____</a:t>
            </a:r>
            <a:r>
              <a:rPr lang="zh-TW" altLang="en-US" dirty="0"/>
              <a:t>只有</a:t>
            </a:r>
            <a:r>
              <a:rPr lang="en-US" altLang="zh-TW" dirty="0"/>
              <a:t>1.3</a:t>
            </a:r>
            <a:r>
              <a:rPr lang="zh-TW" altLang="en-US" dirty="0"/>
              <a:t>，在整個</a:t>
            </a:r>
            <a:r>
              <a:rPr lang="en-US" altLang="zh-TW" dirty="0"/>
              <a:t>____</a:t>
            </a:r>
            <a:r>
              <a:rPr lang="zh-TW" altLang="en-US" dirty="0"/>
              <a:t>已經進入了倒數。 要想達到</a:t>
            </a:r>
            <a:r>
              <a:rPr lang="en-US" altLang="zh-TW" dirty="0"/>
              <a:t>____</a:t>
            </a:r>
            <a:r>
              <a:rPr lang="zh-TW" altLang="en-US" dirty="0"/>
              <a:t>，</a:t>
            </a:r>
            <a:r>
              <a:rPr lang="en-US" altLang="zh-TW" dirty="0"/>
              <a:t>____</a:t>
            </a:r>
            <a:r>
              <a:rPr lang="zh-TW" altLang="en-US" dirty="0"/>
              <a:t>應該</a:t>
            </a:r>
            <a:r>
              <a:rPr lang="en-US" altLang="zh-TW" dirty="0"/>
              <a:t>____</a:t>
            </a:r>
            <a:r>
              <a:rPr lang="zh-TW" altLang="en-US" dirty="0"/>
              <a:t>達到</a:t>
            </a:r>
            <a:r>
              <a:rPr lang="en-US" altLang="zh-TW" dirty="0"/>
              <a:t>2.1</a:t>
            </a:r>
            <a:r>
              <a:rPr lang="zh-TW" altLang="en-US" dirty="0"/>
              <a:t>。 如果總和生育率低於</a:t>
            </a:r>
            <a:r>
              <a:rPr lang="en-US" altLang="zh-TW" dirty="0"/>
              <a:t>2.1</a:t>
            </a:r>
            <a:r>
              <a:rPr lang="zh-TW" altLang="en-US" dirty="0"/>
              <a:t>，人口數量就會慢慢</a:t>
            </a:r>
            <a:r>
              <a:rPr lang="en-US" altLang="zh-TW" dirty="0"/>
              <a:t>____</a:t>
            </a:r>
            <a:r>
              <a:rPr lang="zh-TW" altLang="en-US" dirty="0"/>
              <a:t>，老齡化</a:t>
            </a:r>
            <a:r>
              <a:rPr lang="en-US" altLang="zh-TW" dirty="0"/>
              <a:t>____</a:t>
            </a:r>
            <a:r>
              <a:rPr lang="zh-TW" altLang="en-US" dirty="0"/>
              <a:t>就會加重。 為了</a:t>
            </a:r>
            <a:r>
              <a:rPr lang="en-US" altLang="zh-TW" dirty="0"/>
              <a:t>____</a:t>
            </a:r>
            <a:r>
              <a:rPr lang="zh-TW" altLang="en-US" dirty="0"/>
              <a:t>這一趨勢，中國政府</a:t>
            </a:r>
            <a:r>
              <a:rPr lang="en-US" altLang="zh-TW" dirty="0"/>
              <a:t>____</a:t>
            </a:r>
            <a:r>
              <a:rPr lang="zh-TW" altLang="en-US" dirty="0"/>
              <a:t>了</a:t>
            </a:r>
            <a:r>
              <a:rPr lang="en-US" altLang="zh-TW" dirty="0"/>
              <a:t>____</a:t>
            </a:r>
            <a:r>
              <a:rPr lang="zh-TW" altLang="en-US" dirty="0"/>
              <a:t>政策。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04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19135-17C0-4245-B849-AF50DB6A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583B01-5708-5B45-BC2A-97D9F076F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900" y="2489200"/>
            <a:ext cx="9478988" cy="3242801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生詞表二生詞（課文第三、四、五段生詞）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976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4BE6C-4C42-C643-9810-A276496E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薪水</a:t>
            </a:r>
            <a:r>
              <a:rPr lang="en-US" altLang="zh-TW" dirty="0"/>
              <a:t>/</a:t>
            </a:r>
            <a:r>
              <a:rPr lang="zh-TW" altLang="en-US" dirty="0"/>
              <a:t>工資 </a:t>
            </a:r>
            <a:r>
              <a:rPr lang="en-US" altLang="zh-TW" dirty="0"/>
              <a:t>	</a:t>
            </a:r>
            <a:r>
              <a:rPr lang="zh-TW" altLang="en-US" dirty="0"/>
              <a:t>費用</a:t>
            </a:r>
            <a:r>
              <a:rPr lang="en-US" altLang="zh-TW" dirty="0"/>
              <a:t>	</a:t>
            </a:r>
            <a:r>
              <a:rPr lang="zh-TW" altLang="en-US" dirty="0"/>
              <a:t> </a:t>
            </a:r>
            <a:r>
              <a:rPr lang="en-US" altLang="zh-TW" dirty="0"/>
              <a:t>...</a:t>
            </a:r>
            <a:r>
              <a:rPr lang="zh-TW" altLang="en-US" dirty="0"/>
              <a:t>費</a:t>
            </a:r>
            <a:r>
              <a:rPr lang="en-US" altLang="zh-TW" dirty="0"/>
              <a:t>	</a:t>
            </a:r>
            <a:r>
              <a:rPr lang="zh-TW" altLang="en-US" dirty="0"/>
              <a:t>貸款</a:t>
            </a:r>
            <a:r>
              <a:rPr lang="en-US" altLang="zh-TW" dirty="0"/>
              <a:t>	</a:t>
            </a:r>
            <a:r>
              <a:rPr lang="zh-TW" altLang="en-US" dirty="0"/>
              <a:t>負擔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212D4-B6F4-544E-B96D-40514DECF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249226" cy="5679284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/>
              <a:t>學費</a:t>
            </a:r>
            <a:r>
              <a:rPr lang="zh-CN" altLang="en-US" dirty="0"/>
              <a:t>   </a:t>
            </a:r>
            <a:r>
              <a:rPr lang="zh-TW" altLang="en-US" dirty="0"/>
              <a:t> 生活費</a:t>
            </a:r>
            <a:r>
              <a:rPr lang="zh-CN" altLang="en-US" dirty="0"/>
              <a:t>   </a:t>
            </a:r>
            <a:r>
              <a:rPr lang="zh-TW" altLang="en-US" dirty="0"/>
              <a:t> 水費</a:t>
            </a:r>
            <a:r>
              <a:rPr lang="zh-CN" altLang="en-US" dirty="0"/>
              <a:t>    </a:t>
            </a:r>
            <a:r>
              <a:rPr lang="zh-TW" altLang="en-US" dirty="0"/>
              <a:t> 電費 </a:t>
            </a:r>
            <a:r>
              <a:rPr lang="zh-CN" altLang="en-US" dirty="0"/>
              <a:t>   </a:t>
            </a:r>
            <a:r>
              <a:rPr lang="zh-TW" altLang="en-US" dirty="0"/>
              <a:t>網費
學生貸款 </a:t>
            </a:r>
            <a:r>
              <a:rPr lang="zh-CN" altLang="en-US" dirty="0"/>
              <a:t>   </a:t>
            </a:r>
            <a:r>
              <a:rPr lang="zh-TW" altLang="en-US" dirty="0"/>
              <a:t>房貸</a:t>
            </a:r>
            <a:r>
              <a:rPr lang="zh-CN" altLang="en-US" dirty="0"/>
              <a:t>   </a:t>
            </a:r>
            <a:r>
              <a:rPr lang="zh-TW" altLang="en-US" dirty="0"/>
              <a:t> 車貸 </a:t>
            </a:r>
            <a:r>
              <a:rPr lang="zh-CN" altLang="en-US" dirty="0"/>
              <a:t>   </a:t>
            </a:r>
            <a:r>
              <a:rPr lang="zh-TW" altLang="en-US" dirty="0"/>
              <a:t>高利貸
你工作嗎？你每個月的</a:t>
            </a:r>
            <a:r>
              <a:rPr lang="zh-TW" altLang="en-US" dirty="0">
                <a:solidFill>
                  <a:srgbClr val="FF0000"/>
                </a:solidFill>
              </a:rPr>
              <a:t>薪水</a:t>
            </a:r>
            <a:r>
              <a:rPr lang="zh-TW" altLang="en-US" dirty="0"/>
              <a:t>大概是多少？
你每個月的</a:t>
            </a:r>
            <a:r>
              <a:rPr lang="zh-TW" altLang="en-US" dirty="0">
                <a:solidFill>
                  <a:srgbClr val="FF0000"/>
                </a:solidFill>
              </a:rPr>
              <a:t>生活費</a:t>
            </a:r>
            <a:r>
              <a:rPr lang="zh-TW" altLang="en-US" dirty="0"/>
              <a:t>大概是多少？你這個學期的</a:t>
            </a:r>
            <a:r>
              <a:rPr lang="zh-TW" altLang="en-US" dirty="0">
                <a:solidFill>
                  <a:srgbClr val="FF0000"/>
                </a:solidFill>
              </a:rPr>
              <a:t>學費</a:t>
            </a:r>
            <a:r>
              <a:rPr lang="zh-TW" altLang="en-US" dirty="0"/>
              <a:t>是多少？
你有</a:t>
            </a:r>
            <a:r>
              <a:rPr lang="zh-TW" altLang="en-US" dirty="0">
                <a:solidFill>
                  <a:srgbClr val="FF0000"/>
                </a:solidFill>
              </a:rPr>
              <a:t>學生貸款</a:t>
            </a:r>
            <a:r>
              <a:rPr lang="zh-TW" altLang="en-US" dirty="0"/>
              <a:t>嗎？你有</a:t>
            </a:r>
            <a:r>
              <a:rPr lang="zh-TW" altLang="en-US" dirty="0">
                <a:solidFill>
                  <a:srgbClr val="FF0000"/>
                </a:solidFill>
              </a:rPr>
              <a:t>車貸</a:t>
            </a:r>
            <a:r>
              <a:rPr lang="zh-TW" altLang="en-US" dirty="0"/>
              <a:t>嗎？
你父母買房子的時候</a:t>
            </a:r>
            <a:r>
              <a:rPr lang="zh-TW" altLang="en-US" dirty="0">
                <a:solidFill>
                  <a:srgbClr val="FF0000"/>
                </a:solidFill>
              </a:rPr>
              <a:t>貸款</a:t>
            </a:r>
            <a:r>
              <a:rPr lang="zh-TW" altLang="en-US" dirty="0"/>
              <a:t>了嗎？</a:t>
            </a:r>
            <a:r>
              <a:rPr lang="zh-TW" altLang="en-US" dirty="0">
                <a:solidFill>
                  <a:srgbClr val="FF0000"/>
                </a:solidFill>
              </a:rPr>
              <a:t>貸</a:t>
            </a:r>
            <a:r>
              <a:rPr lang="zh-TW" altLang="en-US" dirty="0"/>
              <a:t>了多少錢？
你覺得你父母的</a:t>
            </a:r>
            <a:r>
              <a:rPr lang="zh-TW" altLang="en-US" dirty="0">
                <a:solidFill>
                  <a:srgbClr val="FF0000"/>
                </a:solidFill>
              </a:rPr>
              <a:t>經濟負擔</a:t>
            </a:r>
            <a:r>
              <a:rPr lang="zh-TW" altLang="en-US" dirty="0">
                <a:highlight>
                  <a:srgbClr val="FFFF00"/>
                </a:highlight>
              </a:rPr>
              <a:t>重</a:t>
            </a:r>
            <a:r>
              <a:rPr lang="zh-TW" altLang="en-US" dirty="0"/>
              <a:t>嗎？為什麼？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86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386A8-9733-BE48-94B2-8093607E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37" y="549232"/>
            <a:ext cx="3429285" cy="35786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3400" dirty="0"/>
              <a:t>薪水</a:t>
            </a:r>
            <a:r>
              <a:rPr lang="en-US" altLang="zh-TW" sz="3400" dirty="0"/>
              <a:t>/</a:t>
            </a:r>
            <a:r>
              <a:rPr lang="zh-TW" altLang="en-US" sz="3400" dirty="0"/>
              <a:t>工資 費用 </a:t>
            </a:r>
            <a:r>
              <a:rPr lang="en-US" altLang="zh-TW" sz="3400" dirty="0"/>
              <a:t>... </a:t>
            </a:r>
            <a:r>
              <a:rPr lang="zh-TW" altLang="en-US" sz="3400" dirty="0"/>
              <a:t>費負擔</a:t>
            </a:r>
            <a:br>
              <a:rPr lang="zh-TW" altLang="en-US" sz="3400" dirty="0"/>
            </a:br>
            <a:r>
              <a:rPr lang="zh-TW" altLang="en-US" sz="3400" dirty="0"/>
              <a:t>風險</a:t>
            </a:r>
            <a:br>
              <a:rPr lang="zh-TW" altLang="en-US" sz="3400" dirty="0"/>
            </a:br>
            <a:r>
              <a:rPr lang="zh-TW" altLang="en-US" sz="3400" dirty="0"/>
              <a:t>人口</a:t>
            </a:r>
            <a:br>
              <a:rPr lang="zh-TW" altLang="en-US" sz="3400" dirty="0"/>
            </a:br>
            <a:r>
              <a:rPr lang="zh-TW" altLang="en-US" sz="3400" dirty="0"/>
              <a:t>生育率</a:t>
            </a: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8B0A6-F4F2-2C49-AEB3-EDC475B15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796" y="549233"/>
            <a:ext cx="3707745" cy="2852642"/>
          </a:xfrm>
        </p:spPr>
        <p:txBody>
          <a:bodyPr/>
          <a:lstStyle/>
          <a:p>
            <a:r>
              <a:rPr lang="zh-CN" altLang="en-US"/>
              <a:t>高</a:t>
            </a:r>
            <a:r>
              <a:rPr lang="en-US" altLang="zh-CN"/>
              <a:t>/</a:t>
            </a:r>
            <a:r>
              <a:rPr lang="zh-CN" altLang="en-US"/>
              <a:t>低
多</a:t>
            </a:r>
            <a:r>
              <a:rPr lang="en-US" altLang="zh-CN"/>
              <a:t>/</a:t>
            </a:r>
            <a:r>
              <a:rPr lang="zh-CN" altLang="en-US"/>
              <a:t>少
重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7F322E1-223F-6A4C-BF24-0811338A5DE9}"/>
              </a:ext>
            </a:extLst>
          </p:cNvPr>
          <p:cNvCxnSpPr>
            <a:cxnSpLocks/>
          </p:cNvCxnSpPr>
          <p:nvPr/>
        </p:nvCxnSpPr>
        <p:spPr>
          <a:xfrm>
            <a:off x="3326995" y="896899"/>
            <a:ext cx="730864" cy="68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734F98-B7D6-4041-9835-017A7888825F}"/>
              </a:ext>
            </a:extLst>
          </p:cNvPr>
          <p:cNvCxnSpPr>
            <a:cxnSpLocks/>
          </p:cNvCxnSpPr>
          <p:nvPr/>
        </p:nvCxnSpPr>
        <p:spPr>
          <a:xfrm flipV="1">
            <a:off x="1433508" y="1136465"/>
            <a:ext cx="2498414" cy="1373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06EDD07-C981-4F4E-997B-F9C441ED88C2}"/>
              </a:ext>
            </a:extLst>
          </p:cNvPr>
          <p:cNvSpPr txBox="1">
            <a:spLocks/>
          </p:cNvSpPr>
          <p:nvPr/>
        </p:nvSpPr>
        <p:spPr>
          <a:xfrm>
            <a:off x="6565718" y="-51576"/>
            <a:ext cx="4341768" cy="3265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</a:pPr>
            <a:r>
              <a:rPr lang="zh-TW" altLang="en-US" dirty="0">
                <a:solidFill>
                  <a:srgbClr val="7030A0"/>
                </a:solidFill>
              </a:rPr>
              <a:t>持續
</a:t>
            </a:r>
            <a:r>
              <a:rPr lang="zh-TW" altLang="en-US" dirty="0">
                <a:solidFill>
                  <a:srgbClr val="FF0000"/>
                </a:solidFill>
              </a:rPr>
              <a:t>升</a:t>
            </a:r>
            <a:r>
              <a:rPr lang="zh-TW" altLang="en-US" dirty="0"/>
              <a:t>高↑ </a:t>
            </a:r>
            <a:r>
              <a:rPr lang="zh-CN" altLang="en-US" dirty="0"/>
              <a:t>       </a:t>
            </a:r>
            <a:r>
              <a:rPr lang="zh-TW" altLang="en-US" dirty="0">
                <a:solidFill>
                  <a:srgbClr val="FF0000"/>
                </a:solidFill>
              </a:rPr>
              <a:t>降</a:t>
            </a:r>
            <a:r>
              <a:rPr lang="zh-TW" altLang="en-US" dirty="0"/>
              <a:t>低↓
</a:t>
            </a:r>
            <a:r>
              <a:rPr lang="zh-TW" altLang="en-US" dirty="0">
                <a:solidFill>
                  <a:srgbClr val="FF0000"/>
                </a:solidFill>
              </a:rPr>
              <a:t>增</a:t>
            </a:r>
            <a:r>
              <a:rPr lang="zh-TW" altLang="en-US" dirty="0"/>
              <a:t>加</a:t>
            </a:r>
            <a:r>
              <a:rPr lang="zh-CN" altLang="en-US" dirty="0"/>
              <a:t>          </a:t>
            </a:r>
            <a:r>
              <a:rPr lang="zh-TW" altLang="en-US" dirty="0">
                <a:solidFill>
                  <a:srgbClr val="FF0000"/>
                </a:solidFill>
              </a:rPr>
              <a:t>減</a:t>
            </a:r>
            <a:r>
              <a:rPr lang="zh-TW" altLang="en-US" dirty="0"/>
              <a:t>少
</a:t>
            </a:r>
            <a:r>
              <a:rPr lang="zh-TW" altLang="en-US" dirty="0">
                <a:solidFill>
                  <a:srgbClr val="FF0000"/>
                </a:solidFill>
              </a:rPr>
              <a:t>加</a:t>
            </a:r>
            <a:r>
              <a:rPr lang="zh-TW" altLang="en-US" dirty="0"/>
              <a:t>重</a:t>
            </a:r>
            <a:r>
              <a:rPr lang="zh-CN" altLang="en-US" dirty="0"/>
              <a:t>          </a:t>
            </a:r>
            <a:r>
              <a:rPr lang="zh-TW" altLang="en-US" dirty="0">
                <a:solidFill>
                  <a:srgbClr val="FF0000"/>
                </a:solidFill>
              </a:rPr>
              <a:t>減</a:t>
            </a:r>
            <a:r>
              <a:rPr lang="zh-TW" altLang="en-US" dirty="0"/>
              <a:t>輕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1BB4DE-28AD-4B4D-BF88-2C45F25F1543}"/>
              </a:ext>
            </a:extLst>
          </p:cNvPr>
          <p:cNvCxnSpPr>
            <a:cxnSpLocks/>
          </p:cNvCxnSpPr>
          <p:nvPr/>
        </p:nvCxnSpPr>
        <p:spPr>
          <a:xfrm flipV="1">
            <a:off x="1933883" y="1052261"/>
            <a:ext cx="2212036" cy="577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C1DB64-9CB4-5241-88B7-AC6724822782}"/>
              </a:ext>
            </a:extLst>
          </p:cNvPr>
          <p:cNvCxnSpPr>
            <a:cxnSpLocks/>
          </p:cNvCxnSpPr>
          <p:nvPr/>
        </p:nvCxnSpPr>
        <p:spPr>
          <a:xfrm>
            <a:off x="1564137" y="2050644"/>
            <a:ext cx="2485351" cy="880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1A46DD0-2EE2-8748-8AFB-FD84AE0A521A}"/>
              </a:ext>
            </a:extLst>
          </p:cNvPr>
          <p:cNvCxnSpPr>
            <a:cxnSpLocks/>
          </p:cNvCxnSpPr>
          <p:nvPr/>
        </p:nvCxnSpPr>
        <p:spPr>
          <a:xfrm flipV="1">
            <a:off x="1370956" y="2050644"/>
            <a:ext cx="2560966" cy="1162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CA2861-8B2A-4D4A-BC4F-673373406C87}"/>
              </a:ext>
            </a:extLst>
          </p:cNvPr>
          <p:cNvCxnSpPr>
            <a:cxnSpLocks/>
          </p:cNvCxnSpPr>
          <p:nvPr/>
        </p:nvCxnSpPr>
        <p:spPr>
          <a:xfrm flipV="1">
            <a:off x="1778134" y="1148413"/>
            <a:ext cx="2271354" cy="2888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C786F5-003F-644A-9CFA-3437EC3CA719}"/>
              </a:ext>
            </a:extLst>
          </p:cNvPr>
          <p:cNvSpPr txBox="1"/>
          <p:nvPr/>
        </p:nvSpPr>
        <p:spPr>
          <a:xfrm>
            <a:off x="3973826" y="3414129"/>
            <a:ext cx="1181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highlight>
                  <a:srgbClr val="FFFF00"/>
                </a:highlight>
              </a:rPr>
              <a:t>status</a:t>
            </a:r>
            <a:endParaRPr lang="en-US" sz="3200" dirty="0">
              <a:highlight>
                <a:srgbClr val="FFFF00"/>
              </a:highligh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A9C174-ECCF-2142-A52C-B8DCAAE8E810}"/>
              </a:ext>
            </a:extLst>
          </p:cNvPr>
          <p:cNvSpPr txBox="1"/>
          <p:nvPr/>
        </p:nvSpPr>
        <p:spPr>
          <a:xfrm>
            <a:off x="6565718" y="3337198"/>
            <a:ext cx="3175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highlight>
                  <a:srgbClr val="FFFF00"/>
                </a:highlight>
              </a:rPr>
              <a:t>process</a:t>
            </a:r>
            <a:r>
              <a:rPr lang="zh-CN" altLang="en-US" sz="3200" dirty="0">
                <a:highlight>
                  <a:srgbClr val="FFFF00"/>
                </a:highlight>
              </a:rPr>
              <a:t> </a:t>
            </a:r>
            <a:r>
              <a:rPr lang="en-US" altLang="zh-CN" sz="3200" dirty="0">
                <a:highlight>
                  <a:srgbClr val="FFFF00"/>
                </a:highlight>
              </a:rPr>
              <a:t>of</a:t>
            </a:r>
            <a:r>
              <a:rPr lang="zh-CN" altLang="en-US" sz="3200" dirty="0">
                <a:highlight>
                  <a:srgbClr val="FFFF00"/>
                </a:highlight>
              </a:rPr>
              <a:t> </a:t>
            </a:r>
            <a:r>
              <a:rPr lang="en-US" altLang="zh-CN" sz="3200" dirty="0">
                <a:highlight>
                  <a:srgbClr val="FFFF00"/>
                </a:highlight>
              </a:rPr>
              <a:t>change</a:t>
            </a:r>
            <a:endParaRPr lang="en-US" sz="3200" dirty="0">
              <a:highlight>
                <a:srgbClr val="FFFF00"/>
              </a:highlight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CF066BA5-ED98-A846-851E-DF21ACDA6259}"/>
              </a:ext>
            </a:extLst>
          </p:cNvPr>
          <p:cNvSpPr txBox="1">
            <a:spLocks/>
          </p:cNvSpPr>
          <p:nvPr/>
        </p:nvSpPr>
        <p:spPr>
          <a:xfrm>
            <a:off x="1433508" y="4867160"/>
            <a:ext cx="10515600" cy="2040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TW" altLang="en-US" sz="3100" dirty="0"/>
              <a:t>從開始工作到現在，你的</a:t>
            </a:r>
            <a:r>
              <a:rPr lang="zh-TW" altLang="en-US" sz="3100" dirty="0">
                <a:solidFill>
                  <a:srgbClr val="FF0000"/>
                </a:solidFill>
              </a:rPr>
              <a:t>薪水</a:t>
            </a:r>
            <a:r>
              <a:rPr lang="zh-TW" altLang="en-US" sz="3100" dirty="0"/>
              <a:t>升高了，</a:t>
            </a:r>
            <a:r>
              <a:rPr lang="zh-TW" altLang="en-US" sz="3100" dirty="0">
                <a:solidFill>
                  <a:srgbClr val="FF0000"/>
                </a:solidFill>
              </a:rPr>
              <a:t>降低</a:t>
            </a:r>
            <a:r>
              <a:rPr lang="zh-TW" altLang="en-US" sz="3100" dirty="0"/>
              <a:t>了，還是沒變？
怎麼做可以</a:t>
            </a:r>
            <a:r>
              <a:rPr lang="zh-TW" altLang="en-US" sz="3100" dirty="0">
                <a:solidFill>
                  <a:srgbClr val="FF0000"/>
                </a:solidFill>
              </a:rPr>
              <a:t>減輕</a:t>
            </a:r>
            <a:r>
              <a:rPr lang="zh-TW" altLang="en-US" sz="3100" dirty="0"/>
              <a:t>你父母的經濟</a:t>
            </a:r>
            <a:r>
              <a:rPr lang="zh-TW" altLang="en-US" sz="3100" dirty="0">
                <a:solidFill>
                  <a:srgbClr val="FF0000"/>
                </a:solidFill>
              </a:rPr>
              <a:t>負擔</a:t>
            </a:r>
            <a:r>
              <a:rPr lang="zh-TW" altLang="en-US" sz="3100" dirty="0"/>
              <a:t>？
如果中國的生育率</a:t>
            </a:r>
            <a:r>
              <a:rPr lang="zh-TW" altLang="en-US" sz="3100" dirty="0">
                <a:solidFill>
                  <a:srgbClr val="7030A0"/>
                </a:solidFill>
              </a:rPr>
              <a:t>持續</a:t>
            </a:r>
            <a:r>
              <a:rPr lang="zh-TW" altLang="en-US" sz="3100" dirty="0"/>
              <a:t>降低，會出現什麼問題？</a:t>
            </a:r>
            <a:endParaRPr lang="en-US" sz="310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5BE10BAF-BFB6-DF44-8FE1-86BE5CF9FB7B}"/>
              </a:ext>
            </a:extLst>
          </p:cNvPr>
          <p:cNvSpPr txBox="1">
            <a:spLocks/>
          </p:cNvSpPr>
          <p:nvPr/>
        </p:nvSpPr>
        <p:spPr>
          <a:xfrm>
            <a:off x="2863490" y="4187346"/>
            <a:ext cx="8043996" cy="64552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TW" altLang="en-US" dirty="0"/>
              <a:t>什麼工作是</a:t>
            </a:r>
            <a:r>
              <a:rPr lang="zh-TW" altLang="en-US" dirty="0">
                <a:solidFill>
                  <a:srgbClr val="FF0000"/>
                </a:solidFill>
              </a:rPr>
              <a:t>風險</a:t>
            </a:r>
            <a:r>
              <a:rPr lang="zh-TW" altLang="en-US" dirty="0"/>
              <a:t>比較</a:t>
            </a:r>
            <a:r>
              <a:rPr lang="zh-TW" altLang="en-US" dirty="0">
                <a:solidFill>
                  <a:srgbClr val="FF0000"/>
                </a:solidFill>
              </a:rPr>
              <a:t>高</a:t>
            </a:r>
            <a:r>
              <a:rPr lang="zh-TW" altLang="en-US" dirty="0"/>
              <a:t>的工作？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3B9D51-2FB7-6D4A-BCF9-D2B3E8358961}"/>
              </a:ext>
            </a:extLst>
          </p:cNvPr>
          <p:cNvSpPr txBox="1"/>
          <p:nvPr/>
        </p:nvSpPr>
        <p:spPr>
          <a:xfrm>
            <a:off x="7806722" y="284404"/>
            <a:ext cx="402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continued to (grow/increase/decrease...)</a:t>
            </a:r>
          </a:p>
        </p:txBody>
      </p:sp>
    </p:spTree>
    <p:extLst>
      <p:ext uri="{BB962C8B-B14F-4D97-AF65-F5344CB8AC3E}">
        <p14:creationId xmlns:p14="http://schemas.microsoft.com/office/powerpoint/2010/main" val="162274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/>
      <p:bldP spid="25" grpId="0"/>
      <p:bldP spid="26" grpId="0"/>
      <p:bldP spid="27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81A9C-5764-1B42-924F-EBF7DBE66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37" y="831021"/>
            <a:ext cx="4944577" cy="5195958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70C0"/>
                </a:solidFill>
              </a:rPr>
              <a:t>不斷</a:t>
            </a:r>
            <a:r>
              <a:rPr lang="zh-CN" altLang="en-US" sz="3200" dirty="0">
                <a:solidFill>
                  <a:srgbClr val="0070C0"/>
                </a:solidFill>
              </a:rPr>
              <a:t>    </a:t>
            </a:r>
            <a:r>
              <a:rPr lang="zh-TW" altLang="en-US" sz="3200" dirty="0">
                <a:solidFill>
                  <a:srgbClr val="0070C0"/>
                </a:solidFill>
              </a:rPr>
              <a:t>持續
</a:t>
            </a:r>
            <a:r>
              <a:rPr lang="zh-TW" altLang="en-US" sz="3200" dirty="0"/>
              <a:t>增加</a:t>
            </a:r>
            <a:r>
              <a:rPr lang="en-US" altLang="zh-TW" sz="3200" dirty="0"/>
              <a:t>——</a:t>
            </a:r>
            <a:r>
              <a:rPr lang="zh-TW" altLang="en-US" sz="3200" dirty="0"/>
              <a:t>減少
加重</a:t>
            </a:r>
            <a:r>
              <a:rPr lang="en-US" altLang="zh-TW" sz="3200" dirty="0"/>
              <a:t>——</a:t>
            </a:r>
            <a:r>
              <a:rPr lang="zh-TW" altLang="en-US" sz="3200" dirty="0"/>
              <a:t>減輕
提高</a:t>
            </a:r>
            <a:r>
              <a:rPr lang="en-US" altLang="zh-TW" sz="3200" dirty="0"/>
              <a:t>——</a:t>
            </a:r>
            <a:r>
              <a:rPr lang="zh-TW" altLang="en-US" sz="3200" dirty="0"/>
              <a:t>降低
升高</a:t>
            </a:r>
            <a:r>
              <a:rPr lang="en-US" altLang="zh-TW" sz="3200" dirty="0"/>
              <a:t>——</a:t>
            </a:r>
            <a:r>
              <a:rPr lang="zh-TW" altLang="en-US" sz="3200" dirty="0"/>
              <a:t>下降</a:t>
            </a:r>
            <a:endParaRPr lang="en-US" altLang="zh-CN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932D80-CC9C-374F-B491-BEA9A17B7AC8}"/>
              </a:ext>
            </a:extLst>
          </p:cNvPr>
          <p:cNvSpPr txBox="1">
            <a:spLocks/>
          </p:cNvSpPr>
          <p:nvPr/>
        </p:nvSpPr>
        <p:spPr>
          <a:xfrm>
            <a:off x="3980329" y="831021"/>
            <a:ext cx="8211671" cy="51959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為了</a:t>
            </a:r>
            <a:r>
              <a:rPr lang="en-US" altLang="zh-TW" dirty="0"/>
              <a:t>____</a:t>
            </a:r>
            <a:r>
              <a:rPr lang="zh-TW" altLang="en-US" dirty="0"/>
              <a:t>父母的經濟負擔，他從</a:t>
            </a:r>
            <a:r>
              <a:rPr lang="en-US" altLang="zh-TW" dirty="0"/>
              <a:t>15</a:t>
            </a:r>
            <a:r>
              <a:rPr lang="zh-TW" altLang="en-US" dirty="0"/>
              <a:t>歲就開始打工。
這幾年房價持續</a:t>
            </a:r>
            <a:r>
              <a:rPr lang="en-US" altLang="zh-TW" dirty="0"/>
              <a:t>____</a:t>
            </a:r>
            <a:r>
              <a:rPr lang="zh-TW" altLang="en-US" dirty="0"/>
              <a:t>。
如果總和生育率</a:t>
            </a:r>
            <a:r>
              <a:rPr lang="en-US" altLang="zh-TW" dirty="0"/>
              <a:t>____</a:t>
            </a:r>
            <a:r>
              <a:rPr lang="zh-TW" altLang="en-US" dirty="0"/>
              <a:t>下降，人口數量就會不斷</a:t>
            </a:r>
            <a:r>
              <a:rPr lang="en-US" altLang="zh-TW" dirty="0"/>
              <a:t>____</a:t>
            </a:r>
            <a:r>
              <a:rPr lang="zh-TW" altLang="en-US" dirty="0"/>
              <a:t>，老齡化趨勢就會不斷</a:t>
            </a:r>
            <a:r>
              <a:rPr lang="en-US" altLang="zh-TW" dirty="0"/>
              <a:t>____</a:t>
            </a:r>
            <a:r>
              <a:rPr lang="zh-TW" altLang="en-US" dirty="0"/>
              <a:t>。
我請老闆</a:t>
            </a:r>
            <a:r>
              <a:rPr lang="en-US" altLang="zh-TW" dirty="0"/>
              <a:t>_____</a:t>
            </a:r>
            <a:r>
              <a:rPr lang="zh-TW" altLang="en-US" dirty="0"/>
              <a:t>我的薪水，否則我就辭職。
如果想要</a:t>
            </a:r>
            <a:r>
              <a:rPr lang="en-US" altLang="zh-TW" dirty="0"/>
              <a:t>____</a:t>
            </a:r>
            <a:r>
              <a:rPr lang="zh-TW" altLang="en-US" dirty="0"/>
              <a:t>生育率，政府應該怎麼做？</a:t>
            </a:r>
            <a:endParaRPr lang="en-US" altLang="zh-C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F02EBC-3451-5244-AE82-B113D15B1C51}"/>
              </a:ext>
            </a:extLst>
          </p:cNvPr>
          <p:cNvSpPr txBox="1"/>
          <p:nvPr/>
        </p:nvSpPr>
        <p:spPr>
          <a:xfrm>
            <a:off x="10811436" y="432139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4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C4CCA-1824-A748-8EAA-EAD80115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提供 </a:t>
            </a:r>
            <a:r>
              <a:rPr lang="en-US" dirty="0"/>
              <a:t>VS </a:t>
            </a:r>
            <a:r>
              <a:rPr lang="zh-CN" altLang="en-US" dirty="0"/>
              <a:t>提高 </a:t>
            </a:r>
            <a:r>
              <a:rPr lang="en-US" dirty="0"/>
              <a:t>VS </a:t>
            </a:r>
            <a:r>
              <a:rPr lang="zh-CN" altLang="en-US" dirty="0"/>
              <a:t>升高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F809A-BD36-A744-995B-7E1B3D63B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95958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這家旅館不</a:t>
            </a:r>
            <a:r>
              <a:rPr lang="en-US" altLang="zh-TW" dirty="0"/>
              <a:t>____</a:t>
            </a:r>
            <a:r>
              <a:rPr lang="zh-TW" altLang="en-US" dirty="0"/>
              <a:t>早餐。
這家旅館</a:t>
            </a:r>
            <a:r>
              <a:rPr lang="en-US" altLang="zh-TW" dirty="0"/>
              <a:t>____</a:t>
            </a:r>
            <a:r>
              <a:rPr lang="zh-TW" altLang="en-US" dirty="0"/>
              <a:t>洗衣服務。
今天氣溫</a:t>
            </a:r>
            <a:r>
              <a:rPr lang="en-US" altLang="zh-TW" dirty="0"/>
              <a:t>____</a:t>
            </a:r>
            <a:r>
              <a:rPr lang="zh-TW" altLang="en-US" dirty="0"/>
              <a:t>了。
在過去</a:t>
            </a:r>
            <a:r>
              <a:rPr lang="en-US" altLang="zh-TW" dirty="0"/>
              <a:t>20</a:t>
            </a:r>
            <a:r>
              <a:rPr lang="zh-TW" altLang="en-US" dirty="0"/>
              <a:t>年中，中國的房價持續</a:t>
            </a:r>
            <a:r>
              <a:rPr lang="en-US" altLang="zh-TW" dirty="0"/>
              <a:t>____</a:t>
            </a:r>
            <a:r>
              <a:rPr lang="zh-TW" altLang="en-US" dirty="0"/>
              <a:t>。
老闆</a:t>
            </a:r>
            <a:r>
              <a:rPr lang="en-US" altLang="zh-TW" dirty="0"/>
              <a:t>____</a:t>
            </a:r>
            <a:r>
              <a:rPr lang="zh-TW" altLang="en-US" dirty="0"/>
              <a:t>了我的薪水。
中國政府想</a:t>
            </a:r>
            <a:r>
              <a:rPr lang="en-US" altLang="zh-TW" dirty="0"/>
              <a:t>____</a:t>
            </a:r>
            <a:r>
              <a:rPr lang="zh-TW" altLang="en-US" dirty="0"/>
              <a:t>中國的生育率。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7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7116B-E063-834F-AB76-F2ED7965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負擔：</a:t>
            </a:r>
            <a:r>
              <a:rPr lang="en-US" altLang="zh-TW" sz="3600" dirty="0"/>
              <a:t>N &amp; V 	</a:t>
            </a:r>
            <a:r>
              <a:rPr lang="zh-TW" altLang="en-US" dirty="0"/>
              <a:t>負擔</a:t>
            </a:r>
            <a:r>
              <a:rPr lang="zh-TW" altLang="en-US" dirty="0">
                <a:solidFill>
                  <a:srgbClr val="FF0000"/>
                </a:solidFill>
              </a:rPr>
              <a:t>得起</a:t>
            </a:r>
            <a:r>
              <a:rPr lang="zh-TW" altLang="en-US" dirty="0"/>
              <a:t> </a:t>
            </a:r>
            <a:r>
              <a:rPr lang="en-US" altLang="zh-TW" dirty="0"/>
              <a:t>	</a:t>
            </a:r>
            <a:r>
              <a:rPr lang="zh-TW" altLang="en-US" dirty="0"/>
              <a:t>負擔</a:t>
            </a:r>
            <a:r>
              <a:rPr lang="zh-TW" altLang="en-US" dirty="0">
                <a:solidFill>
                  <a:srgbClr val="FF0000"/>
                </a:solidFill>
              </a:rPr>
              <a:t>不起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7E134-2CB8-9645-A527-AC084565F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697" y="1087276"/>
            <a:ext cx="11730445" cy="545721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400" dirty="0"/>
              <a:t>我父母的經濟負擔比較重。     
如果養三個孩子，我的負擔就會大大加重。
很多人不想生三胎，是因為他們負擔不起買大房子的費用。
你的父母</a:t>
            </a:r>
            <a:r>
              <a:rPr lang="zh-TW" altLang="en-US" sz="3400" dirty="0">
                <a:solidFill>
                  <a:srgbClr val="FF0000"/>
                </a:solidFill>
              </a:rPr>
              <a:t>負擔得起</a:t>
            </a:r>
            <a:r>
              <a:rPr lang="zh-TW" altLang="en-US" sz="3400" dirty="0"/>
              <a:t>你的大學學費嗎？
你</a:t>
            </a:r>
            <a:r>
              <a:rPr lang="zh-TW" altLang="en-US" sz="3400" dirty="0">
                <a:solidFill>
                  <a:srgbClr val="FF0000"/>
                </a:solidFill>
              </a:rPr>
              <a:t>負擔得起</a:t>
            </a:r>
            <a:r>
              <a:rPr lang="zh-TW" altLang="en-US" sz="3400" dirty="0"/>
              <a:t>每個月</a:t>
            </a:r>
            <a:r>
              <a:rPr lang="en-US" altLang="zh-TW" sz="3400" dirty="0"/>
              <a:t>1000</a:t>
            </a:r>
            <a:r>
              <a:rPr lang="zh-TW" altLang="en-US" sz="3400" dirty="0"/>
              <a:t>塊的房租嗎？
你覺得你以後</a:t>
            </a:r>
            <a:r>
              <a:rPr lang="zh-TW" altLang="en-US" sz="3400" dirty="0">
                <a:solidFill>
                  <a:srgbClr val="FF0000"/>
                </a:solidFill>
              </a:rPr>
              <a:t>養得起</a:t>
            </a:r>
            <a:r>
              <a:rPr lang="zh-TW" altLang="en-US" sz="3400" dirty="0"/>
              <a:t>三個孩子嗎？
為什麼現在很多中國人覺得他們</a:t>
            </a:r>
            <a:r>
              <a:rPr lang="zh-TW" altLang="en-US" sz="3400" dirty="0">
                <a:solidFill>
                  <a:srgbClr val="FF0000"/>
                </a:solidFill>
              </a:rPr>
              <a:t>生不起</a:t>
            </a:r>
            <a:r>
              <a:rPr lang="zh-TW" altLang="en-US" sz="3400" dirty="0"/>
              <a:t>三個孩子？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70853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950B4-6FDC-FD4A-8386-34A67AFF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懷孕 </a:t>
            </a:r>
            <a:r>
              <a:rPr lang="en-US" altLang="zh-CN" dirty="0"/>
              <a:t>	</a:t>
            </a:r>
            <a:r>
              <a:rPr lang="zh-CN" altLang="en-US" dirty="0"/>
              <a:t>丟 </a:t>
            </a:r>
            <a:r>
              <a:rPr lang="en-US" altLang="zh-CN" dirty="0"/>
              <a:t>		</a:t>
            </a:r>
            <a:r>
              <a:rPr lang="zh-CN" altLang="en-US" dirty="0"/>
              <a:t>風險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582DA-0A12-A544-8B1C-DE37E6B0A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97168"/>
            <a:ext cx="10515600" cy="5351230"/>
          </a:xfrm>
        </p:spPr>
        <p:txBody>
          <a:bodyPr>
            <a:normAutofit/>
          </a:bodyPr>
          <a:lstStyle/>
          <a:p>
            <a:r>
              <a:rPr lang="zh-TW" altLang="en-US" dirty="0"/>
              <a:t>女性在什麼年齡懷孕比較好？為什麼？
女性懷孕以後有沒有丟掉工作的風險？為什麼？
你丟過什麼東西嗎？後來找到了嗎？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3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3514D-75F1-B047-9D16-BB7046180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優勢 </a:t>
            </a:r>
            <a:r>
              <a:rPr lang="en-US" altLang="zh-TW" dirty="0"/>
              <a:t>		</a:t>
            </a:r>
            <a:r>
              <a:rPr lang="zh-TW" altLang="en-US" dirty="0"/>
              <a:t>競爭優勢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D399A-E5BD-BA44-B5CD-7DD3DE575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768" y="1092510"/>
            <a:ext cx="11157786" cy="5269101"/>
          </a:xfrm>
        </p:spPr>
        <p:txBody>
          <a:bodyPr>
            <a:normAutofit/>
          </a:bodyPr>
          <a:lstStyle/>
          <a:p>
            <a:r>
              <a:rPr lang="zh-TW" altLang="en-US" dirty="0"/>
              <a:t>畢業以後找工作的時候 ，你覺得你有什麼競爭優勢？
要想讓自己在找工作的時候更有</a:t>
            </a:r>
            <a:r>
              <a:rPr lang="zh-TW" altLang="en-US" dirty="0">
                <a:solidFill>
                  <a:srgbClr val="FF0000"/>
                </a:solidFill>
              </a:rPr>
              <a:t>競爭優勢</a:t>
            </a:r>
            <a:r>
              <a:rPr lang="zh-TW" altLang="en-US" dirty="0"/>
              <a:t>，你現在應該做什麼？
生育率高的國家有什麼優勢？生育率低的國家有什麼</a:t>
            </a:r>
            <a:r>
              <a:rPr lang="zh-TW" altLang="en-US" u="sng" dirty="0"/>
              <a:t>劣</a:t>
            </a:r>
            <a:r>
              <a:rPr lang="en-US" altLang="zh-TW" sz="3200" u="sng" dirty="0" err="1"/>
              <a:t>liè</a:t>
            </a:r>
            <a:r>
              <a:rPr lang="zh-TW" altLang="en-US" u="sng" dirty="0"/>
              <a:t>勢</a:t>
            </a:r>
            <a:r>
              <a:rPr lang="zh-TW" altLang="en-US" dirty="0"/>
              <a:t>？</a:t>
            </a:r>
            <a:br>
              <a:rPr lang="en-US" altLang="zh-C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5853D-8E0C-0B49-9DBF-548919776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ACA0A-4DD9-914E-953D-EF05AA432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0" y="2247900"/>
            <a:ext cx="9263088" cy="3484101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生詞表一生詞（課文第一、二段生詞）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852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3015-5D38-B746-BDB1-0019B72D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事業 </a:t>
            </a:r>
            <a:r>
              <a:rPr lang="en-US" altLang="zh-TW" dirty="0"/>
              <a:t>	</a:t>
            </a:r>
            <a:r>
              <a:rPr lang="zh-TW" altLang="en-US" dirty="0"/>
              <a:t>職場 </a:t>
            </a:r>
            <a:r>
              <a:rPr lang="en-US" altLang="zh-TW" dirty="0"/>
              <a:t>	</a:t>
            </a:r>
            <a:r>
              <a:rPr lang="zh-TW" altLang="en-US" dirty="0"/>
              <a:t>工作 </a:t>
            </a:r>
            <a:r>
              <a:rPr lang="en-US" altLang="zh-TW" dirty="0"/>
              <a:t>	</a:t>
            </a:r>
            <a:r>
              <a:rPr lang="zh-TW" altLang="en-US" dirty="0"/>
              <a:t>打拼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3A9D-E1F8-D548-A465-3C0347099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912" y="1092510"/>
            <a:ext cx="11654175" cy="5020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             </a:t>
            </a:r>
            <a:r>
              <a:rPr lang="en-US" dirty="0"/>
              <a:t>N</a:t>
            </a:r>
            <a:r>
              <a:rPr lang="zh-CN" altLang="en-US" dirty="0"/>
              <a:t>？            </a:t>
            </a:r>
            <a:r>
              <a:rPr lang="en-US" altLang="zh-CN" dirty="0"/>
              <a:t>V</a:t>
            </a:r>
            <a:r>
              <a:rPr lang="zh-CN" altLang="en-US" dirty="0"/>
              <a:t>？</a:t>
            </a:r>
            <a:endParaRPr lang="en-US" dirty="0"/>
          </a:p>
          <a:p>
            <a:r>
              <a:rPr lang="zh-TW" altLang="en-US" dirty="0"/>
              <a:t>年輕人在</a:t>
            </a:r>
            <a:r>
              <a:rPr lang="en-US" altLang="zh-TW" dirty="0"/>
              <a:t>_____</a:t>
            </a:r>
            <a:r>
              <a:rPr lang="zh-TW" altLang="en-US" dirty="0"/>
              <a:t>中打拼的壓力是非常大的。
「我打算在北京</a:t>
            </a:r>
            <a:r>
              <a:rPr lang="en-US" altLang="zh-TW" dirty="0"/>
              <a:t>____</a:t>
            </a:r>
            <a:r>
              <a:rPr lang="zh-TW" altLang="en-US" dirty="0"/>
              <a:t>幾年，然後回老家買房子。 」
很多女性生完孩子再回到</a:t>
            </a:r>
            <a:r>
              <a:rPr lang="en-US" altLang="zh-TW" dirty="0"/>
              <a:t>____</a:t>
            </a:r>
            <a:r>
              <a:rPr lang="zh-TW" altLang="en-US" dirty="0"/>
              <a:t>以後，競爭優勢就不在了。
中國政府重視教育</a:t>
            </a:r>
            <a:r>
              <a:rPr lang="en-US" altLang="zh-TW" dirty="0"/>
              <a:t>____</a:t>
            </a:r>
            <a:r>
              <a:rPr lang="zh-TW" altLang="en-US" dirty="0"/>
              <a:t>的發展嗎？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234B-4A5E-5345-B81A-EB3D9FEA4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632760" cy="796237"/>
          </a:xfrm>
        </p:spPr>
        <p:txBody>
          <a:bodyPr>
            <a:normAutofit/>
          </a:bodyPr>
          <a:lstStyle/>
          <a:p>
            <a:r>
              <a:rPr lang="zh-TW" altLang="en-US" dirty="0"/>
              <a:t>提供支援 </a:t>
            </a:r>
            <a:r>
              <a:rPr lang="en-US" altLang="zh-TW" dirty="0"/>
              <a:t>	</a:t>
            </a:r>
            <a:r>
              <a:rPr lang="zh-TW" altLang="en-US" dirty="0"/>
              <a:t>保障 </a:t>
            </a:r>
            <a:r>
              <a:rPr lang="en-US" altLang="zh-TW" dirty="0"/>
              <a:t>	(</a:t>
            </a:r>
            <a:r>
              <a:rPr lang="zh-TW" altLang="en-US" dirty="0"/>
              <a:t>合法</a:t>
            </a:r>
            <a:r>
              <a:rPr lang="en-US" altLang="zh-TW" dirty="0"/>
              <a:t>)</a:t>
            </a:r>
            <a:r>
              <a:rPr lang="zh-TW" altLang="en-US" dirty="0"/>
              <a:t>權益 </a:t>
            </a:r>
            <a:r>
              <a:rPr lang="en-US" altLang="zh-TW" dirty="0"/>
              <a:t>	</a:t>
            </a:r>
            <a:r>
              <a:rPr lang="zh-TW" altLang="en-US" dirty="0"/>
              <a:t>完善制度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0C28-29B2-6349-8D5C-7784A5121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13866"/>
            <a:ext cx="10117468" cy="574413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TW" altLang="en-US" dirty="0"/>
              <a:t>生育制度 </a:t>
            </a:r>
            <a:r>
              <a:rPr lang="en-US" altLang="zh-TW" dirty="0"/>
              <a:t>	</a:t>
            </a:r>
            <a:r>
              <a:rPr lang="zh-TW" altLang="en-US" dirty="0"/>
              <a:t>社會保障制度
你以後想做什麼工作？你的父母</a:t>
            </a:r>
            <a:r>
              <a:rPr lang="zh-TW" altLang="en-US" dirty="0">
                <a:solidFill>
                  <a:srgbClr val="FF0000"/>
                </a:solidFill>
              </a:rPr>
              <a:t>支持</a:t>
            </a:r>
            <a:r>
              <a:rPr lang="zh-TW" altLang="en-US" dirty="0"/>
              <a:t>你嗎？
美國的旅館一般會</a:t>
            </a:r>
            <a:r>
              <a:rPr lang="zh-TW" altLang="en-US" dirty="0">
                <a:solidFill>
                  <a:srgbClr val="FF0000"/>
                </a:solidFill>
              </a:rPr>
              <a:t>提供</a:t>
            </a:r>
            <a:r>
              <a:rPr lang="zh-TW" altLang="en-US" dirty="0"/>
              <a:t>什麼</a:t>
            </a:r>
            <a:r>
              <a:rPr lang="zh-TW" altLang="en-US" dirty="0">
                <a:solidFill>
                  <a:srgbClr val="FF0000"/>
                </a:solidFill>
              </a:rPr>
              <a:t>服務</a:t>
            </a:r>
            <a:r>
              <a:rPr lang="zh-TW" altLang="en-US" dirty="0"/>
              <a:t>？
美國的</a:t>
            </a:r>
            <a:r>
              <a:rPr lang="zh-TW" altLang="en-US" dirty="0">
                <a:solidFill>
                  <a:srgbClr val="FF0000"/>
                </a:solidFill>
              </a:rPr>
              <a:t>社會保障制度</a:t>
            </a:r>
            <a:r>
              <a:rPr lang="zh-TW" altLang="en-US" dirty="0"/>
              <a:t>完善嗎？有什麼問題？
翻譯：國家應該</a:t>
            </a:r>
            <a:r>
              <a:rPr lang="zh-TW" altLang="en-US" dirty="0">
                <a:solidFill>
                  <a:srgbClr val="FF0000"/>
                </a:solidFill>
              </a:rPr>
              <a:t>保障</a:t>
            </a:r>
            <a:r>
              <a:rPr lang="zh-TW" altLang="en-US" dirty="0"/>
              <a:t>女性的</a:t>
            </a:r>
            <a:r>
              <a:rPr lang="zh-TW" altLang="en-US" dirty="0">
                <a:solidFill>
                  <a:srgbClr val="FF0000"/>
                </a:solidFill>
              </a:rPr>
              <a:t>合法權益</a:t>
            </a:r>
            <a:r>
              <a:rPr lang="zh-TW" altLang="en-US" dirty="0"/>
              <a:t>。
美國的</a:t>
            </a:r>
            <a:r>
              <a:rPr lang="zh-TW" altLang="en-US" u="sng" dirty="0"/>
              <a:t>產假</a:t>
            </a:r>
            <a:r>
              <a:rPr lang="zh-TW" altLang="en-US" dirty="0"/>
              <a:t>制度是什麼樣的？</a:t>
            </a:r>
            <a:endParaRPr lang="en-US" altLang="zh-TW" dirty="0"/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dirty="0"/>
              <a:t>（多長時間？有沒有薪水？爸爸也有產假嗎？）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2A66A-3FD7-0F45-BF2A-ADF40A388EEF}"/>
              </a:ext>
            </a:extLst>
          </p:cNvPr>
          <p:cNvSpPr txBox="1"/>
          <p:nvPr/>
        </p:nvSpPr>
        <p:spPr>
          <a:xfrm>
            <a:off x="2077016" y="4577507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chǎn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1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43D78-FDB1-4840-8AE7-3D783C47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007" y="27706"/>
            <a:ext cx="10795985" cy="6844146"/>
          </a:xfrm>
        </p:spPr>
        <p:txBody>
          <a:bodyPr>
            <a:normAutofit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完善</a:t>
            </a:r>
            <a:r>
              <a:rPr lang="en-US" altLang="zh-TW" dirty="0"/>
              <a:t>...... </a:t>
            </a:r>
            <a:r>
              <a:rPr lang="zh-TW" altLang="en-US" dirty="0"/>
              <a:t>政策 </a:t>
            </a:r>
            <a:r>
              <a:rPr lang="en-US" altLang="zh-TW" dirty="0"/>
              <a:t>/  </a:t>
            </a:r>
            <a:r>
              <a:rPr lang="zh-TW" altLang="en-US" dirty="0"/>
              <a:t>制度 </a:t>
            </a:r>
            <a:r>
              <a:rPr lang="en-US" altLang="zh-TW" dirty="0"/>
              <a:t>/ </a:t>
            </a:r>
            <a:r>
              <a:rPr lang="zh-TW" altLang="en-US" dirty="0"/>
              <a:t>服務 </a:t>
            </a:r>
            <a:r>
              <a:rPr lang="en-US" altLang="zh-TW" dirty="0"/>
              <a:t>/ </a:t>
            </a:r>
            <a:r>
              <a:rPr lang="zh-TW" altLang="en-US" dirty="0"/>
              <a:t>設施
</a:t>
            </a:r>
            <a:r>
              <a:rPr lang="zh-TW" altLang="en-US" dirty="0">
                <a:highlight>
                  <a:srgbClr val="FFFF00"/>
                </a:highlight>
              </a:rPr>
              <a:t>保障</a:t>
            </a:r>
            <a:r>
              <a:rPr lang="zh-TW" altLang="en-US" dirty="0"/>
              <a:t> </a:t>
            </a:r>
            <a:r>
              <a:rPr lang="en-US" altLang="zh-TW" dirty="0"/>
              <a:t>... </a:t>
            </a:r>
            <a:r>
              <a:rPr lang="zh-TW" altLang="en-US" dirty="0"/>
              <a:t>的權利 </a:t>
            </a:r>
            <a:r>
              <a:rPr lang="en-US" altLang="zh-TW" dirty="0"/>
              <a:t>/ </a:t>
            </a:r>
            <a:r>
              <a:rPr lang="zh-TW" altLang="en-US" dirty="0"/>
              <a:t>利益 </a:t>
            </a:r>
            <a:r>
              <a:rPr lang="en-US" altLang="zh-TW" dirty="0"/>
              <a:t>/ </a:t>
            </a:r>
            <a:r>
              <a:rPr lang="zh-TW" altLang="en-US" dirty="0"/>
              <a:t>權益 </a:t>
            </a:r>
            <a:r>
              <a:rPr lang="en-US" altLang="zh-TW" dirty="0"/>
              <a:t>/</a:t>
            </a:r>
            <a:r>
              <a:rPr lang="zh-TW" altLang="en-US" dirty="0"/>
              <a:t>安全</a:t>
            </a:r>
            <a:endParaRPr lang="en-US" altLang="zh-CN" sz="2800" dirty="0"/>
          </a:p>
          <a:p>
            <a:pPr>
              <a:lnSpc>
                <a:spcPct val="100000"/>
              </a:lnSpc>
            </a:pPr>
            <a:endParaRPr lang="en-US" altLang="zh-CN" sz="2800" dirty="0"/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 fertility policy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</a:t>
            </a:r>
            <a:r>
              <a:rPr lang="zh-CN" altLang="en-US" sz="2800" dirty="0"/>
              <a:t> </a:t>
            </a:r>
            <a:r>
              <a:rPr lang="en-US" altLang="zh-CN" sz="2800" dirty="0"/>
              <a:t>social</a:t>
            </a:r>
            <a:r>
              <a:rPr lang="zh-CN" altLang="en-US" sz="2800" dirty="0"/>
              <a:t> </a:t>
            </a:r>
            <a:r>
              <a:rPr lang="en-US" altLang="zh-CN" sz="2800" dirty="0"/>
              <a:t>security</a:t>
            </a:r>
            <a:r>
              <a:rPr lang="zh-CN" altLang="en-US" sz="2800" dirty="0"/>
              <a:t> </a:t>
            </a:r>
            <a:r>
              <a:rPr lang="en-US" altLang="zh-CN" sz="2800" dirty="0"/>
              <a:t>system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</a:t>
            </a:r>
            <a:r>
              <a:rPr lang="zh-CN" altLang="en-US" sz="2800" dirty="0"/>
              <a:t> </a:t>
            </a:r>
            <a:r>
              <a:rPr lang="en-US" altLang="zh-CN" sz="2800" dirty="0"/>
              <a:t>after-sales</a:t>
            </a:r>
            <a:r>
              <a:rPr lang="zh-CN" altLang="en-US" sz="2800" dirty="0"/>
              <a:t> </a:t>
            </a:r>
            <a:r>
              <a:rPr lang="en-US" altLang="zh-CN" sz="2800" dirty="0"/>
              <a:t>service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improve</a:t>
            </a:r>
            <a:r>
              <a:rPr lang="zh-CN" altLang="en-US" sz="2800" dirty="0"/>
              <a:t> </a:t>
            </a:r>
            <a:r>
              <a:rPr lang="en-US" altLang="zh-CN" sz="2800" dirty="0"/>
              <a:t>public</a:t>
            </a:r>
            <a:r>
              <a:rPr lang="zh-CN" altLang="en-US" sz="2800" dirty="0"/>
              <a:t> </a:t>
            </a:r>
            <a:r>
              <a:rPr lang="en-US" altLang="zh-CN" sz="2800" dirty="0"/>
              <a:t>facilities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guarantee</a:t>
            </a:r>
            <a:r>
              <a:rPr lang="zh-CN" altLang="en-US" sz="2800" dirty="0"/>
              <a:t> </a:t>
            </a:r>
            <a:r>
              <a:rPr lang="en-US" altLang="zh-CN" sz="2800" dirty="0"/>
              <a:t>women’s</a:t>
            </a:r>
            <a:r>
              <a:rPr lang="zh-CN" altLang="en-US" sz="2800" dirty="0"/>
              <a:t> </a:t>
            </a:r>
            <a:r>
              <a:rPr lang="en-US" altLang="zh-CN" sz="2800" dirty="0"/>
              <a:t>individual</a:t>
            </a:r>
            <a:r>
              <a:rPr lang="zh-CN" altLang="en-US" sz="2800" dirty="0"/>
              <a:t> </a:t>
            </a:r>
            <a:r>
              <a:rPr lang="en-US" altLang="zh-CN" sz="2800" dirty="0"/>
              <a:t>rights</a:t>
            </a:r>
          </a:p>
          <a:p>
            <a:pPr>
              <a:lnSpc>
                <a:spcPct val="100000"/>
              </a:lnSpc>
            </a:pPr>
            <a:r>
              <a:rPr lang="en-US" altLang="zh-CN" sz="2800" dirty="0"/>
              <a:t>guarantee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security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students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protect consumers</a:t>
            </a:r>
            <a:r>
              <a:rPr lang="en-US" altLang="zh-CN" sz="2800" dirty="0"/>
              <a:t>’</a:t>
            </a:r>
            <a:r>
              <a:rPr lang="zh-CN" altLang="en-US" sz="2800" dirty="0"/>
              <a:t> </a:t>
            </a:r>
            <a:r>
              <a:rPr lang="en-US" altLang="zh-CN" sz="2800" dirty="0"/>
              <a:t>legitimate</a:t>
            </a:r>
            <a:r>
              <a:rPr lang="zh-CN" altLang="en-US" sz="2800" dirty="0"/>
              <a:t> </a:t>
            </a:r>
            <a:r>
              <a:rPr lang="en-US" sz="2800" dirty="0"/>
              <a:t>rights and interests </a:t>
            </a:r>
          </a:p>
          <a:p>
            <a:endParaRPr lang="en-US" altLang="zh-CN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5B140F-42BF-174E-9F86-376796C13D6A}"/>
              </a:ext>
            </a:extLst>
          </p:cNvPr>
          <p:cNvSpPr txBox="1"/>
          <p:nvPr/>
        </p:nvSpPr>
        <p:spPr>
          <a:xfrm>
            <a:off x="4142507" y="704862"/>
            <a:ext cx="83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system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71580-966F-0D47-BB90-49556CBBFF96}"/>
              </a:ext>
            </a:extLst>
          </p:cNvPr>
          <p:cNvSpPr txBox="1"/>
          <p:nvPr/>
        </p:nvSpPr>
        <p:spPr>
          <a:xfrm>
            <a:off x="5347853" y="704862"/>
            <a:ext cx="842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EDBCAC-11D2-AB49-8A90-347BE7644359}"/>
              </a:ext>
            </a:extLst>
          </p:cNvPr>
          <p:cNvSpPr txBox="1"/>
          <p:nvPr/>
        </p:nvSpPr>
        <p:spPr>
          <a:xfrm>
            <a:off x="6561855" y="704862"/>
            <a:ext cx="95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facilities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7728F9-E323-ED44-9EF1-10B4D4BAA6E7}"/>
              </a:ext>
            </a:extLst>
          </p:cNvPr>
          <p:cNvSpPr txBox="1"/>
          <p:nvPr/>
        </p:nvSpPr>
        <p:spPr>
          <a:xfrm>
            <a:off x="3085444" y="1650970"/>
            <a:ext cx="713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rights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503283-D875-134C-946A-7EDFADC62838}"/>
              </a:ext>
            </a:extLst>
          </p:cNvPr>
          <p:cNvSpPr txBox="1"/>
          <p:nvPr/>
        </p:nvSpPr>
        <p:spPr>
          <a:xfrm>
            <a:off x="3874111" y="1673899"/>
            <a:ext cx="1666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interest</a:t>
            </a:r>
            <a:r>
              <a:rPr lang="en-US" altLang="zh-CN" dirty="0"/>
              <a:t>/benefit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1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6553-09E3-8B42-8B4D-C0FC7145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56538"/>
            <a:ext cx="10515600" cy="882907"/>
          </a:xfrm>
        </p:spPr>
        <p:txBody>
          <a:bodyPr/>
          <a:lstStyle/>
          <a:p>
            <a:r>
              <a:rPr lang="zh-TW" altLang="en-US" sz="4000" dirty="0">
                <a:solidFill>
                  <a:schemeClr val="tx1"/>
                </a:solidFill>
              </a:rPr>
              <a:t>判斷紅色的詞的</a:t>
            </a:r>
            <a:r>
              <a:rPr lang="zh-TW" altLang="en-US" sz="4000" u="sng" dirty="0">
                <a:solidFill>
                  <a:schemeClr val="tx1"/>
                </a:solidFill>
              </a:rPr>
              <a:t>詞性</a:t>
            </a:r>
            <a:r>
              <a:rPr lang="en-US" altLang="zh-CN" sz="3200" dirty="0">
                <a:solidFill>
                  <a:schemeClr val="tx1"/>
                </a:solidFill>
              </a:rPr>
              <a:t>(part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of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speech)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C7772A-964B-9F40-9C32-239FAC7C4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024" y="6040581"/>
            <a:ext cx="11488712" cy="71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/>
              <a:t>  </a:t>
            </a:r>
            <a:r>
              <a:rPr lang="zh-TW" altLang="en-US" dirty="0"/>
              <a:t>盲目地 </a:t>
            </a:r>
            <a:r>
              <a:rPr lang="en-US" altLang="zh-TW" dirty="0"/>
              <a:t>	  </a:t>
            </a:r>
            <a:r>
              <a:rPr lang="zh-TW" altLang="en-US" dirty="0"/>
              <a:t>完善 </a:t>
            </a:r>
            <a:r>
              <a:rPr lang="en-US" altLang="zh-TW" dirty="0"/>
              <a:t>	</a:t>
            </a:r>
            <a:r>
              <a:rPr lang="zh-TW" altLang="en-US" dirty="0"/>
              <a:t>提供 </a:t>
            </a:r>
            <a:r>
              <a:rPr lang="en-US" altLang="zh-TW" dirty="0"/>
              <a:t>	</a:t>
            </a:r>
            <a:r>
              <a:rPr lang="zh-TW" altLang="en-US" dirty="0"/>
              <a:t>支持 </a:t>
            </a:r>
            <a:r>
              <a:rPr lang="zh-CN" altLang="en-US" dirty="0"/>
              <a:t> </a:t>
            </a:r>
            <a:r>
              <a:rPr lang="en-US" altLang="zh-TW" dirty="0"/>
              <a:t>	</a:t>
            </a:r>
            <a:r>
              <a:rPr lang="zh-TW" altLang="en-US" dirty="0"/>
              <a:t>保障 </a:t>
            </a:r>
            <a:r>
              <a:rPr lang="en-US" altLang="zh-TW" dirty="0"/>
              <a:t>	</a:t>
            </a:r>
            <a:r>
              <a:rPr lang="zh-TW" altLang="en-US" dirty="0"/>
              <a:t>風險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BA8ADC4-A914-0A42-964C-EFBA0CF659CB}"/>
              </a:ext>
            </a:extLst>
          </p:cNvPr>
          <p:cNvSpPr txBox="1">
            <a:spLocks/>
          </p:cNvSpPr>
          <p:nvPr/>
        </p:nvSpPr>
        <p:spPr>
          <a:xfrm>
            <a:off x="325466" y="871677"/>
            <a:ext cx="10515600" cy="48453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dirty="0"/>
              <a:t>政府應該</a:t>
            </a:r>
            <a:r>
              <a:rPr lang="zh-TW" altLang="en-US" dirty="0">
                <a:solidFill>
                  <a:srgbClr val="FF0000"/>
                </a:solidFill>
              </a:rPr>
              <a:t>完善</a:t>
            </a:r>
            <a:r>
              <a:rPr lang="zh-TW" altLang="en-US" dirty="0"/>
              <a:t>社會</a:t>
            </a:r>
            <a:r>
              <a:rPr lang="zh-TW" altLang="en-US" dirty="0">
                <a:solidFill>
                  <a:srgbClr val="FF0000"/>
                </a:solidFill>
              </a:rPr>
              <a:t>保障</a:t>
            </a:r>
            <a:r>
              <a:rPr lang="zh-TW" altLang="en-US" dirty="0"/>
              <a:t>制度。
美國的社會保障制度</a:t>
            </a:r>
            <a:r>
              <a:rPr lang="zh-TW" altLang="en-US" dirty="0">
                <a:solidFill>
                  <a:srgbClr val="FF0000"/>
                </a:solidFill>
              </a:rPr>
              <a:t>完善</a:t>
            </a:r>
            <a:r>
              <a:rPr lang="zh-TW" altLang="en-US" dirty="0"/>
              <a:t>嗎？
國家應該</a:t>
            </a:r>
            <a:r>
              <a:rPr lang="zh-TW" altLang="en-US" dirty="0">
                <a:solidFill>
                  <a:srgbClr val="FF0000"/>
                </a:solidFill>
              </a:rPr>
              <a:t>保障</a:t>
            </a:r>
            <a:r>
              <a:rPr lang="zh-TW" altLang="en-US" dirty="0"/>
              <a:t>女性的合法權益。
你的父母</a:t>
            </a:r>
            <a:r>
              <a:rPr lang="zh-TW" altLang="en-US" dirty="0">
                <a:solidFill>
                  <a:srgbClr val="FF0000"/>
                </a:solidFill>
              </a:rPr>
              <a:t>支持</a:t>
            </a:r>
            <a:r>
              <a:rPr lang="zh-TW" altLang="en-US" dirty="0"/>
              <a:t>你的選擇嗎？
雖然這件事</a:t>
            </a:r>
            <a:r>
              <a:rPr lang="zh-TW" altLang="en-US" dirty="0">
                <a:solidFill>
                  <a:srgbClr val="FF0000"/>
                </a:solidFill>
              </a:rPr>
              <a:t>風險</a:t>
            </a:r>
            <a:r>
              <a:rPr lang="zh-TW" altLang="en-US" dirty="0"/>
              <a:t>很大，但他給了我很大的</a:t>
            </a:r>
            <a:r>
              <a:rPr lang="zh-TW" altLang="en-US" dirty="0">
                <a:solidFill>
                  <a:srgbClr val="FF0000"/>
                </a:solidFill>
              </a:rPr>
              <a:t>支持</a:t>
            </a:r>
            <a:r>
              <a:rPr lang="zh-TW" altLang="en-US" dirty="0"/>
              <a:t>。
學校給學生</a:t>
            </a:r>
            <a:r>
              <a:rPr lang="zh-TW" altLang="en-US" dirty="0">
                <a:solidFill>
                  <a:srgbClr val="FF0000"/>
                </a:solidFill>
              </a:rPr>
              <a:t>提供</a:t>
            </a:r>
            <a:r>
              <a:rPr lang="zh-TW" altLang="en-US" dirty="0"/>
              <a:t>什麼獎學金？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99A9D1-7B2C-F749-B50A-BA80F3864BAB}"/>
              </a:ext>
            </a:extLst>
          </p:cNvPr>
          <p:cNvSpPr txBox="1">
            <a:spLocks/>
          </p:cNvSpPr>
          <p:nvPr/>
        </p:nvSpPr>
        <p:spPr>
          <a:xfrm>
            <a:off x="6954981" y="905561"/>
            <a:ext cx="5140037" cy="1699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dirty="0"/>
              <a:t>如果養不起，就不應該</a:t>
            </a:r>
            <a:r>
              <a:rPr lang="zh-TW" altLang="en-US" dirty="0">
                <a:solidFill>
                  <a:srgbClr val="FF0000"/>
                </a:solidFill>
              </a:rPr>
              <a:t>盲目地</a:t>
            </a:r>
            <a:r>
              <a:rPr lang="zh-TW" altLang="en-US" dirty="0"/>
              <a:t>生孩子。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41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6553-09E3-8B42-8B4D-C0FC7145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56538"/>
            <a:ext cx="10515600" cy="882907"/>
          </a:xfrm>
        </p:spPr>
        <p:txBody>
          <a:bodyPr/>
          <a:lstStyle/>
          <a:p>
            <a:r>
              <a:rPr lang="zh-TW" altLang="en-US" sz="4000" dirty="0">
                <a:solidFill>
                  <a:schemeClr val="tx1"/>
                </a:solidFill>
              </a:rPr>
              <a:t>判斷紅色的詞的</a:t>
            </a:r>
            <a:r>
              <a:rPr lang="zh-TW" altLang="en-US" sz="4000" u="sng" dirty="0">
                <a:solidFill>
                  <a:schemeClr val="tx1"/>
                </a:solidFill>
              </a:rPr>
              <a:t>詞性</a:t>
            </a:r>
            <a:r>
              <a:rPr lang="en-US" altLang="zh-CN" sz="3200" dirty="0">
                <a:solidFill>
                  <a:schemeClr val="tx1"/>
                </a:solidFill>
              </a:rPr>
              <a:t>(part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of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speech)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636F9A-BFCE-6D4F-BC78-2AE2A64F7F31}"/>
              </a:ext>
            </a:extLst>
          </p:cNvPr>
          <p:cNvSpPr txBox="1">
            <a:spLocks/>
          </p:cNvSpPr>
          <p:nvPr/>
        </p:nvSpPr>
        <p:spPr>
          <a:xfrm>
            <a:off x="901337" y="5599127"/>
            <a:ext cx="1007770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sz="3600" dirty="0"/>
              <a:t>adv</a:t>
            </a:r>
            <a:r>
              <a:rPr lang="zh-CN" altLang="en-US" sz="3600" dirty="0"/>
              <a:t>       </a:t>
            </a:r>
            <a:r>
              <a:rPr lang="en-US" altLang="zh-CN" sz="3200" dirty="0"/>
              <a:t>V</a:t>
            </a:r>
            <a:r>
              <a:rPr lang="zh-CN" altLang="en-US" sz="3200" dirty="0"/>
              <a:t> </a:t>
            </a:r>
            <a:r>
              <a:rPr lang="en-US" altLang="zh-CN" sz="3200" dirty="0"/>
              <a:t>&amp;</a:t>
            </a:r>
            <a:r>
              <a:rPr lang="zh-CN" altLang="en-US" sz="3200" dirty="0"/>
              <a:t> </a:t>
            </a:r>
            <a:r>
              <a:rPr lang="en-US" altLang="zh-CN" sz="3200" dirty="0"/>
              <a:t>adj</a:t>
            </a:r>
            <a:r>
              <a:rPr lang="zh-CN" altLang="en-US" sz="3200" dirty="0"/>
              <a:t>     </a:t>
            </a:r>
            <a:r>
              <a:rPr lang="en-US" altLang="zh-CN" sz="3200" dirty="0"/>
              <a:t>V</a:t>
            </a:r>
            <a:r>
              <a:rPr lang="zh-CN" altLang="en-US" sz="3200" dirty="0"/>
              <a:t>               </a:t>
            </a:r>
            <a:r>
              <a:rPr lang="en-US" altLang="zh-CN" sz="3200" dirty="0"/>
              <a:t>V&amp;N</a:t>
            </a:r>
            <a:r>
              <a:rPr lang="zh-CN" altLang="en-US" sz="3200" dirty="0"/>
              <a:t>         </a:t>
            </a:r>
            <a:r>
              <a:rPr lang="en-US" altLang="zh-CN" sz="3200" dirty="0"/>
              <a:t>V&amp;N</a:t>
            </a:r>
            <a:r>
              <a:rPr lang="zh-CN" altLang="en-US" sz="3200" dirty="0"/>
              <a:t>            </a:t>
            </a:r>
            <a:r>
              <a:rPr lang="en-US" altLang="zh-CN" sz="3200" dirty="0"/>
              <a:t>N</a:t>
            </a: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C7772A-964B-9F40-9C32-239FAC7C4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024" y="6040581"/>
            <a:ext cx="11488712" cy="71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/>
              <a:t>  </a:t>
            </a:r>
            <a:r>
              <a:rPr lang="zh-TW" altLang="en-US" dirty="0"/>
              <a:t>盲目地 </a:t>
            </a:r>
            <a:r>
              <a:rPr lang="en-US" altLang="zh-TW" dirty="0"/>
              <a:t>	  </a:t>
            </a:r>
            <a:r>
              <a:rPr lang="zh-TW" altLang="en-US" dirty="0"/>
              <a:t>完善 </a:t>
            </a:r>
            <a:r>
              <a:rPr lang="en-US" altLang="zh-TW" dirty="0"/>
              <a:t>	</a:t>
            </a:r>
            <a:r>
              <a:rPr lang="zh-TW" altLang="en-US" dirty="0"/>
              <a:t>提供 </a:t>
            </a:r>
            <a:r>
              <a:rPr lang="en-US" altLang="zh-TW" dirty="0"/>
              <a:t>	</a:t>
            </a:r>
            <a:r>
              <a:rPr lang="zh-TW" altLang="en-US" dirty="0"/>
              <a:t>支持 </a:t>
            </a:r>
            <a:r>
              <a:rPr lang="zh-CN" altLang="en-US" dirty="0"/>
              <a:t> </a:t>
            </a:r>
            <a:r>
              <a:rPr lang="en-US" altLang="zh-TW" dirty="0"/>
              <a:t>	</a:t>
            </a:r>
            <a:r>
              <a:rPr lang="zh-TW" altLang="en-US" dirty="0"/>
              <a:t>保障 </a:t>
            </a:r>
            <a:r>
              <a:rPr lang="en-US" altLang="zh-TW" dirty="0"/>
              <a:t>	</a:t>
            </a:r>
            <a:r>
              <a:rPr lang="zh-TW" altLang="en-US" dirty="0"/>
              <a:t>風險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BA8ADC4-A914-0A42-964C-EFBA0CF659CB}"/>
              </a:ext>
            </a:extLst>
          </p:cNvPr>
          <p:cNvSpPr txBox="1">
            <a:spLocks/>
          </p:cNvSpPr>
          <p:nvPr/>
        </p:nvSpPr>
        <p:spPr>
          <a:xfrm>
            <a:off x="325466" y="871677"/>
            <a:ext cx="10515600" cy="48453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dirty="0"/>
              <a:t>政府應該</a:t>
            </a:r>
            <a:r>
              <a:rPr lang="zh-TW" altLang="en-US" dirty="0">
                <a:solidFill>
                  <a:srgbClr val="FF0000"/>
                </a:solidFill>
              </a:rPr>
              <a:t>完善</a:t>
            </a:r>
            <a:r>
              <a:rPr lang="zh-TW" altLang="en-US" dirty="0"/>
              <a:t>社會</a:t>
            </a:r>
            <a:r>
              <a:rPr lang="zh-TW" altLang="en-US" dirty="0">
                <a:solidFill>
                  <a:srgbClr val="FF0000"/>
                </a:solidFill>
              </a:rPr>
              <a:t>保障</a:t>
            </a:r>
            <a:r>
              <a:rPr lang="zh-TW" altLang="en-US" dirty="0"/>
              <a:t>制度。
美國的社會保障制度</a:t>
            </a:r>
            <a:r>
              <a:rPr lang="zh-TW" altLang="en-US" dirty="0">
                <a:solidFill>
                  <a:srgbClr val="FF0000"/>
                </a:solidFill>
              </a:rPr>
              <a:t>完善</a:t>
            </a:r>
            <a:r>
              <a:rPr lang="zh-TW" altLang="en-US" dirty="0"/>
              <a:t>嗎？
國家應該</a:t>
            </a:r>
            <a:r>
              <a:rPr lang="zh-TW" altLang="en-US" dirty="0">
                <a:solidFill>
                  <a:srgbClr val="FF0000"/>
                </a:solidFill>
              </a:rPr>
              <a:t>保障</a:t>
            </a:r>
            <a:r>
              <a:rPr lang="zh-TW" altLang="en-US" dirty="0"/>
              <a:t>女性的合法權益。
你的父母</a:t>
            </a:r>
            <a:r>
              <a:rPr lang="zh-TW" altLang="en-US" dirty="0">
                <a:solidFill>
                  <a:srgbClr val="FF0000"/>
                </a:solidFill>
              </a:rPr>
              <a:t>支持</a:t>
            </a:r>
            <a:r>
              <a:rPr lang="zh-TW" altLang="en-US" dirty="0"/>
              <a:t>你的選擇嗎？
雖然這件事</a:t>
            </a:r>
            <a:r>
              <a:rPr lang="zh-TW" altLang="en-US" dirty="0">
                <a:solidFill>
                  <a:srgbClr val="FF0000"/>
                </a:solidFill>
              </a:rPr>
              <a:t>風險</a:t>
            </a:r>
            <a:r>
              <a:rPr lang="zh-TW" altLang="en-US" dirty="0"/>
              <a:t>很大，但他給了我很大的</a:t>
            </a:r>
            <a:r>
              <a:rPr lang="zh-TW" altLang="en-US" dirty="0">
                <a:solidFill>
                  <a:srgbClr val="FF0000"/>
                </a:solidFill>
              </a:rPr>
              <a:t>支持</a:t>
            </a:r>
            <a:r>
              <a:rPr lang="zh-TW" altLang="en-US" dirty="0"/>
              <a:t>。
學校給學生</a:t>
            </a:r>
            <a:r>
              <a:rPr lang="zh-TW" altLang="en-US" dirty="0">
                <a:solidFill>
                  <a:srgbClr val="FF0000"/>
                </a:solidFill>
              </a:rPr>
              <a:t>提供</a:t>
            </a:r>
            <a:r>
              <a:rPr lang="zh-TW" altLang="en-US" dirty="0"/>
              <a:t>什麼獎學金？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99A9D1-7B2C-F749-B50A-BA80F3864BAB}"/>
              </a:ext>
            </a:extLst>
          </p:cNvPr>
          <p:cNvSpPr txBox="1">
            <a:spLocks/>
          </p:cNvSpPr>
          <p:nvPr/>
        </p:nvSpPr>
        <p:spPr>
          <a:xfrm>
            <a:off x="6954981" y="905561"/>
            <a:ext cx="5140037" cy="1699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dirty="0"/>
              <a:t>如果養不起，就不應該</a:t>
            </a:r>
            <a:r>
              <a:rPr lang="zh-TW" altLang="en-US" dirty="0">
                <a:solidFill>
                  <a:srgbClr val="FF0000"/>
                </a:solidFill>
              </a:rPr>
              <a:t>盲目地</a:t>
            </a:r>
            <a:r>
              <a:rPr lang="zh-TW" altLang="en-US" dirty="0"/>
              <a:t>生孩子。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54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C8187-0CD1-5841-930D-0BA6FB7A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體會到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9BE66-2988-8342-AF07-D864A4B9D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生了孩子以後，她體會到</a:t>
            </a:r>
            <a:r>
              <a:rPr lang="en-US" altLang="zh-TW" dirty="0"/>
              <a:t>......</a:t>
            </a:r>
            <a:r>
              <a:rPr lang="zh-TW" altLang="en-US" dirty="0"/>
              <a:t>。
生了二胎以後，他體會到</a:t>
            </a:r>
            <a:r>
              <a:rPr lang="en-US" altLang="zh-TW" dirty="0"/>
              <a:t>......</a:t>
            </a:r>
            <a:r>
              <a:rPr lang="zh-TW" altLang="en-US" dirty="0"/>
              <a:t>。
開始工作以後，我體會到</a:t>
            </a:r>
            <a:r>
              <a:rPr lang="en-US" altLang="zh-TW" dirty="0"/>
              <a:t>......</a:t>
            </a:r>
            <a:r>
              <a:rPr lang="zh-TW" altLang="en-US" dirty="0"/>
              <a:t>。
在教育第二個孩子的</a:t>
            </a:r>
            <a:r>
              <a:rPr lang="zh-TW" altLang="en-US" u="sng" dirty="0"/>
              <a:t>過程</a:t>
            </a:r>
            <a:r>
              <a:rPr lang="zh-TW" altLang="en-US" dirty="0"/>
              <a:t>中，他體會到</a:t>
            </a:r>
            <a:r>
              <a:rPr lang="en-US" altLang="zh-TW" dirty="0"/>
              <a:t>......</a:t>
            </a:r>
            <a:r>
              <a:rPr lang="zh-TW" altLang="en-US" dirty="0"/>
              <a:t>。
我學習中文快三年了，我體會到</a:t>
            </a:r>
            <a:r>
              <a:rPr lang="en-US" altLang="zh-TW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3AE90-B4A1-424F-B7F2-54DFE18B9D91}"/>
              </a:ext>
            </a:extLst>
          </p:cNvPr>
          <p:cNvSpPr txBox="1"/>
          <p:nvPr/>
        </p:nvSpPr>
        <p:spPr>
          <a:xfrm>
            <a:off x="5185447" y="4611188"/>
            <a:ext cx="897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0C002B-DA98-0442-8A2B-464A72830662}"/>
              </a:ext>
            </a:extLst>
          </p:cNvPr>
          <p:cNvSpPr txBox="1"/>
          <p:nvPr/>
        </p:nvSpPr>
        <p:spPr>
          <a:xfrm>
            <a:off x="2439022" y="417607"/>
            <a:ext cx="6390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i="0" dirty="0">
                <a:solidFill>
                  <a:srgbClr val="212529"/>
                </a:solidFill>
                <a:effectLst/>
                <a:latin typeface="-apple-system"/>
              </a:rPr>
              <a:t>have learn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ed/realized</a:t>
            </a:r>
            <a:r>
              <a:rPr lang="en-US" sz="24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(</a:t>
            </a:r>
            <a:r>
              <a:rPr lang="en-US" sz="2400" b="0" i="0" dirty="0">
                <a:solidFill>
                  <a:srgbClr val="212529"/>
                </a:solidFill>
                <a:effectLst/>
                <a:latin typeface="-apple-system"/>
              </a:rPr>
              <a:t>through experience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)</a:t>
            </a:r>
            <a:r>
              <a:rPr lang="zh-CN" altLang="en-US" sz="2400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-apple-system"/>
              </a:rPr>
              <a:t>that…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870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C1F9-D157-CE48-ADC4-5FBFEBF09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87981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用括弧裡的詞回答問題</a:t>
            </a:r>
            <a:br>
              <a:rPr lang="en-US" dirty="0"/>
            </a:br>
            <a:r>
              <a:rPr lang="en-US" sz="3100" dirty="0"/>
              <a:t>U</a:t>
            </a:r>
            <a:r>
              <a:rPr lang="en-US" altLang="zh-CN" sz="3100" dirty="0"/>
              <a:t>se</a:t>
            </a:r>
            <a:r>
              <a:rPr lang="zh-CN" altLang="en-US" sz="3100" dirty="0"/>
              <a:t> </a:t>
            </a:r>
            <a:r>
              <a:rPr lang="en-US" altLang="zh-CN" sz="3100" dirty="0"/>
              <a:t>words</a:t>
            </a:r>
            <a:r>
              <a:rPr lang="zh-CN" altLang="en-US" sz="3100" dirty="0"/>
              <a:t> </a:t>
            </a:r>
            <a:r>
              <a:rPr lang="en-US" altLang="zh-CN" sz="3100" dirty="0"/>
              <a:t>in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(</a:t>
            </a:r>
            <a:r>
              <a:rPr lang="zh-CN" altLang="en-US" sz="3100" dirty="0"/>
              <a:t> </a:t>
            </a:r>
            <a:r>
              <a:rPr lang="en-US" altLang="zh-CN" sz="3100" dirty="0"/>
              <a:t>)</a:t>
            </a:r>
            <a:r>
              <a:rPr lang="zh-CN" altLang="en-US" sz="3100" dirty="0"/>
              <a:t> </a:t>
            </a:r>
            <a:r>
              <a:rPr lang="en-US" altLang="zh-CN" sz="3100" dirty="0"/>
              <a:t>to</a:t>
            </a:r>
            <a:r>
              <a:rPr lang="zh-CN" altLang="en-US" sz="3100" dirty="0"/>
              <a:t> </a:t>
            </a:r>
            <a:r>
              <a:rPr lang="en-US" altLang="zh-CN" sz="3100" dirty="0"/>
              <a:t>answer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questions.</a:t>
            </a:r>
            <a:r>
              <a:rPr lang="zh-CN" altLang="en-US" sz="3100" dirty="0"/>
              <a:t> </a:t>
            </a: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40C84-BC50-304C-A6C3-8A2F36D12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88" y="1348535"/>
            <a:ext cx="10776857" cy="522148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TW" altLang="en-US" dirty="0"/>
              <a:t>為什麼有很多育齡女性不願意生二胎或者三胎？
生育對女性的工作可能會產生什麼影響？</a:t>
            </a:r>
            <a:endParaRPr lang="en-US" altLang="zh-TW" dirty="0"/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dirty="0">
                <a:solidFill>
                  <a:srgbClr val="7030A0"/>
                </a:solidFill>
              </a:rPr>
              <a:t>（工作壓力、丟掉工作、風險、競爭優勢）</a:t>
            </a:r>
            <a:endParaRPr lang="en-US" altLang="zh-TW" dirty="0">
              <a:solidFill>
                <a:srgbClr val="7030A0"/>
              </a:solidFill>
            </a:endParaRPr>
          </a:p>
          <a:p>
            <a:pPr>
              <a:lnSpc>
                <a:spcPct val="120000"/>
              </a:lnSpc>
            </a:pPr>
            <a:r>
              <a:rPr lang="zh-TW" altLang="en-US" dirty="0"/>
              <a:t>很多中國人的經濟負擔比較重，請你猜一猜為什麼？</a:t>
            </a:r>
            <a:r>
              <a:rPr lang="zh-TW" altLang="en-US" dirty="0">
                <a:solidFill>
                  <a:srgbClr val="7030A0"/>
                </a:solidFill>
              </a:rPr>
              <a:t>（房價升高、房貸、車貸、孩子的教育費用</a:t>
            </a:r>
            <a:r>
              <a:rPr lang="en-US" altLang="zh-TW" dirty="0">
                <a:solidFill>
                  <a:srgbClr val="7030A0"/>
                </a:solidFill>
              </a:rPr>
              <a:t>......</a:t>
            </a:r>
            <a:r>
              <a:rPr lang="zh-TW" altLang="en-US" dirty="0">
                <a:solidFill>
                  <a:srgbClr val="7030A0"/>
                </a:solidFill>
              </a:rPr>
              <a:t>）</a:t>
            </a:r>
            <a:r>
              <a:rPr lang="zh-TW" altLang="en-US" dirty="0"/>
              <a:t>
中國大城市的房價平均多少錢一</a:t>
            </a:r>
            <a:r>
              <a:rPr lang="zh-TW" altLang="en-US" u="sng" dirty="0"/>
              <a:t>平方米</a:t>
            </a:r>
            <a:r>
              <a:rPr lang="zh-TW" altLang="en-US" dirty="0"/>
              <a:t>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2841FF-46D4-B745-8693-912F4C932206}"/>
              </a:ext>
            </a:extLst>
          </p:cNvPr>
          <p:cNvSpPr txBox="1"/>
          <p:nvPr/>
        </p:nvSpPr>
        <p:spPr>
          <a:xfrm>
            <a:off x="7337762" y="5756711"/>
            <a:ext cx="651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m²</a:t>
            </a:r>
          </a:p>
        </p:txBody>
      </p:sp>
    </p:spTree>
    <p:extLst>
      <p:ext uri="{BB962C8B-B14F-4D97-AF65-F5344CB8AC3E}">
        <p14:creationId xmlns:p14="http://schemas.microsoft.com/office/powerpoint/2010/main" val="424959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48211-C287-C846-9A5B-4B5E64373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出台 </a:t>
            </a:r>
            <a:r>
              <a:rPr lang="en-US" altLang="zh-TW" dirty="0"/>
              <a:t>	</a:t>
            </a:r>
            <a:r>
              <a:rPr lang="zh-TW" altLang="en-US" dirty="0"/>
              <a:t>實行 </a:t>
            </a:r>
            <a:r>
              <a:rPr lang="en-US" altLang="zh-TW" dirty="0"/>
              <a:t>	</a:t>
            </a:r>
            <a:r>
              <a:rPr lang="zh-TW" altLang="en-US" dirty="0"/>
              <a:t>三胎政策</a:t>
            </a:r>
            <a:r>
              <a:rPr lang="en-US" altLang="zh-TW" dirty="0"/>
              <a:t>/</a:t>
            </a:r>
            <a:r>
              <a:rPr lang="zh-TW" altLang="en-US" dirty="0"/>
              <a:t>三孩政策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DC68-878D-1244-AC24-82F598F0D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54" y="1087276"/>
            <a:ext cx="5721246" cy="5676018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/>
              <a:t>中國政府什麼時候出臺了二胎政策？（</a:t>
            </a:r>
            <a:r>
              <a:rPr lang="en-US" altLang="zh-TW" dirty="0"/>
              <a:t>Oct</a:t>
            </a:r>
            <a:r>
              <a:rPr lang="zh-TW" altLang="en-US" dirty="0"/>
              <a:t>， </a:t>
            </a:r>
            <a:r>
              <a:rPr lang="en-US" altLang="zh-TW" dirty="0"/>
              <a:t>2015</a:t>
            </a:r>
            <a:r>
              <a:rPr lang="zh-TW" altLang="en-US" dirty="0"/>
              <a:t>）
中國政府什麼時候出臺了三胎政策？（</a:t>
            </a:r>
            <a:r>
              <a:rPr lang="en-US" altLang="zh-TW" dirty="0"/>
              <a:t>May 2021</a:t>
            </a:r>
            <a:r>
              <a:rPr lang="zh-TW" altLang="en-US" dirty="0"/>
              <a:t>）
中國政府什麼時候開始實行三孩政策？（</a:t>
            </a:r>
            <a:r>
              <a:rPr lang="en-US" altLang="zh-TW" dirty="0"/>
              <a:t>Aug</a:t>
            </a:r>
            <a:r>
              <a:rPr lang="zh-TW" altLang="en-US" dirty="0"/>
              <a:t>， </a:t>
            </a:r>
            <a:r>
              <a:rPr lang="en-US" altLang="zh-TW" dirty="0"/>
              <a:t>2021</a:t>
            </a:r>
            <a:r>
              <a:rPr lang="zh-TW" altLang="en-US" dirty="0"/>
              <a:t>）
為什麼中國政府要實行三胎政策？（老齡化）</a:t>
            </a:r>
            <a:endParaRPr lang="en-US" altLang="zh-C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D86E0-F83B-2048-8C16-854BB8697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8083" y="1541929"/>
            <a:ext cx="5933163" cy="491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04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5C1B7-B6E6-6C4A-AF3B-6E67F0D64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出生率</a:t>
            </a:r>
            <a:r>
              <a:rPr lang="en-US" altLang="zh-TW" dirty="0"/>
              <a:t>	</a:t>
            </a:r>
            <a:r>
              <a:rPr lang="zh-TW" altLang="en-US" dirty="0"/>
              <a:t> 生育率 </a:t>
            </a:r>
            <a:r>
              <a:rPr lang="en-US" altLang="zh-TW" dirty="0"/>
              <a:t>	</a:t>
            </a:r>
            <a:r>
              <a:rPr lang="zh-TW" altLang="en-US" dirty="0"/>
              <a:t>年齡 </a:t>
            </a:r>
            <a:r>
              <a:rPr lang="en-US" altLang="zh-TW" dirty="0"/>
              <a:t>	</a:t>
            </a:r>
            <a:r>
              <a:rPr lang="zh-TW" altLang="en-US" dirty="0"/>
              <a:t>總和 </a:t>
            </a:r>
            <a:r>
              <a:rPr lang="en-US" altLang="zh-TW" dirty="0"/>
              <a:t>	</a:t>
            </a:r>
            <a:r>
              <a:rPr lang="zh-TW" altLang="en-US" dirty="0"/>
              <a:t>數量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9D486-1436-AE40-B4D8-FEA54F6B8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582" y="1106637"/>
            <a:ext cx="11217693" cy="575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dirty="0"/>
              <a:t>birth</a:t>
            </a:r>
            <a:r>
              <a:rPr lang="zh-CN" altLang="en-US" sz="3400" dirty="0"/>
              <a:t> </a:t>
            </a:r>
            <a:r>
              <a:rPr lang="en-US" altLang="zh-CN" sz="3400" dirty="0"/>
              <a:t>rate</a:t>
            </a:r>
            <a:r>
              <a:rPr lang="zh-CN" altLang="en-US" sz="3400" dirty="0"/>
              <a:t>      </a:t>
            </a:r>
            <a:r>
              <a:rPr lang="en-US" altLang="zh-CN" sz="3400" dirty="0"/>
              <a:t>fertility rate</a:t>
            </a:r>
            <a:r>
              <a:rPr lang="zh-CN" altLang="en-US" sz="3400" dirty="0"/>
              <a:t>        </a:t>
            </a:r>
            <a:r>
              <a:rPr lang="en-US" sz="3400" dirty="0"/>
              <a:t>total fertility rate </a:t>
            </a:r>
            <a:r>
              <a:rPr lang="zh-CN" altLang="en-US" sz="3400" dirty="0"/>
              <a:t>     </a:t>
            </a:r>
            <a:r>
              <a:rPr lang="en-US" altLang="zh-CN" sz="3400" dirty="0"/>
              <a:t>death</a:t>
            </a:r>
            <a:r>
              <a:rPr lang="zh-CN" altLang="en-US" sz="3400" dirty="0"/>
              <a:t> </a:t>
            </a:r>
            <a:r>
              <a:rPr lang="en-US" altLang="zh-CN" sz="3400" dirty="0"/>
              <a:t>rate</a:t>
            </a:r>
            <a:r>
              <a:rPr lang="zh-CN" altLang="en-US" sz="3400" dirty="0"/>
              <a:t>      </a:t>
            </a:r>
            <a:endParaRPr lang="en-US" altLang="zh-CN" sz="3400" dirty="0"/>
          </a:p>
          <a:p>
            <a:pPr marL="0" indent="0">
              <a:buNone/>
            </a:pPr>
            <a:r>
              <a:rPr lang="en-US" altLang="zh-CN" sz="3400" dirty="0"/>
              <a:t>women</a:t>
            </a:r>
            <a:r>
              <a:rPr lang="zh-CN" altLang="en-US" sz="3400" dirty="0"/>
              <a:t> </a:t>
            </a:r>
            <a:r>
              <a:rPr lang="en-US" altLang="zh-CN" sz="3400" dirty="0"/>
              <a:t>of</a:t>
            </a:r>
            <a:r>
              <a:rPr lang="zh-CN" altLang="en-US" sz="3400" dirty="0"/>
              <a:t> </a:t>
            </a:r>
            <a:r>
              <a:rPr lang="en-US" altLang="zh-CN" sz="3400" dirty="0"/>
              <a:t>childbearing</a:t>
            </a:r>
            <a:r>
              <a:rPr lang="zh-CN" altLang="en-US" sz="3400" dirty="0"/>
              <a:t> </a:t>
            </a:r>
            <a:r>
              <a:rPr lang="en-US" altLang="zh-CN" sz="3400" dirty="0"/>
              <a:t>age</a:t>
            </a:r>
            <a:endParaRPr lang="en-US" altLang="zh-CN" sz="3200" dirty="0"/>
          </a:p>
          <a:p>
            <a:r>
              <a:rPr lang="zh-TW" altLang="en-US" sz="3400" dirty="0"/>
              <a:t>育齡女性：處於生</a:t>
            </a:r>
            <a:r>
              <a:rPr lang="zh-TW" altLang="en-US" sz="3400" dirty="0">
                <a:solidFill>
                  <a:srgbClr val="FF0000"/>
                </a:solidFill>
              </a:rPr>
              <a:t>育</a:t>
            </a:r>
            <a:r>
              <a:rPr lang="zh-TW" altLang="en-US" sz="3400" dirty="0"/>
              <a:t>年</a:t>
            </a:r>
            <a:r>
              <a:rPr lang="zh-TW" altLang="en-US" sz="3400" dirty="0">
                <a:solidFill>
                  <a:srgbClr val="FF0000"/>
                </a:solidFill>
              </a:rPr>
              <a:t>齡</a:t>
            </a:r>
            <a:r>
              <a:rPr lang="zh-TW" altLang="en-US" sz="3400" dirty="0"/>
              <a:t>的</a:t>
            </a:r>
            <a:r>
              <a:rPr lang="zh-TW" altLang="en-US" sz="3400" dirty="0">
                <a:solidFill>
                  <a:srgbClr val="FF0000"/>
                </a:solidFill>
              </a:rPr>
              <a:t>女性</a:t>
            </a:r>
            <a:r>
              <a:rPr lang="zh-TW" altLang="en-US" sz="3400" dirty="0"/>
              <a:t>
生育年齡：</a:t>
            </a:r>
            <a:r>
              <a:rPr lang="en-US" altLang="zh-TW" sz="3400" dirty="0"/>
              <a:t>15-49</a:t>
            </a:r>
            <a:r>
              <a:rPr lang="zh-TW" altLang="en-US" sz="3400" dirty="0"/>
              <a:t>歲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4148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EF04-D739-334B-817B-72B2AB374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885872" cy="882907"/>
          </a:xfrm>
        </p:spPr>
        <p:txBody>
          <a:bodyPr>
            <a:normAutofit/>
          </a:bodyPr>
          <a:lstStyle/>
          <a:p>
            <a:r>
              <a:rPr lang="zh-TW" altLang="en-US" dirty="0"/>
              <a:t>總和生育率 </a:t>
            </a:r>
            <a:r>
              <a:rPr lang="en-US" altLang="zh-TW" dirty="0"/>
              <a:t>	</a:t>
            </a:r>
            <a:r>
              <a:rPr lang="zh-TW" altLang="en-US" dirty="0"/>
              <a:t>育齡女性 </a:t>
            </a:r>
            <a:r>
              <a:rPr lang="en-US" altLang="zh-TW" dirty="0"/>
              <a:t>	</a:t>
            </a:r>
            <a:r>
              <a:rPr lang="zh-TW" altLang="en-US" dirty="0"/>
              <a:t>育齡夫妻 </a:t>
            </a:r>
            <a:r>
              <a:rPr lang="en-US" altLang="zh-TW" dirty="0"/>
              <a:t>	</a:t>
            </a:r>
            <a:r>
              <a:rPr lang="zh-TW" altLang="en-US" dirty="0"/>
              <a:t>平均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A48FC-2ACA-F443-A3B4-EEAEF8BD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44" y="1168592"/>
            <a:ext cx="10515600" cy="4644725"/>
          </a:xfrm>
        </p:spPr>
        <p:txBody>
          <a:bodyPr/>
          <a:lstStyle/>
          <a:p>
            <a:r>
              <a:rPr lang="zh-TW" altLang="en-US" dirty="0"/>
              <a:t>總和生育率是</a:t>
            </a:r>
            <a:r>
              <a:rPr lang="en-US" altLang="zh-TW" dirty="0"/>
              <a:t>1</a:t>
            </a:r>
            <a:r>
              <a:rPr lang="zh-TW" altLang="en-US" u="sng" dirty="0"/>
              <a:t>表示</a:t>
            </a:r>
            <a:r>
              <a:rPr lang="en-US" altLang="zh-TW" u="sng" dirty="0"/>
              <a:t>indicate</a:t>
            </a:r>
            <a:r>
              <a:rPr lang="zh-TW" altLang="en-US" dirty="0"/>
              <a:t>一對育齡夫妻平均生一個孩子</a:t>
            </a:r>
            <a:r>
              <a:rPr lang="en-US" altLang="zh-TW" dirty="0"/>
              <a:t>; </a:t>
            </a:r>
            <a:r>
              <a:rPr lang="zh-TW" altLang="en-US" dirty="0"/>
              <a:t>總和生育率是</a:t>
            </a:r>
            <a:r>
              <a:rPr lang="en-US" altLang="zh-TW" dirty="0"/>
              <a:t>2.1</a:t>
            </a:r>
            <a:r>
              <a:rPr lang="zh-TW" altLang="en-US" dirty="0"/>
              <a:t>表示是什麼？
問一問你左右的同學：「你的父母養了幾個孩子？」
你和你的同學的家庭的平均生育率是多少？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DAF06C-7133-3D4C-B998-3E6B20CB2534}"/>
              </a:ext>
            </a:extLst>
          </p:cNvPr>
          <p:cNvSpPr txBox="1"/>
          <p:nvPr/>
        </p:nvSpPr>
        <p:spPr>
          <a:xfrm>
            <a:off x="3743222" y="1069143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biǎo</a:t>
            </a:r>
            <a:r>
              <a:rPr lang="zh-CN" altLang="en-US" dirty="0"/>
              <a:t>  </a:t>
            </a:r>
            <a:r>
              <a:rPr lang="en-US" altLang="zh-CN" dirty="0" err="1"/>
              <a:t>shì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06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534C0-C579-6C4B-B48E-4D7A65CA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2021</a:t>
            </a:r>
            <a:r>
              <a:rPr lang="zh-TW" altLang="en-US" dirty="0"/>
              <a:t>年不同國家的總和生育率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9404F56-234E-744D-B718-CF7E77EA6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782805"/>
              </p:ext>
            </p:extLst>
          </p:nvPr>
        </p:nvGraphicFramePr>
        <p:xfrm>
          <a:off x="457200" y="1116274"/>
          <a:ext cx="3991134" cy="55168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835762">
                  <a:extLst>
                    <a:ext uri="{9D8B030D-6E8A-4147-A177-3AD203B41FA5}">
                      <a16:colId xmlns:a16="http://schemas.microsoft.com/office/drawing/2014/main" val="2708891208"/>
                    </a:ext>
                  </a:extLst>
                </a:gridCol>
                <a:gridCol w="2155372">
                  <a:extLst>
                    <a:ext uri="{9D8B030D-6E8A-4147-A177-3AD203B41FA5}">
                      <a16:colId xmlns:a16="http://schemas.microsoft.com/office/drawing/2014/main" val="3998729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韓國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1.09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5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日本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1.38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04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匈牙利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1.48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646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中國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1.7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143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美國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1.84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29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伊朗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1.93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863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阿根廷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2.2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8071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583714-0C21-774D-A73E-86F0FFF4A96D}"/>
              </a:ext>
            </a:extLst>
          </p:cNvPr>
          <p:cNvSpPr txBox="1">
            <a:spLocks/>
          </p:cNvSpPr>
          <p:nvPr/>
        </p:nvSpPr>
        <p:spPr>
          <a:xfrm>
            <a:off x="4571999" y="1087276"/>
            <a:ext cx="7156555" cy="5770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哪些國家的</a:t>
            </a:r>
            <a:r>
              <a:rPr lang="zh-TW" altLang="en-US" dirty="0">
                <a:highlight>
                  <a:srgbClr val="FFFF00"/>
                </a:highlight>
              </a:rPr>
              <a:t>總和生育率</a:t>
            </a:r>
            <a:r>
              <a:rPr lang="zh-TW" altLang="en-US" dirty="0"/>
              <a:t>比較高？哪些國家的比較低？
生育率太低會</a:t>
            </a:r>
            <a:r>
              <a:rPr lang="zh-TW" altLang="en-US" u="sng" dirty="0"/>
              <a:t>造成</a:t>
            </a:r>
            <a:r>
              <a:rPr lang="en-US" altLang="zh-TW" u="sng" dirty="0"/>
              <a:t>cause</a:t>
            </a:r>
            <a:r>
              <a:rPr lang="zh-TW" altLang="en-US" dirty="0"/>
              <a:t>什麼問題？
</a:t>
            </a:r>
            <a:r>
              <a:rPr lang="zh-TW" altLang="en-US" dirty="0">
                <a:highlight>
                  <a:srgbClr val="FFFF00"/>
                </a:highlight>
              </a:rPr>
              <a:t>世代更替</a:t>
            </a:r>
            <a:r>
              <a:rPr lang="zh-TW" altLang="en-US" dirty="0"/>
              <a:t>是什麼意思？
要想達到世代更替，生育率</a:t>
            </a:r>
            <a:r>
              <a:rPr lang="zh-TW" altLang="en-US" dirty="0">
                <a:highlight>
                  <a:srgbClr val="FFFF00"/>
                </a:highlight>
              </a:rPr>
              <a:t>至少</a:t>
            </a:r>
            <a:r>
              <a:rPr lang="zh-TW" altLang="en-US" dirty="0"/>
              <a:t>應該</a:t>
            </a:r>
            <a:r>
              <a:rPr lang="zh-TW" altLang="en-US" dirty="0">
                <a:highlight>
                  <a:srgbClr val="FFFF00"/>
                </a:highlight>
              </a:rPr>
              <a:t>達到</a:t>
            </a:r>
            <a:r>
              <a:rPr lang="zh-TW" altLang="en-US" dirty="0"/>
              <a:t>多少？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CB8569-F238-414D-8995-8065668A9E98}"/>
              </a:ext>
            </a:extLst>
          </p:cNvPr>
          <p:cNvSpPr txBox="1"/>
          <p:nvPr/>
        </p:nvSpPr>
        <p:spPr>
          <a:xfrm>
            <a:off x="558575" y="4569296"/>
            <a:ext cx="9204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yī</a:t>
            </a:r>
            <a:r>
              <a:rPr lang="zh-CN" altLang="en-US" sz="2200" dirty="0"/>
              <a:t> </a:t>
            </a:r>
            <a:r>
              <a:rPr lang="en-US" altLang="zh-CN" sz="2200" dirty="0" err="1"/>
              <a:t>lǎng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5EFF34-718D-4144-87F0-C8B5452A0585}"/>
              </a:ext>
            </a:extLst>
          </p:cNvPr>
          <p:cNvSpPr txBox="1"/>
          <p:nvPr/>
        </p:nvSpPr>
        <p:spPr>
          <a:xfrm>
            <a:off x="558575" y="5695232"/>
            <a:ext cx="14342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ā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gēn</a:t>
            </a:r>
            <a:r>
              <a:rPr lang="zh-CN" altLang="en-US" sz="2200" dirty="0"/>
              <a:t> </a:t>
            </a:r>
            <a:r>
              <a:rPr lang="en-US" altLang="zh-CN" sz="2200" dirty="0" err="1"/>
              <a:t>tíng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72308-0A38-614A-9812-322C1F2CDE93}"/>
              </a:ext>
            </a:extLst>
          </p:cNvPr>
          <p:cNvSpPr txBox="1"/>
          <p:nvPr/>
        </p:nvSpPr>
        <p:spPr>
          <a:xfrm>
            <a:off x="471062" y="2411898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xiōng</a:t>
            </a:r>
            <a:r>
              <a:rPr lang="zh-CN" altLang="en-US" sz="2200" dirty="0"/>
              <a:t> </a:t>
            </a:r>
            <a:r>
              <a:rPr lang="en-US" altLang="zh-CN" sz="2200" dirty="0" err="1"/>
              <a:t>yá</a:t>
            </a:r>
            <a:r>
              <a:rPr lang="zh-CN" altLang="en-US" sz="2200" dirty="0"/>
              <a:t> </a:t>
            </a:r>
            <a:r>
              <a:rPr lang="en-US" altLang="zh-CN" sz="2200" dirty="0" err="1"/>
              <a:t>lì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6D0820-F732-344F-9F0C-902FC82438B3}"/>
              </a:ext>
            </a:extLst>
          </p:cNvPr>
          <p:cNvSpPr txBox="1"/>
          <p:nvPr/>
        </p:nvSpPr>
        <p:spPr>
          <a:xfrm>
            <a:off x="7645651" y="3505382"/>
            <a:ext cx="504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zào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7AA2-B885-C04F-8DCC-0B4EB0F14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280063" cy="877673"/>
          </a:xfrm>
        </p:spPr>
        <p:txBody>
          <a:bodyPr>
            <a:normAutofit/>
          </a:bodyPr>
          <a:lstStyle/>
          <a:p>
            <a:r>
              <a:rPr lang="zh-TW" altLang="en-US" dirty="0"/>
              <a:t>老齡化 </a:t>
            </a:r>
            <a:r>
              <a:rPr lang="en-US" altLang="zh-TW" dirty="0"/>
              <a:t>	</a:t>
            </a:r>
            <a:r>
              <a:rPr lang="zh-TW" altLang="en-US" dirty="0"/>
              <a:t>趨勢 </a:t>
            </a:r>
            <a:r>
              <a:rPr lang="en-US" altLang="zh-TW" dirty="0"/>
              <a:t>	</a:t>
            </a:r>
            <a:r>
              <a:rPr lang="zh-TW" altLang="en-US" dirty="0"/>
              <a:t>加重 </a:t>
            </a:r>
            <a:r>
              <a:rPr lang="en-US" altLang="zh-TW" dirty="0"/>
              <a:t>	</a:t>
            </a:r>
            <a:r>
              <a:rPr lang="zh-TW" altLang="en-US" dirty="0"/>
              <a:t>減少 </a:t>
            </a:r>
            <a:r>
              <a:rPr lang="en-US" altLang="zh-TW" dirty="0"/>
              <a:t>	</a:t>
            </a:r>
            <a:r>
              <a:rPr lang="zh-TW" altLang="en-US" dirty="0"/>
              <a:t>扭轉</a:t>
            </a:r>
            <a:r>
              <a:rPr lang="en-US" altLang="zh-TW" dirty="0"/>
              <a:t>... 	</a:t>
            </a:r>
            <a:r>
              <a:rPr lang="zh-TW" altLang="en-US" dirty="0"/>
              <a:t>趨勢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E00603-4795-0C4F-8BB1-F872DEDBC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8" y="1077272"/>
            <a:ext cx="6910251" cy="4644725"/>
          </a:xfrm>
        </p:spPr>
        <p:txBody>
          <a:bodyPr>
            <a:normAutofit fontScale="92500"/>
          </a:bodyPr>
          <a:lstStyle/>
          <a:p>
            <a:r>
              <a:rPr lang="zh-TW" altLang="en-US" dirty="0">
                <a:highlight>
                  <a:srgbClr val="FFFF00"/>
                </a:highlight>
              </a:rPr>
              <a:t>老齡化</a:t>
            </a:r>
            <a:r>
              <a:rPr lang="zh-TW" altLang="en-US" dirty="0"/>
              <a:t>是什麼意思？請用中文解釋。
為什麼會出現人口老齡化的問題？
如果新出生人口不斷減少，老齡化趨勢加重，會產生什麼問題？
怎麼扭轉老齡化趨勢？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B67E81-B927-B547-90CF-7C14E0527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8072" y="2309479"/>
            <a:ext cx="4755550" cy="433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5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D221-5229-D14C-AD61-0DDD5EF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倒數 </a:t>
            </a:r>
            <a:r>
              <a:rPr lang="en-US" altLang="zh-CN" dirty="0"/>
              <a:t>		</a:t>
            </a:r>
            <a:r>
              <a:rPr lang="zh-CN" altLang="en-US" dirty="0"/>
              <a:t>倒數第</a:t>
            </a:r>
            <a:r>
              <a:rPr lang="en-US" altLang="zh-CN" dirty="0"/>
              <a:t>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AFECA-A36C-6F4C-99EE-3F5733181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6" y="1087276"/>
            <a:ext cx="7300031" cy="507839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誰的成績是第一名？
誰的成績是第二名？
誰的成績是最後一名？
誰的成績是</a:t>
            </a:r>
            <a:r>
              <a:rPr lang="zh-TW" altLang="en-US" dirty="0">
                <a:highlight>
                  <a:srgbClr val="FFFF00"/>
                </a:highlight>
              </a:rPr>
              <a:t>倒數第一</a:t>
            </a:r>
            <a:r>
              <a:rPr lang="zh-TW" altLang="en-US" dirty="0"/>
              <a:t>？
誰的成績是倒數第二？
今天你的倒數第二節課是什麼？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127A7A-4ECD-E74B-93AE-A83D066BD8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9919532"/>
              </p:ext>
            </p:extLst>
          </p:nvPr>
        </p:nvGraphicFramePr>
        <p:xfrm>
          <a:off x="514283" y="1246904"/>
          <a:ext cx="3143318" cy="40538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830931">
                  <a:extLst>
                    <a:ext uri="{9D8B030D-6E8A-4147-A177-3AD203B41FA5}">
                      <a16:colId xmlns:a16="http://schemas.microsoft.com/office/drawing/2014/main" val="2708891208"/>
                    </a:ext>
                  </a:extLst>
                </a:gridCol>
                <a:gridCol w="1312387">
                  <a:extLst>
                    <a:ext uri="{9D8B030D-6E8A-4147-A177-3AD203B41FA5}">
                      <a16:colId xmlns:a16="http://schemas.microsoft.com/office/drawing/2014/main" val="3998729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學生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GPA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小王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4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04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小張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3.8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646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" pitchFamily="2" charset="0"/>
                          <a:ea typeface="KaiTi" panose="02010609060101010101" pitchFamily="49" charset="-122"/>
                        </a:rPr>
                        <a:t>小李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3.5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143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小錢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3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29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小孫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863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小陳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b="0" dirty="0">
                          <a:latin typeface="Times" pitchFamily="2" charset="0"/>
                          <a:ea typeface="KaiTi" panose="02010609060101010101" pitchFamily="49" charset="-122"/>
                        </a:rPr>
                        <a:t>1.5</a:t>
                      </a:r>
                      <a:endParaRPr lang="en-US" sz="3200" b="0" dirty="0">
                        <a:latin typeface="Times" pitchFamily="2" charset="0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8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33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4DC33-B68E-7145-B398-C3291EB50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025" y="252845"/>
            <a:ext cx="1956785" cy="6352309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亞洲  
歐洲  
非洲  
大洋洲  
北美洲  
南美洲 
南極洲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A3D5B7-94B3-854D-AEC8-85EFB9F10B35}"/>
              </a:ext>
            </a:extLst>
          </p:cNvPr>
          <p:cNvSpPr txBox="1"/>
          <p:nvPr/>
        </p:nvSpPr>
        <p:spPr>
          <a:xfrm>
            <a:off x="5562600" y="2895600"/>
            <a:ext cx="5109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建议此处插入一张包括七大洲的地图</a:t>
            </a:r>
            <a:endParaRPr lang="en-US" sz="24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9857394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343</TotalTime>
  <Words>1855</Words>
  <Application>Microsoft Macintosh PowerPoint</Application>
  <PresentationFormat>Widescreen</PresentationFormat>
  <Paragraphs>153</Paragraphs>
  <Slides>26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-apple-system</vt:lpstr>
      <vt:lpstr>SimSun</vt:lpstr>
      <vt:lpstr>Arial</vt:lpstr>
      <vt:lpstr>Calibri</vt:lpstr>
      <vt:lpstr>Calibri Light</vt:lpstr>
      <vt:lpstr>Times</vt:lpstr>
      <vt:lpstr>常用</vt:lpstr>
      <vt:lpstr>第八課 中國的三胎政策</vt:lpstr>
      <vt:lpstr>PowerPoint Presentation</vt:lpstr>
      <vt:lpstr>出台  實行  三胎政策/三孩政策</vt:lpstr>
      <vt:lpstr>出生率  生育率  年齡  總和  數量</vt:lpstr>
      <vt:lpstr>總和生育率  育齡女性  育齡夫妻  平均</vt:lpstr>
      <vt:lpstr>2021年不同國家的總和生育率</vt:lpstr>
      <vt:lpstr>老齡化  趨勢  加重  減少  扭轉...  趨勢</vt:lpstr>
      <vt:lpstr>倒數   倒數第...</vt:lpstr>
      <vt:lpstr>PowerPoint Presentation</vt:lpstr>
      <vt:lpstr>總和生育率    亞洲    倒數</vt:lpstr>
      <vt:lpstr>世代更替  總和生育率      減少     至少   出臺/實行       三胎/三孩      趨勢    亞洲  扭轉</vt:lpstr>
      <vt:lpstr>PowerPoint Presentation</vt:lpstr>
      <vt:lpstr>薪水/工資  費用  ...費 貸款 負擔</vt:lpstr>
      <vt:lpstr>薪水/工資 費用 ... 費負擔 風險 人口 生育率</vt:lpstr>
      <vt:lpstr>PowerPoint Presentation</vt:lpstr>
      <vt:lpstr>提供 VS 提高 VS 升高</vt:lpstr>
      <vt:lpstr>負擔：N &amp; V  負擔得起  負擔不起</vt:lpstr>
      <vt:lpstr>懷孕  丟   風險</vt:lpstr>
      <vt:lpstr>優勢   競爭優勢</vt:lpstr>
      <vt:lpstr>事業  職場  工作  打拼</vt:lpstr>
      <vt:lpstr>提供支援  保障  (合法)權益  完善制度</vt:lpstr>
      <vt:lpstr>PowerPoint Presentation</vt:lpstr>
      <vt:lpstr>判斷紅色的詞的詞性(part of speech)</vt:lpstr>
      <vt:lpstr>判斷紅色的詞的詞性(part of speech)</vt:lpstr>
      <vt:lpstr>體會到</vt:lpstr>
      <vt:lpstr>用括弧裡的詞回答問題 Use words in the ( ) to answer the questions.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第三课 中国的三胎政策</dc:title>
  <dc:creator>Microsoft Office User</dc:creator>
  <cp:lastModifiedBy>Runqing Qi</cp:lastModifiedBy>
  <cp:revision>14</cp:revision>
  <dcterms:created xsi:type="dcterms:W3CDTF">2022-02-16T17:03:56Z</dcterms:created>
  <dcterms:modified xsi:type="dcterms:W3CDTF">2023-09-25T01:38:53Z</dcterms:modified>
</cp:coreProperties>
</file>