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8"/>
  </p:notesMasterIdLst>
  <p:sldIdLst>
    <p:sldId id="256" r:id="rId2"/>
    <p:sldId id="268" r:id="rId3"/>
    <p:sldId id="257" r:id="rId4"/>
    <p:sldId id="258" r:id="rId5"/>
    <p:sldId id="266" r:id="rId6"/>
    <p:sldId id="259" r:id="rId7"/>
    <p:sldId id="260" r:id="rId8"/>
    <p:sldId id="261" r:id="rId9"/>
    <p:sldId id="267" r:id="rId10"/>
    <p:sldId id="262" r:id="rId11"/>
    <p:sldId id="263" r:id="rId12"/>
    <p:sldId id="269" r:id="rId13"/>
    <p:sldId id="270" r:id="rId14"/>
    <p:sldId id="271" r:id="rId15"/>
    <p:sldId id="280" r:id="rId16"/>
    <p:sldId id="281" r:id="rId17"/>
    <p:sldId id="272" r:id="rId18"/>
    <p:sldId id="264" r:id="rId19"/>
    <p:sldId id="273" r:id="rId20"/>
    <p:sldId id="274" r:id="rId21"/>
    <p:sldId id="275" r:id="rId22"/>
    <p:sldId id="279" r:id="rId23"/>
    <p:sldId id="277" r:id="rId24"/>
    <p:sldId id="278" r:id="rId25"/>
    <p:sldId id="265" r:id="rId26"/>
    <p:sldId id="27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7"/>
    <p:restoredTop sz="83250"/>
  </p:normalViewPr>
  <p:slideViewPr>
    <p:cSldViewPr snapToGrid="0" snapToObjects="1">
      <p:cViewPr varScale="1">
        <p:scale>
          <a:sx n="80" d="100"/>
          <a:sy n="80" d="100"/>
        </p:scale>
        <p:origin x="11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53849-66AE-2A40-B064-B4BDBE7A6076}" type="datetimeFigureOut">
              <a:rPr lang="en-US" smtClean="0"/>
              <a:t>9/24/23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53F95-4843-E244-8CAD-C3ECC740E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60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 err="1"/>
              <a:t>蓝色词汇老师带读两遍</a:t>
            </a:r>
            <a:r>
              <a:rPr lang="zh-CN" altLang="en-US" sz="1300" dirty="0"/>
              <a:t>，然后</a:t>
            </a:r>
            <a:r>
              <a:rPr lang="en-US" sz="1300" dirty="0" err="1"/>
              <a:t>请学生两人一组问答下面的问题</a:t>
            </a:r>
            <a:r>
              <a:rPr lang="zh-CN" altLang="en-US" sz="1300" dirty="0"/>
              <a:t>。最后一个问题可以参考图片回答。</a:t>
            </a:r>
            <a:endParaRPr lang="en-US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63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5CFE-CE6C-CB4B-AF50-82A6CCFFC57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145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5CFE-CE6C-CB4B-AF50-82A6CCFFC57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77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sz="1200" dirty="0" err="1"/>
              <a:t>蓝色词汇老师带读两遍</a:t>
            </a:r>
            <a:endParaRPr lang="en-US" sz="1200" dirty="0"/>
          </a:p>
          <a:p>
            <a:pPr marL="228600" indent="-228600">
              <a:buAutoNum type="arabicPeriod"/>
            </a:pPr>
            <a:r>
              <a:rPr lang="en-US" sz="1200" dirty="0" err="1"/>
              <a:t>请学生看英文</a:t>
            </a:r>
            <a:r>
              <a:rPr lang="zh-CN" altLang="en-US" sz="1200" dirty="0"/>
              <a:t>，说中文</a:t>
            </a:r>
            <a:endParaRPr lang="en-US" altLang="zh-CN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96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</a:t>
            </a:r>
            <a:r>
              <a:rPr lang="en-US" sz="1200" dirty="0" err="1"/>
              <a:t>请学生两人一组问答下面的问题</a:t>
            </a:r>
            <a:r>
              <a:rPr lang="zh-CN" altLang="en-US" sz="1200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56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老师带读蓝色标题</a:t>
            </a:r>
            <a:r>
              <a:rPr lang="zh-CN" altLang="en-US" sz="1200" dirty="0"/>
              <a:t>，然后</a:t>
            </a:r>
            <a:r>
              <a:rPr lang="en-US" sz="1200" dirty="0" err="1"/>
              <a:t>请学生两人一组根据表格问答问题</a:t>
            </a:r>
            <a:r>
              <a:rPr lang="zh-CN" altLang="en-US" sz="1200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55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，然后带着学生一起看图，描述</a:t>
            </a:r>
            <a:r>
              <a:rPr lang="en-US" altLang="zh-CN" sz="1200" dirty="0"/>
              <a:t>,</a:t>
            </a:r>
            <a:r>
              <a:rPr lang="zh-CN" altLang="en-US" sz="1200" dirty="0"/>
              <a:t> 说出目标句 “新出生人口越来越少</a:t>
            </a:r>
            <a:r>
              <a:rPr lang="en-US" altLang="zh-CN" sz="1200" dirty="0"/>
              <a:t>/</a:t>
            </a:r>
            <a:r>
              <a:rPr lang="zh-CN" altLang="en-US" sz="1200" dirty="0"/>
              <a:t>不断减少，老年人口越来越多</a:t>
            </a:r>
            <a:r>
              <a:rPr lang="en-US" altLang="zh-CN" sz="1200" dirty="0"/>
              <a:t>/</a:t>
            </a:r>
            <a:r>
              <a:rPr lang="zh-CN" altLang="en-US" sz="1200" dirty="0"/>
              <a:t>不断增加”</a:t>
            </a:r>
            <a:endParaRPr lang="en-US" altLang="zh-CN" sz="1200" dirty="0"/>
          </a:p>
          <a:p>
            <a:endParaRPr lang="en-US" altLang="zh-CN" sz="1200" dirty="0"/>
          </a:p>
          <a:p>
            <a:r>
              <a:rPr lang="zh-CN" altLang="en-US" sz="1200" dirty="0"/>
              <a:t>然后请学生两人一组讨论</a:t>
            </a:r>
            <a:r>
              <a:rPr lang="en-US" altLang="zh-CN" sz="1200" dirty="0"/>
              <a:t>4</a:t>
            </a:r>
            <a:r>
              <a:rPr lang="zh-CN" altLang="en-US" sz="1200" dirty="0"/>
              <a:t>个问题</a:t>
            </a:r>
            <a:endParaRPr lang="en-US" altLang="zh-CN" sz="1200" dirty="0"/>
          </a:p>
          <a:p>
            <a:endParaRPr lang="en-US" altLang="zh-CN" sz="1200" dirty="0"/>
          </a:p>
          <a:p>
            <a:r>
              <a:rPr lang="zh-CN" altLang="en-US" sz="1200" dirty="0"/>
              <a:t>参考答案：</a:t>
            </a:r>
            <a:endParaRPr lang="en-US" altLang="zh-CN" sz="1200" dirty="0"/>
          </a:p>
          <a:p>
            <a:r>
              <a:rPr lang="en-US" altLang="zh-CN" dirty="0"/>
              <a:t>2.</a:t>
            </a:r>
            <a:r>
              <a:rPr lang="zh-CN" altLang="en-US" dirty="0"/>
              <a:t> 出生率</a:t>
            </a:r>
            <a:r>
              <a:rPr lang="en-US" altLang="zh-CN" dirty="0"/>
              <a:t>/</a:t>
            </a:r>
            <a:r>
              <a:rPr lang="zh-CN" altLang="en-US" dirty="0"/>
              <a:t>生育率比较低，老年人的死亡率比较低</a:t>
            </a:r>
            <a:endParaRPr lang="en-US" altLang="zh-CN" dirty="0"/>
          </a:p>
          <a:p>
            <a:r>
              <a:rPr lang="en-US" altLang="zh-CN" dirty="0"/>
              <a:t>3.</a:t>
            </a:r>
            <a:r>
              <a:rPr lang="zh-CN" altLang="en-US" dirty="0"/>
              <a:t> 加重养老负担</a:t>
            </a:r>
            <a:endParaRPr lang="en-US" altLang="zh-CN" dirty="0"/>
          </a:p>
          <a:p>
            <a:r>
              <a:rPr lang="en-US" altLang="zh-CN" dirty="0"/>
              <a:t>4.</a:t>
            </a:r>
            <a:r>
              <a:rPr lang="zh-CN" altLang="en-US" dirty="0"/>
              <a:t> 提高出生率，鼓励大家多生孩子 （中国实行了三胎政策）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70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</a:t>
            </a:r>
            <a:r>
              <a:rPr lang="en-US" sz="1200" dirty="0" err="1"/>
              <a:t>请学生两人一组问答下面的问题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25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/>
              <a:t>老师带读左边的词</a:t>
            </a:r>
            <a:r>
              <a:rPr lang="zh-CN" altLang="en-US" sz="1200" dirty="0"/>
              <a:t>，然后指着地图请学生说每个大洲的名字。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09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www.statista.com</a:t>
            </a:r>
            <a:r>
              <a:rPr lang="en-US" dirty="0"/>
              <a:t>/statistics/1171367/</a:t>
            </a:r>
            <a:r>
              <a:rPr lang="en-US" dirty="0" err="1"/>
              <a:t>apac</a:t>
            </a:r>
            <a:r>
              <a:rPr lang="en-US" dirty="0"/>
              <a:t>-total-fertility-rates-by-country-or-region/</a:t>
            </a:r>
          </a:p>
          <a:p>
            <a:endParaRPr lang="en-US" dirty="0"/>
          </a:p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，然后一起读问题，请学生根据图片一起回答。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83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，然后请学生两人一组阅读、讨论完成完形填空练习。最后全班一起读一遍</a:t>
            </a:r>
            <a:r>
              <a:rPr lang="zh-CN" altLang="en-US" sz="1200"/>
              <a:t>，说答案。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1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5815B17-2385-7843-9F30-D824432E8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 err="1"/>
              <a:t>第八课</a:t>
            </a:r>
            <a:r>
              <a:rPr lang="zh-CN" altLang="en-US" dirty="0"/>
              <a:t> 中国的三胎政策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EA47D99-F85E-C740-8D8E-B3EAB6595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err="1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68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F32C8-9180-6846-8713-6D70C842F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总和生育率</a:t>
            </a:r>
            <a:r>
              <a:rPr lang="zh-CN" altLang="en-US" dirty="0"/>
              <a:t>   亚洲   倒数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6CBC6-8599-4C44-A929-A0D00F9C1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72352"/>
            <a:ext cx="6420680" cy="1927752"/>
          </a:xfrm>
        </p:spPr>
        <p:txBody>
          <a:bodyPr/>
          <a:lstStyle/>
          <a:p>
            <a:r>
              <a:rPr lang="en-US" dirty="0" err="1"/>
              <a:t>中国的总和生育率在</a:t>
            </a:r>
            <a:r>
              <a:rPr lang="en-US" dirty="0" err="1">
                <a:highlight>
                  <a:srgbClr val="FFFF00"/>
                </a:highlight>
              </a:rPr>
              <a:t>整个亚洲</a:t>
            </a:r>
            <a:r>
              <a:rPr lang="en-US" dirty="0" err="1"/>
              <a:t>的</a:t>
            </a:r>
            <a:r>
              <a:rPr lang="en-US" u="sng" dirty="0" err="1"/>
              <a:t>排名</a:t>
            </a:r>
            <a:r>
              <a:rPr lang="en-US" sz="3000" dirty="0" err="1"/>
              <a:t>ranking</a:t>
            </a:r>
            <a:r>
              <a:rPr lang="en-US" dirty="0" err="1"/>
              <a:t>是多少</a:t>
            </a:r>
            <a:r>
              <a:rPr lang="zh-CN" altLang="en-US" dirty="0"/>
              <a:t>？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895BCD-33FA-3D45-B691-35E13FA6F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37266" y="209603"/>
            <a:ext cx="5054734" cy="40532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644EDDB-BBBD-1A4E-B9E5-29C371ADB2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69627" y="4309296"/>
            <a:ext cx="2953553" cy="5304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2D2AEE-E949-6543-A29A-30C4DDD755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37282" y="4882643"/>
            <a:ext cx="2308359" cy="182088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ED65E41-3F48-2148-912B-6EFFCEE75E98}"/>
              </a:ext>
            </a:extLst>
          </p:cNvPr>
          <p:cNvSpPr/>
          <p:nvPr/>
        </p:nvSpPr>
        <p:spPr>
          <a:xfrm>
            <a:off x="7537282" y="4809688"/>
            <a:ext cx="2677872" cy="40507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0A670-E6FA-BD43-846E-FBF78E0B2B96}"/>
              </a:ext>
            </a:extLst>
          </p:cNvPr>
          <p:cNvSpPr txBox="1"/>
          <p:nvPr/>
        </p:nvSpPr>
        <p:spPr>
          <a:xfrm>
            <a:off x="10789920" y="6257109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(2020</a:t>
            </a:r>
            <a:r>
              <a:rPr lang="zh-CN" altLang="en-US" dirty="0"/>
              <a:t> 年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8E9283-106E-1944-9C69-19160E5F35A1}"/>
              </a:ext>
            </a:extLst>
          </p:cNvPr>
          <p:cNvSpPr txBox="1"/>
          <p:nvPr/>
        </p:nvSpPr>
        <p:spPr>
          <a:xfrm>
            <a:off x="1205345" y="2789207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pái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83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31C0E-D0EC-134B-876A-596DAC53B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230" y="47298"/>
            <a:ext cx="11548445" cy="173003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000" dirty="0"/>
              <a:t>世代更替     总和生育率      减少   至少   </a:t>
            </a:r>
            <a:br>
              <a:rPr lang="en-US" altLang="zh-CN" sz="4000" dirty="0"/>
            </a:br>
            <a:r>
              <a:rPr lang="zh-CN" altLang="en-US" sz="4000" dirty="0"/>
              <a:t>出台</a:t>
            </a:r>
            <a:r>
              <a:rPr lang="en-US" altLang="zh-CN" sz="4000" dirty="0"/>
              <a:t>/</a:t>
            </a:r>
            <a:r>
              <a:rPr lang="zh-CN" altLang="en-US" sz="4000" dirty="0"/>
              <a:t>实行     三胎</a:t>
            </a:r>
            <a:r>
              <a:rPr lang="en-US" altLang="zh-CN" sz="4000" dirty="0"/>
              <a:t>/</a:t>
            </a:r>
            <a:r>
              <a:rPr lang="zh-CN" altLang="en-US" sz="4000" dirty="0"/>
              <a:t>三孩     趋势    亚洲    扭转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A8E93-6A0A-644C-A420-3DC560660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741" y="2149239"/>
            <a:ext cx="11166934" cy="4708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        </a:t>
            </a:r>
            <a:r>
              <a:rPr lang="en-US" dirty="0" err="1"/>
              <a:t>第七次</a:t>
            </a:r>
            <a:r>
              <a:rPr lang="en-US" dirty="0" err="1">
                <a:highlight>
                  <a:srgbClr val="FFFF00"/>
                </a:highlight>
              </a:rPr>
              <a:t>人口普查</a:t>
            </a:r>
            <a:r>
              <a:rPr lang="en-US" u="sng" dirty="0" err="1"/>
              <a:t>显示</a:t>
            </a:r>
            <a:r>
              <a:rPr lang="en-US" sz="3200" u="sng" dirty="0" err="1"/>
              <a:t>indicate</a:t>
            </a:r>
            <a:r>
              <a:rPr lang="zh-CN" altLang="en-US" dirty="0"/>
              <a:t>，</a:t>
            </a:r>
            <a:r>
              <a:rPr lang="en-US" altLang="zh-CN" dirty="0"/>
              <a:t>2020</a:t>
            </a:r>
            <a:r>
              <a:rPr lang="zh-CN" altLang="en-US" dirty="0"/>
              <a:t>年中国的</a:t>
            </a:r>
            <a:r>
              <a:rPr lang="en-US" altLang="zh-CN" dirty="0"/>
              <a:t>_____</a:t>
            </a:r>
            <a:r>
              <a:rPr lang="zh-CN" altLang="en-US" dirty="0"/>
              <a:t>只有</a:t>
            </a:r>
            <a:r>
              <a:rPr lang="en-US" altLang="zh-CN" dirty="0"/>
              <a:t>1.3</a:t>
            </a:r>
            <a:r>
              <a:rPr lang="zh-CN" altLang="en-US" dirty="0"/>
              <a:t>，在整个</a:t>
            </a:r>
            <a:r>
              <a:rPr lang="en-US" altLang="zh-CN" dirty="0"/>
              <a:t>____</a:t>
            </a:r>
            <a:r>
              <a:rPr lang="zh-CN" altLang="en-US" dirty="0"/>
              <a:t>已经进入了倒数。要想达到</a:t>
            </a:r>
            <a:r>
              <a:rPr lang="en-US" altLang="zh-CN" dirty="0"/>
              <a:t>____</a:t>
            </a:r>
            <a:r>
              <a:rPr lang="zh-CN" altLang="en-US" dirty="0"/>
              <a:t>，</a:t>
            </a:r>
            <a:r>
              <a:rPr lang="en-US" altLang="zh-CN" dirty="0"/>
              <a:t>____</a:t>
            </a:r>
            <a:r>
              <a:rPr lang="zh-CN" altLang="en-US" dirty="0"/>
              <a:t>应该</a:t>
            </a:r>
            <a:r>
              <a:rPr lang="en-US" altLang="zh-CN" dirty="0"/>
              <a:t>____</a:t>
            </a:r>
            <a:r>
              <a:rPr lang="zh-CN" altLang="en-US" dirty="0"/>
              <a:t>达到</a:t>
            </a:r>
            <a:r>
              <a:rPr lang="en-US" altLang="zh-CN" dirty="0"/>
              <a:t>2.1</a:t>
            </a:r>
            <a:r>
              <a:rPr lang="zh-CN" altLang="en-US" dirty="0"/>
              <a:t>。如果总和生育率低于</a:t>
            </a:r>
            <a:r>
              <a:rPr lang="en-US" altLang="zh-CN" dirty="0"/>
              <a:t>2.1</a:t>
            </a:r>
            <a:r>
              <a:rPr lang="zh-CN" altLang="en-US" dirty="0"/>
              <a:t>，人口数量就会慢慢</a:t>
            </a:r>
            <a:r>
              <a:rPr lang="en-US" altLang="zh-CN" dirty="0"/>
              <a:t>____</a:t>
            </a:r>
            <a:r>
              <a:rPr lang="zh-CN" altLang="en-US" dirty="0"/>
              <a:t>，老龄化</a:t>
            </a:r>
            <a:r>
              <a:rPr lang="en-US" altLang="zh-CN" dirty="0"/>
              <a:t>____</a:t>
            </a:r>
            <a:r>
              <a:rPr lang="zh-CN" altLang="en-US" dirty="0"/>
              <a:t>就会加重。为了</a:t>
            </a:r>
            <a:r>
              <a:rPr lang="en-US" altLang="zh-CN" dirty="0"/>
              <a:t>____</a:t>
            </a:r>
            <a:r>
              <a:rPr lang="zh-CN" altLang="en-US" dirty="0"/>
              <a:t>这一趋势，中国政府</a:t>
            </a:r>
            <a:r>
              <a:rPr lang="en-US" altLang="zh-CN" dirty="0"/>
              <a:t>____</a:t>
            </a:r>
            <a:r>
              <a:rPr lang="zh-CN" altLang="en-US" dirty="0"/>
              <a:t>了</a:t>
            </a:r>
            <a:r>
              <a:rPr lang="en-US" altLang="zh-CN" dirty="0"/>
              <a:t>____</a:t>
            </a:r>
            <a:r>
              <a:rPr lang="zh-CN" altLang="en-US" dirty="0"/>
              <a:t>政策。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04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19135-17C0-4245-B849-AF50DB6A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583B01-5708-5B45-BC2A-97D9F076F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9900" y="2489200"/>
            <a:ext cx="9478988" cy="324280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生词表二生词</a:t>
            </a:r>
            <a:r>
              <a:rPr lang="zh-CN" altLang="en-US" dirty="0"/>
              <a:t>（课文第三、四、五段生词）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976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4BE6C-4C42-C643-9810-A276496E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薪水</a:t>
            </a:r>
            <a:r>
              <a:rPr lang="en-US" altLang="zh-CN" dirty="0"/>
              <a:t>/</a:t>
            </a:r>
            <a:r>
              <a:rPr lang="zh-CN" altLang="en-US" dirty="0"/>
              <a:t>工资    费用   </a:t>
            </a:r>
            <a:r>
              <a:rPr lang="en-US" altLang="zh-CN" dirty="0"/>
              <a:t>…</a:t>
            </a:r>
            <a:r>
              <a:rPr lang="zh-CN" altLang="en-US" dirty="0"/>
              <a:t>费    贷款   负担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212D4-B6F4-544E-B96D-40514DECF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249226" cy="567928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学费</a:t>
            </a:r>
            <a:r>
              <a:rPr lang="zh-CN" altLang="en-US" dirty="0"/>
              <a:t>   生活费    水费     电费    网费</a:t>
            </a:r>
            <a:endParaRPr lang="en-US" altLang="zh-CN" dirty="0"/>
          </a:p>
          <a:p>
            <a:r>
              <a:rPr lang="zh-CN" altLang="en-US" dirty="0"/>
              <a:t>学生贷款     房贷     车贷     高利贷</a:t>
            </a:r>
            <a:endParaRPr lang="en-US" dirty="0"/>
          </a:p>
          <a:p>
            <a:r>
              <a:rPr lang="en-US" dirty="0" err="1"/>
              <a:t>你工作吗</a:t>
            </a:r>
            <a:r>
              <a:rPr lang="zh-CN" altLang="en-US" dirty="0"/>
              <a:t>？你每个月的</a:t>
            </a:r>
            <a:r>
              <a:rPr lang="zh-CN" altLang="en-US" dirty="0">
                <a:solidFill>
                  <a:srgbClr val="FF0000"/>
                </a:solidFill>
              </a:rPr>
              <a:t>薪水</a:t>
            </a:r>
            <a:r>
              <a:rPr lang="zh-CN" altLang="en-US" dirty="0"/>
              <a:t>大概是多少？</a:t>
            </a:r>
            <a:endParaRPr lang="en-US" altLang="zh-CN" dirty="0"/>
          </a:p>
          <a:p>
            <a:r>
              <a:rPr lang="zh-CN" altLang="en-US" dirty="0"/>
              <a:t>你每个月的</a:t>
            </a:r>
            <a:r>
              <a:rPr lang="zh-CN" altLang="en-US" dirty="0">
                <a:solidFill>
                  <a:srgbClr val="FF0000"/>
                </a:solidFill>
              </a:rPr>
              <a:t>生活费</a:t>
            </a:r>
            <a:r>
              <a:rPr lang="zh-CN" altLang="en-US" dirty="0"/>
              <a:t>大概是多少？你这个学期的</a:t>
            </a:r>
            <a:r>
              <a:rPr lang="zh-CN" altLang="en-US" dirty="0">
                <a:solidFill>
                  <a:srgbClr val="FF0000"/>
                </a:solidFill>
              </a:rPr>
              <a:t>学费</a:t>
            </a:r>
            <a:r>
              <a:rPr lang="zh-CN" altLang="en-US" dirty="0"/>
              <a:t>是多少？</a:t>
            </a:r>
            <a:endParaRPr lang="en-US" altLang="zh-CN" dirty="0"/>
          </a:p>
          <a:p>
            <a:r>
              <a:rPr lang="zh-CN" altLang="en-US" dirty="0"/>
              <a:t>你有</a:t>
            </a:r>
            <a:r>
              <a:rPr lang="zh-CN" altLang="en-US" dirty="0">
                <a:solidFill>
                  <a:srgbClr val="FF0000"/>
                </a:solidFill>
              </a:rPr>
              <a:t>学生贷款</a:t>
            </a:r>
            <a:r>
              <a:rPr lang="zh-CN" altLang="en-US" dirty="0"/>
              <a:t>吗？你有</a:t>
            </a:r>
            <a:r>
              <a:rPr lang="zh-CN" altLang="en-US" dirty="0">
                <a:solidFill>
                  <a:srgbClr val="FF0000"/>
                </a:solidFill>
              </a:rPr>
              <a:t>车贷</a:t>
            </a:r>
            <a:r>
              <a:rPr lang="zh-CN" altLang="en-US" dirty="0"/>
              <a:t>吗？</a:t>
            </a:r>
            <a:endParaRPr lang="en-US" altLang="zh-CN" dirty="0"/>
          </a:p>
          <a:p>
            <a:r>
              <a:rPr lang="zh-CN" altLang="en-US" dirty="0"/>
              <a:t>你父母买房子的时候</a:t>
            </a:r>
            <a:r>
              <a:rPr lang="zh-CN" altLang="en-US" dirty="0">
                <a:solidFill>
                  <a:srgbClr val="FF0000"/>
                </a:solidFill>
              </a:rPr>
              <a:t>贷款</a:t>
            </a:r>
            <a:r>
              <a:rPr lang="zh-CN" altLang="en-US" dirty="0"/>
              <a:t>了吗？</a:t>
            </a:r>
            <a:r>
              <a:rPr lang="zh-CN" altLang="en-US" dirty="0">
                <a:solidFill>
                  <a:srgbClr val="FF0000"/>
                </a:solidFill>
              </a:rPr>
              <a:t>贷</a:t>
            </a:r>
            <a:r>
              <a:rPr lang="zh-CN" altLang="en-US" dirty="0"/>
              <a:t>了多少钱？</a:t>
            </a:r>
            <a:endParaRPr lang="en-US" altLang="zh-CN" dirty="0"/>
          </a:p>
          <a:p>
            <a:r>
              <a:rPr lang="zh-CN" altLang="en-US" dirty="0"/>
              <a:t>你觉得你父母的</a:t>
            </a:r>
            <a:r>
              <a:rPr lang="zh-CN" altLang="en-US" dirty="0">
                <a:solidFill>
                  <a:srgbClr val="FF0000"/>
                </a:solidFill>
              </a:rPr>
              <a:t>经济负担</a:t>
            </a:r>
            <a:r>
              <a:rPr lang="zh-CN" altLang="en-US" dirty="0">
                <a:highlight>
                  <a:srgbClr val="FFFF00"/>
                </a:highlight>
              </a:rPr>
              <a:t>重</a:t>
            </a:r>
            <a:r>
              <a:rPr lang="zh-CN" altLang="en-US" dirty="0"/>
              <a:t>吗？为什么？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86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386A8-9733-BE48-94B2-8093607E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37" y="549232"/>
            <a:ext cx="3429285" cy="35786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400" dirty="0" err="1"/>
              <a:t>薪水</a:t>
            </a:r>
            <a:r>
              <a:rPr lang="en-US" altLang="zh-CN" sz="3400" dirty="0"/>
              <a:t>/</a:t>
            </a:r>
            <a:r>
              <a:rPr lang="zh-CN" altLang="en-US" sz="3400" dirty="0"/>
              <a:t>工资    </a:t>
            </a:r>
            <a:br>
              <a:rPr lang="en-US" altLang="zh-CN" sz="3400" dirty="0"/>
            </a:br>
            <a:r>
              <a:rPr lang="zh-CN" altLang="en-US" sz="3400" dirty="0"/>
              <a:t>费用   </a:t>
            </a:r>
            <a:r>
              <a:rPr lang="en-US" altLang="zh-CN" sz="3400" dirty="0"/>
              <a:t>…</a:t>
            </a:r>
            <a:r>
              <a:rPr lang="zh-CN" altLang="en-US" sz="3400" dirty="0"/>
              <a:t>费    </a:t>
            </a:r>
            <a:br>
              <a:rPr lang="en-US" altLang="zh-CN" sz="3400" dirty="0"/>
            </a:br>
            <a:r>
              <a:rPr lang="zh-CN" altLang="en-US" sz="3400" dirty="0"/>
              <a:t>负担</a:t>
            </a:r>
            <a:br>
              <a:rPr lang="en-US" altLang="zh-CN" sz="3400" dirty="0"/>
            </a:br>
            <a:r>
              <a:rPr lang="zh-CN" altLang="en-US" sz="3400" dirty="0"/>
              <a:t>风险</a:t>
            </a:r>
            <a:br>
              <a:rPr lang="en-US" altLang="zh-CN" sz="3400" dirty="0"/>
            </a:br>
            <a:r>
              <a:rPr lang="zh-CN" altLang="en-US" sz="3400" dirty="0"/>
              <a:t>人口</a:t>
            </a:r>
            <a:br>
              <a:rPr lang="en-US" altLang="zh-CN" sz="3400" dirty="0"/>
            </a:br>
            <a:r>
              <a:rPr lang="zh-CN" altLang="en-US" sz="3400" dirty="0"/>
              <a:t>生育率</a:t>
            </a:r>
            <a:endParaRPr lang="en-US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8B0A6-F4F2-2C49-AEB3-EDC475B15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796" y="549233"/>
            <a:ext cx="3707745" cy="2852642"/>
          </a:xfrm>
        </p:spPr>
        <p:txBody>
          <a:bodyPr/>
          <a:lstStyle/>
          <a:p>
            <a:r>
              <a:rPr lang="zh-CN" altLang="en-US" dirty="0"/>
              <a:t>高</a:t>
            </a:r>
            <a:r>
              <a:rPr lang="en-US" altLang="zh-CN" dirty="0"/>
              <a:t>/</a:t>
            </a:r>
            <a:r>
              <a:rPr lang="zh-CN" altLang="en-US" dirty="0"/>
              <a:t>低</a:t>
            </a:r>
            <a:endParaRPr lang="en-US" altLang="zh-CN" dirty="0"/>
          </a:p>
          <a:p>
            <a:r>
              <a:rPr lang="zh-CN" altLang="en-US" dirty="0"/>
              <a:t>多</a:t>
            </a:r>
            <a:r>
              <a:rPr lang="en-US" altLang="zh-CN" dirty="0"/>
              <a:t>/</a:t>
            </a:r>
            <a:r>
              <a:rPr lang="zh-CN" altLang="en-US" dirty="0"/>
              <a:t>少</a:t>
            </a:r>
            <a:endParaRPr lang="en-US" altLang="zh-CN" dirty="0"/>
          </a:p>
          <a:p>
            <a:r>
              <a:rPr lang="zh-CN" altLang="en-US" dirty="0"/>
              <a:t>重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7F322E1-223F-6A4C-BF24-0811338A5DE9}"/>
              </a:ext>
            </a:extLst>
          </p:cNvPr>
          <p:cNvCxnSpPr>
            <a:cxnSpLocks/>
          </p:cNvCxnSpPr>
          <p:nvPr/>
        </p:nvCxnSpPr>
        <p:spPr>
          <a:xfrm>
            <a:off x="2508070" y="549232"/>
            <a:ext cx="1423852" cy="443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734F98-B7D6-4041-9835-017A7888825F}"/>
              </a:ext>
            </a:extLst>
          </p:cNvPr>
          <p:cNvCxnSpPr>
            <a:cxnSpLocks/>
          </p:cNvCxnSpPr>
          <p:nvPr/>
        </p:nvCxnSpPr>
        <p:spPr>
          <a:xfrm flipV="1">
            <a:off x="1492291" y="1136465"/>
            <a:ext cx="2439631" cy="16851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06EDD07-C981-4F4E-997B-F9C441ED88C2}"/>
              </a:ext>
            </a:extLst>
          </p:cNvPr>
          <p:cNvSpPr txBox="1">
            <a:spLocks/>
          </p:cNvSpPr>
          <p:nvPr/>
        </p:nvSpPr>
        <p:spPr>
          <a:xfrm>
            <a:off x="6565718" y="-51576"/>
            <a:ext cx="3707745" cy="32650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持续</a:t>
            </a:r>
            <a:endParaRPr lang="en-US" altLang="zh-CN" dirty="0">
              <a:solidFill>
                <a:srgbClr val="7030A0"/>
              </a:solidFill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升</a:t>
            </a:r>
            <a:r>
              <a:rPr lang="zh-CN" altLang="en-US" dirty="0"/>
              <a:t>高</a:t>
            </a:r>
            <a:r>
              <a:rPr lang="en-US" altLang="zh-CN" dirty="0"/>
              <a:t>↑</a:t>
            </a:r>
            <a:r>
              <a:rPr lang="zh-CN" altLang="en-US" dirty="0"/>
              <a:t>   </a:t>
            </a:r>
            <a:r>
              <a:rPr lang="zh-CN" altLang="en-US" dirty="0">
                <a:solidFill>
                  <a:srgbClr val="FF0000"/>
                </a:solidFill>
              </a:rPr>
              <a:t>降</a:t>
            </a:r>
            <a:r>
              <a:rPr lang="zh-CN" altLang="en-US" dirty="0"/>
              <a:t>低</a:t>
            </a:r>
            <a:r>
              <a:rPr lang="en-US" altLang="zh-CN" dirty="0"/>
              <a:t>↓</a:t>
            </a: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增</a:t>
            </a:r>
            <a:r>
              <a:rPr lang="zh-CN" altLang="en-US" dirty="0"/>
              <a:t>加     </a:t>
            </a:r>
            <a:r>
              <a:rPr lang="zh-CN" altLang="en-US" dirty="0">
                <a:solidFill>
                  <a:srgbClr val="FF0000"/>
                </a:solidFill>
              </a:rPr>
              <a:t>减</a:t>
            </a:r>
            <a:r>
              <a:rPr lang="zh-CN" altLang="en-US" dirty="0"/>
              <a:t>少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加</a:t>
            </a:r>
            <a:r>
              <a:rPr lang="zh-CN" altLang="en-US" dirty="0"/>
              <a:t>重     </a:t>
            </a:r>
            <a:r>
              <a:rPr lang="zh-CN" altLang="en-US" dirty="0">
                <a:solidFill>
                  <a:srgbClr val="FF0000"/>
                </a:solidFill>
              </a:rPr>
              <a:t>减</a:t>
            </a:r>
            <a:r>
              <a:rPr lang="zh-CN" altLang="en-US" dirty="0"/>
              <a:t>轻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1BB4DE-28AD-4B4D-BF88-2C45F25F1543}"/>
              </a:ext>
            </a:extLst>
          </p:cNvPr>
          <p:cNvCxnSpPr>
            <a:cxnSpLocks/>
          </p:cNvCxnSpPr>
          <p:nvPr/>
        </p:nvCxnSpPr>
        <p:spPr>
          <a:xfrm flipV="1">
            <a:off x="2599510" y="992773"/>
            <a:ext cx="1365069" cy="31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C1DB64-9CB4-5241-88B7-AC6724822782}"/>
              </a:ext>
            </a:extLst>
          </p:cNvPr>
          <p:cNvCxnSpPr>
            <a:cxnSpLocks/>
          </p:cNvCxnSpPr>
          <p:nvPr/>
        </p:nvCxnSpPr>
        <p:spPr>
          <a:xfrm>
            <a:off x="1564137" y="2050644"/>
            <a:ext cx="2485351" cy="8808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1A46DD0-2EE2-8748-8AFB-FD84AE0A521A}"/>
              </a:ext>
            </a:extLst>
          </p:cNvPr>
          <p:cNvCxnSpPr>
            <a:cxnSpLocks/>
          </p:cNvCxnSpPr>
          <p:nvPr/>
        </p:nvCxnSpPr>
        <p:spPr>
          <a:xfrm flipV="1">
            <a:off x="1433508" y="2050644"/>
            <a:ext cx="2498414" cy="1607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CA2861-8B2A-4D4A-BC4F-673373406C87}"/>
              </a:ext>
            </a:extLst>
          </p:cNvPr>
          <p:cNvCxnSpPr>
            <a:cxnSpLocks/>
          </p:cNvCxnSpPr>
          <p:nvPr/>
        </p:nvCxnSpPr>
        <p:spPr>
          <a:xfrm flipV="1">
            <a:off x="1918537" y="1148413"/>
            <a:ext cx="2130951" cy="3265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C786F5-003F-644A-9CFA-3437EC3CA719}"/>
              </a:ext>
            </a:extLst>
          </p:cNvPr>
          <p:cNvSpPr txBox="1"/>
          <p:nvPr/>
        </p:nvSpPr>
        <p:spPr>
          <a:xfrm>
            <a:off x="3973826" y="3414129"/>
            <a:ext cx="1181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highlight>
                  <a:srgbClr val="FFFF00"/>
                </a:highlight>
              </a:rPr>
              <a:t>status</a:t>
            </a:r>
            <a:endParaRPr lang="en-US" sz="3200" dirty="0">
              <a:highlight>
                <a:srgbClr val="FFFF00"/>
              </a:highlight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A9C174-ECCF-2142-A52C-B8DCAAE8E810}"/>
              </a:ext>
            </a:extLst>
          </p:cNvPr>
          <p:cNvSpPr txBox="1"/>
          <p:nvPr/>
        </p:nvSpPr>
        <p:spPr>
          <a:xfrm>
            <a:off x="6565718" y="3337198"/>
            <a:ext cx="3175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highlight>
                  <a:srgbClr val="FFFF00"/>
                </a:highlight>
              </a:rPr>
              <a:t>process</a:t>
            </a:r>
            <a:r>
              <a:rPr lang="zh-CN" altLang="en-US" sz="3200" dirty="0">
                <a:highlight>
                  <a:srgbClr val="FFFF00"/>
                </a:highlight>
              </a:rPr>
              <a:t> </a:t>
            </a:r>
            <a:r>
              <a:rPr lang="en-US" altLang="zh-CN" sz="3200" dirty="0">
                <a:highlight>
                  <a:srgbClr val="FFFF00"/>
                </a:highlight>
              </a:rPr>
              <a:t>of</a:t>
            </a:r>
            <a:r>
              <a:rPr lang="zh-CN" altLang="en-US" sz="3200" dirty="0">
                <a:highlight>
                  <a:srgbClr val="FFFF00"/>
                </a:highlight>
              </a:rPr>
              <a:t> </a:t>
            </a:r>
            <a:r>
              <a:rPr lang="en-US" altLang="zh-CN" sz="3200" dirty="0">
                <a:highlight>
                  <a:srgbClr val="FFFF00"/>
                </a:highlight>
              </a:rPr>
              <a:t>change</a:t>
            </a:r>
            <a:endParaRPr lang="en-US" sz="3200" dirty="0">
              <a:highlight>
                <a:srgbClr val="FFFF00"/>
              </a:highlight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CF066BA5-ED98-A846-851E-DF21ACDA6259}"/>
              </a:ext>
            </a:extLst>
          </p:cNvPr>
          <p:cNvSpPr txBox="1">
            <a:spLocks/>
          </p:cNvSpPr>
          <p:nvPr/>
        </p:nvSpPr>
        <p:spPr>
          <a:xfrm>
            <a:off x="1433508" y="4867160"/>
            <a:ext cx="10515600" cy="2040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3100" dirty="0" err="1"/>
              <a:t>从开始工作到现在</a:t>
            </a:r>
            <a:r>
              <a:rPr lang="zh-CN" altLang="en-US" sz="3100" dirty="0"/>
              <a:t>，你的</a:t>
            </a:r>
            <a:r>
              <a:rPr lang="zh-CN" altLang="en-US" sz="3100" dirty="0">
                <a:solidFill>
                  <a:srgbClr val="FF0000"/>
                </a:solidFill>
              </a:rPr>
              <a:t>薪水</a:t>
            </a:r>
            <a:r>
              <a:rPr lang="zh-CN" altLang="en-US" sz="3100" dirty="0"/>
              <a:t>升高了，</a:t>
            </a:r>
            <a:r>
              <a:rPr lang="zh-CN" altLang="en-US" sz="3100" dirty="0">
                <a:solidFill>
                  <a:srgbClr val="FF0000"/>
                </a:solidFill>
              </a:rPr>
              <a:t>降低</a:t>
            </a:r>
            <a:r>
              <a:rPr lang="zh-CN" altLang="en-US" sz="3100" dirty="0"/>
              <a:t>了，还是没变？</a:t>
            </a:r>
            <a:endParaRPr lang="en-US" altLang="zh-CN" sz="3100" dirty="0"/>
          </a:p>
          <a:p>
            <a:pPr>
              <a:lnSpc>
                <a:spcPct val="120000"/>
              </a:lnSpc>
            </a:pPr>
            <a:r>
              <a:rPr lang="en-US" sz="3100" dirty="0" err="1"/>
              <a:t>怎么做可以</a:t>
            </a:r>
            <a:r>
              <a:rPr lang="en-US" sz="3100" dirty="0" err="1">
                <a:solidFill>
                  <a:srgbClr val="FF0000"/>
                </a:solidFill>
              </a:rPr>
              <a:t>减轻</a:t>
            </a:r>
            <a:r>
              <a:rPr lang="en-US" sz="3100" dirty="0" err="1"/>
              <a:t>你父母的经济</a:t>
            </a:r>
            <a:r>
              <a:rPr lang="en-US" sz="3100" dirty="0" err="1">
                <a:solidFill>
                  <a:srgbClr val="FF0000"/>
                </a:solidFill>
              </a:rPr>
              <a:t>负担</a:t>
            </a:r>
            <a:r>
              <a:rPr lang="zh-CN" altLang="en-US" sz="3100" dirty="0"/>
              <a:t>？</a:t>
            </a:r>
            <a:endParaRPr lang="en-US" altLang="zh-CN" sz="3100" dirty="0"/>
          </a:p>
          <a:p>
            <a:pPr>
              <a:lnSpc>
                <a:spcPct val="120000"/>
              </a:lnSpc>
            </a:pPr>
            <a:r>
              <a:rPr lang="zh-CN" altLang="en-US" sz="3100" dirty="0"/>
              <a:t>如果中国的</a:t>
            </a:r>
            <a:r>
              <a:rPr lang="zh-CN" altLang="en-US" sz="3100" dirty="0">
                <a:solidFill>
                  <a:srgbClr val="FF0000"/>
                </a:solidFill>
              </a:rPr>
              <a:t>生育率</a:t>
            </a:r>
            <a:r>
              <a:rPr lang="zh-CN" altLang="en-US" sz="3100" dirty="0">
                <a:solidFill>
                  <a:srgbClr val="7030A0"/>
                </a:solidFill>
              </a:rPr>
              <a:t>持续</a:t>
            </a:r>
            <a:r>
              <a:rPr lang="zh-CN" altLang="en-US" sz="3100" dirty="0">
                <a:solidFill>
                  <a:srgbClr val="FF0000"/>
                </a:solidFill>
              </a:rPr>
              <a:t>降低</a:t>
            </a:r>
            <a:r>
              <a:rPr lang="zh-CN" altLang="en-US" sz="3100" dirty="0"/>
              <a:t>，会出现什么问题？</a:t>
            </a:r>
            <a:endParaRPr lang="en-US" sz="310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5BE10BAF-BFB6-DF44-8FE1-86BE5CF9FB7B}"/>
              </a:ext>
            </a:extLst>
          </p:cNvPr>
          <p:cNvSpPr txBox="1">
            <a:spLocks/>
          </p:cNvSpPr>
          <p:nvPr/>
        </p:nvSpPr>
        <p:spPr>
          <a:xfrm>
            <a:off x="2863490" y="4187346"/>
            <a:ext cx="8043996" cy="64552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 err="1"/>
              <a:t>什么工作是</a:t>
            </a:r>
            <a:r>
              <a:rPr lang="en-US" dirty="0" err="1">
                <a:solidFill>
                  <a:srgbClr val="FF0000"/>
                </a:solidFill>
              </a:rPr>
              <a:t>风险</a:t>
            </a:r>
            <a:r>
              <a:rPr lang="en-US" dirty="0" err="1"/>
              <a:t>比较</a:t>
            </a:r>
            <a:r>
              <a:rPr lang="en-US" dirty="0" err="1">
                <a:solidFill>
                  <a:srgbClr val="FF0000"/>
                </a:solidFill>
              </a:rPr>
              <a:t>高</a:t>
            </a:r>
            <a:r>
              <a:rPr lang="en-US" dirty="0" err="1"/>
              <a:t>的工作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3B9D51-2FB7-6D4A-BCF9-D2B3E8358961}"/>
              </a:ext>
            </a:extLst>
          </p:cNvPr>
          <p:cNvSpPr txBox="1"/>
          <p:nvPr/>
        </p:nvSpPr>
        <p:spPr>
          <a:xfrm>
            <a:off x="7806722" y="284404"/>
            <a:ext cx="402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continued to (grow/increase/decrease...)</a:t>
            </a:r>
          </a:p>
        </p:txBody>
      </p:sp>
    </p:spTree>
    <p:extLst>
      <p:ext uri="{BB962C8B-B14F-4D97-AF65-F5344CB8AC3E}">
        <p14:creationId xmlns:p14="http://schemas.microsoft.com/office/powerpoint/2010/main" val="162274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4" grpId="0"/>
      <p:bldP spid="25" grpId="0"/>
      <p:bldP spid="26" grpId="0"/>
      <p:bldP spid="27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81A9C-5764-1B42-924F-EBF7DBE66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37" y="831021"/>
            <a:ext cx="4944577" cy="5195958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</a:rPr>
              <a:t>不断   持续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zh-CN" altLang="en-US" sz="3200" dirty="0"/>
              <a:t>增加</a:t>
            </a:r>
            <a:r>
              <a:rPr lang="en-US" altLang="zh-CN" sz="3200" dirty="0"/>
              <a:t>——</a:t>
            </a:r>
            <a:r>
              <a:rPr lang="zh-CN" altLang="en-US" sz="3200" dirty="0"/>
              <a:t>减少</a:t>
            </a:r>
            <a:endParaRPr lang="en-US" altLang="zh-CN" sz="3200" dirty="0"/>
          </a:p>
          <a:p>
            <a:r>
              <a:rPr lang="zh-CN" altLang="en-US" sz="3200" dirty="0"/>
              <a:t>加重</a:t>
            </a:r>
            <a:r>
              <a:rPr lang="en-US" altLang="zh-CN" sz="3200" dirty="0"/>
              <a:t>——</a:t>
            </a:r>
            <a:r>
              <a:rPr lang="zh-CN" altLang="en-US" sz="3200" dirty="0"/>
              <a:t>减轻</a:t>
            </a:r>
            <a:endParaRPr lang="en-US" altLang="zh-CN" sz="3200" dirty="0"/>
          </a:p>
          <a:p>
            <a:r>
              <a:rPr lang="zh-CN" altLang="en-US" sz="3200" dirty="0"/>
              <a:t>提高</a:t>
            </a:r>
            <a:r>
              <a:rPr lang="en-US" altLang="zh-CN" sz="3200" dirty="0"/>
              <a:t>——</a:t>
            </a:r>
            <a:r>
              <a:rPr lang="zh-CN" altLang="en-US" sz="3200" dirty="0"/>
              <a:t>降低</a:t>
            </a:r>
            <a:endParaRPr lang="en-US" altLang="zh-CN" sz="3200" dirty="0"/>
          </a:p>
          <a:p>
            <a:r>
              <a:rPr lang="zh-CN" altLang="en-US" sz="3200" dirty="0"/>
              <a:t>升高</a:t>
            </a:r>
            <a:r>
              <a:rPr lang="en-US" altLang="zh-CN" sz="3200" dirty="0"/>
              <a:t>——</a:t>
            </a:r>
            <a:r>
              <a:rPr lang="zh-CN" altLang="en-US" sz="3200" dirty="0"/>
              <a:t>下降</a:t>
            </a:r>
            <a:endParaRPr lang="en-US" altLang="zh-CN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932D80-CC9C-374F-B491-BEA9A17B7AC8}"/>
              </a:ext>
            </a:extLst>
          </p:cNvPr>
          <p:cNvSpPr txBox="1">
            <a:spLocks/>
          </p:cNvSpPr>
          <p:nvPr/>
        </p:nvSpPr>
        <p:spPr>
          <a:xfrm>
            <a:off x="3980329" y="831021"/>
            <a:ext cx="8211671" cy="51959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为了</a:t>
            </a:r>
            <a:r>
              <a:rPr lang="en-US" altLang="zh-CN" dirty="0"/>
              <a:t>____</a:t>
            </a:r>
            <a:r>
              <a:rPr lang="zh-CN" altLang="en-US" dirty="0"/>
              <a:t>父母的经济负担，他从</a:t>
            </a:r>
            <a:r>
              <a:rPr lang="en-US" altLang="zh-CN" dirty="0"/>
              <a:t>15</a:t>
            </a:r>
            <a:r>
              <a:rPr lang="zh-CN" altLang="en-US" dirty="0"/>
              <a:t>岁就   开始打工。</a:t>
            </a:r>
            <a:endParaRPr lang="en-US" altLang="zh-CN" dirty="0"/>
          </a:p>
          <a:p>
            <a:r>
              <a:rPr lang="zh-CN" altLang="en-US" dirty="0"/>
              <a:t>这几年房价持续</a:t>
            </a:r>
            <a:r>
              <a:rPr lang="en-US" altLang="zh-CN" dirty="0"/>
              <a:t>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如果总和生育率</a:t>
            </a:r>
            <a:r>
              <a:rPr lang="en-US" altLang="zh-CN" dirty="0"/>
              <a:t>____</a:t>
            </a:r>
            <a:r>
              <a:rPr lang="zh-CN" altLang="en-US" dirty="0"/>
              <a:t>下降，人口数量就会不断</a:t>
            </a:r>
            <a:r>
              <a:rPr lang="en-US" altLang="zh-CN" dirty="0"/>
              <a:t>____</a:t>
            </a:r>
            <a:r>
              <a:rPr lang="zh-CN" altLang="en-US" dirty="0"/>
              <a:t>，老龄化趋势就会不断</a:t>
            </a:r>
            <a:r>
              <a:rPr lang="en-US" altLang="zh-CN" dirty="0"/>
              <a:t>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我请老板</a:t>
            </a:r>
            <a:r>
              <a:rPr lang="en-US" altLang="zh-CN" dirty="0"/>
              <a:t>_____</a:t>
            </a:r>
            <a:r>
              <a:rPr lang="zh-CN" altLang="en-US" dirty="0"/>
              <a:t>我的薪水，否则我就辞职。</a:t>
            </a:r>
            <a:endParaRPr lang="en-US" altLang="zh-CN" dirty="0"/>
          </a:p>
          <a:p>
            <a:r>
              <a:rPr lang="zh-CN" altLang="en-US" dirty="0"/>
              <a:t>如果想要</a:t>
            </a:r>
            <a:r>
              <a:rPr lang="en-US" altLang="zh-CN" dirty="0"/>
              <a:t>____</a:t>
            </a:r>
            <a:r>
              <a:rPr lang="zh-CN" altLang="en-US" dirty="0"/>
              <a:t>生育率，政府应该怎么做？</a:t>
            </a:r>
            <a:endParaRPr lang="en-US" altLang="zh-C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F02EBC-3451-5244-AE82-B113D15B1C51}"/>
              </a:ext>
            </a:extLst>
          </p:cNvPr>
          <p:cNvSpPr txBox="1"/>
          <p:nvPr/>
        </p:nvSpPr>
        <p:spPr>
          <a:xfrm>
            <a:off x="10811436" y="4315561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4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C4CCA-1824-A748-8EAA-EAD80115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提供</a:t>
            </a:r>
            <a:r>
              <a:rPr lang="zh-CN" altLang="en-US" dirty="0"/>
              <a:t>  </a:t>
            </a:r>
            <a:r>
              <a:rPr lang="en-US" altLang="zh-CN" dirty="0"/>
              <a:t>VS</a:t>
            </a:r>
            <a:r>
              <a:rPr lang="zh-CN" altLang="en-US" dirty="0"/>
              <a:t>  提高  </a:t>
            </a:r>
            <a:r>
              <a:rPr lang="en-US" altLang="zh-CN" dirty="0"/>
              <a:t>VS</a:t>
            </a:r>
            <a:r>
              <a:rPr lang="zh-CN" altLang="en-US" dirty="0"/>
              <a:t> 升高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F809A-BD36-A744-995B-7E1B3D63B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95958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这家旅馆不</a:t>
            </a:r>
            <a:r>
              <a:rPr lang="en-US" altLang="zh-CN" dirty="0"/>
              <a:t>____</a:t>
            </a:r>
            <a:r>
              <a:rPr lang="zh-CN" altLang="en-US" dirty="0"/>
              <a:t>早餐。</a:t>
            </a:r>
            <a:endParaRPr lang="en-US" altLang="zh-CN" dirty="0"/>
          </a:p>
          <a:p>
            <a:r>
              <a:rPr lang="zh-CN" altLang="en-US" dirty="0"/>
              <a:t>这家旅馆</a:t>
            </a:r>
            <a:r>
              <a:rPr lang="en-US" altLang="zh-CN" dirty="0"/>
              <a:t>____</a:t>
            </a:r>
            <a:r>
              <a:rPr lang="zh-CN" altLang="en-US" dirty="0"/>
              <a:t>洗衣服务。</a:t>
            </a:r>
            <a:endParaRPr lang="en-US" altLang="zh-CN" dirty="0"/>
          </a:p>
          <a:p>
            <a:r>
              <a:rPr lang="zh-CN" altLang="en-US" dirty="0"/>
              <a:t>今天气温</a:t>
            </a:r>
            <a:r>
              <a:rPr lang="en-US" altLang="zh-CN" dirty="0"/>
              <a:t>____</a:t>
            </a:r>
            <a:r>
              <a:rPr lang="zh-CN" altLang="en-US" dirty="0"/>
              <a:t>了。</a:t>
            </a:r>
            <a:endParaRPr lang="en-US" altLang="zh-CN" dirty="0"/>
          </a:p>
          <a:p>
            <a:r>
              <a:rPr lang="zh-CN" altLang="en-US" dirty="0"/>
              <a:t>在过去</a:t>
            </a:r>
            <a:r>
              <a:rPr lang="en-US" altLang="zh-CN" dirty="0"/>
              <a:t>20</a:t>
            </a:r>
            <a:r>
              <a:rPr lang="zh-CN" altLang="en-US" dirty="0"/>
              <a:t>年中，中国的房价持续</a:t>
            </a:r>
            <a:r>
              <a:rPr lang="en-US" altLang="zh-CN" dirty="0"/>
              <a:t>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老板</a:t>
            </a:r>
            <a:r>
              <a:rPr lang="en-US" altLang="zh-CN" dirty="0"/>
              <a:t>____</a:t>
            </a:r>
            <a:r>
              <a:rPr lang="zh-CN" altLang="en-US" dirty="0"/>
              <a:t>了我的薪水。</a:t>
            </a:r>
            <a:endParaRPr lang="en-US" altLang="zh-CN" dirty="0"/>
          </a:p>
          <a:p>
            <a:r>
              <a:rPr lang="zh-CN" altLang="en-US" dirty="0"/>
              <a:t>中国政府想</a:t>
            </a:r>
            <a:r>
              <a:rPr lang="en-US" altLang="zh-CN" dirty="0"/>
              <a:t>____</a:t>
            </a:r>
            <a:r>
              <a:rPr lang="zh-CN" altLang="en-US" dirty="0"/>
              <a:t>中国的生育率。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47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7116B-E063-834F-AB76-F2ED7965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负担</a:t>
            </a:r>
            <a:r>
              <a:rPr lang="zh-CN" altLang="en-US" dirty="0"/>
              <a:t>：</a:t>
            </a:r>
            <a:r>
              <a:rPr lang="en-US" altLang="zh-CN" dirty="0"/>
              <a:t>N</a:t>
            </a:r>
            <a:r>
              <a:rPr lang="zh-CN" altLang="en-US" dirty="0"/>
              <a:t> </a:t>
            </a:r>
            <a:r>
              <a:rPr lang="en-US" altLang="zh-CN" dirty="0"/>
              <a:t>&amp;</a:t>
            </a:r>
            <a:r>
              <a:rPr lang="zh-CN" altLang="en-US" dirty="0"/>
              <a:t> </a:t>
            </a:r>
            <a:r>
              <a:rPr lang="en-US" altLang="zh-CN" dirty="0"/>
              <a:t>V</a:t>
            </a:r>
            <a:r>
              <a:rPr lang="zh-CN" altLang="en-US" dirty="0"/>
              <a:t>     负担</a:t>
            </a:r>
            <a:r>
              <a:rPr lang="zh-CN" altLang="en-US" dirty="0">
                <a:solidFill>
                  <a:srgbClr val="FF0000"/>
                </a:solidFill>
              </a:rPr>
              <a:t>得起</a:t>
            </a:r>
            <a:r>
              <a:rPr lang="zh-CN" altLang="en-US" dirty="0"/>
              <a:t>  负担</a:t>
            </a:r>
            <a:r>
              <a:rPr lang="zh-CN" altLang="en-US" dirty="0">
                <a:solidFill>
                  <a:srgbClr val="FF0000"/>
                </a:solidFill>
              </a:rPr>
              <a:t>不起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7E134-2CB8-9645-A527-AC084565F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1087276"/>
            <a:ext cx="11730445" cy="5457215"/>
          </a:xfrm>
        </p:spPr>
        <p:txBody>
          <a:bodyPr>
            <a:normAutofit fontScale="92500" lnSpcReduction="20000"/>
          </a:bodyPr>
          <a:lstStyle/>
          <a:p>
            <a:r>
              <a:rPr lang="en-US" sz="3400" dirty="0" err="1"/>
              <a:t>我父母的经济负担比较重</a:t>
            </a:r>
            <a:r>
              <a:rPr lang="zh-CN" altLang="en-US" sz="3400" dirty="0"/>
              <a:t>。     </a:t>
            </a:r>
            <a:endParaRPr lang="en-US" altLang="zh-CN" sz="3400" dirty="0"/>
          </a:p>
          <a:p>
            <a:r>
              <a:rPr lang="zh-CN" altLang="en-US" sz="3400" dirty="0"/>
              <a:t>如果养三个孩子，我的负担就会大大加重。</a:t>
            </a:r>
            <a:endParaRPr lang="en-US" altLang="zh-CN" sz="3400" dirty="0"/>
          </a:p>
          <a:p>
            <a:r>
              <a:rPr lang="zh-CN" altLang="en-US" sz="3400" dirty="0"/>
              <a:t>很多人不想生三胎，是因为他们负担不起买大房子的费用。</a:t>
            </a:r>
            <a:endParaRPr lang="en-US" altLang="zh-CN" sz="3400" dirty="0"/>
          </a:p>
          <a:p>
            <a:r>
              <a:rPr lang="zh-CN" altLang="en-US" sz="3400" dirty="0"/>
              <a:t>你的父母</a:t>
            </a:r>
            <a:r>
              <a:rPr lang="zh-CN" altLang="en-US" sz="3400" dirty="0">
                <a:solidFill>
                  <a:srgbClr val="FF0000"/>
                </a:solidFill>
              </a:rPr>
              <a:t>负担得起</a:t>
            </a:r>
            <a:r>
              <a:rPr lang="zh-CN" altLang="en-US" sz="3400" dirty="0"/>
              <a:t>你的大学学费吗？</a:t>
            </a:r>
            <a:endParaRPr lang="en-US" altLang="zh-CN" sz="3400" dirty="0"/>
          </a:p>
          <a:p>
            <a:r>
              <a:rPr lang="zh-CN" altLang="en-US" sz="3400" dirty="0"/>
              <a:t>你</a:t>
            </a:r>
            <a:r>
              <a:rPr lang="zh-CN" altLang="en-US" sz="3400" dirty="0">
                <a:solidFill>
                  <a:srgbClr val="FF0000"/>
                </a:solidFill>
              </a:rPr>
              <a:t>负担得起</a:t>
            </a:r>
            <a:r>
              <a:rPr lang="zh-CN" altLang="en-US" sz="3400" dirty="0"/>
              <a:t>每个月</a:t>
            </a:r>
            <a:r>
              <a:rPr lang="en-US" altLang="zh-CN" sz="3400" dirty="0"/>
              <a:t>1000</a:t>
            </a:r>
            <a:r>
              <a:rPr lang="zh-CN" altLang="en-US" sz="3400" dirty="0"/>
              <a:t>块的房租吗？</a:t>
            </a:r>
            <a:endParaRPr lang="en-US" altLang="zh-CN" sz="3400" dirty="0"/>
          </a:p>
          <a:p>
            <a:r>
              <a:rPr lang="zh-CN" altLang="en-US" sz="3400" dirty="0"/>
              <a:t>你觉得你以后</a:t>
            </a:r>
            <a:r>
              <a:rPr lang="zh-CN" altLang="en-US" sz="3400" dirty="0">
                <a:solidFill>
                  <a:srgbClr val="FF0000"/>
                </a:solidFill>
              </a:rPr>
              <a:t>养得起</a:t>
            </a:r>
            <a:r>
              <a:rPr lang="zh-CN" altLang="en-US" sz="3400" dirty="0"/>
              <a:t>三个孩子吗？</a:t>
            </a:r>
            <a:endParaRPr lang="en-US" altLang="zh-CN" sz="3400" dirty="0"/>
          </a:p>
          <a:p>
            <a:r>
              <a:rPr lang="zh-CN" altLang="en-US" sz="3400" dirty="0"/>
              <a:t>为什么现在很多中国人觉得他们</a:t>
            </a:r>
            <a:r>
              <a:rPr lang="zh-CN" altLang="en-US" sz="3400" dirty="0">
                <a:solidFill>
                  <a:srgbClr val="FF0000"/>
                </a:solidFill>
              </a:rPr>
              <a:t>生不起</a:t>
            </a:r>
            <a:r>
              <a:rPr lang="zh-CN" altLang="en-US" sz="3400" dirty="0"/>
              <a:t>三个孩子？</a:t>
            </a:r>
            <a:endParaRPr lang="en-US" altLang="zh-CN" sz="3400" dirty="0"/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70853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950B4-6FDC-FD4A-8386-34A67AFFB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怀孕</a:t>
            </a:r>
            <a:r>
              <a:rPr lang="zh-CN" altLang="en-US" dirty="0"/>
              <a:t>     丢     风险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582DA-0A12-A544-8B1C-DE37E6B0A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97168"/>
            <a:ext cx="10515600" cy="535123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女性在什么年龄怀孕比较好</a:t>
            </a:r>
            <a:r>
              <a:rPr lang="zh-CN" altLang="en-US" dirty="0"/>
              <a:t>？为什么？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女性怀孕以后有没有丢掉工作的风险？为什么？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你丢过什么东西吗？后来找到了吗？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63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3514D-75F1-B047-9D16-BB7046180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优势    竞争优势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D399A-E5BD-BA44-B5CD-7DD3DE575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768" y="1092510"/>
            <a:ext cx="11157786" cy="5269101"/>
          </a:xfrm>
        </p:spPr>
        <p:txBody>
          <a:bodyPr>
            <a:normAutofit/>
          </a:bodyPr>
          <a:lstStyle/>
          <a:p>
            <a:r>
              <a:rPr lang="zh-CN" altLang="en-US" dirty="0"/>
              <a:t>毕业以后找工作的时候 ，你觉得你有什么竞争优势？</a:t>
            </a:r>
            <a:endParaRPr lang="en-US" altLang="zh-CN" dirty="0"/>
          </a:p>
          <a:p>
            <a:r>
              <a:rPr lang="zh-CN" altLang="en-US" dirty="0"/>
              <a:t>要想让自己在找工作的时候更有</a:t>
            </a:r>
            <a:r>
              <a:rPr lang="zh-CN" altLang="en-US" dirty="0">
                <a:solidFill>
                  <a:srgbClr val="FF0000"/>
                </a:solidFill>
              </a:rPr>
              <a:t>竞争优势</a:t>
            </a:r>
            <a:r>
              <a:rPr lang="zh-CN" altLang="en-US" dirty="0"/>
              <a:t>，你现在应该做什么？</a:t>
            </a:r>
            <a:endParaRPr lang="en-US" altLang="zh-CN" dirty="0"/>
          </a:p>
          <a:p>
            <a:r>
              <a:rPr lang="zh-CN" altLang="en-US" dirty="0"/>
              <a:t>生育率高的国家有什么优势？生育率低的国家有什么</a:t>
            </a:r>
            <a:r>
              <a:rPr lang="zh-CN" altLang="en-US" u="sng" dirty="0"/>
              <a:t>劣</a:t>
            </a:r>
            <a:r>
              <a:rPr lang="en-US" altLang="zh-CN" u="sng" dirty="0" err="1"/>
              <a:t>liè</a:t>
            </a:r>
            <a:r>
              <a:rPr lang="zh-CN" altLang="en-US" u="sng" dirty="0"/>
              <a:t>势</a:t>
            </a:r>
            <a:r>
              <a:rPr lang="zh-CN" altLang="en-US" dirty="0"/>
              <a:t>？</a:t>
            </a:r>
            <a:br>
              <a:rPr lang="en-US" altLang="zh-C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5853D-8E0C-0B49-9DBF-548919776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ACA0A-4DD9-914E-953D-EF05AA432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0" y="2247900"/>
            <a:ext cx="9263088" cy="348410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生词表一生词</a:t>
            </a:r>
            <a:r>
              <a:rPr lang="zh-CN" altLang="en-US" dirty="0"/>
              <a:t>（课文第一、二段生词）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852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3015-5D38-B746-BDB1-0019B72D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事业</a:t>
            </a:r>
            <a:r>
              <a:rPr lang="zh-CN" altLang="en-US" dirty="0"/>
              <a:t>      职场       工作       打拼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63A9D-E1F8-D548-A465-3C0347099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912" y="1092510"/>
            <a:ext cx="11654175" cy="5020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              </a:t>
            </a:r>
            <a:r>
              <a:rPr lang="en-US" dirty="0"/>
              <a:t>N</a:t>
            </a:r>
            <a:r>
              <a:rPr lang="zh-CN" altLang="en-US" dirty="0"/>
              <a:t>？            </a:t>
            </a:r>
            <a:r>
              <a:rPr lang="en-US" altLang="zh-CN" dirty="0"/>
              <a:t>V</a:t>
            </a:r>
            <a:r>
              <a:rPr lang="zh-CN" altLang="en-US" dirty="0"/>
              <a:t>？</a:t>
            </a:r>
            <a:endParaRPr lang="en-US" dirty="0"/>
          </a:p>
          <a:p>
            <a:r>
              <a:rPr lang="en-US" dirty="0" err="1"/>
              <a:t>年轻人在</a:t>
            </a:r>
            <a:r>
              <a:rPr lang="en-US" altLang="zh-CN" dirty="0"/>
              <a:t>_____</a:t>
            </a:r>
            <a:r>
              <a:rPr lang="zh-CN" altLang="en-US" dirty="0"/>
              <a:t>中打拼的压力是非常大的。</a:t>
            </a:r>
            <a:endParaRPr lang="en-US" altLang="zh-CN" dirty="0"/>
          </a:p>
          <a:p>
            <a:r>
              <a:rPr lang="zh-CN" altLang="en-US" dirty="0"/>
              <a:t>“我打算在北京</a:t>
            </a:r>
            <a:r>
              <a:rPr lang="en-US" altLang="zh-CN" dirty="0"/>
              <a:t>____</a:t>
            </a:r>
            <a:r>
              <a:rPr lang="zh-CN" altLang="en-US" dirty="0"/>
              <a:t>几年，然后回老家买房子。”</a:t>
            </a:r>
            <a:endParaRPr lang="en-US" altLang="zh-CN" dirty="0"/>
          </a:p>
          <a:p>
            <a:r>
              <a:rPr lang="zh-CN" altLang="en-US" dirty="0"/>
              <a:t>很多女性生完孩子再回到</a:t>
            </a:r>
            <a:r>
              <a:rPr lang="en-US" altLang="zh-CN" dirty="0"/>
              <a:t>____</a:t>
            </a:r>
            <a:r>
              <a:rPr lang="zh-CN" altLang="en-US" dirty="0"/>
              <a:t>以后，竞争优势就不在了。</a:t>
            </a:r>
            <a:endParaRPr lang="en-US" altLang="zh-CN" dirty="0"/>
          </a:p>
          <a:p>
            <a:r>
              <a:rPr lang="zh-CN" altLang="en-US" dirty="0"/>
              <a:t>中国政府重视教育</a:t>
            </a:r>
            <a:r>
              <a:rPr lang="en-US" altLang="zh-CN" dirty="0"/>
              <a:t>____</a:t>
            </a:r>
            <a:r>
              <a:rPr lang="zh-CN" altLang="en-US" dirty="0"/>
              <a:t>的发展吗？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234B-4A5E-5345-B81A-EB3D9FEA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632760" cy="796237"/>
          </a:xfrm>
        </p:spPr>
        <p:txBody>
          <a:bodyPr>
            <a:normAutofit/>
          </a:bodyPr>
          <a:lstStyle/>
          <a:p>
            <a:r>
              <a:rPr lang="en-US" dirty="0" err="1"/>
              <a:t>提供</a:t>
            </a:r>
            <a:r>
              <a:rPr lang="zh-CN" altLang="en-US" dirty="0"/>
              <a:t>   支持    保障 </a:t>
            </a:r>
            <a:r>
              <a:rPr lang="en-US" altLang="zh-CN" dirty="0"/>
              <a:t>(</a:t>
            </a:r>
            <a:r>
              <a:rPr lang="zh-CN" altLang="en-US" dirty="0"/>
              <a:t>合法</a:t>
            </a:r>
            <a:r>
              <a:rPr lang="en-US" altLang="zh-CN" dirty="0"/>
              <a:t>)</a:t>
            </a:r>
            <a:r>
              <a:rPr lang="zh-CN" altLang="en-US" dirty="0"/>
              <a:t> 权益    完善   制度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0C28-29B2-6349-8D5C-7784A5121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13866"/>
            <a:ext cx="10117468" cy="574413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err="1"/>
              <a:t>生育制度</a:t>
            </a:r>
            <a:r>
              <a:rPr lang="zh-CN" altLang="en-US" dirty="0"/>
              <a:t>     </a:t>
            </a:r>
            <a:r>
              <a:rPr lang="en-US" dirty="0" err="1"/>
              <a:t>社会保障制度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 err="1"/>
              <a:t>你以后想做什么工作</a:t>
            </a:r>
            <a:r>
              <a:rPr lang="zh-CN" altLang="en-US" dirty="0"/>
              <a:t>？你的父母</a:t>
            </a:r>
            <a:r>
              <a:rPr lang="zh-CN" altLang="en-US" dirty="0">
                <a:solidFill>
                  <a:srgbClr val="FF0000"/>
                </a:solidFill>
              </a:rPr>
              <a:t>支持</a:t>
            </a:r>
            <a:r>
              <a:rPr lang="zh-CN" altLang="en-US" dirty="0"/>
              <a:t>你吗？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zh-CN" altLang="en-US" dirty="0"/>
              <a:t>美国的旅馆一般会</a:t>
            </a:r>
            <a:r>
              <a:rPr lang="zh-CN" altLang="en-US" dirty="0">
                <a:solidFill>
                  <a:srgbClr val="FF0000"/>
                </a:solidFill>
              </a:rPr>
              <a:t>提供</a:t>
            </a:r>
            <a:r>
              <a:rPr lang="zh-CN" altLang="en-US" dirty="0"/>
              <a:t>什么</a:t>
            </a:r>
            <a:r>
              <a:rPr lang="zh-CN" altLang="en-US" dirty="0">
                <a:solidFill>
                  <a:srgbClr val="FF0000"/>
                </a:solidFill>
              </a:rPr>
              <a:t>服务</a:t>
            </a:r>
            <a:r>
              <a:rPr lang="zh-CN" altLang="en-US" dirty="0"/>
              <a:t>？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zh-CN" altLang="en-US" dirty="0"/>
              <a:t>美国的</a:t>
            </a:r>
            <a:r>
              <a:rPr lang="zh-CN" altLang="en-US" dirty="0">
                <a:solidFill>
                  <a:srgbClr val="FF0000"/>
                </a:solidFill>
              </a:rPr>
              <a:t>社会保障制度</a:t>
            </a:r>
            <a:r>
              <a:rPr lang="zh-CN" altLang="en-US" dirty="0"/>
              <a:t>完善吗？有什么问题？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zh-CN" altLang="en-US" dirty="0"/>
              <a:t>翻译：国家应该</a:t>
            </a:r>
            <a:r>
              <a:rPr lang="zh-CN" altLang="en-US" dirty="0">
                <a:solidFill>
                  <a:srgbClr val="FF0000"/>
                </a:solidFill>
              </a:rPr>
              <a:t>保障</a:t>
            </a:r>
            <a:r>
              <a:rPr lang="zh-CN" altLang="en-US" dirty="0"/>
              <a:t>女性的</a:t>
            </a:r>
            <a:r>
              <a:rPr lang="zh-CN" altLang="en-US" dirty="0">
                <a:solidFill>
                  <a:srgbClr val="FF0000"/>
                </a:solidFill>
              </a:rPr>
              <a:t>合法权益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zh-CN" altLang="en-US" dirty="0"/>
              <a:t>美国的</a:t>
            </a:r>
            <a:r>
              <a:rPr lang="zh-CN" altLang="en-US" u="sng" dirty="0"/>
              <a:t>产假</a:t>
            </a:r>
            <a:r>
              <a:rPr lang="zh-CN" altLang="en-US" dirty="0"/>
              <a:t>制度是什么样的？</a:t>
            </a:r>
            <a:endParaRPr lang="en-US" altLang="zh-CN" dirty="0"/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  </a:t>
            </a:r>
            <a:r>
              <a:rPr lang="en-US" altLang="zh-CN" dirty="0"/>
              <a:t>(</a:t>
            </a:r>
            <a:r>
              <a:rPr lang="zh-CN" altLang="en-US" dirty="0"/>
              <a:t>多长时间？有没有薪水？爸爸也有产假吗？</a:t>
            </a:r>
            <a:r>
              <a:rPr lang="en-US" altLang="zh-CN" dirty="0"/>
              <a:t>)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2A66A-3FD7-0F45-BF2A-ADF40A388EEF}"/>
              </a:ext>
            </a:extLst>
          </p:cNvPr>
          <p:cNvSpPr txBox="1"/>
          <p:nvPr/>
        </p:nvSpPr>
        <p:spPr>
          <a:xfrm>
            <a:off x="2077016" y="4577507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chǎn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1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43D78-FDB1-4840-8AE7-3D783C47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007" y="27706"/>
            <a:ext cx="10795985" cy="6844146"/>
          </a:xfrm>
        </p:spPr>
        <p:txBody>
          <a:bodyPr>
            <a:normAutofit/>
          </a:bodyPr>
          <a:lstStyle/>
          <a:p>
            <a:r>
              <a:rPr lang="en-US" dirty="0" err="1">
                <a:highlight>
                  <a:srgbClr val="FFFF00"/>
                </a:highlight>
              </a:rPr>
              <a:t>完善</a:t>
            </a:r>
            <a:r>
              <a:rPr lang="en-US" altLang="zh-CN" dirty="0"/>
              <a:t>……</a:t>
            </a:r>
            <a:r>
              <a:rPr lang="zh-CN" altLang="en-US" dirty="0"/>
              <a:t>政策 </a:t>
            </a:r>
            <a:r>
              <a:rPr lang="en-US" altLang="zh-CN" dirty="0"/>
              <a:t>/</a:t>
            </a:r>
            <a:r>
              <a:rPr lang="zh-CN" altLang="en-US" dirty="0"/>
              <a:t> 制度 </a:t>
            </a:r>
            <a:r>
              <a:rPr lang="en-US" altLang="zh-CN" dirty="0"/>
              <a:t>/</a:t>
            </a:r>
            <a:r>
              <a:rPr lang="zh-CN" altLang="en-US" dirty="0"/>
              <a:t> 服务 </a:t>
            </a:r>
            <a:r>
              <a:rPr lang="en-US" altLang="zh-CN" dirty="0"/>
              <a:t>/</a:t>
            </a:r>
            <a:r>
              <a:rPr lang="zh-CN" altLang="en-US" dirty="0"/>
              <a:t>设施</a:t>
            </a:r>
            <a:endParaRPr lang="en-US" altLang="zh-CN" dirty="0"/>
          </a:p>
          <a:p>
            <a:r>
              <a:rPr lang="en-US" dirty="0" err="1">
                <a:highlight>
                  <a:srgbClr val="FFFF00"/>
                </a:highlight>
              </a:rPr>
              <a:t>保障</a:t>
            </a:r>
            <a:r>
              <a:rPr lang="zh-CN" altLang="en-US" dirty="0"/>
              <a:t>  </a:t>
            </a:r>
            <a:r>
              <a:rPr lang="en-US" altLang="zh-CN" dirty="0"/>
              <a:t>…</a:t>
            </a:r>
            <a:r>
              <a:rPr lang="zh-CN" altLang="en-US" dirty="0"/>
              <a:t>的  权利 </a:t>
            </a:r>
            <a:r>
              <a:rPr lang="en-US" altLang="zh-CN" dirty="0"/>
              <a:t>/</a:t>
            </a:r>
            <a:r>
              <a:rPr lang="zh-CN" altLang="en-US" dirty="0"/>
              <a:t> 利益 </a:t>
            </a:r>
            <a:r>
              <a:rPr lang="en-US" altLang="zh-CN" dirty="0"/>
              <a:t>/</a:t>
            </a:r>
            <a:r>
              <a:rPr lang="zh-CN" altLang="en-US" dirty="0"/>
              <a:t> 权益 </a:t>
            </a:r>
            <a:r>
              <a:rPr lang="en-US" altLang="zh-CN" dirty="0"/>
              <a:t>/</a:t>
            </a:r>
            <a:r>
              <a:rPr lang="zh-CN" altLang="en-US" dirty="0"/>
              <a:t>安全</a:t>
            </a:r>
            <a:endParaRPr lang="en-US" altLang="zh-CN" dirty="0"/>
          </a:p>
          <a:p>
            <a:pPr>
              <a:lnSpc>
                <a:spcPct val="100000"/>
              </a:lnSpc>
            </a:pPr>
            <a:endParaRPr lang="en-US" altLang="zh-CN" sz="2800" dirty="0"/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 fertility policy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</a:t>
            </a:r>
            <a:r>
              <a:rPr lang="zh-CN" altLang="en-US" sz="2800" dirty="0"/>
              <a:t> </a:t>
            </a:r>
            <a:r>
              <a:rPr lang="en-US" altLang="zh-CN" sz="2800" dirty="0"/>
              <a:t>social</a:t>
            </a:r>
            <a:r>
              <a:rPr lang="zh-CN" altLang="en-US" sz="2800" dirty="0"/>
              <a:t> </a:t>
            </a:r>
            <a:r>
              <a:rPr lang="en-US" altLang="zh-CN" sz="2800" dirty="0"/>
              <a:t>security</a:t>
            </a:r>
            <a:r>
              <a:rPr lang="zh-CN" altLang="en-US" sz="2800" dirty="0"/>
              <a:t> </a:t>
            </a:r>
            <a:r>
              <a:rPr lang="en-US" altLang="zh-CN" sz="2800" dirty="0"/>
              <a:t>system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</a:t>
            </a:r>
            <a:r>
              <a:rPr lang="zh-CN" altLang="en-US" sz="2800" dirty="0"/>
              <a:t> </a:t>
            </a:r>
            <a:r>
              <a:rPr lang="en-US" altLang="zh-CN" sz="2800" dirty="0"/>
              <a:t>after-sales</a:t>
            </a:r>
            <a:r>
              <a:rPr lang="zh-CN" altLang="en-US" sz="2800" dirty="0"/>
              <a:t> </a:t>
            </a:r>
            <a:r>
              <a:rPr lang="en-US" altLang="zh-CN" sz="2800" dirty="0"/>
              <a:t>service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</a:t>
            </a:r>
            <a:r>
              <a:rPr lang="zh-CN" altLang="en-US" sz="2800" dirty="0"/>
              <a:t> </a:t>
            </a:r>
            <a:r>
              <a:rPr lang="en-US" altLang="zh-CN" sz="2800" dirty="0"/>
              <a:t>public</a:t>
            </a:r>
            <a:r>
              <a:rPr lang="zh-CN" altLang="en-US" sz="2800" dirty="0"/>
              <a:t> </a:t>
            </a:r>
            <a:r>
              <a:rPr lang="en-US" altLang="zh-CN" sz="2800" dirty="0"/>
              <a:t>facilities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guarantee</a:t>
            </a:r>
            <a:r>
              <a:rPr lang="zh-CN" altLang="en-US" sz="2800" dirty="0"/>
              <a:t> </a:t>
            </a:r>
            <a:r>
              <a:rPr lang="en-US" altLang="zh-CN" sz="2800" dirty="0"/>
              <a:t>women’s</a:t>
            </a:r>
            <a:r>
              <a:rPr lang="zh-CN" altLang="en-US" sz="2800" dirty="0"/>
              <a:t> </a:t>
            </a:r>
            <a:r>
              <a:rPr lang="en-US" altLang="zh-CN" sz="2800" dirty="0"/>
              <a:t>individual</a:t>
            </a:r>
            <a:r>
              <a:rPr lang="zh-CN" altLang="en-US" sz="2800" dirty="0"/>
              <a:t> </a:t>
            </a:r>
            <a:r>
              <a:rPr lang="en-US" altLang="zh-CN" sz="2800" dirty="0"/>
              <a:t>rights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guarantee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security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students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protect consumers</a:t>
            </a:r>
            <a:r>
              <a:rPr lang="en-US" altLang="zh-CN" sz="2800" dirty="0"/>
              <a:t>’</a:t>
            </a:r>
            <a:r>
              <a:rPr lang="zh-CN" altLang="en-US" sz="2800" dirty="0"/>
              <a:t> </a:t>
            </a:r>
            <a:r>
              <a:rPr lang="en-US" altLang="zh-CN" sz="2800" dirty="0"/>
              <a:t>legitimate</a:t>
            </a:r>
            <a:r>
              <a:rPr lang="zh-CN" altLang="en-US" sz="2800" dirty="0"/>
              <a:t> </a:t>
            </a:r>
            <a:r>
              <a:rPr lang="en-US" sz="2800" dirty="0"/>
              <a:t>rights and interests </a:t>
            </a:r>
          </a:p>
          <a:p>
            <a:endParaRPr lang="en-US" altLang="zh-CN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5B140F-42BF-174E-9F86-376796C13D6A}"/>
              </a:ext>
            </a:extLst>
          </p:cNvPr>
          <p:cNvSpPr txBox="1"/>
          <p:nvPr/>
        </p:nvSpPr>
        <p:spPr>
          <a:xfrm>
            <a:off x="4142507" y="704862"/>
            <a:ext cx="83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system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771580-966F-0D47-BB90-49556CBBFF96}"/>
              </a:ext>
            </a:extLst>
          </p:cNvPr>
          <p:cNvSpPr txBox="1"/>
          <p:nvPr/>
        </p:nvSpPr>
        <p:spPr>
          <a:xfrm>
            <a:off x="5347853" y="704862"/>
            <a:ext cx="842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EDBCAC-11D2-AB49-8A90-347BE7644359}"/>
              </a:ext>
            </a:extLst>
          </p:cNvPr>
          <p:cNvSpPr txBox="1"/>
          <p:nvPr/>
        </p:nvSpPr>
        <p:spPr>
          <a:xfrm>
            <a:off x="6561855" y="704862"/>
            <a:ext cx="95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facilities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7728F9-E323-ED44-9EF1-10B4D4BAA6E7}"/>
              </a:ext>
            </a:extLst>
          </p:cNvPr>
          <p:cNvSpPr txBox="1"/>
          <p:nvPr/>
        </p:nvSpPr>
        <p:spPr>
          <a:xfrm>
            <a:off x="3318527" y="1671400"/>
            <a:ext cx="713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rights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503283-D875-134C-946A-7EDFADC62838}"/>
              </a:ext>
            </a:extLst>
          </p:cNvPr>
          <p:cNvSpPr txBox="1"/>
          <p:nvPr/>
        </p:nvSpPr>
        <p:spPr>
          <a:xfrm>
            <a:off x="4143052" y="1673899"/>
            <a:ext cx="1666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interest</a:t>
            </a:r>
            <a:r>
              <a:rPr lang="en-US" altLang="zh-CN" dirty="0"/>
              <a:t>/benefit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1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6553-09E3-8B42-8B4D-C0FC7145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56538"/>
            <a:ext cx="10515600" cy="882907"/>
          </a:xfrm>
        </p:spPr>
        <p:txBody>
          <a:bodyPr/>
          <a:lstStyle/>
          <a:p>
            <a:r>
              <a:rPr lang="en-US" sz="4000" dirty="0" err="1">
                <a:solidFill>
                  <a:schemeClr val="tx1"/>
                </a:solidFill>
              </a:rPr>
              <a:t>判断红色的词的</a:t>
            </a:r>
            <a:r>
              <a:rPr lang="en-US" sz="4000" u="sng" dirty="0" err="1">
                <a:solidFill>
                  <a:schemeClr val="tx1"/>
                </a:solidFill>
              </a:rPr>
              <a:t>词性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(part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of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speech)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636F9A-BFCE-6D4F-BC78-2AE2A64F7F31}"/>
              </a:ext>
            </a:extLst>
          </p:cNvPr>
          <p:cNvSpPr txBox="1">
            <a:spLocks/>
          </p:cNvSpPr>
          <p:nvPr/>
        </p:nvSpPr>
        <p:spPr>
          <a:xfrm>
            <a:off x="1057145" y="5599128"/>
            <a:ext cx="1007770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sz="3600" dirty="0"/>
              <a:t>adv</a:t>
            </a:r>
            <a:r>
              <a:rPr lang="zh-CN" altLang="en-US" sz="3600" dirty="0"/>
              <a:t>       </a:t>
            </a:r>
            <a:r>
              <a:rPr lang="en-US" altLang="zh-CN" sz="3600" dirty="0"/>
              <a:t>V</a:t>
            </a:r>
            <a:r>
              <a:rPr lang="zh-CN" altLang="en-US" sz="3600" dirty="0"/>
              <a:t> </a:t>
            </a:r>
            <a:r>
              <a:rPr lang="en-US" altLang="zh-CN" sz="3600" dirty="0"/>
              <a:t>&amp;</a:t>
            </a:r>
            <a:r>
              <a:rPr lang="zh-CN" altLang="en-US" sz="3600" dirty="0"/>
              <a:t> </a:t>
            </a:r>
            <a:r>
              <a:rPr lang="en-US" altLang="zh-CN" sz="3600" dirty="0"/>
              <a:t>adj</a:t>
            </a:r>
            <a:r>
              <a:rPr lang="zh-CN" altLang="en-US" sz="3600" dirty="0"/>
              <a:t>     </a:t>
            </a:r>
            <a:r>
              <a:rPr lang="en-US" altLang="zh-CN" sz="3600" dirty="0"/>
              <a:t>V</a:t>
            </a:r>
            <a:r>
              <a:rPr lang="zh-CN" altLang="en-US" sz="3600" dirty="0"/>
              <a:t>        </a:t>
            </a:r>
            <a:r>
              <a:rPr lang="en-US" altLang="zh-CN" sz="3600" dirty="0"/>
              <a:t>V&amp;N</a:t>
            </a:r>
            <a:r>
              <a:rPr lang="zh-CN" altLang="en-US" sz="3600" dirty="0"/>
              <a:t>      </a:t>
            </a:r>
            <a:r>
              <a:rPr lang="en-US" altLang="zh-CN" sz="3600" dirty="0"/>
              <a:t>V&amp;N</a:t>
            </a:r>
            <a:r>
              <a:rPr lang="zh-CN" altLang="en-US" sz="3600" dirty="0"/>
              <a:t>       </a:t>
            </a:r>
            <a:r>
              <a:rPr lang="en-US" altLang="zh-CN" sz="3600" dirty="0"/>
              <a:t>N</a:t>
            </a:r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C7772A-964B-9F40-9C32-239FAC7C4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024" y="6040581"/>
            <a:ext cx="11488712" cy="71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/>
              <a:t>  盲目地 </a:t>
            </a:r>
            <a:r>
              <a:rPr lang="en-US" dirty="0"/>
              <a:t>     </a:t>
            </a:r>
            <a:r>
              <a:rPr lang="zh-CN" altLang="en-US" dirty="0"/>
              <a:t>完善 </a:t>
            </a:r>
            <a:r>
              <a:rPr lang="en-US" dirty="0"/>
              <a:t>     </a:t>
            </a:r>
            <a:r>
              <a:rPr lang="zh-CN" altLang="en-US" dirty="0"/>
              <a:t>提供 </a:t>
            </a:r>
            <a:r>
              <a:rPr lang="en-US" dirty="0"/>
              <a:t>    </a:t>
            </a:r>
            <a:r>
              <a:rPr lang="zh-CN" altLang="en-US" dirty="0"/>
              <a:t>支持 </a:t>
            </a:r>
            <a:r>
              <a:rPr lang="en-US" dirty="0"/>
              <a:t>    </a:t>
            </a:r>
            <a:r>
              <a:rPr lang="zh-CN" altLang="en-US" dirty="0"/>
              <a:t> 保障 </a:t>
            </a:r>
            <a:r>
              <a:rPr lang="en-US" dirty="0"/>
              <a:t>    </a:t>
            </a:r>
            <a:r>
              <a:rPr lang="zh-CN" altLang="en-US" dirty="0"/>
              <a:t> 风险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BA8ADC4-A914-0A42-964C-EFBA0CF659CB}"/>
              </a:ext>
            </a:extLst>
          </p:cNvPr>
          <p:cNvSpPr txBox="1">
            <a:spLocks/>
          </p:cNvSpPr>
          <p:nvPr/>
        </p:nvSpPr>
        <p:spPr>
          <a:xfrm>
            <a:off x="325466" y="871677"/>
            <a:ext cx="10515600" cy="48453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dirty="0" err="1"/>
              <a:t>政府应该</a:t>
            </a:r>
            <a:r>
              <a:rPr lang="en-US" dirty="0" err="1">
                <a:solidFill>
                  <a:srgbClr val="FF0000"/>
                </a:solidFill>
              </a:rPr>
              <a:t>完善</a:t>
            </a:r>
            <a:r>
              <a:rPr lang="en-US" dirty="0" err="1"/>
              <a:t>社会</a:t>
            </a:r>
            <a:r>
              <a:rPr lang="en-US" dirty="0" err="1">
                <a:solidFill>
                  <a:srgbClr val="FF0000"/>
                </a:solidFill>
              </a:rPr>
              <a:t>保障</a:t>
            </a:r>
            <a:r>
              <a:rPr lang="en-US" dirty="0" err="1"/>
              <a:t>制度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美国的社会保障制度</a:t>
            </a:r>
            <a:r>
              <a:rPr lang="zh-CN" altLang="en-US" dirty="0">
                <a:solidFill>
                  <a:srgbClr val="FF0000"/>
                </a:solidFill>
              </a:rPr>
              <a:t>完善</a:t>
            </a:r>
            <a:r>
              <a:rPr lang="zh-CN" altLang="en-US" dirty="0"/>
              <a:t>吗？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国家应该</a:t>
            </a:r>
            <a:r>
              <a:rPr lang="zh-CN" altLang="en-US" dirty="0">
                <a:solidFill>
                  <a:srgbClr val="FF0000"/>
                </a:solidFill>
              </a:rPr>
              <a:t>保障</a:t>
            </a:r>
            <a:r>
              <a:rPr lang="zh-CN" altLang="en-US" dirty="0"/>
              <a:t>女性的合法权益。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你的父母</a:t>
            </a:r>
            <a:r>
              <a:rPr lang="zh-CN" altLang="en-US" dirty="0">
                <a:solidFill>
                  <a:srgbClr val="FF0000"/>
                </a:solidFill>
              </a:rPr>
              <a:t>支持</a:t>
            </a:r>
            <a:r>
              <a:rPr lang="zh-CN" altLang="en-US" dirty="0"/>
              <a:t>你的选择吗？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虽然这件事</a:t>
            </a:r>
            <a:r>
              <a:rPr lang="zh-CN" altLang="en-US" dirty="0">
                <a:solidFill>
                  <a:srgbClr val="FF0000"/>
                </a:solidFill>
              </a:rPr>
              <a:t>风险</a:t>
            </a:r>
            <a:r>
              <a:rPr lang="zh-CN" altLang="en-US" dirty="0"/>
              <a:t>很大，但他给了我很大的</a:t>
            </a:r>
            <a:r>
              <a:rPr lang="zh-CN" altLang="en-US" dirty="0">
                <a:solidFill>
                  <a:srgbClr val="FF0000"/>
                </a:solidFill>
              </a:rPr>
              <a:t>支持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学校给学生</a:t>
            </a:r>
            <a:r>
              <a:rPr lang="zh-CN" altLang="en-US" dirty="0">
                <a:solidFill>
                  <a:srgbClr val="FF0000"/>
                </a:solidFill>
              </a:rPr>
              <a:t>提供</a:t>
            </a:r>
            <a:r>
              <a:rPr lang="zh-CN" altLang="en-US" dirty="0"/>
              <a:t>什么奖学金？</a:t>
            </a:r>
            <a:endParaRPr lang="en-US" altLang="zh-CN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99A9D1-7B2C-F749-B50A-BA80F3864BAB}"/>
              </a:ext>
            </a:extLst>
          </p:cNvPr>
          <p:cNvSpPr txBox="1">
            <a:spLocks/>
          </p:cNvSpPr>
          <p:nvPr/>
        </p:nvSpPr>
        <p:spPr>
          <a:xfrm>
            <a:off x="6954981" y="905561"/>
            <a:ext cx="5140037" cy="1699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dirty="0" err="1"/>
              <a:t>如果养不起</a:t>
            </a:r>
            <a:r>
              <a:rPr lang="zh-CN" altLang="en-US" dirty="0"/>
              <a:t>，就不应该</a:t>
            </a:r>
            <a:r>
              <a:rPr lang="zh-CN" altLang="en-US" dirty="0">
                <a:solidFill>
                  <a:srgbClr val="FF0000"/>
                </a:solidFill>
              </a:rPr>
              <a:t>盲目地</a:t>
            </a:r>
            <a:r>
              <a:rPr lang="zh-CN" altLang="en-US" dirty="0"/>
              <a:t>生孩子。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049D1E-2DE1-854F-8BA9-71D5AE029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078" y="5509072"/>
            <a:ext cx="1257300" cy="762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B8CA1E-E611-3F43-A9B6-F31E0EE1F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3990" y="5573309"/>
            <a:ext cx="1891028" cy="76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F379FAB-C922-EC4B-8F28-FE8B5DAB0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5809" y="5465271"/>
            <a:ext cx="1257300" cy="76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1F4F2FA-3B81-944E-86E3-B050808A6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3450" y="5519781"/>
            <a:ext cx="1257300" cy="762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E1F8A-1554-E144-8AB0-F5AE530D4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8550" y="5494638"/>
            <a:ext cx="1257300" cy="762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C4D88B-F36C-484D-97A8-F30917BD2A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5287" y="5571439"/>
            <a:ext cx="12573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6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6553-09E3-8B42-8B4D-C0FC7145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56538"/>
            <a:ext cx="10515600" cy="882907"/>
          </a:xfrm>
        </p:spPr>
        <p:txBody>
          <a:bodyPr/>
          <a:lstStyle/>
          <a:p>
            <a:r>
              <a:rPr lang="en-US" sz="4000" dirty="0" err="1">
                <a:solidFill>
                  <a:schemeClr val="tx1"/>
                </a:solidFill>
              </a:rPr>
              <a:t>判断红色的词的</a:t>
            </a:r>
            <a:r>
              <a:rPr lang="en-US" sz="4000" u="sng" dirty="0" err="1">
                <a:solidFill>
                  <a:schemeClr val="tx1"/>
                </a:solidFill>
              </a:rPr>
              <a:t>词性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(part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of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speech)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636F9A-BFCE-6D4F-BC78-2AE2A64F7F31}"/>
              </a:ext>
            </a:extLst>
          </p:cNvPr>
          <p:cNvSpPr txBox="1">
            <a:spLocks/>
          </p:cNvSpPr>
          <p:nvPr/>
        </p:nvSpPr>
        <p:spPr>
          <a:xfrm>
            <a:off x="1057145" y="5599128"/>
            <a:ext cx="1007770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sz="3600" dirty="0"/>
              <a:t>adv</a:t>
            </a:r>
            <a:r>
              <a:rPr lang="zh-CN" altLang="en-US" sz="3600" dirty="0"/>
              <a:t>       </a:t>
            </a:r>
            <a:r>
              <a:rPr lang="en-US" altLang="zh-CN" sz="3600" dirty="0"/>
              <a:t>V</a:t>
            </a:r>
            <a:r>
              <a:rPr lang="zh-CN" altLang="en-US" sz="3600" dirty="0"/>
              <a:t> </a:t>
            </a:r>
            <a:r>
              <a:rPr lang="en-US" altLang="zh-CN" sz="3600" dirty="0"/>
              <a:t>&amp;</a:t>
            </a:r>
            <a:r>
              <a:rPr lang="zh-CN" altLang="en-US" sz="3600" dirty="0"/>
              <a:t> </a:t>
            </a:r>
            <a:r>
              <a:rPr lang="en-US" altLang="zh-CN" sz="3600" dirty="0"/>
              <a:t>adj</a:t>
            </a:r>
            <a:r>
              <a:rPr lang="zh-CN" altLang="en-US" sz="3600" dirty="0"/>
              <a:t>     </a:t>
            </a:r>
            <a:r>
              <a:rPr lang="en-US" altLang="zh-CN" sz="3600" dirty="0"/>
              <a:t>V</a:t>
            </a:r>
            <a:r>
              <a:rPr lang="zh-CN" altLang="en-US" sz="3600" dirty="0"/>
              <a:t>        </a:t>
            </a:r>
            <a:r>
              <a:rPr lang="en-US" altLang="zh-CN" sz="3600" dirty="0"/>
              <a:t>V&amp;N</a:t>
            </a:r>
            <a:r>
              <a:rPr lang="zh-CN" altLang="en-US" sz="3600" dirty="0"/>
              <a:t>      </a:t>
            </a:r>
            <a:r>
              <a:rPr lang="en-US" altLang="zh-CN" sz="3600" dirty="0"/>
              <a:t>V&amp;N</a:t>
            </a:r>
            <a:r>
              <a:rPr lang="zh-CN" altLang="en-US" sz="3600" dirty="0"/>
              <a:t>       </a:t>
            </a:r>
            <a:r>
              <a:rPr lang="en-US" altLang="zh-CN" sz="3600" dirty="0"/>
              <a:t>N</a:t>
            </a:r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C7772A-964B-9F40-9C32-239FAC7C4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024" y="6040581"/>
            <a:ext cx="11488712" cy="71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/>
              <a:t>  盲目地 </a:t>
            </a:r>
            <a:r>
              <a:rPr lang="en-US" dirty="0"/>
              <a:t>     </a:t>
            </a:r>
            <a:r>
              <a:rPr lang="zh-CN" altLang="en-US" dirty="0"/>
              <a:t>完善 </a:t>
            </a:r>
            <a:r>
              <a:rPr lang="en-US" dirty="0"/>
              <a:t>     </a:t>
            </a:r>
            <a:r>
              <a:rPr lang="zh-CN" altLang="en-US" dirty="0"/>
              <a:t>提供 </a:t>
            </a:r>
            <a:r>
              <a:rPr lang="en-US" dirty="0"/>
              <a:t>    </a:t>
            </a:r>
            <a:r>
              <a:rPr lang="zh-CN" altLang="en-US" dirty="0"/>
              <a:t>支持 </a:t>
            </a:r>
            <a:r>
              <a:rPr lang="en-US" dirty="0"/>
              <a:t>    </a:t>
            </a:r>
            <a:r>
              <a:rPr lang="zh-CN" altLang="en-US" dirty="0"/>
              <a:t> 保障 </a:t>
            </a:r>
            <a:r>
              <a:rPr lang="en-US" dirty="0"/>
              <a:t>    </a:t>
            </a:r>
            <a:r>
              <a:rPr lang="zh-CN" altLang="en-US" dirty="0"/>
              <a:t> 风险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BA8ADC4-A914-0A42-964C-EFBA0CF659CB}"/>
              </a:ext>
            </a:extLst>
          </p:cNvPr>
          <p:cNvSpPr txBox="1">
            <a:spLocks/>
          </p:cNvSpPr>
          <p:nvPr/>
        </p:nvSpPr>
        <p:spPr>
          <a:xfrm>
            <a:off x="325466" y="871677"/>
            <a:ext cx="10515600" cy="48453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dirty="0" err="1"/>
              <a:t>政府应该</a:t>
            </a:r>
            <a:r>
              <a:rPr lang="en-US" dirty="0" err="1">
                <a:solidFill>
                  <a:srgbClr val="FF0000"/>
                </a:solidFill>
              </a:rPr>
              <a:t>完善</a:t>
            </a:r>
            <a:r>
              <a:rPr lang="en-US" dirty="0" err="1"/>
              <a:t>社会</a:t>
            </a:r>
            <a:r>
              <a:rPr lang="en-US" dirty="0" err="1">
                <a:solidFill>
                  <a:srgbClr val="FF0000"/>
                </a:solidFill>
              </a:rPr>
              <a:t>保障</a:t>
            </a:r>
            <a:r>
              <a:rPr lang="en-US" dirty="0" err="1"/>
              <a:t>制度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美国的社会保障制度</a:t>
            </a:r>
            <a:r>
              <a:rPr lang="zh-CN" altLang="en-US" dirty="0">
                <a:solidFill>
                  <a:srgbClr val="FF0000"/>
                </a:solidFill>
              </a:rPr>
              <a:t>完善</a:t>
            </a:r>
            <a:r>
              <a:rPr lang="zh-CN" altLang="en-US" dirty="0"/>
              <a:t>吗？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国家应该</a:t>
            </a:r>
            <a:r>
              <a:rPr lang="zh-CN" altLang="en-US" dirty="0">
                <a:solidFill>
                  <a:srgbClr val="FF0000"/>
                </a:solidFill>
              </a:rPr>
              <a:t>保障</a:t>
            </a:r>
            <a:r>
              <a:rPr lang="zh-CN" altLang="en-US" dirty="0"/>
              <a:t>女性的合法权益。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你的父母</a:t>
            </a:r>
            <a:r>
              <a:rPr lang="zh-CN" altLang="en-US" dirty="0">
                <a:solidFill>
                  <a:srgbClr val="FF0000"/>
                </a:solidFill>
              </a:rPr>
              <a:t>支持</a:t>
            </a:r>
            <a:r>
              <a:rPr lang="zh-CN" altLang="en-US" dirty="0"/>
              <a:t>你的选择吗？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虽然这件事</a:t>
            </a:r>
            <a:r>
              <a:rPr lang="zh-CN" altLang="en-US" dirty="0">
                <a:solidFill>
                  <a:srgbClr val="FF0000"/>
                </a:solidFill>
              </a:rPr>
              <a:t>风险</a:t>
            </a:r>
            <a:r>
              <a:rPr lang="zh-CN" altLang="en-US" dirty="0"/>
              <a:t>很大，但他给了我很大的</a:t>
            </a:r>
            <a:r>
              <a:rPr lang="zh-CN" altLang="en-US" dirty="0">
                <a:solidFill>
                  <a:srgbClr val="FF0000"/>
                </a:solidFill>
              </a:rPr>
              <a:t>支持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spcBef>
                <a:spcPts val="0"/>
              </a:spcBef>
            </a:pPr>
            <a:r>
              <a:rPr lang="zh-CN" altLang="en-US" dirty="0"/>
              <a:t>学校给学生</a:t>
            </a:r>
            <a:r>
              <a:rPr lang="zh-CN" altLang="en-US" dirty="0">
                <a:solidFill>
                  <a:srgbClr val="FF0000"/>
                </a:solidFill>
              </a:rPr>
              <a:t>提供</a:t>
            </a:r>
            <a:r>
              <a:rPr lang="zh-CN" altLang="en-US" dirty="0"/>
              <a:t>什么奖学金？</a:t>
            </a:r>
            <a:endParaRPr lang="en-US" altLang="zh-CN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99A9D1-7B2C-F749-B50A-BA80F3864BAB}"/>
              </a:ext>
            </a:extLst>
          </p:cNvPr>
          <p:cNvSpPr txBox="1">
            <a:spLocks/>
          </p:cNvSpPr>
          <p:nvPr/>
        </p:nvSpPr>
        <p:spPr>
          <a:xfrm>
            <a:off x="6954981" y="905561"/>
            <a:ext cx="5140037" cy="1699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dirty="0" err="1"/>
              <a:t>如果养不起</a:t>
            </a:r>
            <a:r>
              <a:rPr lang="zh-CN" altLang="en-US" dirty="0"/>
              <a:t>，就不应该</a:t>
            </a:r>
            <a:r>
              <a:rPr lang="zh-CN" altLang="en-US" dirty="0">
                <a:solidFill>
                  <a:srgbClr val="FF0000"/>
                </a:solidFill>
              </a:rPr>
              <a:t>盲目地</a:t>
            </a:r>
            <a:r>
              <a:rPr lang="zh-CN" altLang="en-US" dirty="0"/>
              <a:t>生孩子。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54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C8187-0CD1-5841-930D-0BA6FB7A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体会</a:t>
            </a:r>
            <a:r>
              <a:rPr lang="en-US" dirty="0" err="1">
                <a:solidFill>
                  <a:srgbClr val="FF0000"/>
                </a:solidFill>
              </a:rPr>
              <a:t>到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9BE66-2988-8342-AF07-D864A4B9D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生了孩子以后，她体会到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生了二胎以后，他体会到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开始工作以后，我体会到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在教育第二个孩子的</a:t>
            </a:r>
            <a:r>
              <a:rPr lang="zh-CN" altLang="en-US" u="sng" dirty="0"/>
              <a:t>过程</a:t>
            </a:r>
            <a:r>
              <a:rPr lang="zh-CN" altLang="en-US" dirty="0"/>
              <a:t>中，他体会到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我学习中文快三年了，我体会到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93AE90-B4A1-424F-B7F2-54DFE18B9D91}"/>
              </a:ext>
            </a:extLst>
          </p:cNvPr>
          <p:cNvSpPr txBox="1"/>
          <p:nvPr/>
        </p:nvSpPr>
        <p:spPr>
          <a:xfrm>
            <a:off x="5185447" y="4611188"/>
            <a:ext cx="897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0C002B-DA98-0442-8A2B-464A72830662}"/>
              </a:ext>
            </a:extLst>
          </p:cNvPr>
          <p:cNvSpPr txBox="1"/>
          <p:nvPr/>
        </p:nvSpPr>
        <p:spPr>
          <a:xfrm>
            <a:off x="2439022" y="417607"/>
            <a:ext cx="6390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i="0" dirty="0">
                <a:solidFill>
                  <a:srgbClr val="212529"/>
                </a:solidFill>
                <a:effectLst/>
                <a:latin typeface="-apple-system"/>
              </a:rPr>
              <a:t>have learn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ed/realized</a:t>
            </a:r>
            <a:r>
              <a:rPr lang="en-US" sz="2400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(</a:t>
            </a:r>
            <a:r>
              <a:rPr lang="en-US" sz="2400" b="0" i="0" dirty="0">
                <a:solidFill>
                  <a:srgbClr val="212529"/>
                </a:solidFill>
                <a:effectLst/>
                <a:latin typeface="-apple-system"/>
              </a:rPr>
              <a:t>through experience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)</a:t>
            </a:r>
            <a:r>
              <a:rPr lang="zh-CN" altLang="en-US" sz="2400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that…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870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4C1F9-D157-CE48-ADC4-5FBFEBF09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87981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用括号里的词回答问题</a:t>
            </a:r>
            <a:br>
              <a:rPr lang="en-US" dirty="0"/>
            </a:br>
            <a:r>
              <a:rPr lang="en-US" sz="3100" dirty="0"/>
              <a:t>U</a:t>
            </a:r>
            <a:r>
              <a:rPr lang="en-US" altLang="zh-CN" sz="3100" dirty="0"/>
              <a:t>se</a:t>
            </a:r>
            <a:r>
              <a:rPr lang="zh-CN" altLang="en-US" sz="3100" dirty="0"/>
              <a:t> </a:t>
            </a:r>
            <a:r>
              <a:rPr lang="en-US" altLang="zh-CN" sz="3100" dirty="0"/>
              <a:t>words</a:t>
            </a:r>
            <a:r>
              <a:rPr lang="zh-CN" altLang="en-US" sz="3100" dirty="0"/>
              <a:t> </a:t>
            </a:r>
            <a:r>
              <a:rPr lang="en-US" altLang="zh-CN" sz="3100" dirty="0"/>
              <a:t>in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(</a:t>
            </a:r>
            <a:r>
              <a:rPr lang="zh-CN" altLang="en-US" sz="3100" dirty="0"/>
              <a:t> </a:t>
            </a:r>
            <a:r>
              <a:rPr lang="en-US" altLang="zh-CN" sz="3100" dirty="0"/>
              <a:t>)</a:t>
            </a:r>
            <a:r>
              <a:rPr lang="zh-CN" altLang="en-US" sz="3100" dirty="0"/>
              <a:t> </a:t>
            </a:r>
            <a:r>
              <a:rPr lang="en-US" altLang="zh-CN" sz="3100" dirty="0"/>
              <a:t>to</a:t>
            </a:r>
            <a:r>
              <a:rPr lang="zh-CN" altLang="en-US" sz="3100" dirty="0"/>
              <a:t> </a:t>
            </a:r>
            <a:r>
              <a:rPr lang="en-US" altLang="zh-CN" sz="3100" dirty="0"/>
              <a:t>answer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questions.</a:t>
            </a:r>
            <a:r>
              <a:rPr lang="zh-CN" altLang="en-US" sz="3100" dirty="0"/>
              <a:t> </a:t>
            </a: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40C84-BC50-304C-A6C3-8A2F36D12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88" y="1348535"/>
            <a:ext cx="10776857" cy="522148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为什么有很多育龄女性不愿意生二胎或者三胎</a:t>
            </a:r>
            <a:r>
              <a:rPr lang="zh-CN" altLang="en-US" dirty="0"/>
              <a:t>？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生育对女性的工作可能会产生什么影响？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solidFill>
                  <a:srgbClr val="7030A0"/>
                </a:solidFill>
              </a:rPr>
              <a:t>  </a:t>
            </a: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工作压力、丢掉工作、风险、竞争优势</a:t>
            </a:r>
            <a:r>
              <a:rPr lang="en-US" altLang="zh-CN" dirty="0">
                <a:solidFill>
                  <a:srgbClr val="7030A0"/>
                </a:solidFill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很多中国人的经济负担比较重，请你猜一猜为什么？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房价升高、房贷、车贷、孩子的教育费用</a:t>
            </a:r>
            <a:r>
              <a:rPr lang="en-US" altLang="zh-CN" dirty="0">
                <a:solidFill>
                  <a:srgbClr val="7030A0"/>
                </a:solidFill>
              </a:rPr>
              <a:t>……)</a:t>
            </a:r>
          </a:p>
          <a:p>
            <a:pPr>
              <a:lnSpc>
                <a:spcPct val="120000"/>
              </a:lnSpc>
            </a:pPr>
            <a:r>
              <a:rPr lang="en-US" dirty="0" err="1"/>
              <a:t>中国大城市的房价平均多少钱一</a:t>
            </a:r>
            <a:r>
              <a:rPr lang="en-US" u="sng" dirty="0" err="1"/>
              <a:t>平方米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2841FF-46D4-B745-8693-912F4C932206}"/>
              </a:ext>
            </a:extLst>
          </p:cNvPr>
          <p:cNvSpPr txBox="1"/>
          <p:nvPr/>
        </p:nvSpPr>
        <p:spPr>
          <a:xfrm>
            <a:off x="7354387" y="5956216"/>
            <a:ext cx="651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m²</a:t>
            </a:r>
          </a:p>
        </p:txBody>
      </p:sp>
    </p:spTree>
    <p:extLst>
      <p:ext uri="{BB962C8B-B14F-4D97-AF65-F5344CB8AC3E}">
        <p14:creationId xmlns:p14="http://schemas.microsoft.com/office/powerpoint/2010/main" val="424959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48211-C287-C846-9A5B-4B5E64373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出台</a:t>
            </a:r>
            <a:r>
              <a:rPr lang="zh-CN" altLang="en-US" dirty="0"/>
              <a:t>    实行     三胎政策</a:t>
            </a:r>
            <a:r>
              <a:rPr lang="en-US" altLang="zh-CN" dirty="0"/>
              <a:t>/</a:t>
            </a:r>
            <a:r>
              <a:rPr lang="zh-CN" altLang="en-US" dirty="0"/>
              <a:t>三孩政策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9DC68-878D-1244-AC24-82F598F0D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54" y="1087276"/>
            <a:ext cx="5721246" cy="567601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中国政府什么时候出台了二胎政策</a:t>
            </a:r>
            <a:r>
              <a:rPr lang="zh-CN" altLang="en-US" dirty="0"/>
              <a:t>？</a:t>
            </a:r>
            <a:r>
              <a:rPr lang="en-US" altLang="zh-CN" dirty="0"/>
              <a:t>(Oct,</a:t>
            </a:r>
            <a:r>
              <a:rPr lang="zh-CN" altLang="en-US" dirty="0"/>
              <a:t> </a:t>
            </a:r>
            <a:r>
              <a:rPr lang="en-US" altLang="zh-CN" dirty="0"/>
              <a:t>2015)</a:t>
            </a:r>
          </a:p>
          <a:p>
            <a:r>
              <a:rPr lang="en-US" dirty="0" err="1"/>
              <a:t>中国政府什么时候出台了三胎政策</a:t>
            </a:r>
            <a:r>
              <a:rPr lang="zh-CN" altLang="en-US" dirty="0"/>
              <a:t>？</a:t>
            </a:r>
            <a:r>
              <a:rPr lang="en-US" altLang="zh-CN" dirty="0"/>
              <a:t>(May</a:t>
            </a:r>
            <a:r>
              <a:rPr lang="zh-CN" altLang="en-US" dirty="0"/>
              <a:t> </a:t>
            </a:r>
            <a:r>
              <a:rPr lang="en-US" altLang="zh-CN" dirty="0"/>
              <a:t>2021)</a:t>
            </a:r>
          </a:p>
          <a:p>
            <a:r>
              <a:rPr lang="zh-CN" altLang="en-US" dirty="0"/>
              <a:t>中国政府什么时候开始实行三孩政策？</a:t>
            </a:r>
            <a:r>
              <a:rPr lang="en-US" altLang="zh-CN" dirty="0"/>
              <a:t>(Aug,</a:t>
            </a:r>
            <a:r>
              <a:rPr lang="zh-CN" altLang="en-US" dirty="0"/>
              <a:t> </a:t>
            </a:r>
            <a:r>
              <a:rPr lang="en-US" altLang="zh-CN" dirty="0"/>
              <a:t>2021)</a:t>
            </a:r>
          </a:p>
          <a:p>
            <a:r>
              <a:rPr lang="zh-CN" altLang="en-US" dirty="0"/>
              <a:t>为什么中国政府要实行三胎政策？</a:t>
            </a:r>
            <a:r>
              <a:rPr lang="en-US" altLang="zh-CN" dirty="0"/>
              <a:t>(</a:t>
            </a:r>
            <a:r>
              <a:rPr lang="zh-CN" altLang="en-US" dirty="0"/>
              <a:t>老龄化</a:t>
            </a:r>
            <a:r>
              <a:rPr lang="en-US" altLang="zh-CN" dirty="0"/>
              <a:t>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D86E0-F83B-2048-8C16-854BB8697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000" y="1600200"/>
            <a:ext cx="6350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04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5C1B7-B6E6-6C4A-AF3B-6E67F0D64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出生</a:t>
            </a:r>
            <a:r>
              <a:rPr lang="zh-CN" altLang="en-US" dirty="0"/>
              <a:t>率     生育率     年龄     总和    数量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9D486-1436-AE40-B4D8-FEA54F6B8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582" y="1106637"/>
            <a:ext cx="11217693" cy="575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dirty="0"/>
              <a:t>birth</a:t>
            </a:r>
            <a:r>
              <a:rPr lang="zh-CN" altLang="en-US" sz="3400" dirty="0"/>
              <a:t> </a:t>
            </a:r>
            <a:r>
              <a:rPr lang="en-US" altLang="zh-CN" sz="3400" dirty="0"/>
              <a:t>rate</a:t>
            </a:r>
            <a:r>
              <a:rPr lang="zh-CN" altLang="en-US" sz="3400" dirty="0"/>
              <a:t>      </a:t>
            </a:r>
            <a:r>
              <a:rPr lang="en-US" altLang="zh-CN" sz="3400" dirty="0"/>
              <a:t>fertility rate</a:t>
            </a:r>
            <a:r>
              <a:rPr lang="zh-CN" altLang="en-US" sz="3400" dirty="0"/>
              <a:t>        </a:t>
            </a:r>
            <a:r>
              <a:rPr lang="en-US" sz="3400" dirty="0"/>
              <a:t>total fertility rate </a:t>
            </a:r>
            <a:r>
              <a:rPr lang="zh-CN" altLang="en-US" sz="3400" dirty="0"/>
              <a:t>     </a:t>
            </a:r>
            <a:r>
              <a:rPr lang="en-US" altLang="zh-CN" sz="3400" dirty="0"/>
              <a:t>death</a:t>
            </a:r>
            <a:r>
              <a:rPr lang="zh-CN" altLang="en-US" sz="3400" dirty="0"/>
              <a:t> </a:t>
            </a:r>
            <a:r>
              <a:rPr lang="en-US" altLang="zh-CN" sz="3400" dirty="0"/>
              <a:t>rate</a:t>
            </a:r>
            <a:r>
              <a:rPr lang="zh-CN" altLang="en-US" sz="3400" dirty="0"/>
              <a:t>      </a:t>
            </a:r>
            <a:endParaRPr lang="en-US" altLang="zh-CN" sz="3400" dirty="0"/>
          </a:p>
          <a:p>
            <a:pPr marL="0" indent="0">
              <a:buNone/>
            </a:pPr>
            <a:r>
              <a:rPr lang="en-US" altLang="zh-CN" sz="3400" dirty="0"/>
              <a:t>women</a:t>
            </a:r>
            <a:r>
              <a:rPr lang="zh-CN" altLang="en-US" sz="3400" dirty="0"/>
              <a:t> </a:t>
            </a:r>
            <a:r>
              <a:rPr lang="en-US" altLang="zh-CN" sz="3400" dirty="0"/>
              <a:t>of</a:t>
            </a:r>
            <a:r>
              <a:rPr lang="zh-CN" altLang="en-US" sz="3400" dirty="0"/>
              <a:t> </a:t>
            </a:r>
            <a:r>
              <a:rPr lang="en-US" altLang="zh-CN" sz="3400" dirty="0"/>
              <a:t>childbearing</a:t>
            </a:r>
            <a:r>
              <a:rPr lang="zh-CN" altLang="en-US" sz="3400" dirty="0"/>
              <a:t> </a:t>
            </a:r>
            <a:r>
              <a:rPr lang="en-US" altLang="zh-CN" sz="3400" dirty="0"/>
              <a:t>age</a:t>
            </a:r>
            <a:endParaRPr lang="en-US" altLang="zh-CN" sz="3200" dirty="0"/>
          </a:p>
          <a:p>
            <a:r>
              <a:rPr lang="zh-CN" altLang="en-US" sz="3400" dirty="0"/>
              <a:t>育龄女性：</a:t>
            </a:r>
            <a:r>
              <a:rPr lang="en-US" sz="3400" dirty="0" err="1"/>
              <a:t>处于生</a:t>
            </a:r>
            <a:r>
              <a:rPr lang="en-US" sz="3400" dirty="0" err="1">
                <a:solidFill>
                  <a:srgbClr val="FF0000"/>
                </a:solidFill>
              </a:rPr>
              <a:t>育</a:t>
            </a:r>
            <a:r>
              <a:rPr lang="en-US" sz="3400" dirty="0" err="1"/>
              <a:t>年</a:t>
            </a:r>
            <a:r>
              <a:rPr lang="en-US" sz="3400" dirty="0" err="1">
                <a:solidFill>
                  <a:srgbClr val="FF0000"/>
                </a:solidFill>
              </a:rPr>
              <a:t>龄</a:t>
            </a:r>
            <a:r>
              <a:rPr lang="en-US" sz="3400" dirty="0" err="1"/>
              <a:t>的</a:t>
            </a:r>
            <a:r>
              <a:rPr lang="en-US" sz="3400" dirty="0" err="1">
                <a:solidFill>
                  <a:srgbClr val="FF0000"/>
                </a:solidFill>
              </a:rPr>
              <a:t>女性</a:t>
            </a:r>
            <a:endParaRPr lang="en-US" sz="3400" dirty="0">
              <a:solidFill>
                <a:srgbClr val="FF0000"/>
              </a:solidFill>
            </a:endParaRPr>
          </a:p>
          <a:p>
            <a:r>
              <a:rPr lang="en-US" sz="3400" dirty="0" err="1"/>
              <a:t>生育年龄</a:t>
            </a:r>
            <a:r>
              <a:rPr lang="zh-CN" altLang="en-US" sz="3400" dirty="0"/>
              <a:t>：</a:t>
            </a:r>
            <a:r>
              <a:rPr lang="en-US" altLang="zh-CN" sz="3400" dirty="0"/>
              <a:t>15-49</a:t>
            </a:r>
            <a:r>
              <a:rPr lang="zh-CN" altLang="en-US" sz="3400" dirty="0"/>
              <a:t>岁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4148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EF04-D739-334B-817B-72B2AB374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总和生育率</a:t>
            </a:r>
            <a:r>
              <a:rPr lang="zh-CN" altLang="en-US" dirty="0"/>
              <a:t>    育龄女性   育龄夫妻     平均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A48FC-2ACA-F443-A3B4-EEAEF8BD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44" y="1168592"/>
            <a:ext cx="10515600" cy="4644725"/>
          </a:xfrm>
        </p:spPr>
        <p:txBody>
          <a:bodyPr/>
          <a:lstStyle/>
          <a:p>
            <a:r>
              <a:rPr lang="en-US" dirty="0"/>
              <a:t>总和生育率是</a:t>
            </a:r>
            <a:r>
              <a:rPr lang="en-US" altLang="zh-CN" dirty="0"/>
              <a:t>1</a:t>
            </a:r>
            <a:r>
              <a:rPr lang="zh-CN" altLang="en-US" u="sng" dirty="0"/>
              <a:t>表示</a:t>
            </a:r>
            <a:r>
              <a:rPr lang="en-US" altLang="zh-CN" u="sng" dirty="0"/>
              <a:t>indicate</a:t>
            </a:r>
            <a:r>
              <a:rPr lang="zh-CN" altLang="en-US" dirty="0"/>
              <a:t>一对育龄夫妻平均生一个孩子；总和生育率是</a:t>
            </a:r>
            <a:r>
              <a:rPr lang="en-US" altLang="zh-CN" dirty="0"/>
              <a:t>2.1</a:t>
            </a:r>
            <a:r>
              <a:rPr lang="zh-CN" altLang="en-US" dirty="0"/>
              <a:t>表示是什么？</a:t>
            </a:r>
            <a:endParaRPr lang="en-US" altLang="zh-CN" dirty="0"/>
          </a:p>
          <a:p>
            <a:r>
              <a:rPr lang="en-US" dirty="0" err="1"/>
              <a:t>问一问你左右的同学</a:t>
            </a:r>
            <a:r>
              <a:rPr lang="zh-CN" altLang="en-US" dirty="0"/>
              <a:t>：“你的父母养了几个孩子？”</a:t>
            </a:r>
            <a:endParaRPr lang="en-US" altLang="zh-CN" dirty="0"/>
          </a:p>
          <a:p>
            <a:r>
              <a:rPr lang="zh-CN" altLang="en-US" dirty="0"/>
              <a:t>你和你的同学的家庭的平均生育率是多少？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DAF06C-7133-3D4C-B998-3E6B20CB2534}"/>
              </a:ext>
            </a:extLst>
          </p:cNvPr>
          <p:cNvSpPr txBox="1"/>
          <p:nvPr/>
        </p:nvSpPr>
        <p:spPr>
          <a:xfrm>
            <a:off x="3743222" y="1069143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biǎo</a:t>
            </a:r>
            <a:r>
              <a:rPr lang="zh-CN" altLang="en-US" dirty="0"/>
              <a:t>  </a:t>
            </a:r>
            <a:r>
              <a:rPr lang="en-US" altLang="zh-CN" dirty="0" err="1"/>
              <a:t>shì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06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534C0-C579-6C4B-B48E-4D7A65CA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2021</a:t>
            </a:r>
            <a:r>
              <a:rPr lang="zh-CN" altLang="en-US" dirty="0"/>
              <a:t>年不同国家的总和生育率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9404F56-234E-744D-B718-CF7E77EA6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96409"/>
              </p:ext>
            </p:extLst>
          </p:nvPr>
        </p:nvGraphicFramePr>
        <p:xfrm>
          <a:off x="462031" y="1116274"/>
          <a:ext cx="3986303" cy="55168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830931">
                  <a:extLst>
                    <a:ext uri="{9D8B030D-6E8A-4147-A177-3AD203B41FA5}">
                      <a16:colId xmlns:a16="http://schemas.microsoft.com/office/drawing/2014/main" val="2708891208"/>
                    </a:ext>
                  </a:extLst>
                </a:gridCol>
                <a:gridCol w="2155372">
                  <a:extLst>
                    <a:ext uri="{9D8B030D-6E8A-4147-A177-3AD203B41FA5}">
                      <a16:colId xmlns:a16="http://schemas.microsoft.com/office/drawing/2014/main" val="39987299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韩国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1.09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5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日本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1.38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04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匈牙利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1.48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646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中国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1.7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143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美国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1.84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29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伊朗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1.93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863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阿根廷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2.2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48071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583714-0C21-774D-A73E-86F0FFF4A96D}"/>
              </a:ext>
            </a:extLst>
          </p:cNvPr>
          <p:cNvSpPr txBox="1">
            <a:spLocks/>
          </p:cNvSpPr>
          <p:nvPr/>
        </p:nvSpPr>
        <p:spPr>
          <a:xfrm>
            <a:off x="4571999" y="1087276"/>
            <a:ext cx="7156555" cy="5770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哪些国家的</a:t>
            </a:r>
            <a:r>
              <a:rPr lang="en-US" dirty="0" err="1">
                <a:highlight>
                  <a:srgbClr val="FFFF00"/>
                </a:highlight>
              </a:rPr>
              <a:t>总和生育率</a:t>
            </a:r>
            <a:r>
              <a:rPr lang="en-US" dirty="0" err="1"/>
              <a:t>比较高</a:t>
            </a:r>
            <a:r>
              <a:rPr lang="zh-CN" altLang="en-US" dirty="0"/>
              <a:t>？哪些国家的比较低？</a:t>
            </a:r>
            <a:endParaRPr lang="en-US" altLang="zh-CN" dirty="0"/>
          </a:p>
          <a:p>
            <a:r>
              <a:rPr lang="zh-CN" altLang="en-US" dirty="0"/>
              <a:t>生育率太低会</a:t>
            </a:r>
            <a:r>
              <a:rPr lang="zh-CN" altLang="en-US" u="sng" dirty="0"/>
              <a:t>造成</a:t>
            </a:r>
            <a:r>
              <a:rPr lang="en-US" altLang="zh-CN" sz="3200" u="sng" dirty="0"/>
              <a:t>cause</a:t>
            </a:r>
            <a:r>
              <a:rPr lang="zh-CN" altLang="en-US" dirty="0"/>
              <a:t>什么问题？</a:t>
            </a:r>
            <a:endParaRPr lang="en-US" altLang="zh-CN" dirty="0"/>
          </a:p>
          <a:p>
            <a:r>
              <a:rPr lang="zh-CN" altLang="en-US" dirty="0">
                <a:highlight>
                  <a:srgbClr val="FFFF00"/>
                </a:highlight>
              </a:rPr>
              <a:t>世代更替</a:t>
            </a:r>
            <a:r>
              <a:rPr lang="zh-CN" altLang="en-US" dirty="0"/>
              <a:t>是什么意思？</a:t>
            </a:r>
            <a:endParaRPr lang="en-US" altLang="zh-CN" dirty="0"/>
          </a:p>
          <a:p>
            <a:r>
              <a:rPr lang="zh-CN" altLang="en-US" dirty="0"/>
              <a:t>要想达到世代更替，生育率</a:t>
            </a:r>
            <a:r>
              <a:rPr lang="zh-CN" altLang="en-US" dirty="0">
                <a:highlight>
                  <a:srgbClr val="FFFF00"/>
                </a:highlight>
              </a:rPr>
              <a:t>至少</a:t>
            </a:r>
            <a:r>
              <a:rPr lang="zh-CN" altLang="en-US" dirty="0"/>
              <a:t>应该</a:t>
            </a:r>
            <a:r>
              <a:rPr lang="zh-CN" altLang="en-US" dirty="0">
                <a:highlight>
                  <a:srgbClr val="FFFF00"/>
                </a:highlight>
              </a:rPr>
              <a:t>达到</a:t>
            </a:r>
            <a:r>
              <a:rPr lang="zh-CN" altLang="en-US" dirty="0"/>
              <a:t>多少？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CB8569-F238-414D-8995-8065668A9E98}"/>
              </a:ext>
            </a:extLst>
          </p:cNvPr>
          <p:cNvSpPr txBox="1"/>
          <p:nvPr/>
        </p:nvSpPr>
        <p:spPr>
          <a:xfrm>
            <a:off x="558575" y="4569296"/>
            <a:ext cx="9204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yī</a:t>
            </a:r>
            <a:r>
              <a:rPr lang="zh-CN" altLang="en-US" sz="2200" dirty="0"/>
              <a:t> </a:t>
            </a:r>
            <a:r>
              <a:rPr lang="en-US" altLang="zh-CN" sz="2200" dirty="0" err="1"/>
              <a:t>lǎng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5EFF34-718D-4144-87F0-C8B5452A0585}"/>
              </a:ext>
            </a:extLst>
          </p:cNvPr>
          <p:cNvSpPr txBox="1"/>
          <p:nvPr/>
        </p:nvSpPr>
        <p:spPr>
          <a:xfrm>
            <a:off x="558575" y="5695232"/>
            <a:ext cx="14342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ā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gēn</a:t>
            </a:r>
            <a:r>
              <a:rPr lang="zh-CN" altLang="en-US" sz="2200" dirty="0"/>
              <a:t> </a:t>
            </a:r>
            <a:r>
              <a:rPr lang="en-US" altLang="zh-CN" sz="2200" dirty="0" err="1"/>
              <a:t>tíng</a:t>
            </a:r>
            <a:endParaRPr lang="en-US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372308-0A38-614A-9812-322C1F2CDE93}"/>
              </a:ext>
            </a:extLst>
          </p:cNvPr>
          <p:cNvSpPr txBox="1"/>
          <p:nvPr/>
        </p:nvSpPr>
        <p:spPr>
          <a:xfrm>
            <a:off x="471062" y="2411898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xiōng</a:t>
            </a:r>
            <a:r>
              <a:rPr lang="zh-CN" altLang="en-US" sz="2200" dirty="0"/>
              <a:t> </a:t>
            </a:r>
            <a:r>
              <a:rPr lang="en-US" altLang="zh-CN" sz="2200" dirty="0" err="1"/>
              <a:t>yá</a:t>
            </a:r>
            <a:r>
              <a:rPr lang="zh-CN" altLang="en-US" sz="2200" dirty="0"/>
              <a:t> </a:t>
            </a:r>
            <a:r>
              <a:rPr lang="en-US" altLang="zh-CN" sz="2200" dirty="0" err="1"/>
              <a:t>lì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6D0820-F732-344F-9F0C-902FC82438B3}"/>
              </a:ext>
            </a:extLst>
          </p:cNvPr>
          <p:cNvSpPr txBox="1"/>
          <p:nvPr/>
        </p:nvSpPr>
        <p:spPr>
          <a:xfrm>
            <a:off x="7645651" y="3505382"/>
            <a:ext cx="504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zào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7AA2-B885-C04F-8DCC-0B4EB0F14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280063" cy="877673"/>
          </a:xfrm>
        </p:spPr>
        <p:txBody>
          <a:bodyPr>
            <a:normAutofit/>
          </a:bodyPr>
          <a:lstStyle/>
          <a:p>
            <a:r>
              <a:rPr lang="en-US" dirty="0" err="1"/>
              <a:t>老龄化</a:t>
            </a:r>
            <a:r>
              <a:rPr lang="zh-CN" altLang="en-US" dirty="0"/>
              <a:t>      趋势     加重     减少     扭转</a:t>
            </a:r>
            <a:r>
              <a:rPr lang="en-US" altLang="zh-CN" dirty="0"/>
              <a:t>…</a:t>
            </a:r>
            <a:r>
              <a:rPr lang="zh-CN" altLang="en-US" dirty="0"/>
              <a:t>趋势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E00603-4795-0C4F-8BB1-F872DEDBC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8" y="1077272"/>
            <a:ext cx="6910251" cy="4644725"/>
          </a:xfrm>
        </p:spPr>
        <p:txBody>
          <a:bodyPr>
            <a:normAutofit fontScale="92500"/>
          </a:bodyPr>
          <a:lstStyle/>
          <a:p>
            <a:r>
              <a:rPr lang="en-US" dirty="0" err="1">
                <a:highlight>
                  <a:srgbClr val="FFFF00"/>
                </a:highlight>
              </a:rPr>
              <a:t>老龄化</a:t>
            </a:r>
            <a:r>
              <a:rPr lang="en-US" dirty="0" err="1"/>
              <a:t>是什么意思</a:t>
            </a:r>
            <a:r>
              <a:rPr lang="zh-CN" altLang="en-US" dirty="0"/>
              <a:t>？请用中文解释。</a:t>
            </a:r>
            <a:endParaRPr lang="en-US" altLang="zh-CN" dirty="0"/>
          </a:p>
          <a:p>
            <a:r>
              <a:rPr lang="en-US" dirty="0" err="1"/>
              <a:t>为什么会出现人口老龄化的问题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en-US" dirty="0" err="1"/>
              <a:t>如果新出生人口不断减少</a:t>
            </a:r>
            <a:r>
              <a:rPr lang="zh-CN" altLang="en-US" dirty="0"/>
              <a:t>，</a:t>
            </a:r>
            <a:r>
              <a:rPr lang="en-US" dirty="0" err="1"/>
              <a:t>老龄化趋势加重</a:t>
            </a:r>
            <a:r>
              <a:rPr lang="zh-CN" altLang="en-US" dirty="0"/>
              <a:t>，会产生什么问题？</a:t>
            </a:r>
            <a:endParaRPr lang="en-US" altLang="zh-CN" dirty="0"/>
          </a:p>
          <a:p>
            <a:r>
              <a:rPr lang="zh-CN" altLang="en-US" dirty="0"/>
              <a:t>怎么扭转老龄化趋势？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B67E81-B927-B547-90CF-7C14E05278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2838" y="1867989"/>
            <a:ext cx="5469162" cy="499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5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6D221-5229-D14C-AD61-0DDD5EF8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倒数</a:t>
            </a:r>
            <a:r>
              <a:rPr lang="zh-CN" altLang="en-US" dirty="0"/>
              <a:t>      倒数第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AFECA-A36C-6F4C-99EE-3F5733181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6" y="1087276"/>
            <a:ext cx="7300031" cy="507839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谁的成绩是第一名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zh-CN" altLang="en-US" dirty="0"/>
              <a:t>谁的成绩是第二名？</a:t>
            </a:r>
            <a:endParaRPr lang="en-US" altLang="zh-CN" dirty="0"/>
          </a:p>
          <a:p>
            <a:r>
              <a:rPr lang="zh-CN" altLang="en-US" dirty="0"/>
              <a:t>谁的成绩是最后一名？</a:t>
            </a:r>
            <a:endParaRPr lang="en-US" altLang="zh-CN" dirty="0"/>
          </a:p>
          <a:p>
            <a:r>
              <a:rPr lang="zh-CN" altLang="en-US" dirty="0"/>
              <a:t>谁的成绩是</a:t>
            </a:r>
            <a:r>
              <a:rPr lang="zh-CN" altLang="en-US" dirty="0">
                <a:highlight>
                  <a:srgbClr val="FFFF00"/>
                </a:highlight>
              </a:rPr>
              <a:t>倒数第一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zh-CN" altLang="en-US" dirty="0"/>
              <a:t>谁的成绩是</a:t>
            </a:r>
            <a:r>
              <a:rPr lang="zh-CN" altLang="en-US" dirty="0">
                <a:highlight>
                  <a:srgbClr val="FFFF00"/>
                </a:highlight>
              </a:rPr>
              <a:t>倒数第二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zh-CN" altLang="en-US" dirty="0"/>
              <a:t>今天你的倒数第二节课是什么？</a:t>
            </a:r>
            <a:endParaRPr lang="en-US" altLang="zh-CN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127A7A-4ECD-E74B-93AE-A83D066BD8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190437"/>
              </p:ext>
            </p:extLst>
          </p:nvPr>
        </p:nvGraphicFramePr>
        <p:xfrm>
          <a:off x="514283" y="1246904"/>
          <a:ext cx="3143318" cy="40538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830931">
                  <a:extLst>
                    <a:ext uri="{9D8B030D-6E8A-4147-A177-3AD203B41FA5}">
                      <a16:colId xmlns:a16="http://schemas.microsoft.com/office/drawing/2014/main" val="2708891208"/>
                    </a:ext>
                  </a:extLst>
                </a:gridCol>
                <a:gridCol w="1312387">
                  <a:extLst>
                    <a:ext uri="{9D8B030D-6E8A-4147-A177-3AD203B41FA5}">
                      <a16:colId xmlns:a16="http://schemas.microsoft.com/office/drawing/2014/main" val="39987299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学生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GPA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5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小王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4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04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小张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3.8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646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小李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3.5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143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小钱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3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29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小孙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863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小陈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1.5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48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33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4DC33-B68E-7145-B398-C3291EB50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379" y="325582"/>
            <a:ext cx="1956785" cy="635230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亚洲</a:t>
            </a:r>
            <a:r>
              <a:rPr lang="zh-CN" altLang="en-US" dirty="0"/>
              <a:t>  </a:t>
            </a:r>
            <a:endParaRPr lang="en-US" altLang="zh-CN" dirty="0"/>
          </a:p>
          <a:p>
            <a:r>
              <a:rPr lang="zh-CN" altLang="en-US" dirty="0"/>
              <a:t>欧洲  </a:t>
            </a:r>
            <a:endParaRPr lang="en-US" altLang="zh-CN" dirty="0"/>
          </a:p>
          <a:p>
            <a:r>
              <a:rPr lang="zh-CN" altLang="en-US" dirty="0"/>
              <a:t>非洲  </a:t>
            </a:r>
            <a:endParaRPr lang="en-US" altLang="zh-CN" dirty="0"/>
          </a:p>
          <a:p>
            <a:r>
              <a:rPr lang="zh-CN" altLang="en-US" dirty="0"/>
              <a:t>大洋洲  </a:t>
            </a:r>
            <a:endParaRPr lang="en-US" altLang="zh-CN" dirty="0"/>
          </a:p>
          <a:p>
            <a:r>
              <a:rPr lang="zh-CN" altLang="en-US" dirty="0"/>
              <a:t>北美洲  </a:t>
            </a:r>
            <a:endParaRPr lang="en-US" altLang="zh-CN" dirty="0"/>
          </a:p>
          <a:p>
            <a:r>
              <a:rPr lang="zh-CN" altLang="en-US" dirty="0"/>
              <a:t>南美洲 </a:t>
            </a:r>
            <a:endParaRPr lang="en-US" altLang="zh-CN" dirty="0"/>
          </a:p>
          <a:p>
            <a:r>
              <a:rPr lang="zh-CN" altLang="en-US" dirty="0"/>
              <a:t>南极洲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3DBAEE-F5D5-214B-A88D-62CC5EDBECE6}"/>
              </a:ext>
            </a:extLst>
          </p:cNvPr>
          <p:cNvSpPr txBox="1"/>
          <p:nvPr/>
        </p:nvSpPr>
        <p:spPr>
          <a:xfrm>
            <a:off x="5562600" y="2895600"/>
            <a:ext cx="5109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建议此处插入一张包括七大洲的地图</a:t>
            </a:r>
            <a:endParaRPr lang="en-US" sz="24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9857394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276</TotalTime>
  <Words>1596</Words>
  <Application>Microsoft Macintosh PowerPoint</Application>
  <PresentationFormat>Widescreen</PresentationFormat>
  <Paragraphs>241</Paragraphs>
  <Slides>26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-apple-system</vt:lpstr>
      <vt:lpstr>SimSun</vt:lpstr>
      <vt:lpstr>Arial</vt:lpstr>
      <vt:lpstr>Calibri</vt:lpstr>
      <vt:lpstr>Calibri Light</vt:lpstr>
      <vt:lpstr>Times</vt:lpstr>
      <vt:lpstr>常用</vt:lpstr>
      <vt:lpstr>第八课 中国的三胎政策</vt:lpstr>
      <vt:lpstr>PowerPoint Presentation</vt:lpstr>
      <vt:lpstr>出台    实行     三胎政策/三孩政策 </vt:lpstr>
      <vt:lpstr>出生率     生育率     年龄     总和    数量</vt:lpstr>
      <vt:lpstr>总和生育率    育龄女性   育龄夫妻     平均</vt:lpstr>
      <vt:lpstr>2021年不同国家的总和生育率</vt:lpstr>
      <vt:lpstr>老龄化      趋势     加重     减少     扭转…趋势</vt:lpstr>
      <vt:lpstr>倒数      倒数第…</vt:lpstr>
      <vt:lpstr>PowerPoint Presentation</vt:lpstr>
      <vt:lpstr>总和生育率   亚洲   倒数</vt:lpstr>
      <vt:lpstr>世代更替     总和生育率      减少   至少    出台/实行     三胎/三孩     趋势    亚洲    扭转</vt:lpstr>
      <vt:lpstr>PowerPoint Presentation</vt:lpstr>
      <vt:lpstr>薪水/工资    费用   …费    贷款   负担</vt:lpstr>
      <vt:lpstr>薪水/工资     费用   …费     负担 风险 人口 生育率</vt:lpstr>
      <vt:lpstr>PowerPoint Presentation</vt:lpstr>
      <vt:lpstr>提供  VS  提高  VS 升高</vt:lpstr>
      <vt:lpstr>负担：N &amp; V     负担得起  负担不起</vt:lpstr>
      <vt:lpstr>怀孕     丢     风险</vt:lpstr>
      <vt:lpstr>优势    竞争优势</vt:lpstr>
      <vt:lpstr>事业      职场       工作       打拼</vt:lpstr>
      <vt:lpstr>提供   支持    保障 (合法) 权益    完善   制度</vt:lpstr>
      <vt:lpstr>PowerPoint Presentation</vt:lpstr>
      <vt:lpstr>判断红色的词的词性 (part of speech)</vt:lpstr>
      <vt:lpstr>判断红色的词的词性 (part of speech)</vt:lpstr>
      <vt:lpstr>体会到</vt:lpstr>
      <vt:lpstr>用括号里的词回答问题 Use words in the ( ) to answer the questions.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第三课 中国的三胎政策</dc:title>
  <dc:creator>Microsoft Office User</dc:creator>
  <cp:lastModifiedBy>Runqing Qi</cp:lastModifiedBy>
  <cp:revision>8</cp:revision>
  <dcterms:created xsi:type="dcterms:W3CDTF">2022-02-16T17:03:56Z</dcterms:created>
  <dcterms:modified xsi:type="dcterms:W3CDTF">2023-09-25T01:38:00Z</dcterms:modified>
</cp:coreProperties>
</file>