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67" r:id="rId3"/>
    <p:sldId id="260" r:id="rId4"/>
    <p:sldId id="262" r:id="rId5"/>
    <p:sldId id="271" r:id="rId6"/>
    <p:sldId id="266" r:id="rId7"/>
    <p:sldId id="281" r:id="rId8"/>
    <p:sldId id="279" r:id="rId9"/>
    <p:sldId id="280" r:id="rId10"/>
    <p:sldId id="276" r:id="rId11"/>
    <p:sldId id="26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/>
    <p:restoredTop sz="94655"/>
  </p:normalViewPr>
  <p:slideViewPr>
    <p:cSldViewPr snapToGrid="0" snapToObjects="1">
      <p:cViewPr varScale="1">
        <p:scale>
          <a:sx n="95" d="100"/>
          <a:sy n="95" d="100"/>
        </p:scale>
        <p:origin x="8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D9897-884C-C94B-81BD-A089AACD5A5A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87734-B14F-1F45-AF10-9391DCD8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35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2023</a:t>
            </a:r>
            <a:r>
              <a:rPr lang="zh-CN" altLang="en-US" dirty="0"/>
              <a:t> </a:t>
            </a:r>
            <a:r>
              <a:rPr lang="en-US" altLang="zh-CN" dirty="0"/>
              <a:t>spring</a:t>
            </a:r>
            <a:r>
              <a:rPr lang="zh-CN" altLang="en-US" dirty="0"/>
              <a:t> 没来得及讲，周四讲的，前面要加快，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771AF2-0504-314E-B462-1EB1F7B802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14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allsetlearning.com/chinese/grammar/Advanced_potential_complem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78391-0968-E442-99B6-438C2034E8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第八課 中國的三胎政策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1BCBE-D092-7F47-AAB1-461FB6E140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15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D0A72-38ED-BC4B-B667-59B7DED7C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825" y="943739"/>
            <a:ext cx="9992346" cy="142802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Aft>
                <a:spcPts val="500"/>
              </a:spcAft>
            </a:pPr>
            <a:r>
              <a:rPr lang="en-US" altLang="zh-CN" sz="3200" dirty="0">
                <a:cs typeface="STSong" panose="02010600040101010101" pitchFamily="2" charset="-122"/>
              </a:rPr>
              <a:t>She’s </a:t>
            </a:r>
            <a:r>
              <a:rPr lang="en-US" altLang="zh-CN" sz="32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already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 very</a:t>
            </a:r>
            <a:r>
              <a:rPr lang="zh-CN" altLang="en-US" sz="3200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tall</a:t>
            </a:r>
            <a:r>
              <a:rPr lang="zh-CN" altLang="en-US" sz="3200" dirty="0">
                <a:effectLst/>
                <a:cs typeface="STSong" panose="02010600040101010101" pitchFamily="2" charset="-122"/>
              </a:rPr>
              <a:t>；</a:t>
            </a:r>
            <a:r>
              <a:rPr lang="en-US" altLang="zh-CN" sz="3200" dirty="0">
                <a:effectLst/>
                <a:cs typeface="STSong" panose="02010600040101010101" pitchFamily="2" charset="-122"/>
              </a:rPr>
              <a:t>she’s </a:t>
            </a:r>
            <a:r>
              <a:rPr lang="en-US" altLang="zh-CN" sz="3200" dirty="0">
                <a:solidFill>
                  <a:srgbClr val="FF0000"/>
                </a:solidFill>
                <a:effectLst/>
                <a:cs typeface="STSong" panose="02010600040101010101" pitchFamily="2" charset="-122"/>
              </a:rPr>
              <a:t>even taller </a:t>
            </a:r>
            <a:r>
              <a:rPr lang="en-US" altLang="zh-CN" sz="3200" u="sng" dirty="0">
                <a:effectLst/>
                <a:cs typeface="STSong" panose="02010600040101010101" pitchFamily="2" charset="-122"/>
              </a:rPr>
              <a:t>in high</a:t>
            </a:r>
            <a:r>
              <a:rPr lang="zh-CN" altLang="en-US" sz="3200" u="sng" dirty="0">
                <a:effectLst/>
                <a:cs typeface="STSong" panose="02010600040101010101" pitchFamily="2" charset="-122"/>
              </a:rPr>
              <a:t> </a:t>
            </a:r>
            <a:r>
              <a:rPr lang="en-US" altLang="zh-CN" sz="3200" u="sng" dirty="0">
                <a:effectLst/>
                <a:cs typeface="STSong" panose="02010600040101010101" pitchFamily="2" charset="-122"/>
              </a:rPr>
              <a:t>heel.</a:t>
            </a:r>
            <a:endParaRPr lang="en-US" altLang="zh-CN" sz="3200" dirty="0">
              <a:effectLst/>
              <a:cs typeface="STSong" panose="02010600040101010101" pitchFamily="2" charset="-122"/>
            </a:endParaRP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r>
              <a:rPr lang="zh-CN" altLang="en-US" sz="4000" dirty="0">
                <a:effectLst/>
                <a:cs typeface="STSong" panose="02010600040101010101" pitchFamily="2" charset="-122"/>
              </a:rPr>
              <a:t>  </a:t>
            </a:r>
            <a:r>
              <a:rPr lang="zh-TW" altLang="en-US" sz="4000" dirty="0">
                <a:cs typeface="STSong" panose="02010600040101010101" pitchFamily="2" charset="-122"/>
              </a:rPr>
              <a:t>她</a:t>
            </a:r>
            <a:r>
              <a:rPr lang="zh-TW" altLang="en-US" sz="4000" dirty="0">
                <a:solidFill>
                  <a:srgbClr val="FF0000"/>
                </a:solidFill>
                <a:cs typeface="STSong" panose="02010600040101010101" pitchFamily="2" charset="-122"/>
              </a:rPr>
              <a:t>本來就</a:t>
            </a:r>
            <a:r>
              <a:rPr lang="zh-TW" altLang="en-US" sz="4000" dirty="0">
                <a:cs typeface="STSong" panose="02010600040101010101" pitchFamily="2" charset="-122"/>
              </a:rPr>
              <a:t>很高，</a:t>
            </a:r>
            <a:r>
              <a:rPr lang="zh-TW" altLang="en-US" sz="4000" u="sng" dirty="0">
                <a:cs typeface="STSong" panose="02010600040101010101" pitchFamily="2" charset="-122"/>
              </a:rPr>
              <a:t>穿上高跟鞋</a:t>
            </a:r>
            <a:r>
              <a:rPr lang="zh-TW" altLang="en-US" sz="4000" dirty="0">
                <a:solidFill>
                  <a:srgbClr val="FF0000"/>
                </a:solidFill>
                <a:cs typeface="STSong" panose="02010600040101010101" pitchFamily="2" charset="-122"/>
              </a:rPr>
              <a:t>就更</a:t>
            </a:r>
            <a:r>
              <a:rPr lang="zh-TW" altLang="en-US" sz="4000" dirty="0">
                <a:cs typeface="STSong" panose="02010600040101010101" pitchFamily="2" charset="-122"/>
              </a:rPr>
              <a:t>高了</a:t>
            </a:r>
            <a:r>
              <a:rPr lang="zh-CN" altLang="en-US" sz="4000" dirty="0">
                <a:effectLst/>
                <a:cs typeface="STSong" panose="02010600040101010101" pitchFamily="2" charset="-122"/>
              </a:rPr>
              <a:t>。</a:t>
            </a:r>
            <a:endParaRPr lang="en-US" altLang="zh-CN" sz="4000" dirty="0">
              <a:effectLst/>
              <a:cs typeface="STSong" panose="02010600040101010101" pitchFamily="2" charset="-122"/>
            </a:endParaRPr>
          </a:p>
          <a:p>
            <a:pPr marL="0" indent="0">
              <a:lnSpc>
                <a:spcPct val="100000"/>
              </a:lnSpc>
              <a:spcAft>
                <a:spcPts val="50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B66913-4A64-6A4A-B158-1E848FB04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634" y="125991"/>
            <a:ext cx="10515600" cy="882907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</a:t>
            </a:r>
            <a:r>
              <a:rPr lang="zh-CN" altLang="en-US" sz="4000" dirty="0"/>
              <a:t>本來就</a:t>
            </a:r>
            <a:r>
              <a:rPr lang="en-US" altLang="zh-CN" sz="4000" dirty="0"/>
              <a:t>…</a:t>
            </a:r>
            <a:r>
              <a:rPr lang="zh-CN" altLang="en-US" sz="4000" dirty="0"/>
              <a:t>，</a:t>
            </a:r>
            <a:r>
              <a:rPr lang="en-US" altLang="zh-CN" sz="3200" dirty="0"/>
              <a:t>…(</a:t>
            </a:r>
            <a:r>
              <a:rPr lang="en-US" altLang="zh-CN" sz="3200" u="sng" dirty="0"/>
              <a:t>under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a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certain</a:t>
            </a:r>
            <a:r>
              <a:rPr lang="zh-CN" altLang="en-US" sz="3200" u="sng" dirty="0"/>
              <a:t> </a:t>
            </a:r>
            <a:r>
              <a:rPr lang="en-US" altLang="zh-CN" sz="3200" u="sng" dirty="0"/>
              <a:t>condition</a:t>
            </a:r>
            <a:r>
              <a:rPr lang="en-US" altLang="zh-CN" sz="3200" dirty="0"/>
              <a:t>)…(</a:t>
            </a:r>
            <a:r>
              <a:rPr lang="zh-CN" altLang="en-US" sz="4000" dirty="0"/>
              <a:t>就</a:t>
            </a:r>
            <a:r>
              <a:rPr lang="en-US" altLang="zh-CN" sz="4000" dirty="0"/>
              <a:t>)</a:t>
            </a:r>
            <a:r>
              <a:rPr lang="zh-CN" altLang="en-US" sz="4000" dirty="0"/>
              <a:t>更</a:t>
            </a:r>
            <a:r>
              <a:rPr lang="en-US" altLang="zh-CN" sz="4000" dirty="0"/>
              <a:t>…</a:t>
            </a:r>
            <a:r>
              <a:rPr lang="zh-CN" altLang="en-US" sz="4000" dirty="0">
                <a:highlight>
                  <a:srgbClr val="FFFF00"/>
                </a:highlight>
              </a:rPr>
              <a:t>了</a:t>
            </a:r>
            <a:r>
              <a:rPr lang="zh-CN" altLang="en-US" sz="4000" dirty="0"/>
              <a:t>。</a:t>
            </a:r>
            <a:endParaRPr lang="en-US" sz="40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958CDD2-ECDD-AE43-BF68-5B164BFF14BC}"/>
              </a:ext>
            </a:extLst>
          </p:cNvPr>
          <p:cNvSpPr txBox="1">
            <a:spLocks/>
          </p:cNvSpPr>
          <p:nvPr/>
        </p:nvSpPr>
        <p:spPr>
          <a:xfrm>
            <a:off x="341825" y="2336650"/>
            <a:ext cx="10515600" cy="1264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dirty="0">
                <a:solidFill>
                  <a:srgbClr val="FF0000"/>
                </a:solidFill>
              </a:rPr>
              <a:t>本來</a:t>
            </a:r>
            <a:r>
              <a:rPr lang="zh-TW" altLang="en-US" dirty="0"/>
              <a:t>房子</a:t>
            </a:r>
            <a:r>
              <a:rPr lang="zh-TW" altLang="en-US" dirty="0">
                <a:solidFill>
                  <a:srgbClr val="FF0000"/>
                </a:solidFill>
              </a:rPr>
              <a:t>就</a:t>
            </a:r>
            <a:r>
              <a:rPr lang="zh-TW" altLang="en-US" dirty="0"/>
              <a:t>不大</a:t>
            </a:r>
            <a:r>
              <a:rPr lang="zh-CN" altLang="en-US" dirty="0"/>
              <a:t>，</a:t>
            </a:r>
            <a:r>
              <a:rPr lang="zh-TW" altLang="en-US" u="sng" dirty="0"/>
              <a:t>再生三個孩子</a:t>
            </a:r>
            <a:r>
              <a:rPr lang="zh-TW" altLang="en-US" dirty="0"/>
              <a:t>，只能讓孩子們疊起來睡了。（就更擠了！）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55813E-FD88-FC49-B9F2-FE6247002FDF}"/>
              </a:ext>
            </a:extLst>
          </p:cNvPr>
          <p:cNvSpPr txBox="1">
            <a:spLocks/>
          </p:cNvSpPr>
          <p:nvPr/>
        </p:nvSpPr>
        <p:spPr>
          <a:xfrm>
            <a:off x="404078" y="3699512"/>
            <a:ext cx="10391093" cy="3158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TW" altLang="en-US" dirty="0"/>
              <a:t>我父母的經濟負擔</a:t>
            </a:r>
            <a:r>
              <a:rPr lang="zh-CN" altLang="en-US" dirty="0">
                <a:solidFill>
                  <a:srgbClr val="FF0000"/>
                </a:solidFill>
              </a:rPr>
              <a:t>本來就</a:t>
            </a:r>
            <a:r>
              <a:rPr lang="zh-CN" altLang="en-US" dirty="0"/>
              <a:t>很重，現在</a:t>
            </a:r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zh-TW" altLang="en-US" dirty="0"/>
              <a:t>我們的生活更難了。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我的薪水</a:t>
            </a:r>
            <a:r>
              <a:rPr lang="zh-CN" altLang="en-US" dirty="0">
                <a:solidFill>
                  <a:srgbClr val="FF0000"/>
                </a:solidFill>
              </a:rPr>
              <a:t>本來就</a:t>
            </a:r>
            <a:r>
              <a:rPr lang="zh-CN" altLang="en-US" dirty="0"/>
              <a:t>很低，</a:t>
            </a:r>
            <a:r>
              <a:rPr lang="en-US" altLang="zh-CN" dirty="0"/>
              <a:t>……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她懷孕了，</a:t>
            </a:r>
            <a:r>
              <a:rPr lang="zh-CN" altLang="en-US" dirty="0">
                <a:solidFill>
                  <a:srgbClr val="FF0000"/>
                </a:solidFill>
              </a:rPr>
              <a:t>本來就</a:t>
            </a:r>
            <a:r>
              <a:rPr lang="zh-CN" altLang="en-US" dirty="0"/>
              <a:t>覺得很不舒服，</a:t>
            </a:r>
            <a:r>
              <a:rPr lang="en-US" altLang="zh-CN" dirty="0"/>
              <a:t>……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9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883DD-93A4-0347-8B49-77E3B486B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612" y="86803"/>
            <a:ext cx="10515600" cy="882907"/>
          </a:xfrm>
        </p:spPr>
        <p:txBody>
          <a:bodyPr/>
          <a:lstStyle/>
          <a:p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en-US" dirty="0" err="1"/>
              <a:t>尤其</a:t>
            </a:r>
            <a:r>
              <a:rPr lang="en-US" dirty="0"/>
              <a:t>(</a:t>
            </a:r>
            <a:r>
              <a:rPr lang="en-US" dirty="0" err="1"/>
              <a:t>是</a:t>
            </a:r>
            <a:r>
              <a:rPr lang="en-US" dirty="0"/>
              <a:t>)</a:t>
            </a:r>
            <a:r>
              <a:rPr lang="zh-CN" altLang="en-US" dirty="0"/>
              <a:t> </a:t>
            </a:r>
            <a:r>
              <a:rPr lang="en-US" altLang="zh-CN" dirty="0"/>
              <a:t>+NP</a:t>
            </a:r>
            <a:r>
              <a:rPr lang="zh-CN" altLang="en-US" dirty="0"/>
              <a:t> 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FB398-C198-BE44-8353-A6F076BF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969710"/>
            <a:ext cx="11251474" cy="541802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3400" dirty="0"/>
              <a:t>大部分的年輕人在職場中打拚的壓力都是非常大的。 </a:t>
            </a:r>
            <a:r>
              <a:rPr lang="zh-TW" altLang="en-US" sz="3400" dirty="0">
                <a:highlight>
                  <a:srgbClr val="FFFF00"/>
                </a:highlight>
              </a:rPr>
              <a:t>尤其</a:t>
            </a:r>
            <a:r>
              <a:rPr lang="zh-TW" altLang="en-US" sz="3400" dirty="0"/>
              <a:t>女性一旦懷孕，就有丟掉工作的風險。</a:t>
            </a:r>
            <a:endParaRPr lang="en-US" altLang="zh-TW" sz="3400" dirty="0"/>
          </a:p>
          <a:p>
            <a:pPr>
              <a:lnSpc>
                <a:spcPct val="120000"/>
              </a:lnSpc>
            </a:pPr>
            <a:r>
              <a:rPr lang="zh-TW" altLang="en-US" sz="3400" dirty="0"/>
              <a:t>「我家人總催我生二胎，</a:t>
            </a:r>
            <a:r>
              <a:rPr lang="zh-TW" altLang="en-US" sz="3400" dirty="0">
                <a:highlight>
                  <a:srgbClr val="FFFF00"/>
                </a:highlight>
              </a:rPr>
              <a:t>尤其是</a:t>
            </a:r>
            <a:r>
              <a:rPr lang="zh-TW" altLang="en-US" sz="3400" dirty="0"/>
              <a:t>我婆婆，總問我打算什麼時候生。 」</a:t>
            </a:r>
            <a:endParaRPr lang="en-US" altLang="zh-TW" sz="3400" dirty="0"/>
          </a:p>
          <a:p>
            <a:pPr>
              <a:lnSpc>
                <a:spcPct val="120000"/>
              </a:lnSpc>
            </a:pPr>
            <a:r>
              <a:rPr lang="zh-TW" altLang="en-US" sz="3400" dirty="0"/>
              <a:t>中國人，</a:t>
            </a:r>
            <a:r>
              <a:rPr lang="zh-TW" altLang="en-US" sz="3400" dirty="0">
                <a:highlight>
                  <a:srgbClr val="FFFF00"/>
                </a:highlight>
              </a:rPr>
              <a:t>尤其是</a:t>
            </a:r>
            <a:r>
              <a:rPr lang="en-US" altLang="zh-TW" sz="3400" dirty="0"/>
              <a:t>_____</a:t>
            </a:r>
            <a:r>
              <a:rPr lang="zh-TW" altLang="en-US" sz="3400" dirty="0"/>
              <a:t>，在祝福新婚夫婦時常常會說「祝你們早生貴子」</a:t>
            </a:r>
            <a:r>
              <a:rPr lang="en-US" sz="3400" dirty="0"/>
              <a:t> </a:t>
            </a:r>
            <a:r>
              <a:rPr lang="zh-CN" altLang="en-US" sz="3400" dirty="0"/>
              <a:t>。</a:t>
            </a:r>
            <a:endParaRPr lang="en-US" altLang="zh-CN" sz="3400" dirty="0"/>
          </a:p>
          <a:p>
            <a:pPr>
              <a:lnSpc>
                <a:spcPct val="120000"/>
              </a:lnSpc>
            </a:pPr>
            <a:r>
              <a:rPr lang="zh-TW" altLang="en-US" sz="3400" dirty="0"/>
              <a:t>科羅拉多的年輕人很喜歡</a:t>
            </a:r>
            <a:r>
              <a:rPr lang="en-US" altLang="zh-TW" sz="3400" dirty="0"/>
              <a:t>...</a:t>
            </a:r>
            <a:r>
              <a:rPr lang="zh-TW" altLang="en-US" sz="3400" dirty="0"/>
              <a:t>、</a:t>
            </a:r>
            <a:r>
              <a:rPr lang="en-US" altLang="zh-TW" sz="3400" dirty="0"/>
              <a:t>...</a:t>
            </a:r>
            <a:r>
              <a:rPr lang="zh-TW" altLang="en-US" sz="3400" dirty="0"/>
              <a:t>、</a:t>
            </a:r>
            <a:r>
              <a:rPr lang="en-US" altLang="zh-TW" sz="3400" dirty="0"/>
              <a:t>... </a:t>
            </a:r>
            <a:r>
              <a:rPr lang="zh-TW" altLang="en-US" sz="3400" dirty="0"/>
              <a:t>等等。 </a:t>
            </a:r>
            <a:r>
              <a:rPr lang="zh-TW" altLang="en-US" sz="3400" dirty="0">
                <a:highlight>
                  <a:srgbClr val="FFFF00"/>
                </a:highlight>
              </a:rPr>
              <a:t>尤其是</a:t>
            </a:r>
            <a:r>
              <a:rPr lang="en-US" altLang="zh-TW" sz="3400" dirty="0"/>
              <a:t>... </a:t>
            </a:r>
            <a:r>
              <a:rPr lang="zh-TW" altLang="en-US" sz="3400" dirty="0"/>
              <a:t>，是很多年輕人的最愛。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82728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D657-A1A9-3044-B358-C7D7FA718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</a:t>
            </a:r>
            <a:r>
              <a:rPr lang="zh-CN" altLang="en-US" dirty="0"/>
              <a:t>應該</a:t>
            </a:r>
            <a:r>
              <a:rPr lang="en-US" altLang="zh-CN" dirty="0"/>
              <a:t>…</a:t>
            </a:r>
            <a:r>
              <a:rPr lang="zh-CN" altLang="en-US" dirty="0"/>
              <a:t>；否則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EB8B2-C5AE-E843-B3CE-9159CC017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0953491" cy="5326587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生了孩子，我的工作、生活</a:t>
            </a:r>
            <a:r>
              <a:rPr lang="zh-CN" altLang="en-US" dirty="0">
                <a:solidFill>
                  <a:srgbClr val="FF0000"/>
                </a:solidFill>
              </a:rPr>
              <a:t>得</a:t>
            </a:r>
            <a:r>
              <a:rPr lang="en-US" dirty="0"/>
              <a:t>(de? </a:t>
            </a:r>
            <a:r>
              <a:rPr lang="en-US" dirty="0" err="1"/>
              <a:t>děi</a:t>
            </a:r>
            <a:r>
              <a:rPr lang="en-US" dirty="0"/>
              <a:t>?) </a:t>
            </a:r>
            <a:r>
              <a:rPr lang="zh-TW" altLang="en-US" dirty="0"/>
              <a:t>有相應的保障</a:t>
            </a:r>
            <a:r>
              <a:rPr lang="zh-CN" altLang="en-US" dirty="0"/>
              <a:t>；</a:t>
            </a:r>
            <a:r>
              <a:rPr lang="zh-CN" altLang="en-US" dirty="0">
                <a:solidFill>
                  <a:srgbClr val="FF0000"/>
                </a:solidFill>
              </a:rPr>
              <a:t>否則</a:t>
            </a:r>
            <a:r>
              <a:rPr lang="zh-TW" altLang="en-US" dirty="0"/>
              <a:t>真的沒法生，生了就有事業或者生活品質降級的風險！
如果國家想讓女性多生孩子，就應該</a:t>
            </a:r>
            <a:r>
              <a:rPr lang="en-US" altLang="zh-TW" dirty="0"/>
              <a:t>......; </a:t>
            </a:r>
            <a:r>
              <a:rPr lang="zh-TW" altLang="en-US" dirty="0"/>
              <a:t>否則</a:t>
            </a:r>
            <a:r>
              <a:rPr lang="en-US" altLang="zh-TW" dirty="0"/>
              <a:t>......
</a:t>
            </a:r>
            <a:r>
              <a:rPr lang="zh-TW" altLang="en-US" dirty="0"/>
              <a:t>如果我們打算生三胎，我們就要</a:t>
            </a:r>
            <a:r>
              <a:rPr lang="en-US" altLang="zh-TW" dirty="0"/>
              <a:t>......; </a:t>
            </a:r>
            <a:r>
              <a:rPr lang="zh-TW" altLang="en-US" dirty="0"/>
              <a:t>否則</a:t>
            </a:r>
            <a:r>
              <a:rPr lang="en-US" altLang="zh-TW" dirty="0"/>
              <a:t>......
</a:t>
            </a:r>
            <a:r>
              <a:rPr lang="zh-TW" altLang="en-US" dirty="0"/>
              <a:t>如果你想減輕父母的經濟負擔，你就應該</a:t>
            </a:r>
            <a:r>
              <a:rPr lang="en-US" altLang="zh-TW" dirty="0"/>
              <a:t>......; </a:t>
            </a:r>
            <a:r>
              <a:rPr lang="zh-TW" altLang="en-US" dirty="0"/>
              <a:t>否則</a:t>
            </a:r>
            <a:r>
              <a:rPr lang="en-US" altLang="zh-TW" dirty="0"/>
              <a:t>......
</a:t>
            </a:r>
            <a:r>
              <a:rPr lang="zh-TW" altLang="en-US" dirty="0"/>
              <a:t>在職場中遇到困難時應該</a:t>
            </a:r>
            <a:r>
              <a:rPr lang="en-US" altLang="zh-TW" dirty="0"/>
              <a:t>......; </a:t>
            </a:r>
            <a:r>
              <a:rPr lang="zh-TW" altLang="en-US" dirty="0"/>
              <a:t>否則</a:t>
            </a:r>
            <a:r>
              <a:rPr lang="en-US" altLang="zh-TW" dirty="0"/>
              <a:t>......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FE20E9-7565-6046-9550-86CE00D28417}"/>
              </a:ext>
            </a:extLst>
          </p:cNvPr>
          <p:cNvSpPr txBox="1"/>
          <p:nvPr/>
        </p:nvSpPr>
        <p:spPr>
          <a:xfrm>
            <a:off x="4468583" y="209603"/>
            <a:ext cx="1125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otherwise</a:t>
            </a:r>
          </a:p>
        </p:txBody>
      </p:sp>
    </p:spTree>
    <p:extLst>
      <p:ext uri="{BB962C8B-B14F-4D97-AF65-F5344CB8AC3E}">
        <p14:creationId xmlns:p14="http://schemas.microsoft.com/office/powerpoint/2010/main" val="289788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B35C3-8F71-704E-871B-C92881431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 扭轉</a:t>
            </a:r>
            <a:r>
              <a:rPr lang="en-US" altLang="zh-CN" dirty="0"/>
              <a:t>...... </a:t>
            </a:r>
            <a:r>
              <a:rPr lang="zh-CN" altLang="en-US" dirty="0"/>
              <a:t>的趨勢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DAC44-22CC-F54C-AEED-D0EB7F978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44" y="1547370"/>
            <a:ext cx="12330547" cy="4644725"/>
          </a:xfrm>
        </p:spPr>
        <p:txBody>
          <a:bodyPr>
            <a:normAutofit/>
          </a:bodyPr>
          <a:lstStyle/>
          <a:p>
            <a:r>
              <a:rPr lang="zh-TW" altLang="en-US" dirty="0"/>
              <a:t>為了扭轉人口老齡</a:t>
            </a:r>
            <a:r>
              <a:rPr lang="zh-TW" altLang="en-US" dirty="0">
                <a:highlight>
                  <a:srgbClr val="FFFF00"/>
                </a:highlight>
              </a:rPr>
              <a:t>化</a:t>
            </a:r>
            <a:r>
              <a:rPr lang="zh-TW" altLang="en-US" dirty="0"/>
              <a:t>的趨勢，中國政府開始實行三胎政策。
為了扭轉生育率不斷</a:t>
            </a:r>
            <a:r>
              <a:rPr lang="zh-TW" altLang="en-US" dirty="0">
                <a:highlight>
                  <a:srgbClr val="FFFF00"/>
                </a:highlight>
              </a:rPr>
              <a:t>降低</a:t>
            </a:r>
            <a:r>
              <a:rPr lang="zh-TW" altLang="en-US" dirty="0"/>
              <a:t>的趨勢，</a:t>
            </a:r>
            <a:r>
              <a:rPr lang="en-US" altLang="zh-TW" dirty="0"/>
              <a:t>......
</a:t>
            </a:r>
            <a:r>
              <a:rPr lang="zh-TW" altLang="en-US" dirty="0"/>
              <a:t>為了扭轉新冠感染人數不斷</a:t>
            </a:r>
            <a:r>
              <a:rPr lang="zh-TW" altLang="en-US" dirty="0">
                <a:highlight>
                  <a:srgbClr val="FFFF00"/>
                </a:highlight>
              </a:rPr>
              <a:t>增加</a:t>
            </a:r>
            <a:r>
              <a:rPr lang="zh-TW" altLang="en-US" dirty="0"/>
              <a:t>的趨勢，</a:t>
            </a:r>
            <a:r>
              <a:rPr lang="en-US" altLang="zh-TW" dirty="0"/>
              <a:t>......
</a:t>
            </a:r>
            <a:r>
              <a:rPr lang="zh-TW" altLang="en-US" dirty="0"/>
              <a:t>為了扭轉貧富差距不斷</a:t>
            </a:r>
            <a:r>
              <a:rPr lang="zh-TW" altLang="en-US" dirty="0">
                <a:highlight>
                  <a:srgbClr val="FFFF00"/>
                </a:highlight>
              </a:rPr>
              <a:t>擴大</a:t>
            </a:r>
            <a:r>
              <a:rPr lang="zh-TW" altLang="en-US" dirty="0"/>
              <a:t>的趨勢，</a:t>
            </a:r>
            <a:r>
              <a:rPr lang="en-US" altLang="zh-TW" dirty="0"/>
              <a:t>......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703EA-9D30-CD45-9C32-467089B3ED86}"/>
              </a:ext>
            </a:extLst>
          </p:cNvPr>
          <p:cNvSpPr txBox="1"/>
          <p:nvPr/>
        </p:nvSpPr>
        <p:spPr>
          <a:xfrm>
            <a:off x="4012582" y="2370661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duàn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4D1B7C-41B1-094F-94E0-D6A5BFF8EC0B}"/>
              </a:ext>
            </a:extLst>
          </p:cNvPr>
          <p:cNvSpPr txBox="1"/>
          <p:nvPr/>
        </p:nvSpPr>
        <p:spPr>
          <a:xfrm>
            <a:off x="3630526" y="342219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rǎn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1DAAF2-0371-9B42-83C3-A6AC8BE6805A}"/>
              </a:ext>
            </a:extLst>
          </p:cNvPr>
          <p:cNvSpPr txBox="1"/>
          <p:nvPr/>
        </p:nvSpPr>
        <p:spPr>
          <a:xfrm>
            <a:off x="5923788" y="3423968"/>
            <a:ext cx="617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zēng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0BDA4-5B95-164A-AF3B-61BEF4FC1095}"/>
              </a:ext>
            </a:extLst>
          </p:cNvPr>
          <p:cNvSpPr txBox="1"/>
          <p:nvPr/>
        </p:nvSpPr>
        <p:spPr>
          <a:xfrm>
            <a:off x="5050198" y="4353018"/>
            <a:ext cx="52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kuò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01D0E5-CA41-BB4D-A54A-0F0ABD7F06EA}"/>
              </a:ext>
            </a:extLst>
          </p:cNvPr>
          <p:cNvSpPr txBox="1"/>
          <p:nvPr/>
        </p:nvSpPr>
        <p:spPr>
          <a:xfrm>
            <a:off x="689433" y="819482"/>
            <a:ext cx="3556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reverse</a:t>
            </a:r>
            <a:r>
              <a:rPr lang="zh-CN" altLang="en-US" dirty="0"/>
              <a:t>                                         </a:t>
            </a:r>
            <a:r>
              <a:rPr lang="en-US" altLang="zh-CN" dirty="0"/>
              <a:t>trend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E8D25F-2884-3D45-AEA3-4F174A787342}"/>
              </a:ext>
            </a:extLst>
          </p:cNvPr>
          <p:cNvSpPr txBox="1"/>
          <p:nvPr/>
        </p:nvSpPr>
        <p:spPr>
          <a:xfrm>
            <a:off x="2664816" y="3416706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guàn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6CF45D-9F10-AA4A-A8CB-B72D815048FD}"/>
              </a:ext>
            </a:extLst>
          </p:cNvPr>
          <p:cNvSpPr txBox="1"/>
          <p:nvPr/>
        </p:nvSpPr>
        <p:spPr>
          <a:xfrm>
            <a:off x="2807893" y="4119810"/>
            <a:ext cx="707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Covid</a:t>
            </a:r>
          </a:p>
        </p:txBody>
      </p:sp>
    </p:spTree>
    <p:extLst>
      <p:ext uri="{BB962C8B-B14F-4D97-AF65-F5344CB8AC3E}">
        <p14:creationId xmlns:p14="http://schemas.microsoft.com/office/powerpoint/2010/main" val="270209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F7E10-AAE1-AF40-88AB-0DE22946E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05099"/>
            <a:ext cx="10515600" cy="1135871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要想</a:t>
            </a:r>
            <a:r>
              <a:rPr lang="en-US" altLang="zh-TW" dirty="0"/>
              <a:t>...... </a:t>
            </a:r>
            <a:r>
              <a:rPr lang="zh-TW" altLang="en-US" dirty="0"/>
              <a:t>，</a:t>
            </a:r>
            <a:r>
              <a:rPr lang="en-US" altLang="zh-TW" dirty="0"/>
              <a:t>S+</a:t>
            </a:r>
            <a:r>
              <a:rPr lang="en-US" altLang="zh-CN" dirty="0"/>
              <a:t>(</a:t>
            </a:r>
            <a:r>
              <a:rPr lang="zh-TW" altLang="en-US" dirty="0"/>
              <a:t>就</a:t>
            </a:r>
            <a:r>
              <a:rPr lang="en-US" altLang="zh-CN" dirty="0"/>
              <a:t>)</a:t>
            </a:r>
            <a:r>
              <a:rPr lang="zh-TW" altLang="en-US" dirty="0"/>
              <a:t>應該</a:t>
            </a:r>
            <a:r>
              <a:rPr lang="en-US" altLang="zh-TW" dirty="0"/>
              <a:t>/</a:t>
            </a:r>
            <a:r>
              <a:rPr lang="zh-TW" altLang="en-US" dirty="0"/>
              <a:t>必須</a:t>
            </a:r>
            <a:r>
              <a:rPr lang="en-US" altLang="zh-TW" dirty="0"/>
              <a:t>...</a:t>
            </a:r>
            <a:br>
              <a:rPr lang="en-US" altLang="zh-TW" dirty="0"/>
            </a:br>
            <a:r>
              <a:rPr lang="en-US" altLang="zh-CN" sz="3600" dirty="0"/>
              <a:t>If</a:t>
            </a:r>
            <a:r>
              <a:rPr lang="zh-CN" altLang="en-US" sz="3600" dirty="0"/>
              <a:t> </a:t>
            </a:r>
            <a:r>
              <a:rPr lang="en-US" altLang="zh-CN" sz="3600" dirty="0"/>
              <a:t>(S)</a:t>
            </a:r>
            <a:r>
              <a:rPr lang="zh-CN" altLang="en-US" sz="3600" dirty="0"/>
              <a:t> </a:t>
            </a:r>
            <a:r>
              <a:rPr lang="en-US" altLang="zh-CN" sz="3600" dirty="0"/>
              <a:t>want</a:t>
            </a:r>
            <a:r>
              <a:rPr lang="zh-CN" altLang="en-US" sz="3600" dirty="0"/>
              <a:t> </a:t>
            </a:r>
            <a:r>
              <a:rPr lang="en-US" altLang="zh-CN" sz="3600" dirty="0"/>
              <a:t>to……,</a:t>
            </a:r>
            <a:r>
              <a:rPr lang="zh-CN" altLang="en-US" sz="3600" dirty="0"/>
              <a:t> </a:t>
            </a:r>
            <a:r>
              <a:rPr lang="en-US" altLang="zh-CN" sz="3600" dirty="0"/>
              <a:t>S</a:t>
            </a:r>
            <a:r>
              <a:rPr lang="zh-CN" altLang="en-US" sz="3600" dirty="0"/>
              <a:t> </a:t>
            </a:r>
            <a:r>
              <a:rPr lang="en-US" altLang="zh-CN" sz="3600" dirty="0"/>
              <a:t>should/must…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E3325-0D69-9D4B-85E3-C96A39CF4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40970"/>
            <a:ext cx="10515600" cy="5617030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/>
              <a:t>要想達到世代更替，總和生育率應該在</a:t>
            </a:r>
            <a:r>
              <a:rPr lang="en-US" altLang="zh-TW" dirty="0"/>
              <a:t>2.1</a:t>
            </a:r>
            <a:r>
              <a:rPr lang="zh-TW" altLang="en-US" dirty="0"/>
              <a:t>以上。
要想提高生育率，中國政府應該</a:t>
            </a:r>
            <a:r>
              <a:rPr lang="en-US" altLang="zh-TW" dirty="0"/>
              <a:t>...... 
</a:t>
            </a:r>
            <a:r>
              <a:rPr lang="zh-TW" altLang="en-US" dirty="0"/>
              <a:t>要想扭轉人口老齡化的趨勢，</a:t>
            </a:r>
            <a:r>
              <a:rPr lang="en-US" altLang="zh-TW" dirty="0"/>
              <a:t>......
</a:t>
            </a:r>
            <a:r>
              <a:rPr lang="zh-TW" altLang="en-US" dirty="0"/>
              <a:t>要想讓育齡女性多生孩子，</a:t>
            </a:r>
            <a:r>
              <a:rPr lang="en-US" altLang="zh-TW" dirty="0"/>
              <a:t>......
</a:t>
            </a:r>
            <a:r>
              <a:rPr lang="zh-TW" altLang="en-US" dirty="0"/>
              <a:t>要想養三個孩子，</a:t>
            </a:r>
            <a:r>
              <a:rPr lang="en-US" altLang="zh-TW" dirty="0"/>
              <a:t>......
</a:t>
            </a:r>
            <a:r>
              <a:rPr lang="zh-TW" altLang="en-US" dirty="0"/>
              <a:t>你要</a:t>
            </a:r>
            <a:r>
              <a:rPr lang="en-US" altLang="zh-CN" dirty="0"/>
              <a:t>(</a:t>
            </a:r>
            <a:r>
              <a:rPr lang="zh-TW" altLang="en-US" dirty="0"/>
              <a:t>是</a:t>
            </a:r>
            <a:r>
              <a:rPr lang="en-US" altLang="zh-CN" dirty="0"/>
              <a:t>)</a:t>
            </a:r>
            <a:r>
              <a:rPr lang="zh-TW" altLang="en-US" dirty="0"/>
              <a:t>想</a:t>
            </a:r>
            <a:r>
              <a:rPr lang="en-US" altLang="zh-TW" dirty="0"/>
              <a:t>30</a:t>
            </a:r>
            <a:r>
              <a:rPr lang="zh-TW" altLang="en-US" dirty="0"/>
              <a:t>歲結婚，</a:t>
            </a:r>
            <a:r>
              <a:rPr lang="en-US" altLang="zh-TW" dirty="0"/>
              <a:t>......
</a:t>
            </a:r>
            <a:r>
              <a:rPr lang="zh-TW" altLang="en-US" dirty="0"/>
              <a:t>要想發展你的孩子的想像力，</a:t>
            </a:r>
            <a:r>
              <a:rPr lang="en-US" altLang="zh-TW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10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D8660-3080-344C-837C-737AFDC17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817" y="396338"/>
            <a:ext cx="11728554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zh-TW" altLang="en-US" dirty="0"/>
              <a:t>也就是（說）</a:t>
            </a:r>
            <a:r>
              <a:rPr lang="en-US" altLang="zh-CN" dirty="0"/>
              <a:t>……</a:t>
            </a:r>
            <a:r>
              <a:rPr lang="zh-CN" altLang="en-US" dirty="0"/>
              <a:t>。  </a:t>
            </a:r>
            <a:br>
              <a:rPr lang="en-US" altLang="zh-CN" dirty="0"/>
            </a:br>
            <a:r>
              <a:rPr lang="en-US" altLang="zh-CN" sz="3600" dirty="0"/>
              <a:t>in</a:t>
            </a:r>
            <a:r>
              <a:rPr lang="zh-CN" altLang="en-US" sz="3600" dirty="0"/>
              <a:t> </a:t>
            </a:r>
            <a:r>
              <a:rPr lang="en-US" altLang="zh-CN" sz="3600" dirty="0"/>
              <a:t>other</a:t>
            </a:r>
            <a:r>
              <a:rPr lang="zh-CN" altLang="en-US" sz="3600" dirty="0"/>
              <a:t> </a:t>
            </a:r>
            <a:r>
              <a:rPr lang="en-US" altLang="zh-CN" sz="3600" dirty="0"/>
              <a:t>words </a:t>
            </a:r>
            <a:r>
              <a:rPr lang="zh-CN" altLang="en-US" sz="3600" dirty="0"/>
              <a:t> </a:t>
            </a:r>
            <a:r>
              <a:rPr lang="en-US" altLang="zh-CN" sz="3600" dirty="0"/>
              <a:t>/</a:t>
            </a:r>
            <a:r>
              <a:rPr lang="zh-CN" altLang="en-US" sz="3600" dirty="0"/>
              <a:t> </a:t>
            </a:r>
            <a:r>
              <a:rPr lang="en-US" altLang="zh-CN" sz="3600" dirty="0"/>
              <a:t>that is to say…</a:t>
            </a:r>
            <a:br>
              <a:rPr lang="en-US" altLang="zh-CN" dirty="0"/>
            </a:br>
            <a:r>
              <a:rPr lang="en-US" altLang="zh-CN" sz="3600" dirty="0">
                <a:solidFill>
                  <a:srgbClr val="7030A0"/>
                </a:solidFill>
              </a:rPr>
              <a:t>(Function: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paraphrase,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explain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in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simpler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words)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18D2C-79F4-2F47-8792-A93A0F19D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738492"/>
            <a:ext cx="10904452" cy="5119508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要想達到世代更替， </a:t>
            </a:r>
            <a:r>
              <a:rPr lang="zh-TW" altLang="en-US" u="sng" dirty="0"/>
              <a:t>總和生育率應該在 </a:t>
            </a:r>
            <a:r>
              <a:rPr lang="en-US" altLang="zh-TW" u="sng" dirty="0"/>
              <a:t>2.1 </a:t>
            </a:r>
            <a:r>
              <a:rPr lang="zh-TW" altLang="en-US" u="sng" dirty="0"/>
              <a:t>以上。 </a:t>
            </a:r>
            <a:r>
              <a:rPr lang="zh-TW" altLang="en-US" u="sng" dirty="0">
                <a:solidFill>
                  <a:srgbClr val="FF0000"/>
                </a:solidFill>
              </a:rPr>
              <a:t>也就是</a:t>
            </a:r>
            <a:r>
              <a:rPr lang="zh-TW" altLang="en-US" u="sng" dirty="0"/>
              <a:t>一對育齡夫妻平均至少生兩個孩子。</a:t>
            </a:r>
            <a:r>
              <a:rPr lang="zh-TW" altLang="en-US" dirty="0"/>
              <a:t>
</a:t>
            </a:r>
            <a:r>
              <a:rPr lang="en-US" altLang="zh-TW" dirty="0"/>
              <a:t>2020</a:t>
            </a:r>
            <a:r>
              <a:rPr lang="zh-TW" altLang="en-US" dirty="0"/>
              <a:t>年中國的總和生育率只有</a:t>
            </a:r>
            <a:r>
              <a:rPr lang="en-US" altLang="zh-TW" dirty="0"/>
              <a:t>1.3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也就是說</a:t>
            </a:r>
            <a:r>
              <a:rPr lang="en-US" altLang="zh-TW" dirty="0"/>
              <a:t>......
</a:t>
            </a:r>
            <a:r>
              <a:rPr lang="zh-TW" altLang="en-US" dirty="0"/>
              <a:t>為了扭轉生育率太低這一趨勢，中國政府出臺了三孩政策，</a:t>
            </a:r>
            <a:r>
              <a:rPr lang="zh-TW" altLang="en-US" dirty="0">
                <a:solidFill>
                  <a:srgbClr val="FF0000"/>
                </a:solidFill>
              </a:rPr>
              <a:t>也就是</a:t>
            </a:r>
            <a:r>
              <a:rPr lang="zh-TW" altLang="en-US" dirty="0"/>
              <a:t>政府希望</a:t>
            </a:r>
            <a:r>
              <a:rPr lang="en-US" altLang="zh-TW" dirty="0"/>
              <a:t>......
</a:t>
            </a:r>
            <a:r>
              <a:rPr lang="zh-TW" altLang="en-US" dirty="0"/>
              <a:t>網戀常常會出現見光死的問題，</a:t>
            </a:r>
            <a:r>
              <a:rPr lang="zh-TW" altLang="en-US" dirty="0">
                <a:solidFill>
                  <a:srgbClr val="FF0000"/>
                </a:solidFill>
              </a:rPr>
              <a:t>也就是說</a:t>
            </a:r>
            <a:r>
              <a:rPr lang="en-US" altLang="zh-TW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38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84BEF-84A8-F04E-9CE4-91175046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73" y="134653"/>
            <a:ext cx="11459981" cy="751075"/>
          </a:xfrm>
        </p:spPr>
        <p:txBody>
          <a:bodyPr>
            <a:normAutofit/>
          </a:bodyPr>
          <a:lstStyle/>
          <a:p>
            <a:r>
              <a:rPr lang="en-US" altLang="zh-CN" sz="3400" dirty="0">
                <a:solidFill>
                  <a:srgbClr val="7030A0"/>
                </a:solidFill>
              </a:rPr>
              <a:t>Function: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to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paraphrase,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to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explain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in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simpler</a:t>
            </a:r>
            <a:r>
              <a:rPr lang="zh-CN" altLang="en-US" sz="3400" dirty="0">
                <a:solidFill>
                  <a:srgbClr val="7030A0"/>
                </a:solidFill>
              </a:rPr>
              <a:t> </a:t>
            </a:r>
            <a:r>
              <a:rPr lang="en-US" altLang="zh-CN" sz="3400" dirty="0">
                <a:solidFill>
                  <a:srgbClr val="7030A0"/>
                </a:solidFill>
              </a:rPr>
              <a:t>words</a:t>
            </a:r>
            <a:endParaRPr lang="en-US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8387A-DBDA-804C-B673-B1AFE4437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514" y="885728"/>
            <a:ext cx="10515600" cy="46447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TW" altLang="en-US" dirty="0"/>
              <a:t>也就是說
說白了（就是）
簡單來說（就是）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EF7058D-E068-644A-A487-9CE2671B99C5}"/>
              </a:ext>
            </a:extLst>
          </p:cNvPr>
          <p:cNvSpPr txBox="1">
            <a:spLocks/>
          </p:cNvSpPr>
          <p:nvPr/>
        </p:nvSpPr>
        <p:spPr>
          <a:xfrm>
            <a:off x="568376" y="3208090"/>
            <a:ext cx="11265110" cy="30280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TW" altLang="en-US" dirty="0"/>
              <a:t>社恐</a:t>
            </a:r>
            <a:r>
              <a:rPr lang="zh-TW" altLang="en-US" dirty="0">
                <a:solidFill>
                  <a:srgbClr val="FF0000"/>
                </a:solidFill>
              </a:rPr>
              <a:t>說白了就是</a:t>
            </a:r>
            <a:r>
              <a:rPr lang="en-US" altLang="zh-TW" dirty="0"/>
              <a:t>......
</a:t>
            </a:r>
            <a:r>
              <a:rPr lang="zh-TW" altLang="en-US" dirty="0"/>
              <a:t>社交天花板</a:t>
            </a:r>
            <a:r>
              <a:rPr lang="zh-TW" altLang="en-US" dirty="0">
                <a:solidFill>
                  <a:srgbClr val="FF0000"/>
                </a:solidFill>
              </a:rPr>
              <a:t>一般用來形容</a:t>
            </a:r>
            <a:r>
              <a:rPr lang="en-US" altLang="zh-TW" dirty="0"/>
              <a:t>......
</a:t>
            </a:r>
            <a:r>
              <a:rPr lang="zh-TW" altLang="en-US" dirty="0"/>
              <a:t>世代更替</a:t>
            </a:r>
            <a:r>
              <a:rPr lang="zh-TW" altLang="en-US" dirty="0">
                <a:solidFill>
                  <a:srgbClr val="FF0000"/>
                </a:solidFill>
              </a:rPr>
              <a:t>簡單來說就是</a:t>
            </a:r>
            <a:r>
              <a:rPr lang="en-US" altLang="zh-TW" dirty="0"/>
              <a:t>......
</a:t>
            </a:r>
            <a:r>
              <a:rPr lang="zh-TW" altLang="en-US" dirty="0"/>
              <a:t>中國社會的老齡化趨勢越來越嚴重，</a:t>
            </a:r>
            <a:r>
              <a:rPr lang="zh-TW" altLang="en-US" dirty="0">
                <a:solidFill>
                  <a:srgbClr val="FF0000"/>
                </a:solidFill>
              </a:rPr>
              <a:t>也就是說</a:t>
            </a:r>
            <a:r>
              <a:rPr lang="en-US" altLang="zh-TW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3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2788-419F-2A44-A9BE-5AC8188C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603636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en-US" altLang="zh-CN" dirty="0"/>
              <a:t>+VP</a:t>
            </a:r>
            <a:r>
              <a:rPr lang="zh-CN" altLang="en-US" dirty="0"/>
              <a:t>。</a:t>
            </a:r>
            <a:r>
              <a:rPr lang="en-US" altLang="zh-CN" dirty="0"/>
              <a:t>even</a:t>
            </a:r>
            <a:r>
              <a:rPr lang="zh-CN" altLang="en-US" dirty="0"/>
              <a:t>  </a:t>
            </a:r>
            <a:r>
              <a:rPr lang="en-US" altLang="zh-CN" sz="3600" dirty="0">
                <a:solidFill>
                  <a:srgbClr val="7030A0"/>
                </a:solidFill>
              </a:rPr>
              <a:t>(to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introduce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an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extreme</a:t>
            </a:r>
            <a:r>
              <a:rPr lang="zh-CN" altLang="en-US" sz="3600" dirty="0">
                <a:solidFill>
                  <a:srgbClr val="7030A0"/>
                </a:solidFill>
              </a:rPr>
              <a:t> </a:t>
            </a:r>
            <a:r>
              <a:rPr lang="en-US" altLang="zh-CN" sz="3600" dirty="0">
                <a:solidFill>
                  <a:srgbClr val="7030A0"/>
                </a:solidFill>
              </a:rPr>
              <a:t>situation)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，甚至連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E3B8B-7141-164F-BDBD-46D541A3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02" y="1435619"/>
            <a:ext cx="11917180" cy="5928121"/>
          </a:xfrm>
        </p:spPr>
        <p:txBody>
          <a:bodyPr>
            <a:normAutofit fontScale="92500"/>
          </a:bodyPr>
          <a:lstStyle/>
          <a:p>
            <a:r>
              <a:rPr lang="zh-TW" altLang="en-US" dirty="0"/>
              <a:t>中國的總和生育率長期低於</a:t>
            </a:r>
            <a:r>
              <a:rPr lang="en-US" altLang="zh-TW" dirty="0"/>
              <a:t>2.1</a:t>
            </a:r>
            <a:r>
              <a:rPr lang="zh-TW" altLang="en-US" dirty="0"/>
              <a:t>，</a:t>
            </a:r>
            <a:r>
              <a:rPr lang="zh-TW" altLang="en-US" dirty="0">
                <a:solidFill>
                  <a:srgbClr val="FF0000"/>
                </a:solidFill>
              </a:rPr>
              <a:t>甚至</a:t>
            </a:r>
            <a:r>
              <a:rPr lang="zh-TW" altLang="en-US" dirty="0"/>
              <a:t>在整個亞洲都進入了倒數。
他以前學習成績特別好， 可是最近成績不斷下降，甚至</a:t>
            </a:r>
            <a:r>
              <a:rPr lang="en-US" altLang="zh-TW" dirty="0"/>
              <a:t>......
</a:t>
            </a:r>
            <a:r>
              <a:rPr lang="zh-TW" altLang="en-US" dirty="0"/>
              <a:t>我最近太忙了，</a:t>
            </a:r>
            <a:r>
              <a:rPr lang="zh-TW" altLang="en-US" dirty="0">
                <a:solidFill>
                  <a:srgbClr val="FF0000"/>
                </a:solidFill>
              </a:rPr>
              <a:t>甚至連</a:t>
            </a:r>
            <a:r>
              <a:rPr lang="zh-TW" altLang="en-US" dirty="0"/>
              <a:t>週末</a:t>
            </a:r>
            <a:r>
              <a:rPr lang="zh-TW" altLang="en-US" dirty="0">
                <a:solidFill>
                  <a:srgbClr val="FF0000"/>
                </a:solidFill>
              </a:rPr>
              <a:t>也</a:t>
            </a:r>
            <a:r>
              <a:rPr lang="zh-TW" altLang="en-US" dirty="0"/>
              <a:t>不能休息。
我最近太忙了，甚至連</a:t>
            </a:r>
            <a:r>
              <a:rPr lang="en-US" altLang="zh-TW" dirty="0"/>
              <a:t>... </a:t>
            </a:r>
            <a:r>
              <a:rPr lang="zh-TW" altLang="en-US" dirty="0"/>
              <a:t>也</a:t>
            </a:r>
            <a:r>
              <a:rPr lang="en-US" altLang="zh-TW" dirty="0"/>
              <a:t>...</a:t>
            </a:r>
            <a:r>
              <a:rPr lang="zh-TW" altLang="en-US" dirty="0"/>
              <a:t>。
他家特別窮</a:t>
            </a:r>
            <a:r>
              <a:rPr lang="en-US" altLang="zh-TW" dirty="0"/>
              <a:t>,......
</a:t>
            </a:r>
            <a:r>
              <a:rPr lang="zh-TW" altLang="en-US" dirty="0"/>
              <a:t>這個班上什麼年齡的學生都有，甚至</a:t>
            </a:r>
            <a:r>
              <a:rPr lang="en-US" altLang="zh-TW" dirty="0"/>
              <a:t>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6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4AD3-E0E2-7F4A-B3FF-D20CD108C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甚至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还 </a:t>
            </a:r>
            <a:r>
              <a:rPr lang="en-US" altLang="zh-CN" dirty="0">
                <a:solidFill>
                  <a:srgbClr val="FF0000"/>
                </a:solidFill>
              </a:rPr>
              <a:t>V…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/……</a:t>
            </a:r>
            <a:r>
              <a:rPr lang="zh-CN" altLang="en-US" dirty="0"/>
              <a:t>，甚至</a:t>
            </a:r>
            <a:r>
              <a:rPr lang="zh-CN" altLang="en-US" dirty="0">
                <a:highlight>
                  <a:srgbClr val="FFFF00"/>
                </a:highlight>
              </a:rPr>
              <a:t>連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noun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C4D52-77EB-204B-A28A-10DD0EC1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21228"/>
            <a:ext cx="11410307" cy="5470278"/>
          </a:xfrm>
        </p:spPr>
        <p:txBody>
          <a:bodyPr>
            <a:noAutofit/>
          </a:bodyPr>
          <a:lstStyle/>
          <a:p>
            <a:pPr marL="0">
              <a:lnSpc>
                <a:spcPct val="130000"/>
              </a:lnSpc>
              <a:spcBef>
                <a:spcPts val="0"/>
              </a:spcBef>
            </a:pPr>
            <a:r>
              <a:rPr lang="zh-CN" altLang="en-US" sz="3400" dirty="0"/>
              <a:t>她很喜歡玩兒手機，甚至在學校。
她很喜歡玩兒手機，甚至吃飯的時候。
她很喜歡玩兒手機，甚至喜歡在網上跟朋友們聊天。
十年沒見，他變胖了很多，甚至連他去健身房也幾乎不能跑步。</a:t>
            </a:r>
            <a:endParaRPr lang="en-US" altLang="zh-CN" sz="3400" dirty="0"/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zh-CN" sz="3400" dirty="0"/>
              <a:t>......</a:t>
            </a:r>
            <a:r>
              <a:rPr lang="zh-CN" altLang="en-US" sz="3400" dirty="0"/>
              <a:t>，甚至連</a:t>
            </a:r>
            <a:r>
              <a:rPr lang="zh-CN" altLang="en-US" sz="3400" u="sng" dirty="0"/>
              <a:t>飛機座位</a:t>
            </a:r>
            <a:r>
              <a:rPr lang="zh-CN" altLang="en-US" sz="3400" dirty="0"/>
              <a:t>也坐不下。
</a:t>
            </a:r>
            <a:r>
              <a:rPr lang="en-US" altLang="zh-CN" sz="3400" dirty="0"/>
              <a:t>......</a:t>
            </a:r>
            <a:r>
              <a:rPr lang="zh-CN" altLang="en-US" sz="3400" dirty="0"/>
              <a:t>，甚至連</a:t>
            </a:r>
            <a:r>
              <a:rPr lang="zh-CN" altLang="en-US" sz="3400" u="sng" dirty="0"/>
              <a:t>前女友</a:t>
            </a:r>
            <a:r>
              <a:rPr lang="en-US" altLang="zh-CN" sz="3400" u="sng" dirty="0"/>
              <a:t>/</a:t>
            </a:r>
            <a:r>
              <a:rPr lang="zh-CN" altLang="en-US" sz="3400" u="sng" dirty="0"/>
              <a:t>媽媽</a:t>
            </a:r>
            <a:r>
              <a:rPr lang="zh-CN" altLang="en-US" sz="3400" dirty="0"/>
              <a:t>也沒認出他。
</a:t>
            </a:r>
            <a:r>
              <a:rPr lang="en-US" altLang="zh-CN" sz="3400" dirty="0"/>
              <a:t>......</a:t>
            </a:r>
            <a:r>
              <a:rPr lang="zh-CN" altLang="en-US" sz="3400" dirty="0"/>
              <a:t>，甚至連</a:t>
            </a:r>
            <a:r>
              <a:rPr lang="zh-CN" altLang="en-US" sz="3400" u="sng" dirty="0"/>
              <a:t>耳朵</a:t>
            </a:r>
            <a:r>
              <a:rPr lang="zh-CN" altLang="en-US" sz="3400" dirty="0"/>
              <a:t>也變大了。</a:t>
            </a:r>
            <a:endParaRPr lang="en-US" altLang="zh-CN" sz="3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65A365-E2BB-F04A-AA44-52B92BD70507}"/>
              </a:ext>
            </a:extLst>
          </p:cNvPr>
          <p:cNvSpPr txBox="1"/>
          <p:nvPr/>
        </p:nvSpPr>
        <p:spPr>
          <a:xfrm>
            <a:off x="6733394" y="1232221"/>
            <a:ext cx="192873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也玩儿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。</a:t>
            </a:r>
            <a:endParaRPr lang="en-US" sz="34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9A627-5508-BE40-B876-B2E4597D6551}"/>
              </a:ext>
            </a:extLst>
          </p:cNvPr>
          <p:cNvSpPr txBox="1"/>
          <p:nvPr/>
        </p:nvSpPr>
        <p:spPr>
          <a:xfrm>
            <a:off x="7267903" y="3778329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步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也</a:t>
            </a:r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跑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不了</a:t>
            </a:r>
            <a:endParaRPr lang="en-US" sz="3200" dirty="0">
              <a:solidFill>
                <a:srgbClr val="FF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424C5D-BA0B-B649-B9FF-DC441D54AF0D}"/>
              </a:ext>
            </a:extLst>
          </p:cNvPr>
          <p:cNvSpPr txBox="1"/>
          <p:nvPr/>
        </p:nvSpPr>
        <p:spPr>
          <a:xfrm>
            <a:off x="7267903" y="4418883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路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也</a:t>
            </a:r>
            <a:r>
              <a:rPr lang="en-US" sz="3200" dirty="0" err="1">
                <a:solidFill>
                  <a:srgbClr val="FF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走</a:t>
            </a:r>
            <a:r>
              <a:rPr lang="en-US" sz="3200" dirty="0" err="1">
                <a:latin typeface="SimSun" panose="02010600030101010101" pitchFamily="2" charset="-122"/>
                <a:ea typeface="SimSun" panose="02010600030101010101" pitchFamily="2" charset="-122"/>
              </a:rPr>
              <a:t>不了</a:t>
            </a:r>
            <a:endParaRPr lang="en-US" sz="3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C0055-ADC8-4D48-BE0C-CC900C1227A8}"/>
              </a:ext>
            </a:extLst>
          </p:cNvPr>
          <p:cNvSpPr txBox="1"/>
          <p:nvPr/>
        </p:nvSpPr>
        <p:spPr>
          <a:xfrm>
            <a:off x="8546124" y="1201443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D39057-E063-6E48-9690-CA1E09BA763C}"/>
              </a:ext>
            </a:extLst>
          </p:cNvPr>
          <p:cNvSpPr txBox="1"/>
          <p:nvPr/>
        </p:nvSpPr>
        <p:spPr>
          <a:xfrm>
            <a:off x="8546124" y="1934330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712363-22D4-1944-96A8-276F50C28C44}"/>
              </a:ext>
            </a:extLst>
          </p:cNvPr>
          <p:cNvSpPr txBox="1"/>
          <p:nvPr/>
        </p:nvSpPr>
        <p:spPr>
          <a:xfrm>
            <a:off x="10552326" y="2611438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EF1AAB-9869-A844-8740-A8FB28E61CDC}"/>
              </a:ext>
            </a:extLst>
          </p:cNvPr>
          <p:cNvSpPr txBox="1"/>
          <p:nvPr/>
        </p:nvSpPr>
        <p:spPr>
          <a:xfrm>
            <a:off x="1664678" y="3956367"/>
            <a:ext cx="42672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dirty="0"/>
              <a:t>×</a:t>
            </a:r>
          </a:p>
        </p:txBody>
      </p:sp>
    </p:spTree>
    <p:extLst>
      <p:ext uri="{BB962C8B-B14F-4D97-AF65-F5344CB8AC3E}">
        <p14:creationId xmlns:p14="http://schemas.microsoft.com/office/powerpoint/2010/main" val="107190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2575E-A09D-114E-96C7-969D485E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568" y="1356967"/>
            <a:ext cx="10515600" cy="4644725"/>
          </a:xfrm>
        </p:spPr>
        <p:txBody>
          <a:bodyPr>
            <a:normAutofit/>
          </a:bodyPr>
          <a:lstStyle/>
          <a:p>
            <a:r>
              <a:rPr lang="zh-TW" altLang="en-US" dirty="0"/>
              <a:t>她懷孕了，覺得很不舒服，甚至</a:t>
            </a:r>
            <a:r>
              <a:rPr lang="en-US" altLang="zh-TW" dirty="0"/>
              <a:t>......
</a:t>
            </a:r>
            <a:r>
              <a:rPr lang="zh-TW" altLang="en-US" dirty="0"/>
              <a:t>產假太短了，甚至</a:t>
            </a:r>
            <a:r>
              <a:rPr lang="en-US" altLang="zh-TW" dirty="0"/>
              <a:t>......
</a:t>
            </a:r>
            <a:r>
              <a:rPr lang="zh-TW" altLang="en-US" dirty="0"/>
              <a:t>房價太高了，甚至</a:t>
            </a:r>
            <a:r>
              <a:rPr lang="en-US" altLang="zh-TW" dirty="0"/>
              <a:t>......
</a:t>
            </a:r>
            <a:r>
              <a:rPr lang="zh-TW" altLang="en-US" dirty="0"/>
              <a:t>薪水太低了，甚至</a:t>
            </a:r>
            <a:r>
              <a:rPr lang="en-US" altLang="zh-TW" dirty="0"/>
              <a:t>......
</a:t>
            </a:r>
            <a:r>
              <a:rPr lang="zh-TW" altLang="en-US" dirty="0"/>
              <a:t>養孩子太累了，甚至</a:t>
            </a:r>
            <a:r>
              <a:rPr lang="en-US" altLang="zh-TW" dirty="0"/>
              <a:t>......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FE7744-826B-4F45-96A8-3DDD87424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09" y="243092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S……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en-US" dirty="0" err="1"/>
              <a:t>甚至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rgbClr val="FF0000"/>
                </a:solidFill>
              </a:rPr>
              <a:t>也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還 </a:t>
            </a:r>
            <a:r>
              <a:rPr lang="en-US" altLang="zh-CN" dirty="0">
                <a:solidFill>
                  <a:srgbClr val="FF0000"/>
                </a:solidFill>
              </a:rPr>
              <a:t>V…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/S……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甚至連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noun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也</a:t>
            </a:r>
            <a:r>
              <a:rPr lang="en-US" altLang="zh-CN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1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0C2B7-0A9A-B447-9CBA-053D5F91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zh-CN" altLang="en-US" dirty="0"/>
              <a:t>得起   </a:t>
            </a:r>
            <a:r>
              <a:rPr lang="en-US" altLang="zh-CN" dirty="0"/>
              <a:t>V</a:t>
            </a:r>
            <a:r>
              <a:rPr lang="zh-CN" altLang="en-US" dirty="0"/>
              <a:t>不起   </a:t>
            </a: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28CE9-9E01-2A4E-8E89-3D6E8E017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1" y="1106637"/>
            <a:ext cx="11131661" cy="554176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CN" dirty="0"/>
              <a:t>Many</a:t>
            </a:r>
            <a:r>
              <a:rPr lang="zh-CN" altLang="en-US" dirty="0"/>
              <a:t> </a:t>
            </a:r>
            <a:r>
              <a:rPr lang="en-US" altLang="zh-CN" dirty="0"/>
              <a:t>Chinese</a:t>
            </a:r>
            <a:r>
              <a:rPr lang="zh-CN" altLang="en-US" dirty="0"/>
              <a:t> </a:t>
            </a:r>
            <a:r>
              <a:rPr lang="en-US" altLang="zh-CN" dirty="0"/>
              <a:t>young</a:t>
            </a:r>
            <a:r>
              <a:rPr lang="zh-CN" altLang="en-US" dirty="0"/>
              <a:t> </a:t>
            </a:r>
            <a:r>
              <a:rPr lang="en-US" altLang="zh-CN" dirty="0"/>
              <a:t>people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three</a:t>
            </a:r>
            <a:r>
              <a:rPr lang="zh-CN" altLang="en-US" dirty="0"/>
              <a:t> </a:t>
            </a:r>
            <a:r>
              <a:rPr lang="en-US" altLang="zh-CN" dirty="0"/>
              <a:t>children.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dirty="0"/>
              <a:t>很多中國的年輕人</a:t>
            </a:r>
            <a:r>
              <a:rPr lang="zh-TW" altLang="en-US" dirty="0">
                <a:solidFill>
                  <a:srgbClr val="FF0000"/>
                </a:solidFill>
              </a:rPr>
              <a:t>養不起</a:t>
            </a:r>
            <a:r>
              <a:rPr lang="zh-TW" altLang="en-US" dirty="0"/>
              <a:t>三個孩子。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en-US" altLang="zh-CN" dirty="0"/>
              <a:t>She</a:t>
            </a:r>
            <a:r>
              <a:rPr lang="zh-CN" altLang="en-US" dirty="0"/>
              <a:t> </a:t>
            </a:r>
            <a:r>
              <a:rPr lang="en-US" altLang="zh-CN" dirty="0"/>
              <a:t>can’t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rent</a:t>
            </a:r>
            <a:r>
              <a:rPr lang="zh-CN" altLang="en-US" dirty="0"/>
              <a:t> </a:t>
            </a:r>
            <a:r>
              <a:rPr lang="en-US" altLang="zh-CN" dirty="0"/>
              <a:t>an</a:t>
            </a:r>
            <a:r>
              <a:rPr lang="zh-CN" altLang="en-US" dirty="0"/>
              <a:t> </a:t>
            </a:r>
            <a:r>
              <a:rPr lang="en-US" altLang="zh-CN" dirty="0"/>
              <a:t>apartment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New</a:t>
            </a:r>
            <a:r>
              <a:rPr lang="zh-CN" altLang="en-US" dirty="0"/>
              <a:t> </a:t>
            </a:r>
            <a:r>
              <a:rPr lang="en-US" altLang="zh-CN" dirty="0"/>
              <a:t>York.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dirty="0"/>
              <a:t>她</a:t>
            </a:r>
            <a:r>
              <a:rPr lang="zh-TW" altLang="en-US" dirty="0">
                <a:solidFill>
                  <a:srgbClr val="FF0000"/>
                </a:solidFill>
              </a:rPr>
              <a:t>租不起</a:t>
            </a:r>
            <a:r>
              <a:rPr lang="zh-TW" altLang="en-US" dirty="0"/>
              <a:t>紐約的房子。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en-US" altLang="zh-CN" dirty="0"/>
              <a:t>His</a:t>
            </a:r>
            <a:r>
              <a:rPr lang="zh-CN" altLang="en-US" dirty="0"/>
              <a:t> </a:t>
            </a:r>
            <a:r>
              <a:rPr lang="en-US" altLang="zh-CN" dirty="0"/>
              <a:t>parents</a:t>
            </a:r>
            <a:r>
              <a:rPr lang="zh-CN" altLang="en-US" dirty="0"/>
              <a:t> </a:t>
            </a:r>
            <a:r>
              <a:rPr lang="en-US" altLang="zh-CN" dirty="0"/>
              <a:t>cannot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his</a:t>
            </a:r>
            <a:r>
              <a:rPr lang="zh-CN" altLang="en-US" dirty="0"/>
              <a:t> </a:t>
            </a:r>
            <a:r>
              <a:rPr lang="en-US" altLang="zh-CN" dirty="0"/>
              <a:t>university</a:t>
            </a:r>
            <a:r>
              <a:rPr lang="zh-CN" altLang="en-US" dirty="0"/>
              <a:t> </a:t>
            </a:r>
            <a:r>
              <a:rPr lang="en-US" altLang="zh-CN" dirty="0"/>
              <a:t>tuition</a:t>
            </a:r>
            <a:r>
              <a:rPr lang="zh-CN" altLang="en-US" dirty="0"/>
              <a:t> </a:t>
            </a:r>
            <a:r>
              <a:rPr lang="en-US" altLang="zh-CN" dirty="0"/>
              <a:t>fee.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dirty="0"/>
              <a:t>他父母</a:t>
            </a:r>
            <a:r>
              <a:rPr lang="zh-TW" altLang="en-US" dirty="0">
                <a:solidFill>
                  <a:srgbClr val="FF0000"/>
                </a:solidFill>
              </a:rPr>
              <a:t>負擔不起</a:t>
            </a:r>
            <a:r>
              <a:rPr lang="zh-TW" altLang="en-US" dirty="0"/>
              <a:t>他的大學學費。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en-US" altLang="zh-CN" dirty="0"/>
              <a:t>Ordinary people can’t afford that restaurant.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dirty="0"/>
              <a:t>普通人</a:t>
            </a:r>
            <a:r>
              <a:rPr lang="zh-TW" altLang="en-US" dirty="0">
                <a:solidFill>
                  <a:srgbClr val="FF0000"/>
                </a:solidFill>
              </a:rPr>
              <a:t>吃不起</a:t>
            </a:r>
            <a:r>
              <a:rPr lang="zh-TW" altLang="en-US" dirty="0"/>
              <a:t>那家餐廳。</a:t>
            </a:r>
            <a:endParaRPr lang="en-US" altLang="zh-TW" dirty="0"/>
          </a:p>
          <a:p>
            <a:pPr>
              <a:lnSpc>
                <a:spcPct val="120000"/>
              </a:lnSpc>
            </a:pPr>
            <a:r>
              <a:rPr lang="en-US" altLang="zh-CN" dirty="0"/>
              <a:t>Can</a:t>
            </a:r>
            <a:r>
              <a:rPr lang="zh-CN" altLang="en-US" dirty="0"/>
              <a:t> </a:t>
            </a:r>
            <a:r>
              <a:rPr lang="en-US" altLang="zh-CN" dirty="0"/>
              <a:t>you</a:t>
            </a:r>
            <a:r>
              <a:rPr lang="zh-CN" altLang="en-US" dirty="0"/>
              <a:t> </a:t>
            </a:r>
            <a:r>
              <a:rPr lang="en-US" altLang="zh-CN" dirty="0"/>
              <a:t>afford</a:t>
            </a:r>
            <a:r>
              <a:rPr lang="zh-CN" altLang="en-US" dirty="0"/>
              <a:t> </a:t>
            </a:r>
            <a:r>
              <a:rPr lang="en-US" altLang="zh-CN" dirty="0"/>
              <a:t>this</a:t>
            </a:r>
            <a:r>
              <a:rPr lang="zh-CN" altLang="en-US" dirty="0"/>
              <a:t> </a:t>
            </a:r>
            <a:r>
              <a:rPr lang="en-US" altLang="zh-CN" dirty="0"/>
              <a:t>dress?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84243C-5EA3-DB4D-A572-194F2A170C47}"/>
              </a:ext>
            </a:extLst>
          </p:cNvPr>
          <p:cNvSpPr txBox="1"/>
          <p:nvPr/>
        </p:nvSpPr>
        <p:spPr>
          <a:xfrm>
            <a:off x="9857273" y="138403"/>
            <a:ext cx="22435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hlinkClick r:id="rId2"/>
              </a:rPr>
              <a:t>https://resources.allsetlearning.com/chinese/grammar/Advanced_potential_complements</a:t>
            </a:r>
            <a:r>
              <a:rPr lang="zh-CN" altLang="en-US" sz="1400" dirty="0"/>
              <a:t>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DD71A8-28C0-2A46-AB0B-C8DE74573BAB}"/>
              </a:ext>
            </a:extLst>
          </p:cNvPr>
          <p:cNvSpPr txBox="1"/>
          <p:nvPr/>
        </p:nvSpPr>
        <p:spPr>
          <a:xfrm>
            <a:off x="5721246" y="6037729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此处插入一张高价裙子的图片</a:t>
            </a:r>
            <a:endParaRPr lang="en-US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91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93</TotalTime>
  <Words>1102</Words>
  <Application>Microsoft Macintosh PowerPoint</Application>
  <PresentationFormat>Widescreen</PresentationFormat>
  <Paragraphs>61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第八課 中國的三胎政策</vt:lpstr>
      <vt:lpstr> 扭轉...... 的趨勢</vt:lpstr>
      <vt:lpstr>要想...... ，S+(就)應該/必須... If (S) want to……, S should/must…</vt:lpstr>
      <vt:lpstr>……，也就是（說）……。   in other words  / that is to say… (Function: to paraphrase, to explain in simpler words)</vt:lpstr>
      <vt:lpstr>Function: to paraphrase, to explain in simpler words</vt:lpstr>
      <vt:lpstr>……，甚至+VP。even  (to introduce an extreme situation) ……，甚至連+ a noun/noun phrase 也…</vt:lpstr>
      <vt:lpstr>……，甚至…也/还 V… /……，甚至連+ a noun 也…</vt:lpstr>
      <vt:lpstr>S……，(S)甚至…也/還 V… /S……，(S)甚至連+ a noun 也…</vt:lpstr>
      <vt:lpstr>V得起   V不起   can / cannot afford</vt:lpstr>
      <vt:lpstr>S本來就…，…(under a certain condition)…(就)更…了。</vt:lpstr>
      <vt:lpstr>……。尤其(是) +NP ，……。</vt:lpstr>
      <vt:lpstr>…應該…；否則……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11</cp:revision>
  <dcterms:created xsi:type="dcterms:W3CDTF">2023-09-09T21:20:03Z</dcterms:created>
  <dcterms:modified xsi:type="dcterms:W3CDTF">2023-12-27T00:41:14Z</dcterms:modified>
</cp:coreProperties>
</file>