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67" r:id="rId3"/>
    <p:sldId id="260" r:id="rId4"/>
    <p:sldId id="262" r:id="rId5"/>
    <p:sldId id="271" r:id="rId6"/>
    <p:sldId id="266" r:id="rId7"/>
    <p:sldId id="281" r:id="rId8"/>
    <p:sldId id="279" r:id="rId9"/>
    <p:sldId id="280" r:id="rId10"/>
    <p:sldId id="276" r:id="rId11"/>
    <p:sldId id="263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/>
    <p:restoredTop sz="94655"/>
  </p:normalViewPr>
  <p:slideViewPr>
    <p:cSldViewPr snapToGrid="0" snapToObjects="1">
      <p:cViewPr varScale="1">
        <p:scale>
          <a:sx n="124" d="100"/>
          <a:sy n="124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D9897-884C-C94B-81BD-A089AACD5A5A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87734-B14F-1F45-AF10-9391DCD8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35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2023</a:t>
            </a:r>
            <a:r>
              <a:rPr lang="zh-CN" altLang="en-US" dirty="0"/>
              <a:t> </a:t>
            </a:r>
            <a:r>
              <a:rPr lang="en-US" altLang="zh-CN" dirty="0"/>
              <a:t>spring</a:t>
            </a:r>
            <a:r>
              <a:rPr lang="zh-CN" altLang="en-US" dirty="0"/>
              <a:t> 没来得及讲，周四讲的，前面要加快，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771AF2-0504-314E-B462-1EB1F7B802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1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s.allsetlearning.com/chinese/grammar/Advanced_potential_complem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78391-0968-E442-99B6-438C2034E8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第八课</a:t>
            </a:r>
            <a:r>
              <a:rPr lang="zh-CN" altLang="en-US" dirty="0"/>
              <a:t> 中国的三胎政策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1BCBE-D092-7F47-AAB1-461FB6E140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句型练习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115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D0A72-38ED-BC4B-B667-59B7DED7C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825" y="943739"/>
            <a:ext cx="9992346" cy="142802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altLang="zh-CN" sz="3200" dirty="0">
                <a:cs typeface="STSong" panose="02010600040101010101" pitchFamily="2" charset="-122"/>
              </a:rPr>
              <a:t>She’s </a:t>
            </a:r>
            <a:r>
              <a:rPr lang="en-US" altLang="zh-CN" sz="32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already</a:t>
            </a:r>
            <a:r>
              <a:rPr lang="en-US" altLang="zh-CN" sz="3200" dirty="0">
                <a:effectLst/>
                <a:cs typeface="STSong" panose="02010600040101010101" pitchFamily="2" charset="-122"/>
              </a:rPr>
              <a:t> very</a:t>
            </a:r>
            <a:r>
              <a:rPr lang="zh-CN" altLang="en-US" sz="3200" dirty="0">
                <a:effectLst/>
                <a:cs typeface="STSong" panose="02010600040101010101" pitchFamily="2" charset="-122"/>
              </a:rPr>
              <a:t> </a:t>
            </a:r>
            <a:r>
              <a:rPr lang="en-US" altLang="zh-CN" sz="3200" dirty="0">
                <a:effectLst/>
                <a:cs typeface="STSong" panose="02010600040101010101" pitchFamily="2" charset="-122"/>
              </a:rPr>
              <a:t>tall</a:t>
            </a:r>
            <a:r>
              <a:rPr lang="zh-CN" altLang="en-US" sz="3200" dirty="0">
                <a:effectLst/>
                <a:cs typeface="STSong" panose="02010600040101010101" pitchFamily="2" charset="-122"/>
              </a:rPr>
              <a:t>；</a:t>
            </a:r>
            <a:r>
              <a:rPr lang="en-US" altLang="zh-CN" sz="3200" dirty="0">
                <a:effectLst/>
                <a:cs typeface="STSong" panose="02010600040101010101" pitchFamily="2" charset="-122"/>
              </a:rPr>
              <a:t>she’s </a:t>
            </a:r>
            <a:r>
              <a:rPr lang="en-US" altLang="zh-CN" sz="32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even taller </a:t>
            </a:r>
            <a:r>
              <a:rPr lang="en-US" altLang="zh-CN" sz="3200" u="sng" dirty="0">
                <a:effectLst/>
                <a:cs typeface="STSong" panose="02010600040101010101" pitchFamily="2" charset="-122"/>
              </a:rPr>
              <a:t>in high</a:t>
            </a:r>
            <a:r>
              <a:rPr lang="zh-CN" altLang="en-US" sz="3200" u="sng" dirty="0">
                <a:effectLst/>
                <a:cs typeface="STSong" panose="02010600040101010101" pitchFamily="2" charset="-122"/>
              </a:rPr>
              <a:t> </a:t>
            </a:r>
            <a:r>
              <a:rPr lang="en-US" altLang="zh-CN" sz="3200" u="sng" dirty="0">
                <a:effectLst/>
                <a:cs typeface="STSong" panose="02010600040101010101" pitchFamily="2" charset="-122"/>
              </a:rPr>
              <a:t>heel.</a:t>
            </a:r>
            <a:endParaRPr lang="en-US" altLang="zh-CN" sz="3200" dirty="0">
              <a:effectLst/>
              <a:cs typeface="STSong" panose="02010600040101010101" pitchFamily="2" charset="-122"/>
            </a:endParaRPr>
          </a:p>
          <a:p>
            <a:pPr marL="0" indent="0">
              <a:lnSpc>
                <a:spcPct val="100000"/>
              </a:lnSpc>
              <a:spcAft>
                <a:spcPts val="500"/>
              </a:spcAft>
              <a:buNone/>
            </a:pPr>
            <a:r>
              <a:rPr lang="zh-CN" altLang="en-US" sz="4000" dirty="0">
                <a:effectLst/>
                <a:cs typeface="STSong" panose="02010600040101010101" pitchFamily="2" charset="-122"/>
              </a:rPr>
              <a:t>  她</a:t>
            </a:r>
            <a:r>
              <a:rPr lang="zh-CN" altLang="en-US" sz="40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本来就</a:t>
            </a:r>
            <a:r>
              <a:rPr lang="zh-CN" altLang="en-US" sz="4000" dirty="0">
                <a:effectLst/>
                <a:cs typeface="STSong" panose="02010600040101010101" pitchFamily="2" charset="-122"/>
              </a:rPr>
              <a:t>很高，</a:t>
            </a:r>
            <a:r>
              <a:rPr lang="zh-CN" altLang="en-US" sz="4000" u="sng" dirty="0">
                <a:effectLst/>
                <a:cs typeface="STSong" panose="02010600040101010101" pitchFamily="2" charset="-122"/>
              </a:rPr>
              <a:t>穿上</a:t>
            </a:r>
            <a:r>
              <a:rPr lang="zh-CN" altLang="en-US" sz="4000" u="sng" dirty="0">
                <a:cs typeface="STSong" panose="02010600040101010101" pitchFamily="2" charset="-122"/>
              </a:rPr>
              <a:t>高跟鞋</a:t>
            </a:r>
            <a:r>
              <a:rPr lang="zh-CN" altLang="en-US" sz="40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就更</a:t>
            </a:r>
            <a:r>
              <a:rPr lang="zh-CN" altLang="en-US" sz="4000" dirty="0">
                <a:effectLst/>
                <a:cs typeface="STSong" panose="02010600040101010101" pitchFamily="2" charset="-122"/>
              </a:rPr>
              <a:t>高了。</a:t>
            </a:r>
            <a:endParaRPr lang="en-US" altLang="zh-CN" sz="4000" dirty="0">
              <a:effectLst/>
              <a:cs typeface="STSong" panose="02010600040101010101" pitchFamily="2" charset="-122"/>
            </a:endParaRPr>
          </a:p>
          <a:p>
            <a:pPr marL="0" indent="0">
              <a:lnSpc>
                <a:spcPct val="100000"/>
              </a:lnSpc>
              <a:spcAft>
                <a:spcPts val="500"/>
              </a:spcAft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B66913-4A64-6A4A-B158-1E848FB04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34" y="125991"/>
            <a:ext cx="10515600" cy="882907"/>
          </a:xfrm>
        </p:spPr>
        <p:txBody>
          <a:bodyPr>
            <a:noAutofit/>
          </a:bodyPr>
          <a:lstStyle/>
          <a:p>
            <a:r>
              <a:rPr lang="en-US" altLang="zh-CN" sz="4000" dirty="0"/>
              <a:t>S</a:t>
            </a:r>
            <a:r>
              <a:rPr lang="zh-CN" altLang="en-US" sz="4000" dirty="0"/>
              <a:t>本来就</a:t>
            </a:r>
            <a:r>
              <a:rPr lang="en-US" altLang="zh-CN" sz="4000" dirty="0"/>
              <a:t>…</a:t>
            </a:r>
            <a:r>
              <a:rPr lang="zh-CN" altLang="en-US" sz="4000" dirty="0"/>
              <a:t>，</a:t>
            </a:r>
            <a:r>
              <a:rPr lang="en-US" altLang="zh-CN" sz="3200" dirty="0"/>
              <a:t>…(</a:t>
            </a:r>
            <a:r>
              <a:rPr lang="en-US" altLang="zh-CN" sz="3200" u="sng" dirty="0"/>
              <a:t>under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a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certain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condition</a:t>
            </a:r>
            <a:r>
              <a:rPr lang="en-US" altLang="zh-CN" sz="3200" dirty="0"/>
              <a:t>)…(</a:t>
            </a:r>
            <a:r>
              <a:rPr lang="zh-CN" altLang="en-US" sz="4000" dirty="0"/>
              <a:t>就</a:t>
            </a:r>
            <a:r>
              <a:rPr lang="en-US" altLang="zh-CN" sz="4000" dirty="0"/>
              <a:t>)</a:t>
            </a:r>
            <a:r>
              <a:rPr lang="zh-CN" altLang="en-US" sz="4000" dirty="0"/>
              <a:t>更</a:t>
            </a:r>
            <a:r>
              <a:rPr lang="en-US" altLang="zh-CN" sz="4000" dirty="0"/>
              <a:t>…</a:t>
            </a:r>
            <a:r>
              <a:rPr lang="zh-CN" altLang="en-US" sz="4000" dirty="0">
                <a:highlight>
                  <a:srgbClr val="FFFF00"/>
                </a:highlight>
              </a:rPr>
              <a:t>了</a:t>
            </a:r>
            <a:r>
              <a:rPr lang="zh-CN" altLang="en-US" sz="4000" dirty="0"/>
              <a:t>。</a:t>
            </a:r>
            <a:endParaRPr lang="en-US" sz="4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58CDD2-ECDD-AE43-BF68-5B164BFF14BC}"/>
              </a:ext>
            </a:extLst>
          </p:cNvPr>
          <p:cNvSpPr txBox="1">
            <a:spLocks/>
          </p:cNvSpPr>
          <p:nvPr/>
        </p:nvSpPr>
        <p:spPr>
          <a:xfrm>
            <a:off x="341825" y="2336650"/>
            <a:ext cx="10515600" cy="1264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本来</a:t>
            </a:r>
            <a:r>
              <a:rPr lang="zh-CN" altLang="en-US" dirty="0"/>
              <a:t>房子</a:t>
            </a:r>
            <a:r>
              <a:rPr lang="zh-CN" altLang="en-US" dirty="0">
                <a:solidFill>
                  <a:srgbClr val="FF0000"/>
                </a:solidFill>
              </a:rPr>
              <a:t>就</a:t>
            </a:r>
            <a:r>
              <a:rPr lang="zh-CN" altLang="en-US" dirty="0"/>
              <a:t>不大，</a:t>
            </a:r>
            <a:r>
              <a:rPr lang="zh-CN" altLang="en-US" u="sng" dirty="0"/>
              <a:t>再生三个孩子</a:t>
            </a:r>
            <a:r>
              <a:rPr lang="zh-CN" altLang="en-US" dirty="0"/>
              <a:t>，只能让孩子们叠起来睡了。（就更挤了！）</a:t>
            </a: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55813E-FD88-FC49-B9F2-FE6247002FDF}"/>
              </a:ext>
            </a:extLst>
          </p:cNvPr>
          <p:cNvSpPr txBox="1">
            <a:spLocks/>
          </p:cNvSpPr>
          <p:nvPr/>
        </p:nvSpPr>
        <p:spPr>
          <a:xfrm>
            <a:off x="404078" y="3699512"/>
            <a:ext cx="10391093" cy="3935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dirty="0"/>
              <a:t>我父母的经济负担</a:t>
            </a:r>
            <a:r>
              <a:rPr lang="zh-CN" altLang="en-US" dirty="0">
                <a:solidFill>
                  <a:srgbClr val="FF0000"/>
                </a:solidFill>
              </a:rPr>
              <a:t>本来就</a:t>
            </a:r>
            <a:r>
              <a:rPr lang="zh-CN" altLang="en-US" dirty="0"/>
              <a:t>很重，现在</a:t>
            </a:r>
            <a:r>
              <a:rPr lang="en-US" altLang="zh-CN" dirty="0"/>
              <a:t>……</a:t>
            </a:r>
            <a:r>
              <a:rPr lang="zh-CN" altLang="en-US" dirty="0"/>
              <a:t>，我们的生活更难了。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我的薪水</a:t>
            </a:r>
            <a:r>
              <a:rPr lang="zh-CN" altLang="en-US" dirty="0">
                <a:solidFill>
                  <a:srgbClr val="FF0000"/>
                </a:solidFill>
              </a:rPr>
              <a:t>本来就</a:t>
            </a:r>
            <a:r>
              <a:rPr lang="zh-CN" altLang="en-US" dirty="0"/>
              <a:t>很低，</a:t>
            </a:r>
            <a:r>
              <a:rPr lang="en-US" altLang="zh-CN" dirty="0"/>
              <a:t>……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她怀孕了，</a:t>
            </a:r>
            <a:r>
              <a:rPr lang="zh-CN" altLang="en-US" dirty="0">
                <a:solidFill>
                  <a:srgbClr val="FF0000"/>
                </a:solidFill>
              </a:rPr>
              <a:t>本来就</a:t>
            </a:r>
            <a:r>
              <a:rPr lang="zh-CN" altLang="en-US" dirty="0"/>
              <a:t>觉得很不舒服，</a:t>
            </a:r>
            <a:r>
              <a:rPr lang="en-US" altLang="zh-CN" dirty="0"/>
              <a:t>……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9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883DD-93A4-0347-8B49-77E3B486B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612" y="86803"/>
            <a:ext cx="10515600" cy="882907"/>
          </a:xfrm>
        </p:spPr>
        <p:txBody>
          <a:bodyPr/>
          <a:lstStyle/>
          <a:p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en-US" dirty="0" err="1"/>
              <a:t>尤其</a:t>
            </a:r>
            <a:r>
              <a:rPr lang="en-US" dirty="0"/>
              <a:t>(</a:t>
            </a:r>
            <a:r>
              <a:rPr lang="en-US" dirty="0" err="1"/>
              <a:t>是</a:t>
            </a:r>
            <a:r>
              <a:rPr lang="en-US" dirty="0"/>
              <a:t>)</a:t>
            </a:r>
            <a:r>
              <a:rPr lang="zh-CN" altLang="en-US" dirty="0"/>
              <a:t> </a:t>
            </a:r>
            <a:r>
              <a:rPr lang="en-US" altLang="zh-CN" dirty="0"/>
              <a:t>+NP</a:t>
            </a:r>
            <a:r>
              <a:rPr lang="zh-CN" altLang="en-US" dirty="0"/>
              <a:t> 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FB398-C198-BE44-8353-A6F076BF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969710"/>
            <a:ext cx="11251474" cy="541802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400" dirty="0"/>
              <a:t>大部分的年轻人在职场中打拼的压力都是非常大的。</a:t>
            </a:r>
            <a:r>
              <a:rPr lang="zh-CN" altLang="en-US" sz="3400" dirty="0">
                <a:highlight>
                  <a:srgbClr val="FFFF00"/>
                </a:highlight>
              </a:rPr>
              <a:t>尤其</a:t>
            </a:r>
            <a:r>
              <a:rPr lang="zh-CN" altLang="en-US" sz="3400" dirty="0"/>
              <a:t>女性一旦怀孕，就有丢掉工作的风险。</a:t>
            </a:r>
            <a:r>
              <a:rPr lang="en-US" sz="3400" dirty="0"/>
              <a:t> </a:t>
            </a:r>
          </a:p>
          <a:p>
            <a:pPr>
              <a:lnSpc>
                <a:spcPct val="120000"/>
              </a:lnSpc>
            </a:pPr>
            <a:r>
              <a:rPr lang="zh-CN" altLang="en-US" sz="3400" dirty="0"/>
              <a:t>“我家人总催我生二胎，</a:t>
            </a:r>
            <a:r>
              <a:rPr lang="zh-CN" altLang="en-US" sz="3400" dirty="0">
                <a:highlight>
                  <a:srgbClr val="FFFF00"/>
                </a:highlight>
              </a:rPr>
              <a:t>尤其是</a:t>
            </a:r>
            <a:r>
              <a:rPr lang="zh-CN" altLang="en-US" sz="3400" dirty="0"/>
              <a:t>我婆婆，总问我打算什么时候生。”</a:t>
            </a:r>
            <a:endParaRPr lang="en-US" altLang="zh-CN" sz="3400" dirty="0"/>
          </a:p>
          <a:p>
            <a:pPr>
              <a:lnSpc>
                <a:spcPct val="120000"/>
              </a:lnSpc>
            </a:pPr>
            <a:r>
              <a:rPr lang="zh-CN" altLang="en-US" sz="3400" dirty="0"/>
              <a:t>中国人，</a:t>
            </a:r>
            <a:r>
              <a:rPr lang="zh-CN" altLang="en-US" sz="3400" dirty="0">
                <a:highlight>
                  <a:srgbClr val="FFFF00"/>
                </a:highlight>
              </a:rPr>
              <a:t>尤其是</a:t>
            </a:r>
            <a:r>
              <a:rPr lang="en-US" altLang="zh-CN" sz="3400" dirty="0"/>
              <a:t>_____</a:t>
            </a:r>
            <a:r>
              <a:rPr lang="zh-CN" altLang="en-US" sz="3400" dirty="0"/>
              <a:t>，在祝福新婚夫妇时常常会说“祝你们早生贵子”</a:t>
            </a:r>
            <a:r>
              <a:rPr lang="en-US" sz="3400" dirty="0"/>
              <a:t> </a:t>
            </a:r>
            <a:r>
              <a:rPr lang="zh-CN" altLang="en-US" sz="3400" dirty="0"/>
              <a:t>。</a:t>
            </a:r>
            <a:endParaRPr lang="en-US" altLang="zh-CN" sz="3400" dirty="0"/>
          </a:p>
          <a:p>
            <a:pPr>
              <a:lnSpc>
                <a:spcPct val="120000"/>
              </a:lnSpc>
            </a:pPr>
            <a:r>
              <a:rPr lang="en-US" sz="3400" dirty="0" err="1"/>
              <a:t>科罗拉多的年轻人很喜欢</a:t>
            </a:r>
            <a:r>
              <a:rPr lang="en-US" altLang="zh-CN" sz="3400" dirty="0"/>
              <a:t>…</a:t>
            </a:r>
            <a:r>
              <a:rPr lang="zh-CN" altLang="en-US" sz="3400" dirty="0"/>
              <a:t>、</a:t>
            </a:r>
            <a:r>
              <a:rPr lang="en-US" altLang="zh-CN" sz="3400" dirty="0"/>
              <a:t>…</a:t>
            </a:r>
            <a:r>
              <a:rPr lang="zh-CN" altLang="en-US" sz="3400" dirty="0"/>
              <a:t>、</a:t>
            </a:r>
            <a:r>
              <a:rPr lang="en-US" altLang="zh-CN" sz="3400" dirty="0"/>
              <a:t>…</a:t>
            </a:r>
            <a:r>
              <a:rPr lang="zh-CN" altLang="en-US" sz="3400" dirty="0"/>
              <a:t>等等。</a:t>
            </a:r>
            <a:r>
              <a:rPr lang="zh-CN" altLang="en-US" sz="3400" dirty="0">
                <a:highlight>
                  <a:srgbClr val="FFFF00"/>
                </a:highlight>
              </a:rPr>
              <a:t>尤其是</a:t>
            </a:r>
            <a:r>
              <a:rPr lang="en-US" altLang="zh-CN" sz="3400" dirty="0"/>
              <a:t>…</a:t>
            </a:r>
            <a:r>
              <a:rPr lang="zh-CN" altLang="en-US" sz="3400" dirty="0"/>
              <a:t>，是很多年轻人的最爱。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82728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D657-A1A9-3044-B358-C7D7FA718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…</a:t>
            </a:r>
            <a:r>
              <a:rPr lang="zh-CN" altLang="en-US" dirty="0"/>
              <a:t>应该</a:t>
            </a:r>
            <a:r>
              <a:rPr lang="en-US" altLang="zh-CN" dirty="0"/>
              <a:t>…</a:t>
            </a:r>
            <a:r>
              <a:rPr lang="zh-CN" altLang="en-US" dirty="0"/>
              <a:t>；</a:t>
            </a:r>
            <a:r>
              <a:rPr lang="en-US" dirty="0" err="1"/>
              <a:t>否则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EB8B2-C5AE-E843-B3CE-9159CC017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0953491" cy="5326587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生了孩子，我的工作、生活</a:t>
            </a:r>
            <a:r>
              <a:rPr lang="zh-CN" altLang="en-US" dirty="0">
                <a:solidFill>
                  <a:srgbClr val="FF0000"/>
                </a:solidFill>
              </a:rPr>
              <a:t>得</a:t>
            </a:r>
            <a:r>
              <a:rPr lang="en-US" dirty="0"/>
              <a:t>(de? </a:t>
            </a:r>
            <a:r>
              <a:rPr lang="en-US" dirty="0" err="1"/>
              <a:t>děi</a:t>
            </a:r>
            <a:r>
              <a:rPr lang="en-US" dirty="0"/>
              <a:t>?) </a:t>
            </a:r>
            <a:r>
              <a:rPr lang="zh-CN" altLang="en-US" dirty="0"/>
              <a:t>有相应的保障；</a:t>
            </a:r>
            <a:r>
              <a:rPr lang="zh-CN" altLang="en-US" dirty="0">
                <a:solidFill>
                  <a:srgbClr val="FF0000"/>
                </a:solidFill>
              </a:rPr>
              <a:t>否则</a:t>
            </a:r>
            <a:r>
              <a:rPr lang="zh-CN" altLang="en-US" dirty="0"/>
              <a:t>真的没法生，生了就有事业或者生活品质降级的风险！</a:t>
            </a:r>
            <a:endParaRPr lang="en-US" altLang="zh-CN" dirty="0"/>
          </a:p>
          <a:p>
            <a:r>
              <a:rPr lang="zh-CN" altLang="en-US" dirty="0"/>
              <a:t>如果国家想让女性多生孩子，就应该</a:t>
            </a:r>
            <a:r>
              <a:rPr lang="en-US" altLang="zh-CN" dirty="0"/>
              <a:t>……</a:t>
            </a:r>
            <a:r>
              <a:rPr lang="zh-CN" altLang="en-US" dirty="0"/>
              <a:t>；否则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如果我们打算生三胎，我们就要</a:t>
            </a:r>
            <a:r>
              <a:rPr lang="en-US" altLang="zh-CN" dirty="0"/>
              <a:t>……</a:t>
            </a:r>
            <a:r>
              <a:rPr lang="zh-CN" altLang="en-US" dirty="0"/>
              <a:t>；否则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如果你想减轻父母的经济负担，你就应该</a:t>
            </a:r>
            <a:r>
              <a:rPr lang="en-US" altLang="zh-CN" dirty="0"/>
              <a:t>……</a:t>
            </a:r>
            <a:r>
              <a:rPr lang="zh-CN" altLang="en-US" dirty="0"/>
              <a:t>；否则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在职场中遇到困难时应该</a:t>
            </a:r>
            <a:r>
              <a:rPr lang="en-US" altLang="zh-CN" dirty="0"/>
              <a:t>……</a:t>
            </a:r>
            <a:r>
              <a:rPr lang="zh-CN" altLang="en-US" dirty="0"/>
              <a:t>；否则</a:t>
            </a:r>
            <a:r>
              <a:rPr lang="en-US" altLang="zh-CN" dirty="0"/>
              <a:t>……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FE20E9-7565-6046-9550-86CE00D28417}"/>
              </a:ext>
            </a:extLst>
          </p:cNvPr>
          <p:cNvSpPr txBox="1"/>
          <p:nvPr/>
        </p:nvSpPr>
        <p:spPr>
          <a:xfrm>
            <a:off x="4468583" y="209603"/>
            <a:ext cx="1125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otherwise</a:t>
            </a:r>
          </a:p>
        </p:txBody>
      </p:sp>
    </p:spTree>
    <p:extLst>
      <p:ext uri="{BB962C8B-B14F-4D97-AF65-F5344CB8AC3E}">
        <p14:creationId xmlns:p14="http://schemas.microsoft.com/office/powerpoint/2010/main" val="289788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35C3-8F71-704E-871B-C9288143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扭转</a:t>
            </a:r>
            <a:r>
              <a:rPr lang="en-US" altLang="zh-CN" dirty="0"/>
              <a:t>……</a:t>
            </a:r>
            <a:r>
              <a:rPr lang="zh-CN" altLang="en-US" dirty="0"/>
              <a:t>的趋势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DAC44-22CC-F54C-AEED-D0EB7F978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44" y="1087276"/>
            <a:ext cx="12330547" cy="4644725"/>
          </a:xfrm>
        </p:spPr>
        <p:txBody>
          <a:bodyPr>
            <a:normAutofit/>
          </a:bodyPr>
          <a:lstStyle/>
          <a:p>
            <a:r>
              <a:rPr lang="en-US" dirty="0" err="1"/>
              <a:t>为了</a:t>
            </a:r>
            <a:r>
              <a:rPr lang="en-US" dirty="0" err="1">
                <a:solidFill>
                  <a:srgbClr val="FF0000"/>
                </a:solidFill>
              </a:rPr>
              <a:t>扭转</a:t>
            </a:r>
            <a:r>
              <a:rPr lang="en-US" dirty="0" err="1"/>
              <a:t>人口老龄</a:t>
            </a:r>
            <a:r>
              <a:rPr lang="en-US" dirty="0" err="1">
                <a:highlight>
                  <a:srgbClr val="FFFF00"/>
                </a:highlight>
              </a:rPr>
              <a:t>化</a:t>
            </a:r>
            <a:r>
              <a:rPr lang="en-US" dirty="0" err="1">
                <a:solidFill>
                  <a:srgbClr val="FF0000"/>
                </a:solidFill>
              </a:rPr>
              <a:t>的趋势</a:t>
            </a:r>
            <a:r>
              <a:rPr lang="zh-CN" altLang="en-US" dirty="0"/>
              <a:t>，中国政府开始实行三胎政策。</a:t>
            </a:r>
            <a:endParaRPr lang="en-US" altLang="zh-CN" dirty="0"/>
          </a:p>
          <a:p>
            <a:r>
              <a:rPr lang="en-US" dirty="0" err="1"/>
              <a:t>为了</a:t>
            </a:r>
            <a:r>
              <a:rPr lang="en-US" dirty="0" err="1">
                <a:solidFill>
                  <a:srgbClr val="FF0000"/>
                </a:solidFill>
              </a:rPr>
              <a:t>扭转</a:t>
            </a:r>
            <a:r>
              <a:rPr lang="en-US" dirty="0" err="1"/>
              <a:t>生育率</a:t>
            </a:r>
            <a:r>
              <a:rPr lang="en-US" u="sng" dirty="0" err="1"/>
              <a:t>不断</a:t>
            </a:r>
            <a:r>
              <a:rPr lang="en-US" dirty="0" err="1">
                <a:highlight>
                  <a:srgbClr val="FFFF00"/>
                </a:highlight>
              </a:rPr>
              <a:t>降低</a:t>
            </a:r>
            <a:r>
              <a:rPr lang="en-US" dirty="0" err="1">
                <a:solidFill>
                  <a:srgbClr val="FF0000"/>
                </a:solidFill>
              </a:rPr>
              <a:t>的趋势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为了</a:t>
            </a:r>
            <a:r>
              <a:rPr lang="en-US" dirty="0" err="1">
                <a:solidFill>
                  <a:srgbClr val="FF0000"/>
                </a:solidFill>
              </a:rPr>
              <a:t>扭转</a:t>
            </a:r>
            <a:r>
              <a:rPr lang="en-US" dirty="0" err="1"/>
              <a:t>新冠</a:t>
            </a:r>
            <a:r>
              <a:rPr lang="en-US" u="sng" dirty="0" err="1"/>
              <a:t>感染</a:t>
            </a:r>
            <a:r>
              <a:rPr lang="en-US" dirty="0" err="1"/>
              <a:t>人数不断</a:t>
            </a:r>
            <a:r>
              <a:rPr lang="en-US" u="sng" dirty="0" err="1">
                <a:highlight>
                  <a:srgbClr val="FFFF00"/>
                </a:highlight>
              </a:rPr>
              <a:t>增加</a:t>
            </a:r>
            <a:r>
              <a:rPr lang="en-US" dirty="0" err="1">
                <a:solidFill>
                  <a:srgbClr val="FF0000"/>
                </a:solidFill>
              </a:rPr>
              <a:t>的趋势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为了</a:t>
            </a:r>
            <a:r>
              <a:rPr lang="en-US" dirty="0" err="1">
                <a:solidFill>
                  <a:srgbClr val="FF0000"/>
                </a:solidFill>
              </a:rPr>
              <a:t>扭转</a:t>
            </a:r>
            <a:r>
              <a:rPr lang="en-US" dirty="0" err="1"/>
              <a:t>贫富差距不断</a:t>
            </a:r>
            <a:r>
              <a:rPr lang="en-US" u="sng" dirty="0" err="1">
                <a:highlight>
                  <a:srgbClr val="FFFF00"/>
                </a:highlight>
              </a:rPr>
              <a:t>扩大</a:t>
            </a:r>
            <a:r>
              <a:rPr lang="en-US" dirty="0" err="1">
                <a:solidFill>
                  <a:srgbClr val="FF0000"/>
                </a:solidFill>
              </a:rPr>
              <a:t>的趋势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703EA-9D30-CD45-9C32-467089B3ED86}"/>
              </a:ext>
            </a:extLst>
          </p:cNvPr>
          <p:cNvSpPr txBox="1"/>
          <p:nvPr/>
        </p:nvSpPr>
        <p:spPr>
          <a:xfrm>
            <a:off x="4012582" y="1973020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duàn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4D1B7C-41B1-094F-94E0-D6A5BFF8EC0B}"/>
              </a:ext>
            </a:extLst>
          </p:cNvPr>
          <p:cNvSpPr txBox="1"/>
          <p:nvPr/>
        </p:nvSpPr>
        <p:spPr>
          <a:xfrm>
            <a:off x="3630526" y="2906894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rǎn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1DAAF2-0371-9B42-83C3-A6AC8BE6805A}"/>
              </a:ext>
            </a:extLst>
          </p:cNvPr>
          <p:cNvSpPr txBox="1"/>
          <p:nvPr/>
        </p:nvSpPr>
        <p:spPr>
          <a:xfrm>
            <a:off x="5880245" y="2929757"/>
            <a:ext cx="617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zēng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B0BDA4-5B95-164A-AF3B-61BEF4FC1095}"/>
              </a:ext>
            </a:extLst>
          </p:cNvPr>
          <p:cNvSpPr txBox="1"/>
          <p:nvPr/>
        </p:nvSpPr>
        <p:spPr>
          <a:xfrm>
            <a:off x="4989238" y="3874047"/>
            <a:ext cx="529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kuò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01D0E5-CA41-BB4D-A54A-0F0ABD7F06EA}"/>
              </a:ext>
            </a:extLst>
          </p:cNvPr>
          <p:cNvSpPr txBox="1"/>
          <p:nvPr/>
        </p:nvSpPr>
        <p:spPr>
          <a:xfrm>
            <a:off x="689433" y="819482"/>
            <a:ext cx="3556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reverse</a:t>
            </a:r>
            <a:r>
              <a:rPr lang="zh-CN" altLang="en-US" dirty="0"/>
              <a:t>                                         </a:t>
            </a:r>
            <a:r>
              <a:rPr lang="en-US" altLang="zh-CN" dirty="0"/>
              <a:t>trend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E8D25F-2884-3D45-AEA3-4F174A787342}"/>
              </a:ext>
            </a:extLst>
          </p:cNvPr>
          <p:cNvSpPr txBox="1"/>
          <p:nvPr/>
        </p:nvSpPr>
        <p:spPr>
          <a:xfrm>
            <a:off x="2678500" y="291187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guàn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6CF45D-9F10-AA4A-A8CB-B72D815048FD}"/>
              </a:ext>
            </a:extLst>
          </p:cNvPr>
          <p:cNvSpPr txBox="1"/>
          <p:nvPr/>
        </p:nvSpPr>
        <p:spPr>
          <a:xfrm>
            <a:off x="2453982" y="3685067"/>
            <a:ext cx="707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Covid</a:t>
            </a:r>
          </a:p>
        </p:txBody>
      </p:sp>
    </p:spTree>
    <p:extLst>
      <p:ext uri="{BB962C8B-B14F-4D97-AF65-F5344CB8AC3E}">
        <p14:creationId xmlns:p14="http://schemas.microsoft.com/office/powerpoint/2010/main" val="270209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F7E10-AAE1-AF40-88AB-0DE22946E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05099"/>
            <a:ext cx="10515600" cy="113587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要想</a:t>
            </a:r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altLang="zh-CN" dirty="0"/>
              <a:t>S+(</a:t>
            </a:r>
            <a:r>
              <a:rPr lang="zh-CN" altLang="en-US" dirty="0"/>
              <a:t>就</a:t>
            </a:r>
            <a:r>
              <a:rPr lang="en-US" altLang="zh-CN" dirty="0"/>
              <a:t>)</a:t>
            </a:r>
            <a:r>
              <a:rPr lang="zh-CN" altLang="en-US" dirty="0"/>
              <a:t>应该</a:t>
            </a:r>
            <a:r>
              <a:rPr lang="en-US" altLang="zh-CN" dirty="0"/>
              <a:t>/</a:t>
            </a:r>
            <a:r>
              <a:rPr lang="zh-CN" altLang="en-US" dirty="0"/>
              <a:t>必须</a:t>
            </a:r>
            <a:r>
              <a:rPr lang="en-US" altLang="zh-CN" dirty="0"/>
              <a:t>…</a:t>
            </a:r>
            <a:br>
              <a:rPr lang="en-US" altLang="zh-CN" dirty="0"/>
            </a:br>
            <a:r>
              <a:rPr lang="en-US" altLang="zh-CN" sz="3600" dirty="0"/>
              <a:t>If</a:t>
            </a:r>
            <a:r>
              <a:rPr lang="zh-CN" altLang="en-US" sz="3600" dirty="0"/>
              <a:t> </a:t>
            </a:r>
            <a:r>
              <a:rPr lang="en-US" altLang="zh-CN" sz="3600" dirty="0"/>
              <a:t>(S)</a:t>
            </a:r>
            <a:r>
              <a:rPr lang="zh-CN" altLang="en-US" sz="3600" dirty="0"/>
              <a:t> </a:t>
            </a:r>
            <a:r>
              <a:rPr lang="en-US" altLang="zh-CN" sz="3600" dirty="0"/>
              <a:t>want</a:t>
            </a:r>
            <a:r>
              <a:rPr lang="zh-CN" altLang="en-US" sz="3600" dirty="0"/>
              <a:t> </a:t>
            </a:r>
            <a:r>
              <a:rPr lang="en-US" altLang="zh-CN" sz="3600" dirty="0"/>
              <a:t>to……,</a:t>
            </a:r>
            <a:r>
              <a:rPr lang="zh-CN" altLang="en-US" sz="3600" dirty="0"/>
              <a:t> </a:t>
            </a:r>
            <a:r>
              <a:rPr lang="en-US" altLang="zh-CN" sz="3600" dirty="0"/>
              <a:t>S</a:t>
            </a:r>
            <a:r>
              <a:rPr lang="zh-CN" altLang="en-US" sz="3600" dirty="0"/>
              <a:t> </a:t>
            </a:r>
            <a:r>
              <a:rPr lang="en-US" altLang="zh-CN" sz="3600" dirty="0"/>
              <a:t>should/must…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E3325-0D69-9D4B-85E3-C96A39CF4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40970"/>
            <a:ext cx="10515600" cy="561703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/>
              <a:t>要想达到世代更替，总和生育率应该在 </a:t>
            </a:r>
            <a:r>
              <a:rPr lang="en-US" altLang="zh-CN" dirty="0"/>
              <a:t>2.1 </a:t>
            </a:r>
            <a:r>
              <a:rPr lang="zh-CN" altLang="en-US" dirty="0"/>
              <a:t>以上。</a:t>
            </a:r>
            <a:endParaRPr lang="en-US" altLang="zh-CN" dirty="0"/>
          </a:p>
          <a:p>
            <a:r>
              <a:rPr lang="zh-CN" altLang="en-US" dirty="0"/>
              <a:t>要想提高生育率，中国政府应该</a:t>
            </a:r>
            <a:r>
              <a:rPr lang="en-US" altLang="zh-CN" dirty="0"/>
              <a:t>……</a:t>
            </a:r>
            <a:r>
              <a:rPr lang="zh-CN" altLang="en-US" dirty="0"/>
              <a:t> </a:t>
            </a:r>
            <a:endParaRPr lang="en-US" altLang="zh-CN" dirty="0"/>
          </a:p>
          <a:p>
            <a:r>
              <a:rPr lang="zh-CN" altLang="en-US" dirty="0"/>
              <a:t>要想扭转人口老龄化的趋势，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要想让育龄女性多生孩子，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要想养三个孩子，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你要</a:t>
            </a:r>
            <a:r>
              <a:rPr lang="en-US" altLang="zh-CN" dirty="0"/>
              <a:t>(</a:t>
            </a:r>
            <a:r>
              <a:rPr lang="zh-CN" altLang="en-US" dirty="0"/>
              <a:t>是</a:t>
            </a:r>
            <a:r>
              <a:rPr lang="en-US" altLang="zh-CN" dirty="0"/>
              <a:t>)</a:t>
            </a:r>
            <a:r>
              <a:rPr lang="zh-CN" altLang="en-US" dirty="0"/>
              <a:t>想</a:t>
            </a:r>
            <a:r>
              <a:rPr lang="en-US" altLang="zh-CN" dirty="0"/>
              <a:t>30</a:t>
            </a:r>
            <a:r>
              <a:rPr lang="zh-CN" altLang="en-US" dirty="0"/>
              <a:t>岁结婚，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要想发展你的孩子的想象力，</a:t>
            </a:r>
            <a:r>
              <a:rPr lang="en-US" altLang="zh-CN" dirty="0"/>
              <a:t>……</a:t>
            </a:r>
            <a:endParaRPr lang="zh-CN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10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D8660-3080-344C-837C-737AFDC17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39583"/>
            <a:ext cx="11728554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，也就是</a:t>
            </a:r>
            <a:r>
              <a:rPr lang="en-US" altLang="zh-CN" dirty="0"/>
              <a:t>(</a:t>
            </a:r>
            <a:r>
              <a:rPr lang="zh-CN" altLang="en-US" dirty="0"/>
              <a:t>说</a:t>
            </a:r>
            <a:r>
              <a:rPr lang="en-US" altLang="zh-CN" dirty="0"/>
              <a:t>)……</a:t>
            </a:r>
            <a:r>
              <a:rPr lang="zh-CN" altLang="en-US" dirty="0"/>
              <a:t>。  </a:t>
            </a:r>
            <a:r>
              <a:rPr lang="en-US" altLang="zh-CN" sz="3600" dirty="0"/>
              <a:t>in</a:t>
            </a:r>
            <a:r>
              <a:rPr lang="zh-CN" altLang="en-US" sz="3600" dirty="0"/>
              <a:t> </a:t>
            </a:r>
            <a:r>
              <a:rPr lang="en-US" altLang="zh-CN" sz="3600" dirty="0"/>
              <a:t>other</a:t>
            </a:r>
            <a:r>
              <a:rPr lang="zh-CN" altLang="en-US" sz="3600" dirty="0"/>
              <a:t> </a:t>
            </a:r>
            <a:r>
              <a:rPr lang="en-US" altLang="zh-CN" sz="3600" dirty="0"/>
              <a:t>words,</a:t>
            </a:r>
            <a:r>
              <a:rPr lang="zh-CN" altLang="en-US" sz="3600" dirty="0"/>
              <a:t> </a:t>
            </a:r>
            <a:r>
              <a:rPr lang="en-US" altLang="zh-CN" sz="3600" dirty="0"/>
              <a:t>/</a:t>
            </a:r>
            <a:r>
              <a:rPr lang="zh-CN" altLang="en-US" sz="3600" dirty="0"/>
              <a:t> </a:t>
            </a:r>
            <a:r>
              <a:rPr lang="en-US" altLang="zh-CN" sz="3600" dirty="0"/>
              <a:t>which</a:t>
            </a:r>
            <a:r>
              <a:rPr lang="zh-CN" altLang="en-US" sz="3600" dirty="0"/>
              <a:t> </a:t>
            </a:r>
            <a:r>
              <a:rPr lang="en-US" altLang="zh-CN" sz="3600" dirty="0"/>
              <a:t>means…</a:t>
            </a:r>
            <a:br>
              <a:rPr lang="en-US" altLang="zh-CN" dirty="0"/>
            </a:br>
            <a:r>
              <a:rPr lang="en-US" altLang="zh-CN" sz="3600" dirty="0">
                <a:solidFill>
                  <a:srgbClr val="7030A0"/>
                </a:solidFill>
              </a:rPr>
              <a:t>(Function: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to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paraphrase,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to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explain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in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simpler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words)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18D2C-79F4-2F47-8792-A93A0F19D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974" y="1296282"/>
            <a:ext cx="10904452" cy="5119508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要想达到世代更替， </a:t>
            </a:r>
            <a:r>
              <a:rPr lang="zh-CN" altLang="en-US" u="sng" dirty="0"/>
              <a:t>总和生育率应该在 </a:t>
            </a:r>
            <a:r>
              <a:rPr lang="en-US" altLang="zh-CN" u="sng" dirty="0"/>
              <a:t>2.1 </a:t>
            </a:r>
            <a:r>
              <a:rPr lang="zh-CN" altLang="en-US" u="sng" dirty="0"/>
              <a:t>以上</a:t>
            </a:r>
            <a:r>
              <a:rPr lang="zh-CN" altLang="en-US" dirty="0"/>
              <a:t>。</a:t>
            </a:r>
            <a:r>
              <a:rPr lang="en-US" u="sng" dirty="0" err="1">
                <a:solidFill>
                  <a:srgbClr val="FF0000"/>
                </a:solidFill>
              </a:rPr>
              <a:t>也就是</a:t>
            </a:r>
            <a:r>
              <a:rPr lang="en-US" u="sng" dirty="0" err="1"/>
              <a:t>一对育龄夫妻平均至少生两个孩子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altLang="zh-CN" dirty="0"/>
              <a:t>2020</a:t>
            </a:r>
            <a:r>
              <a:rPr lang="zh-CN" altLang="en-US" dirty="0"/>
              <a:t>年中国的总和生育率只有</a:t>
            </a:r>
            <a:r>
              <a:rPr lang="en-US" altLang="zh-CN" dirty="0"/>
              <a:t>1.3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也就是说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为了扭转生育率太低这一趋势，中国政府出台了三孩政策，</a:t>
            </a:r>
            <a:r>
              <a:rPr lang="zh-CN" altLang="en-US" dirty="0">
                <a:solidFill>
                  <a:srgbClr val="FF0000"/>
                </a:solidFill>
              </a:rPr>
              <a:t>也就是</a:t>
            </a:r>
            <a:r>
              <a:rPr lang="zh-CN" altLang="en-US" dirty="0"/>
              <a:t>政府希望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网恋常常会出现见光死的问题，</a:t>
            </a:r>
            <a:r>
              <a:rPr lang="zh-CN" altLang="en-US" dirty="0">
                <a:solidFill>
                  <a:srgbClr val="FF0000"/>
                </a:solidFill>
              </a:rPr>
              <a:t>也就是说</a:t>
            </a:r>
            <a:r>
              <a:rPr lang="en-US" altLang="zh-CN" dirty="0"/>
              <a:t>……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3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84BEF-84A8-F04E-9CE4-91175046B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773" y="134653"/>
            <a:ext cx="11459981" cy="751075"/>
          </a:xfrm>
        </p:spPr>
        <p:txBody>
          <a:bodyPr>
            <a:normAutofit/>
          </a:bodyPr>
          <a:lstStyle/>
          <a:p>
            <a:r>
              <a:rPr lang="en-US" altLang="zh-CN" sz="3400" dirty="0">
                <a:solidFill>
                  <a:srgbClr val="7030A0"/>
                </a:solidFill>
              </a:rPr>
              <a:t>Function: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to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paraphrase,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to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explain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in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simpler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words</a:t>
            </a:r>
            <a:endParaRPr lang="en-US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8387A-DBDA-804C-B673-B1AFE4437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4" y="885728"/>
            <a:ext cx="10515600" cy="46447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/>
              <a:t>也就是说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说白了</a:t>
            </a:r>
            <a:r>
              <a:rPr lang="en-US" altLang="zh-CN" dirty="0"/>
              <a:t>(</a:t>
            </a:r>
            <a:r>
              <a:rPr lang="zh-CN" altLang="en-US" dirty="0"/>
              <a:t>就是</a:t>
            </a:r>
            <a:r>
              <a:rPr lang="en-US" altLang="zh-CN" dirty="0"/>
              <a:t>)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简单来说</a:t>
            </a:r>
            <a:r>
              <a:rPr lang="en-US" altLang="zh-CN" dirty="0"/>
              <a:t>(</a:t>
            </a:r>
            <a:r>
              <a:rPr lang="zh-CN" altLang="en-US" dirty="0"/>
              <a:t>就是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EF7058D-E068-644A-A487-9CE2671B99C5}"/>
              </a:ext>
            </a:extLst>
          </p:cNvPr>
          <p:cNvSpPr txBox="1">
            <a:spLocks/>
          </p:cNvSpPr>
          <p:nvPr/>
        </p:nvSpPr>
        <p:spPr>
          <a:xfrm>
            <a:off x="568376" y="3208090"/>
            <a:ext cx="11265110" cy="30280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 err="1"/>
              <a:t>社恐</a:t>
            </a:r>
            <a:r>
              <a:rPr lang="en-US" dirty="0" err="1">
                <a:solidFill>
                  <a:srgbClr val="FF0000"/>
                </a:solidFill>
              </a:rPr>
              <a:t>说白了就是</a:t>
            </a:r>
            <a:r>
              <a:rPr lang="en-US" altLang="zh-CN" dirty="0"/>
              <a:t>……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社交天花板</a:t>
            </a:r>
            <a:r>
              <a:rPr lang="zh-CN" altLang="en-US" dirty="0">
                <a:solidFill>
                  <a:srgbClr val="FF0000"/>
                </a:solidFill>
              </a:rPr>
              <a:t>一般用来形容</a:t>
            </a:r>
            <a:r>
              <a:rPr lang="en-US" altLang="zh-CN" dirty="0"/>
              <a:t>……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世代更替</a:t>
            </a:r>
            <a:r>
              <a:rPr lang="zh-CN" altLang="en-US" dirty="0">
                <a:solidFill>
                  <a:srgbClr val="FF0000"/>
                </a:solidFill>
              </a:rPr>
              <a:t>简单来说就是</a:t>
            </a:r>
            <a:r>
              <a:rPr lang="en-US" altLang="zh-CN" dirty="0"/>
              <a:t>……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中国社会的老龄化趋势越来越严重，</a:t>
            </a:r>
            <a:r>
              <a:rPr lang="zh-CN" altLang="en-US" dirty="0">
                <a:solidFill>
                  <a:srgbClr val="FF0000"/>
                </a:solidFill>
              </a:rPr>
              <a:t>也就是说</a:t>
            </a:r>
            <a:r>
              <a:rPr lang="en-US" altLang="zh-CN" dirty="0"/>
              <a:t>……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3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12788-419F-2A44-A9BE-5AC8188C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603636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dirty="0" err="1"/>
              <a:t>甚至</a:t>
            </a:r>
            <a:r>
              <a:rPr lang="en-US" altLang="zh-CN" dirty="0" err="1"/>
              <a:t>+VP</a:t>
            </a:r>
            <a:r>
              <a:rPr lang="zh-CN" altLang="en-US" dirty="0"/>
              <a:t>。</a:t>
            </a:r>
            <a:r>
              <a:rPr lang="en-US" altLang="zh-CN" dirty="0"/>
              <a:t>even</a:t>
            </a:r>
            <a:r>
              <a:rPr lang="zh-CN" altLang="en-US" dirty="0"/>
              <a:t>  </a:t>
            </a:r>
            <a:r>
              <a:rPr lang="en-US" altLang="zh-CN" sz="3600" dirty="0">
                <a:solidFill>
                  <a:srgbClr val="7030A0"/>
                </a:solidFill>
              </a:rPr>
              <a:t>(to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introduce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an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extreme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situation)</a:t>
            </a:r>
            <a:br>
              <a:rPr lang="en-US" altLang="zh-CN" dirty="0"/>
            </a:br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zh-CN" altLang="en-US" dirty="0">
                <a:highlight>
                  <a:srgbClr val="FFFF00"/>
                </a:highlight>
              </a:rPr>
              <a:t>连</a:t>
            </a:r>
            <a:r>
              <a:rPr lang="en-US" altLang="zh-CN" sz="3600" dirty="0"/>
              <a:t>+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noun/noun</a:t>
            </a:r>
            <a:r>
              <a:rPr lang="zh-CN" altLang="en-US" sz="3600" dirty="0"/>
              <a:t> </a:t>
            </a:r>
            <a:r>
              <a:rPr lang="en-US" altLang="zh-CN" sz="3600" dirty="0"/>
              <a:t>phrase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也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E3B8B-7141-164F-BDBD-46D541A3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02" y="1087276"/>
            <a:ext cx="11917180" cy="5928121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中国的总和生育率长期低于</a:t>
            </a:r>
            <a:r>
              <a:rPr lang="en-US" altLang="zh-CN" dirty="0"/>
              <a:t>2.1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甚至</a:t>
            </a:r>
            <a:r>
              <a:rPr lang="zh-CN" altLang="en-US" dirty="0"/>
              <a:t>在整个亚洲都进入了倒数。</a:t>
            </a:r>
            <a:endParaRPr lang="en-US" altLang="zh-CN" dirty="0"/>
          </a:p>
          <a:p>
            <a:r>
              <a:rPr lang="zh-CN" altLang="en-US" dirty="0"/>
              <a:t>他以前学习成绩特别好， 可是最近成绩不断下降，甚至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我最近太忙了，</a:t>
            </a:r>
            <a:r>
              <a:rPr lang="zh-CN" altLang="en-US" dirty="0">
                <a:solidFill>
                  <a:srgbClr val="FF0000"/>
                </a:solidFill>
              </a:rPr>
              <a:t>甚至连</a:t>
            </a:r>
            <a:r>
              <a:rPr lang="zh-CN" altLang="en-US" dirty="0"/>
              <a:t>周末</a:t>
            </a:r>
            <a:r>
              <a:rPr lang="zh-CN" altLang="en-US" dirty="0">
                <a:solidFill>
                  <a:srgbClr val="FF0000"/>
                </a:solidFill>
              </a:rPr>
              <a:t>也</a:t>
            </a:r>
            <a:r>
              <a:rPr lang="zh-CN" altLang="en-US" dirty="0"/>
              <a:t>不能休息。</a:t>
            </a:r>
            <a:endParaRPr lang="en-US" altLang="zh-CN" dirty="0"/>
          </a:p>
          <a:p>
            <a:r>
              <a:rPr lang="zh-CN" altLang="en-US" dirty="0"/>
              <a:t>我最近太忙了，</a:t>
            </a:r>
            <a:r>
              <a:rPr lang="zh-CN" altLang="en-US" dirty="0">
                <a:solidFill>
                  <a:srgbClr val="FF0000"/>
                </a:solidFill>
              </a:rPr>
              <a:t>甚至连</a:t>
            </a:r>
            <a:r>
              <a:rPr lang="en-US" altLang="zh-CN" dirty="0"/>
              <a:t>…</a:t>
            </a:r>
            <a:r>
              <a:rPr lang="zh-CN" altLang="en-US" dirty="0">
                <a:solidFill>
                  <a:srgbClr val="FF0000"/>
                </a:solidFill>
              </a:rPr>
              <a:t>也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他家特别穷，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这个班上什么年龄的学生都有，甚至</a:t>
            </a:r>
            <a:r>
              <a:rPr lang="en-US" altLang="zh-CN" dirty="0"/>
              <a:t>……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96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4AD3-E0E2-7F4A-B3FF-D20CD108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dirty="0" err="1"/>
              <a:t>甚至</a:t>
            </a:r>
            <a:r>
              <a:rPr lang="en-US" altLang="zh-CN" dirty="0">
                <a:solidFill>
                  <a:srgbClr val="FF0000"/>
                </a:solidFill>
              </a:rPr>
              <a:t>…</a:t>
            </a:r>
            <a:r>
              <a:rPr lang="zh-CN" altLang="en-US" dirty="0">
                <a:solidFill>
                  <a:srgbClr val="FF0000"/>
                </a:solidFill>
              </a:rPr>
              <a:t>也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还 </a:t>
            </a:r>
            <a:r>
              <a:rPr lang="en-US" altLang="zh-CN" dirty="0">
                <a:solidFill>
                  <a:srgbClr val="FF0000"/>
                </a:solidFill>
              </a:rPr>
              <a:t>V…</a:t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en-US" altLang="zh-CN" dirty="0"/>
              <a:t>/……</a:t>
            </a:r>
            <a:r>
              <a:rPr lang="zh-CN" altLang="en-US" dirty="0"/>
              <a:t>，甚至</a:t>
            </a:r>
            <a:r>
              <a:rPr lang="zh-CN" altLang="en-US" dirty="0">
                <a:highlight>
                  <a:srgbClr val="FFFF00"/>
                </a:highlight>
              </a:rPr>
              <a:t>连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noun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也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C4D52-77EB-204B-A28A-10DD0EC1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21228"/>
            <a:ext cx="11410307" cy="5470278"/>
          </a:xfrm>
        </p:spPr>
        <p:txBody>
          <a:bodyPr>
            <a:noAutofit/>
          </a:bodyPr>
          <a:lstStyle/>
          <a:p>
            <a:pPr marL="0"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/>
              <a:t>她很喜欢玩儿手机，甚至在学校。</a:t>
            </a:r>
            <a:endParaRPr lang="en-US" altLang="zh-CN" sz="3400" dirty="0"/>
          </a:p>
          <a:p>
            <a:pPr marL="0"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/>
              <a:t>她很喜欢玩儿手机，甚至吃饭的时候。</a:t>
            </a:r>
            <a:endParaRPr lang="en-US" altLang="zh-CN" sz="3400" dirty="0"/>
          </a:p>
          <a:p>
            <a:pPr marL="0"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/>
              <a:t>她很喜欢玩儿手机，甚至喜欢在网上跟朋友们聊天。</a:t>
            </a:r>
            <a:endParaRPr lang="en-US" altLang="zh-CN" sz="3400" dirty="0"/>
          </a:p>
          <a:p>
            <a:pPr marL="0"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/>
              <a:t>十年没见，他变胖了很多，甚至连他去健身房也几乎不能跑步。</a:t>
            </a:r>
            <a:endParaRPr lang="en-US" altLang="zh-CN" sz="3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CN" sz="3400" dirty="0"/>
              <a:t>……</a:t>
            </a:r>
            <a:r>
              <a:rPr lang="zh-CN" altLang="en-US" sz="3400" dirty="0"/>
              <a:t>，甚至连</a:t>
            </a:r>
            <a:r>
              <a:rPr lang="zh-CN" altLang="en-US" sz="3400" u="sng" dirty="0"/>
              <a:t>飞机座位</a:t>
            </a:r>
            <a:r>
              <a:rPr lang="zh-CN" altLang="en-US" sz="3400" dirty="0"/>
              <a:t>也坐不下。</a:t>
            </a:r>
            <a:endParaRPr lang="en-US" altLang="zh-CN" sz="3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CN" sz="3400" dirty="0"/>
              <a:t>……</a:t>
            </a:r>
            <a:r>
              <a:rPr lang="zh-CN" altLang="en-US" sz="3400" dirty="0"/>
              <a:t>，甚至连</a:t>
            </a:r>
            <a:r>
              <a:rPr lang="zh-CN" altLang="en-US" sz="3400" u="sng" dirty="0"/>
              <a:t>前女友</a:t>
            </a:r>
            <a:r>
              <a:rPr lang="en-US" altLang="zh-CN" sz="3400" u="sng" dirty="0"/>
              <a:t>/</a:t>
            </a:r>
            <a:r>
              <a:rPr lang="zh-CN" altLang="en-US" sz="3400" u="sng" dirty="0"/>
              <a:t>妈妈</a:t>
            </a:r>
            <a:r>
              <a:rPr lang="zh-CN" altLang="en-US" sz="3400" dirty="0"/>
              <a:t>也没认出他。</a:t>
            </a:r>
            <a:endParaRPr lang="en-US" altLang="zh-CN" sz="3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CN" sz="3400" dirty="0"/>
              <a:t>……</a:t>
            </a:r>
            <a:r>
              <a:rPr lang="zh-CN" altLang="en-US" sz="3400" dirty="0"/>
              <a:t>，甚至连</a:t>
            </a:r>
            <a:r>
              <a:rPr lang="zh-CN" altLang="en-US" sz="3400" u="sng" dirty="0"/>
              <a:t>耳朵</a:t>
            </a:r>
            <a:r>
              <a:rPr lang="zh-CN" altLang="en-US" sz="3400" dirty="0"/>
              <a:t>也变大了。</a:t>
            </a:r>
            <a:endParaRPr lang="en-US" altLang="zh-CN" sz="3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65A365-E2BB-F04A-AA44-52B92BD70507}"/>
              </a:ext>
            </a:extLst>
          </p:cNvPr>
          <p:cNvSpPr txBox="1"/>
          <p:nvPr/>
        </p:nvSpPr>
        <p:spPr>
          <a:xfrm>
            <a:off x="6733394" y="1232221"/>
            <a:ext cx="192873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也玩儿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。</a:t>
            </a:r>
            <a:endParaRPr lang="en-US" sz="34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9A627-5508-BE40-B876-B2E4597D6551}"/>
              </a:ext>
            </a:extLst>
          </p:cNvPr>
          <p:cNvSpPr txBox="1"/>
          <p:nvPr/>
        </p:nvSpPr>
        <p:spPr>
          <a:xfrm>
            <a:off x="7267903" y="3778329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步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也</a:t>
            </a:r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跑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不了</a:t>
            </a:r>
            <a:endParaRPr lang="en-US" sz="3200" dirty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424C5D-BA0B-B649-B9FF-DC441D54AF0D}"/>
              </a:ext>
            </a:extLst>
          </p:cNvPr>
          <p:cNvSpPr txBox="1"/>
          <p:nvPr/>
        </p:nvSpPr>
        <p:spPr>
          <a:xfrm>
            <a:off x="7267903" y="4418883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路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也</a:t>
            </a:r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走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不了</a:t>
            </a:r>
            <a:endParaRPr lang="en-US" sz="32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C0055-ADC8-4D48-BE0C-CC900C1227A8}"/>
              </a:ext>
            </a:extLst>
          </p:cNvPr>
          <p:cNvSpPr txBox="1"/>
          <p:nvPr/>
        </p:nvSpPr>
        <p:spPr>
          <a:xfrm>
            <a:off x="8546124" y="1201443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D39057-E063-6E48-9690-CA1E09BA763C}"/>
              </a:ext>
            </a:extLst>
          </p:cNvPr>
          <p:cNvSpPr txBox="1"/>
          <p:nvPr/>
        </p:nvSpPr>
        <p:spPr>
          <a:xfrm>
            <a:off x="8546124" y="1934330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712363-22D4-1944-96A8-276F50C28C44}"/>
              </a:ext>
            </a:extLst>
          </p:cNvPr>
          <p:cNvSpPr txBox="1"/>
          <p:nvPr/>
        </p:nvSpPr>
        <p:spPr>
          <a:xfrm>
            <a:off x="10552326" y="2611438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F1AAB-9869-A844-8740-A8FB28E61CDC}"/>
              </a:ext>
            </a:extLst>
          </p:cNvPr>
          <p:cNvSpPr txBox="1"/>
          <p:nvPr/>
        </p:nvSpPr>
        <p:spPr>
          <a:xfrm>
            <a:off x="1664678" y="3956367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</p:spTree>
    <p:extLst>
      <p:ext uri="{BB962C8B-B14F-4D97-AF65-F5344CB8AC3E}">
        <p14:creationId xmlns:p14="http://schemas.microsoft.com/office/powerpoint/2010/main" val="107190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2575E-A09D-114E-96C7-969D485E0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568" y="1356967"/>
            <a:ext cx="10515600" cy="4644725"/>
          </a:xfrm>
        </p:spPr>
        <p:txBody>
          <a:bodyPr>
            <a:normAutofit/>
          </a:bodyPr>
          <a:lstStyle/>
          <a:p>
            <a:r>
              <a:rPr lang="en-US" dirty="0" err="1"/>
              <a:t>她怀孕了</a:t>
            </a:r>
            <a:r>
              <a:rPr lang="zh-CN" altLang="en-US" dirty="0"/>
              <a:t>，觉得很不舒服，甚至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产假太短了</a:t>
            </a:r>
            <a:r>
              <a:rPr lang="zh-CN" altLang="en-US" dirty="0"/>
              <a:t>，甚至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房价太高了</a:t>
            </a:r>
            <a:r>
              <a:rPr lang="zh-CN" altLang="en-US" dirty="0"/>
              <a:t>，甚至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薪水太低了</a:t>
            </a:r>
            <a:r>
              <a:rPr lang="zh-CN" altLang="en-US" dirty="0"/>
              <a:t>，甚至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养孩子太累了</a:t>
            </a:r>
            <a:r>
              <a:rPr lang="zh-CN" altLang="en-US" dirty="0"/>
              <a:t>，甚至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FE7744-826B-4F45-96A8-3DDD87424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09" y="243092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S……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en-US" dirty="0" err="1"/>
              <a:t>甚至</a:t>
            </a:r>
            <a:r>
              <a:rPr lang="en-US" altLang="zh-CN" dirty="0">
                <a:solidFill>
                  <a:srgbClr val="FF0000"/>
                </a:solidFill>
              </a:rPr>
              <a:t>…</a:t>
            </a:r>
            <a:r>
              <a:rPr lang="zh-CN" altLang="en-US" dirty="0">
                <a:solidFill>
                  <a:srgbClr val="FF0000"/>
                </a:solidFill>
              </a:rPr>
              <a:t>也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还 </a:t>
            </a:r>
            <a:r>
              <a:rPr lang="en-US" altLang="zh-CN" dirty="0">
                <a:solidFill>
                  <a:srgbClr val="FF0000"/>
                </a:solidFill>
              </a:rPr>
              <a:t>V…</a:t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en-US" altLang="zh-CN" dirty="0"/>
              <a:t>/S……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zh-CN" altLang="en-US" dirty="0"/>
              <a:t>甚至</a:t>
            </a:r>
            <a:r>
              <a:rPr lang="zh-CN" altLang="en-US" dirty="0">
                <a:highlight>
                  <a:srgbClr val="FFFF00"/>
                </a:highlight>
              </a:rPr>
              <a:t>连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noun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也</a:t>
            </a:r>
            <a:r>
              <a:rPr lang="en-US" altLang="zh-CN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1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0C2B7-0A9A-B447-9CBA-053D5F916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V得起</a:t>
            </a:r>
            <a:r>
              <a:rPr lang="zh-CN" altLang="en-US" dirty="0"/>
              <a:t>   </a:t>
            </a:r>
            <a:r>
              <a:rPr lang="en-US" altLang="zh-CN" dirty="0"/>
              <a:t>V</a:t>
            </a:r>
            <a:r>
              <a:rPr lang="zh-CN" altLang="en-US" dirty="0"/>
              <a:t>不起  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/</a:t>
            </a:r>
            <a:r>
              <a:rPr lang="zh-CN" altLang="en-US" dirty="0"/>
              <a:t> </a:t>
            </a:r>
            <a:r>
              <a:rPr lang="en-US" altLang="zh-CN" dirty="0"/>
              <a:t>cannot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28CE9-9E01-2A4E-8E89-3D6E8E017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1" y="1106637"/>
            <a:ext cx="11131661" cy="554176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dirty="0"/>
              <a:t>Many</a:t>
            </a:r>
            <a:r>
              <a:rPr lang="zh-CN" altLang="en-US" dirty="0"/>
              <a:t> </a:t>
            </a:r>
            <a:r>
              <a:rPr lang="en-US" altLang="zh-CN" dirty="0"/>
              <a:t>Chinese</a:t>
            </a:r>
            <a:r>
              <a:rPr lang="zh-CN" altLang="en-US" dirty="0"/>
              <a:t> </a:t>
            </a:r>
            <a:r>
              <a:rPr lang="en-US" altLang="zh-CN" dirty="0"/>
              <a:t>young</a:t>
            </a:r>
            <a:r>
              <a:rPr lang="zh-CN" altLang="en-US" dirty="0"/>
              <a:t> </a:t>
            </a:r>
            <a:r>
              <a:rPr lang="en-US" altLang="zh-CN" dirty="0"/>
              <a:t>people</a:t>
            </a:r>
            <a:r>
              <a:rPr lang="zh-CN" altLang="en-US" dirty="0"/>
              <a:t> </a:t>
            </a:r>
            <a:r>
              <a:rPr lang="en-US" altLang="zh-CN" dirty="0"/>
              <a:t>cannot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three</a:t>
            </a:r>
            <a:r>
              <a:rPr lang="zh-CN" altLang="en-US" dirty="0"/>
              <a:t> </a:t>
            </a:r>
            <a:r>
              <a:rPr lang="en-US" altLang="zh-CN" dirty="0"/>
              <a:t>children.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很多中国的年轻人</a:t>
            </a:r>
            <a:r>
              <a:rPr lang="en-US" dirty="0" err="1">
                <a:solidFill>
                  <a:srgbClr val="FF0000"/>
                </a:solidFill>
              </a:rPr>
              <a:t>养不起</a:t>
            </a:r>
            <a:r>
              <a:rPr lang="en-US" dirty="0" err="1"/>
              <a:t>三个孩子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altLang="zh-CN" dirty="0"/>
              <a:t>She</a:t>
            </a:r>
            <a:r>
              <a:rPr lang="zh-CN" altLang="en-US" dirty="0"/>
              <a:t> </a:t>
            </a:r>
            <a:r>
              <a:rPr lang="en-US" altLang="zh-CN" dirty="0"/>
              <a:t>can’t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rent</a:t>
            </a:r>
            <a:r>
              <a:rPr lang="zh-CN" altLang="en-US" dirty="0"/>
              <a:t> </a:t>
            </a:r>
            <a:r>
              <a:rPr lang="en-US" altLang="zh-CN" dirty="0"/>
              <a:t>an</a:t>
            </a:r>
            <a:r>
              <a:rPr lang="zh-CN" altLang="en-US" dirty="0"/>
              <a:t> </a:t>
            </a:r>
            <a:r>
              <a:rPr lang="en-US" altLang="zh-CN" dirty="0"/>
              <a:t>apartment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New</a:t>
            </a:r>
            <a:r>
              <a:rPr lang="zh-CN" altLang="en-US" dirty="0"/>
              <a:t> </a:t>
            </a:r>
            <a:r>
              <a:rPr lang="en-US" altLang="zh-CN" dirty="0"/>
              <a:t>York.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她</a:t>
            </a:r>
            <a:r>
              <a:rPr lang="en-US" dirty="0" err="1">
                <a:solidFill>
                  <a:srgbClr val="FF0000"/>
                </a:solidFill>
              </a:rPr>
              <a:t>租不起</a:t>
            </a:r>
            <a:r>
              <a:rPr lang="en-US" dirty="0" err="1"/>
              <a:t>纽约的房子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altLang="zh-CN" dirty="0"/>
              <a:t>His</a:t>
            </a:r>
            <a:r>
              <a:rPr lang="zh-CN" altLang="en-US" dirty="0"/>
              <a:t> </a:t>
            </a:r>
            <a:r>
              <a:rPr lang="en-US" altLang="zh-CN" dirty="0"/>
              <a:t>parents</a:t>
            </a:r>
            <a:r>
              <a:rPr lang="zh-CN" altLang="en-US" dirty="0"/>
              <a:t> </a:t>
            </a:r>
            <a:r>
              <a:rPr lang="en-US" altLang="zh-CN" dirty="0"/>
              <a:t>cannot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his</a:t>
            </a:r>
            <a:r>
              <a:rPr lang="zh-CN" altLang="en-US" dirty="0"/>
              <a:t> </a:t>
            </a:r>
            <a:r>
              <a:rPr lang="en-US" altLang="zh-CN" dirty="0"/>
              <a:t>university</a:t>
            </a:r>
            <a:r>
              <a:rPr lang="zh-CN" altLang="en-US" dirty="0"/>
              <a:t> </a:t>
            </a:r>
            <a:r>
              <a:rPr lang="en-US" altLang="zh-CN" dirty="0"/>
              <a:t>tuition</a:t>
            </a:r>
            <a:r>
              <a:rPr lang="zh-CN" altLang="en-US" dirty="0"/>
              <a:t> </a:t>
            </a:r>
            <a:r>
              <a:rPr lang="en-US" altLang="zh-CN" dirty="0"/>
              <a:t>fee.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他父母</a:t>
            </a:r>
            <a:r>
              <a:rPr lang="zh-CN" altLang="en-US" dirty="0">
                <a:solidFill>
                  <a:srgbClr val="FF0000"/>
                </a:solidFill>
              </a:rPr>
              <a:t>负担不起</a:t>
            </a:r>
            <a:r>
              <a:rPr lang="zh-CN" altLang="en-US" dirty="0"/>
              <a:t>他的大学学费。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altLang="zh-CN" dirty="0"/>
              <a:t>Ordinary people can’t afford that restaurant.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普通人</a:t>
            </a:r>
            <a:r>
              <a:rPr lang="zh-CN" altLang="en-US" dirty="0">
                <a:solidFill>
                  <a:srgbClr val="FF0000"/>
                </a:solidFill>
              </a:rPr>
              <a:t>吃不起</a:t>
            </a:r>
            <a:r>
              <a:rPr lang="zh-CN" altLang="en-US" dirty="0"/>
              <a:t>那家餐厅。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you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this</a:t>
            </a:r>
            <a:r>
              <a:rPr lang="zh-CN" altLang="en-US" dirty="0"/>
              <a:t> </a:t>
            </a:r>
            <a:r>
              <a:rPr lang="en-US" altLang="zh-CN" dirty="0"/>
              <a:t>dress?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84243C-5EA3-DB4D-A572-194F2A170C47}"/>
              </a:ext>
            </a:extLst>
          </p:cNvPr>
          <p:cNvSpPr txBox="1"/>
          <p:nvPr/>
        </p:nvSpPr>
        <p:spPr>
          <a:xfrm>
            <a:off x="9857273" y="138403"/>
            <a:ext cx="22435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hlinkClick r:id="rId2"/>
              </a:rPr>
              <a:t>https://resources.allsetlearning.com/chinese/grammar/Advanced_potential_complements</a:t>
            </a:r>
            <a:r>
              <a:rPr lang="zh-CN" altLang="en-US" sz="1400" dirty="0"/>
              <a:t> 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0315CF-8947-0746-83C6-EB68545B0F09}"/>
              </a:ext>
            </a:extLst>
          </p:cNvPr>
          <p:cNvSpPr txBox="1"/>
          <p:nvPr/>
        </p:nvSpPr>
        <p:spPr>
          <a:xfrm>
            <a:off x="5721246" y="6037729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此处插入一张高价裙子的图片</a:t>
            </a:r>
            <a:endParaRPr lang="en-US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91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71</TotalTime>
  <Words>967</Words>
  <Application>Microsoft Macintosh PowerPoint</Application>
  <PresentationFormat>Widescreen</PresentationFormat>
  <Paragraphs>96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第八课 中国的三胎政策</vt:lpstr>
      <vt:lpstr>扭转……的趋势</vt:lpstr>
      <vt:lpstr>要想……，S+(就)应该/必须… If (S) want to……, S should/must…</vt:lpstr>
      <vt:lpstr>……，也就是(说)……。  in other words, / which means… (Function: to paraphrase, to explain in simpler words)</vt:lpstr>
      <vt:lpstr>Function: to paraphrase, to explain in simpler words</vt:lpstr>
      <vt:lpstr>……，甚至+VP。even  (to introduce an extreme situation) ……，甚至连+ a noun/noun phrase 也…</vt:lpstr>
      <vt:lpstr>……，甚至…也/还 V… /……，甚至连+ a noun 也…</vt:lpstr>
      <vt:lpstr>S……，(S)甚至…也/还 V… /S……，(S)甚至连+ a noun 也…</vt:lpstr>
      <vt:lpstr>V得起   V不起   can / cannot afford</vt:lpstr>
      <vt:lpstr>S本来就…，…(under a certain condition)…(就)更…了。</vt:lpstr>
      <vt:lpstr>……。尤其(是) +NP ，……。</vt:lpstr>
      <vt:lpstr>…应该…；否则……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5</cp:revision>
  <dcterms:created xsi:type="dcterms:W3CDTF">2023-09-09T21:20:03Z</dcterms:created>
  <dcterms:modified xsi:type="dcterms:W3CDTF">2023-12-27T00:39:06Z</dcterms:modified>
</cp:coreProperties>
</file>