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1"/>
  </p:notesMasterIdLst>
  <p:sldIdLst>
    <p:sldId id="26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65" r:id="rId13"/>
    <p:sldId id="288" r:id="rId14"/>
    <p:sldId id="262" r:id="rId15"/>
    <p:sldId id="277" r:id="rId16"/>
    <p:sldId id="266" r:id="rId17"/>
    <p:sldId id="258" r:id="rId18"/>
    <p:sldId id="264" r:id="rId19"/>
    <p:sldId id="259" r:id="rId20"/>
    <p:sldId id="270" r:id="rId21"/>
    <p:sldId id="260" r:id="rId22"/>
    <p:sldId id="272" r:id="rId23"/>
    <p:sldId id="268" r:id="rId24"/>
    <p:sldId id="289" r:id="rId25"/>
    <p:sldId id="257" r:id="rId26"/>
    <p:sldId id="261" r:id="rId27"/>
    <p:sldId id="271" r:id="rId28"/>
    <p:sldId id="263" r:id="rId29"/>
    <p:sldId id="26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/>
    <p:restoredTop sz="91379"/>
  </p:normalViewPr>
  <p:slideViewPr>
    <p:cSldViewPr snapToGrid="0" snapToObjects="1">
      <p:cViewPr varScale="1">
        <p:scale>
          <a:sx n="70" d="100"/>
          <a:sy n="70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AF93D-55BB-9747-A73B-45FB6B154F7D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67FA-B0B3-DA40-B899-A30083EAE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5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指着图片中的相关部分让学生说</a:t>
            </a:r>
            <a:r>
              <a:rPr lang="zh-CN" altLang="en-US" dirty="0"/>
              <a:t>，例如“他们是谁？” “新郎、新娘” 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这是中国的婚礼仪式还是美国的？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0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指着图片中的相关部分让学生说</a:t>
            </a:r>
            <a:r>
              <a:rPr lang="zh-CN" altLang="en-US" dirty="0"/>
              <a:t>，例如“这是什么？” “礼物” </a:t>
            </a:r>
            <a:endParaRPr lang="en-US" altLang="zh-CN" dirty="0"/>
          </a:p>
          <a:p>
            <a:r>
              <a:rPr lang="zh-CN" altLang="en-US" dirty="0"/>
              <a:t>“他们是谁？”亲戚“ ”宾客“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2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翻译句子可以直接带着学生一起说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學生兩人一組討論這些問題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最后带着学生多说两遍</a:t>
            </a:r>
            <a:r>
              <a:rPr lang="zh-CN" altLang="en-US" dirty="0"/>
              <a:t>，他给新郎和新娘拍婚纱照。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62F6A-E19F-FF46-81EC-8854CEBC74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學生兩人一組討論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學生兩人一組討論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69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學生兩人一組討論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學生兩人一組討論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467FA-B0B3-DA40-B899-A30083EAE7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3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49F78-FD35-4A44-B1F4-169694518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29" y="1206318"/>
            <a:ext cx="9144000" cy="2387600"/>
          </a:xfrm>
        </p:spPr>
        <p:txBody>
          <a:bodyPr/>
          <a:lstStyle/>
          <a:p>
            <a:r>
              <a:rPr lang="en-US" dirty="0" err="1"/>
              <a:t>第七課</a:t>
            </a:r>
            <a:r>
              <a:rPr lang="zh-CN" altLang="en-US" dirty="0"/>
              <a:t> 婚禮和網戀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22F1C-EB2C-A545-A9D2-135E9AA2C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29" y="3793805"/>
            <a:ext cx="9144000" cy="1547949"/>
          </a:xfrm>
        </p:spPr>
        <p:txBody>
          <a:bodyPr/>
          <a:lstStyle/>
          <a:p>
            <a:r>
              <a:rPr lang="en-US" dirty="0" err="1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0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0967-6A68-8840-964E-C6377A23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528257" cy="822363"/>
          </a:xfrm>
        </p:spPr>
        <p:txBody>
          <a:bodyPr>
            <a:normAutofit/>
          </a:bodyPr>
          <a:lstStyle/>
          <a:p>
            <a:r>
              <a:rPr lang="zh-CN" altLang="en-US" dirty="0"/>
              <a:t>着盛裝出席          穿得比較隨便，不太講究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82BC75-CEAB-BF4E-9700-61D96978E179}"/>
              </a:ext>
            </a:extLst>
          </p:cNvPr>
          <p:cNvSpPr txBox="1"/>
          <p:nvPr/>
        </p:nvSpPr>
        <p:spPr>
          <a:xfrm>
            <a:off x="4347557" y="3582328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3935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7C5C-D01A-5B4F-9221-56F89A4F3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070" y="1200135"/>
            <a:ext cx="10515600" cy="46447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給親戚朋友發請帖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吃午飯或者晚宴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舉行婚禮儀式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拍婚紗照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賓客們送給新郎新娘禮物</a:t>
            </a:r>
            <a:r>
              <a:rPr lang="en-US" altLang="zh-CN" dirty="0"/>
              <a:t>/</a:t>
            </a:r>
            <a:r>
              <a:rPr lang="zh-CN" altLang="en-US" dirty="0"/>
              <a:t>紅包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8B410C-F053-B141-81C7-517346B0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401" y="152240"/>
            <a:ext cx="4866199" cy="882907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排序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(arrange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in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order)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727214-FD3A-0F44-8FB2-4560DD814C04}"/>
              </a:ext>
            </a:extLst>
          </p:cNvPr>
          <p:cNvSpPr txBox="1">
            <a:spLocks/>
          </p:cNvSpPr>
          <p:nvPr/>
        </p:nvSpPr>
        <p:spPr>
          <a:xfrm>
            <a:off x="6805747" y="197048"/>
            <a:ext cx="4565183" cy="4061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dirty="0" err="1"/>
              <a:t>中國的婚禮</a:t>
            </a:r>
            <a:r>
              <a:rPr lang="zh-CN" altLang="en-US" dirty="0"/>
              <a:t>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你的國家的婚禮？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9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7C9A2-0CBA-AA4A-A345-2608DB68B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69817"/>
            <a:ext cx="11443063" cy="63485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描述你參加婚禮的經歷</a:t>
            </a:r>
            <a:r>
              <a:rPr lang="zh-CN" altLang="en-US" dirty="0">
                <a:solidFill>
                  <a:srgbClr val="0070C0"/>
                </a:solidFill>
              </a:rPr>
              <a:t>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什麼時候參加了誰的婚禮？和誰一起去的？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什麼時候收到的請帖？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婚禮儀式是什麼樣的？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新郎新娘穿了什麼服裝？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來了多少賓客？賓客們穿了什麼服裝？是著盛裝出席的嗎？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午飯或者晚宴的時候吃了什麼？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你送給了新郎新娘什麼禮物？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1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0D17-E757-D249-A018-BC4D1C6E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020" y="84188"/>
            <a:ext cx="10515600" cy="882907"/>
          </a:xfrm>
        </p:spPr>
        <p:txBody>
          <a:bodyPr/>
          <a:lstStyle/>
          <a:p>
            <a:r>
              <a:rPr lang="zh-CN" altLang="en-US" dirty="0"/>
              <a:t>祝福    吉利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38BF-C255-124B-A065-7AD265D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97" y="1771778"/>
            <a:ext cx="11476005" cy="541742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在中國，婚禮儀式一般在中午</a:t>
            </a:r>
            <a:r>
              <a:rPr lang="en-US" altLang="zh-CN" dirty="0"/>
              <a:t>11:28</a:t>
            </a:r>
            <a:r>
              <a:rPr lang="zh-CN" altLang="en-US" dirty="0"/>
              <a:t>、</a:t>
            </a:r>
            <a:r>
              <a:rPr lang="en-US" altLang="zh-CN" dirty="0"/>
              <a:t>11:38</a:t>
            </a:r>
            <a:r>
              <a:rPr lang="zh-CN" altLang="en-US" dirty="0"/>
              <a:t>、或者</a:t>
            </a:r>
            <a:r>
              <a:rPr lang="en-US" altLang="zh-CN" dirty="0"/>
              <a:t>11:48</a:t>
            </a:r>
            <a:r>
              <a:rPr lang="zh-CN" altLang="en-US" dirty="0"/>
              <a:t>分開始，因為</a:t>
            </a:r>
            <a:r>
              <a:rPr lang="en-US" altLang="zh-CN" dirty="0"/>
              <a:t>8</a:t>
            </a:r>
            <a:r>
              <a:rPr lang="zh-CN" altLang="en-US" dirty="0"/>
              <a:t>這個數字比較</a:t>
            </a:r>
            <a:r>
              <a:rPr lang="en-US" altLang="zh-CN" dirty="0"/>
              <a:t>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中國人喜歡在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12</a:t>
            </a:r>
            <a:r>
              <a:rPr lang="zh-CN" altLang="en-US" dirty="0"/>
              <a:t>號、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號這樣的日期舉行婚禮，因為中國人覺得雙數比較</a:t>
            </a:r>
            <a:r>
              <a:rPr lang="en-US" altLang="zh-CN" dirty="0"/>
              <a:t>____</a:t>
            </a:r>
            <a:r>
              <a:rPr lang="zh-CN" altLang="en-US" dirty="0"/>
              <a:t>，單數不太</a:t>
            </a:r>
            <a:r>
              <a:rPr lang="en-US" altLang="zh-CN" dirty="0"/>
              <a:t>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中國人覺得</a:t>
            </a:r>
            <a:r>
              <a:rPr lang="en-US" altLang="zh-CN" dirty="0"/>
              <a:t>4</a:t>
            </a:r>
            <a:r>
              <a:rPr lang="zh-CN" altLang="en-US" dirty="0"/>
              <a:t>這個數字很不</a:t>
            </a:r>
            <a:r>
              <a:rPr lang="en-US" altLang="zh-CN" dirty="0"/>
              <a:t>____</a:t>
            </a:r>
            <a:r>
              <a:rPr lang="zh-CN" altLang="en-US" dirty="0"/>
              <a:t>，因為</a:t>
            </a:r>
            <a:r>
              <a:rPr lang="en-US" altLang="zh-CN" dirty="0"/>
              <a:t>……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/>
              <a:t>(</a:t>
            </a:r>
            <a:r>
              <a:rPr lang="zh-CN" altLang="en-US" dirty="0"/>
              <a:t>你給你的中國朋友發微信</a:t>
            </a:r>
            <a:r>
              <a:rPr lang="en-US" altLang="zh-CN" dirty="0"/>
              <a:t>)</a:t>
            </a:r>
            <a:r>
              <a:rPr lang="zh-CN" altLang="en-US" dirty="0"/>
              <a:t>“我祝福你在新的一年裡</a:t>
            </a:r>
            <a:r>
              <a:rPr lang="en-US" altLang="zh-CN" dirty="0"/>
              <a:t>……</a:t>
            </a:r>
            <a:r>
              <a:rPr lang="zh-CN" altLang="en-US" dirty="0"/>
              <a:t>！”</a:t>
            </a:r>
            <a:endParaRPr lang="en-US" altLang="zh-C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E369C-C8FE-7F42-A31B-D7E1938448D6}"/>
              </a:ext>
            </a:extLst>
          </p:cNvPr>
          <p:cNvSpPr txBox="1">
            <a:spLocks/>
          </p:cNvSpPr>
          <p:nvPr/>
        </p:nvSpPr>
        <p:spPr>
          <a:xfrm>
            <a:off x="3815300" y="1045319"/>
            <a:ext cx="3356209" cy="726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dirty="0"/>
              <a:t>n.</a:t>
            </a:r>
            <a:r>
              <a:rPr lang="zh-CN" altLang="en-US" dirty="0"/>
              <a:t>    </a:t>
            </a:r>
            <a:r>
              <a:rPr lang="en-US" altLang="zh-CN" dirty="0"/>
              <a:t>v.</a:t>
            </a:r>
            <a:r>
              <a:rPr lang="zh-CN" altLang="en-US" dirty="0"/>
              <a:t>    </a:t>
            </a:r>
            <a:r>
              <a:rPr lang="en-US" altLang="zh-CN" dirty="0"/>
              <a:t>adj.</a:t>
            </a:r>
            <a:r>
              <a:rPr lang="zh-CN" altLang="en-US" dirty="0"/>
              <a:t>  </a:t>
            </a:r>
            <a:r>
              <a:rPr lang="en-US" altLang="zh-CN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9280-13BE-204F-A798-EEC4641D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招待</a:t>
            </a:r>
            <a:r>
              <a:rPr lang="zh-CN" altLang="en-US" dirty="0"/>
              <a:t>     提醒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4159-40B1-A44A-B417-177B403DD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01536"/>
            <a:ext cx="11436817" cy="5665139"/>
          </a:xfrm>
        </p:spPr>
        <p:txBody>
          <a:bodyPr>
            <a:noAutofit/>
          </a:bodyPr>
          <a:lstStyle/>
          <a:p>
            <a:r>
              <a:rPr lang="en-US" sz="3200" dirty="0"/>
              <a:t>someone </a:t>
            </a:r>
            <a:r>
              <a:rPr lang="zh-CN" altLang="en-US" sz="3200" dirty="0"/>
              <a:t>提醒 </a:t>
            </a:r>
            <a:r>
              <a:rPr lang="en-US" sz="3200" dirty="0"/>
              <a:t>someone something</a:t>
            </a:r>
          </a:p>
          <a:p>
            <a:r>
              <a:rPr lang="en-US" sz="3200" dirty="0" err="1"/>
              <a:t>老師提醒我們星期三有生詞小考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r>
              <a:rPr lang="en-US" sz="2800" dirty="0"/>
              <a:t>My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friend</a:t>
            </a:r>
            <a:r>
              <a:rPr lang="zh-CN" altLang="en-US" sz="2800" dirty="0"/>
              <a:t> </a:t>
            </a:r>
            <a:r>
              <a:rPr lang="en-US" altLang="zh-CN" sz="2800" dirty="0"/>
              <a:t>reminds</a:t>
            </a:r>
            <a:r>
              <a:rPr lang="zh-CN" altLang="en-US" sz="2800" dirty="0"/>
              <a:t> </a:t>
            </a:r>
            <a:r>
              <a:rPr lang="en-US" altLang="zh-CN" sz="2800" dirty="0"/>
              <a:t>me</a:t>
            </a:r>
            <a:r>
              <a:rPr lang="zh-CN" altLang="en-US" sz="2800" dirty="0"/>
              <a:t> </a:t>
            </a:r>
            <a:r>
              <a:rPr lang="en-US" altLang="zh-CN" sz="2800" dirty="0"/>
              <a:t>that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should</a:t>
            </a:r>
            <a:r>
              <a:rPr lang="zh-CN" altLang="en-US" sz="2800" dirty="0"/>
              <a:t> </a:t>
            </a:r>
            <a:r>
              <a:rPr lang="en-US" altLang="zh-CN" sz="2800" dirty="0"/>
              <a:t>pack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red</a:t>
            </a:r>
            <a:r>
              <a:rPr lang="zh-CN" altLang="en-US" sz="2800" dirty="0"/>
              <a:t> </a:t>
            </a:r>
            <a:r>
              <a:rPr lang="en-US" altLang="zh-CN" sz="2800" dirty="0"/>
              <a:t>envelope</a:t>
            </a:r>
            <a:r>
              <a:rPr lang="zh-CN" altLang="en-US" sz="2800" dirty="0"/>
              <a:t> </a:t>
            </a:r>
            <a:r>
              <a:rPr lang="en-US" altLang="zh-CN" sz="2800" dirty="0"/>
              <a:t>when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go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wedding.</a:t>
            </a:r>
            <a:r>
              <a:rPr lang="zh-CN" altLang="en-US" sz="2800" dirty="0"/>
              <a:t> </a:t>
            </a:r>
            <a:endParaRPr lang="en-US" sz="2800" dirty="0"/>
          </a:p>
          <a:p>
            <a:r>
              <a:rPr lang="zh-CN" altLang="en-US" sz="3200" dirty="0"/>
              <a:t>晚宴 </a:t>
            </a:r>
            <a:r>
              <a:rPr lang="en-US" altLang="zh-CN" sz="3200" dirty="0"/>
              <a:t>/</a:t>
            </a:r>
            <a:r>
              <a:rPr lang="zh-CN" altLang="en-US" sz="3200" dirty="0"/>
              <a:t> 招待</a:t>
            </a:r>
            <a:r>
              <a:rPr lang="en-US" altLang="zh-CN" sz="3200" dirty="0"/>
              <a:t>(</a:t>
            </a:r>
            <a:r>
              <a:rPr lang="en-US" sz="3200" dirty="0"/>
              <a:t>adj.)</a:t>
            </a:r>
            <a:r>
              <a:rPr lang="zh-CN" altLang="en-US" sz="3200" dirty="0"/>
              <a:t>晚宴</a:t>
            </a:r>
          </a:p>
          <a:p>
            <a:pPr>
              <a:lnSpc>
                <a:spcPct val="100000"/>
              </a:lnSpc>
            </a:pPr>
            <a:r>
              <a:rPr lang="zh-CN" altLang="en-US" sz="3200" dirty="0"/>
              <a:t>你的爸爸媽媽喜歡在家裏</a:t>
            </a:r>
            <a:endParaRPr lang="en-US" altLang="zh-CN" sz="32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200" dirty="0"/>
              <a:t>招待</a:t>
            </a:r>
            <a:r>
              <a:rPr lang="en-US" altLang="zh-CN" sz="3200" dirty="0"/>
              <a:t>(</a:t>
            </a:r>
            <a:r>
              <a:rPr lang="en-US" sz="3200" dirty="0"/>
              <a:t>v.)</a:t>
            </a:r>
            <a:r>
              <a:rPr lang="zh-CN" altLang="en-US" sz="3200" dirty="0"/>
              <a:t>朋友嗎？他們怎麼招待朋友？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78367-2968-3849-9645-F94466044BDB}"/>
              </a:ext>
            </a:extLst>
          </p:cNvPr>
          <p:cNvSpPr txBox="1"/>
          <p:nvPr/>
        </p:nvSpPr>
        <p:spPr>
          <a:xfrm>
            <a:off x="5113367" y="4050958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建議在此處插入招待晚宴相關圖片。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6A839F-512B-FE48-8D7A-EA6E4E6F624C}"/>
              </a:ext>
            </a:extLst>
          </p:cNvPr>
          <p:cNvSpPr txBox="1"/>
          <p:nvPr/>
        </p:nvSpPr>
        <p:spPr>
          <a:xfrm>
            <a:off x="7723217" y="5061102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建議在此處插入在家招待朋友相關圖片。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666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生詞表二</a:t>
            </a:r>
            <a:r>
              <a:rPr lang="zh-CN" altLang="en-US" dirty="0"/>
              <a:t> 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3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39CE-7D23-4F4A-89F9-6F9526DB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網戀   戀愛   下載   註冊   應用軟件    交友軟件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A5B7DD-2B11-DE4B-82D2-750902BC03D4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建議在此處放一些相關圖片，出一張圖片，請學生說一個詞。和學生根據圖片用這些詞做問答練習。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5767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3F88-B9EF-EB45-858C-17809C56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4"/>
            <a:ext cx="11201685" cy="783174"/>
          </a:xfrm>
        </p:spPr>
        <p:txBody>
          <a:bodyPr>
            <a:normAutofit/>
          </a:bodyPr>
          <a:lstStyle/>
          <a:p>
            <a:r>
              <a:rPr lang="zh-CN" altLang="en-US" dirty="0"/>
              <a:t>網戀    戀愛   交友   下載   註冊   </a:t>
            </a:r>
            <a:r>
              <a:rPr lang="en-US" altLang="zh-CN" dirty="0"/>
              <a:t>(</a:t>
            </a:r>
            <a:r>
              <a:rPr lang="zh-CN" altLang="en-US" dirty="0"/>
              <a:t>應用</a:t>
            </a:r>
            <a:r>
              <a:rPr lang="en-US" altLang="zh-CN" dirty="0"/>
              <a:t>)</a:t>
            </a:r>
            <a:r>
              <a:rPr lang="zh-CN" altLang="en-US" dirty="0"/>
              <a:t>軟件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7E005-C756-164C-9FC7-988020E5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04" y="1100338"/>
            <a:ext cx="11823992" cy="575766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400" dirty="0"/>
              <a:t>你戀愛過嗎？戀愛過幾次？什麼時候？後來怎麼樣了？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400" dirty="0"/>
              <a:t>你網戀過嗎？什麼時候？後來怎麼樣了？</a:t>
            </a:r>
            <a:r>
              <a:rPr lang="en-US" altLang="zh-CN" sz="3400" dirty="0"/>
              <a:t>/</a:t>
            </a:r>
            <a:r>
              <a:rPr lang="zh-CN" altLang="en-US" sz="3400" dirty="0"/>
              <a:t>如果沒有，你以後會網戀嗎？為什麼？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400" dirty="0"/>
              <a:t>你下載和註冊過交友軟件嗎？這個軟件叫什麼名字？你經常使用這個應用軟件嗎？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400" dirty="0"/>
              <a:t>你的手機上最常用的應用軟件是什麼？你每天大概在這個應用軟件上花多長時間？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3400" dirty="0"/>
              <a:t>你最喜歡的社交軟件是什麼？為什麼？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8390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E2A7-90F8-EE44-B12D-848AD4A0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符合</a:t>
            </a:r>
            <a:r>
              <a:rPr lang="en-US" altLang="zh-CN" dirty="0"/>
              <a:t>…</a:t>
            </a:r>
            <a:r>
              <a:rPr lang="zh-CN" altLang="en-US" dirty="0"/>
              <a:t>的要求</a:t>
            </a:r>
            <a:r>
              <a:rPr lang="en-US" altLang="zh-CN" dirty="0"/>
              <a:t>/</a:t>
            </a:r>
            <a:r>
              <a:rPr lang="zh-CN" altLang="en-US" dirty="0"/>
              <a:t>需求</a:t>
            </a:r>
            <a:r>
              <a:rPr lang="en-US" altLang="zh-CN" dirty="0"/>
              <a:t>/</a:t>
            </a:r>
            <a:r>
              <a:rPr lang="zh-CN" altLang="en-US" dirty="0"/>
              <a:t>條件</a:t>
            </a:r>
            <a:r>
              <a:rPr lang="en-US" altLang="zh-CN" dirty="0"/>
              <a:t>/</a:t>
            </a:r>
            <a:r>
              <a:rPr lang="zh-CN" altLang="en-US" dirty="0"/>
              <a:t>規定</a:t>
            </a:r>
            <a:r>
              <a:rPr lang="en-US" altLang="zh-CN" dirty="0"/>
              <a:t>/</a:t>
            </a:r>
            <a:r>
              <a:rPr lang="zh-CN" altLang="en-US" dirty="0"/>
              <a:t>標準</a:t>
            </a:r>
            <a:r>
              <a:rPr lang="en-US" altLang="zh-CN" dirty="0"/>
              <a:t>/</a:t>
            </a:r>
            <a:r>
              <a:rPr lang="zh-CN" altLang="en-US" dirty="0"/>
              <a:t>審美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5D8FE-24F5-CB4C-9F07-98FCCBEE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3" y="1513454"/>
            <a:ext cx="11169276" cy="4952659"/>
          </a:xfrm>
        </p:spPr>
        <p:txBody>
          <a:bodyPr>
            <a:normAutofit/>
          </a:bodyPr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什麼樣的男朋友</a:t>
            </a:r>
            <a:r>
              <a:rPr lang="en-US" altLang="zh-CN" dirty="0"/>
              <a:t>/</a:t>
            </a:r>
            <a:r>
              <a:rPr lang="zh-CN" altLang="en-US" dirty="0"/>
              <a:t>女朋友符合你的要求？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你要符合什麼標準才能被科羅拉多大學錄取？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這輛車的外形設計符合你的審美嗎？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如果你在中文課上說英文，這符合規定嗎？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這批食品不符合國家的食品安全</a:t>
            </a:r>
            <a:r>
              <a:rPr lang="en-US" altLang="zh-CN" dirty="0"/>
              <a:t>____</a:t>
            </a:r>
            <a:r>
              <a:rPr lang="zh-CN" altLang="en-US" dirty="0"/>
              <a:t>，被召回了。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9B955-5944-C645-9ADF-A4A135905652}"/>
              </a:ext>
            </a:extLst>
          </p:cNvPr>
          <p:cNvSpPr txBox="1"/>
          <p:nvPr/>
        </p:nvSpPr>
        <p:spPr>
          <a:xfrm>
            <a:off x="2730137" y="907844"/>
            <a:ext cx="77617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requirement</a:t>
            </a:r>
            <a:r>
              <a:rPr lang="zh-CN" altLang="en-US" sz="2200" dirty="0"/>
              <a:t>    </a:t>
            </a:r>
            <a:r>
              <a:rPr lang="en-US" altLang="zh-CN" sz="2200" dirty="0"/>
              <a:t>need</a:t>
            </a:r>
            <a:r>
              <a:rPr lang="zh-CN" altLang="en-US" sz="2200" dirty="0"/>
              <a:t>      </a:t>
            </a:r>
            <a:r>
              <a:rPr lang="en-US" altLang="zh-CN" sz="2200" dirty="0"/>
              <a:t>condition</a:t>
            </a:r>
            <a:r>
              <a:rPr lang="zh-CN" altLang="en-US" sz="2200" dirty="0"/>
              <a:t>       </a:t>
            </a:r>
            <a:r>
              <a:rPr lang="en-US" altLang="zh-CN" sz="2200" dirty="0"/>
              <a:t>rule</a:t>
            </a:r>
            <a:r>
              <a:rPr lang="zh-CN" altLang="en-US" sz="2200" dirty="0"/>
              <a:t>        </a:t>
            </a:r>
            <a:r>
              <a:rPr lang="en-US" altLang="zh-CN" sz="2200" dirty="0"/>
              <a:t>standard</a:t>
            </a:r>
            <a:r>
              <a:rPr lang="zh-CN" altLang="en-US" sz="2200" dirty="0"/>
              <a:t>     </a:t>
            </a:r>
            <a:r>
              <a:rPr lang="en-US" altLang="zh-CN" sz="2200" dirty="0"/>
              <a:t>aesthetic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AE4A7-6D36-F842-BBC4-CED1F8AA4B83}"/>
              </a:ext>
            </a:extLst>
          </p:cNvPr>
          <p:cNvSpPr txBox="1"/>
          <p:nvPr/>
        </p:nvSpPr>
        <p:spPr>
          <a:xfrm>
            <a:off x="208474" y="923232"/>
            <a:ext cx="21596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dirty="0"/>
              <a:t>in</a:t>
            </a:r>
            <a:r>
              <a:rPr lang="zh-CN" altLang="en-US" sz="2200" dirty="0"/>
              <a:t> </a:t>
            </a:r>
            <a:r>
              <a:rPr lang="en-US" altLang="zh-CN" sz="2200" dirty="0"/>
              <a:t>line</a:t>
            </a:r>
            <a:r>
              <a:rPr lang="zh-CN" altLang="en-US" sz="2200" dirty="0"/>
              <a:t> </a:t>
            </a:r>
            <a:r>
              <a:rPr lang="en-US" altLang="zh-CN" sz="2200" dirty="0"/>
              <a:t>with/meet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D2D32-2315-3D46-A209-F7AD9BB0BE09}"/>
              </a:ext>
            </a:extLst>
          </p:cNvPr>
          <p:cNvSpPr txBox="1"/>
          <p:nvPr/>
        </p:nvSpPr>
        <p:spPr>
          <a:xfrm>
            <a:off x="1288289" y="5979117"/>
            <a:ext cx="708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pī</a:t>
            </a:r>
            <a:endParaRPr lang="en-US" altLang="zh-CN" dirty="0"/>
          </a:p>
          <a:p>
            <a:r>
              <a:rPr lang="en-US" altLang="zh-CN" dirty="0"/>
              <a:t>batch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3C90ED-85C9-A34B-8DFC-63DA98A358DC}"/>
              </a:ext>
            </a:extLst>
          </p:cNvPr>
          <p:cNvSpPr txBox="1"/>
          <p:nvPr/>
        </p:nvSpPr>
        <p:spPr>
          <a:xfrm>
            <a:off x="1469177" y="5214647"/>
            <a:ext cx="149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food</a:t>
            </a:r>
            <a:r>
              <a:rPr lang="zh-CN" altLang="en-US" dirty="0"/>
              <a:t> </a:t>
            </a:r>
            <a:r>
              <a:rPr lang="en-US" altLang="zh-CN" dirty="0"/>
              <a:t>products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BF6DD4-5367-EE45-AA41-26588EBF4B52}"/>
              </a:ext>
            </a:extLst>
          </p:cNvPr>
          <p:cNvSpPr txBox="1"/>
          <p:nvPr/>
        </p:nvSpPr>
        <p:spPr>
          <a:xfrm>
            <a:off x="8756519" y="5933763"/>
            <a:ext cx="788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zhào</a:t>
            </a:r>
            <a:endParaRPr lang="en-US" dirty="0"/>
          </a:p>
          <a:p>
            <a:r>
              <a:rPr lang="zh-CN" altLang="en-US" dirty="0"/>
              <a:t>     </a:t>
            </a:r>
            <a:r>
              <a:rPr lang="en-US" dirty="0"/>
              <a:t>recall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5F7409-C7C6-1D41-9EA2-C6895E017B5C}"/>
              </a:ext>
            </a:extLst>
          </p:cNvPr>
          <p:cNvSpPr txBox="1"/>
          <p:nvPr/>
        </p:nvSpPr>
        <p:spPr>
          <a:xfrm>
            <a:off x="8148770" y="3451860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建議在此處插入一張外形比較奇葩的汽車的圖片。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56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0CB7-4A86-BC4A-8771-4B867139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534" y="2987546"/>
            <a:ext cx="7531023" cy="882907"/>
          </a:xfrm>
        </p:spPr>
        <p:txBody>
          <a:bodyPr>
            <a:noAutofit/>
          </a:bodyPr>
          <a:lstStyle/>
          <a:p>
            <a:r>
              <a:rPr lang="en-US" sz="5500" dirty="0" err="1"/>
              <a:t>期望</a:t>
            </a:r>
            <a:r>
              <a:rPr lang="zh-CN" altLang="en-US" sz="5500" dirty="0"/>
              <a:t>       希望       失望</a:t>
            </a:r>
            <a:endParaRPr lang="en-US" sz="5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39697-E369-5B40-902F-75C6FFB20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25" y="858398"/>
            <a:ext cx="7160553" cy="11790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disappointed </a:t>
            </a:r>
            <a:r>
              <a:rPr lang="zh-CN" altLang="en-US" dirty="0"/>
              <a:t>     </a:t>
            </a:r>
            <a:r>
              <a:rPr lang="en-US" dirty="0"/>
              <a:t>expectation</a:t>
            </a:r>
            <a:r>
              <a:rPr lang="zh-CN" altLang="en-US" dirty="0"/>
              <a:t>      </a:t>
            </a:r>
            <a:r>
              <a:rPr lang="en-US" altLang="zh-CN" dirty="0"/>
              <a:t>hope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8BD84-8992-AC4D-B06C-BEC522C0B90A}"/>
              </a:ext>
            </a:extLst>
          </p:cNvPr>
          <p:cNvSpPr txBox="1"/>
          <p:nvPr/>
        </p:nvSpPr>
        <p:spPr>
          <a:xfrm>
            <a:off x="4911634" y="3669201"/>
            <a:ext cx="4058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xī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3836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E2C2-73DE-B843-B5F5-71C92A8B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59" y="2578813"/>
            <a:ext cx="7111038" cy="28038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生詞表一</a:t>
            </a:r>
            <a:r>
              <a:rPr lang="zh-CN" altLang="en-US" dirty="0"/>
              <a:t> 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4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D0FA-42D8-E549-ABF5-540BD921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期望</a:t>
            </a:r>
            <a:r>
              <a:rPr lang="zh-CN" altLang="en-US" dirty="0"/>
              <a:t>       希望       失望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B8E26-F0B2-5143-9FD2-1B85B03D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你的父母對你有什麼期望？</a:t>
            </a:r>
          </a:p>
          <a:p>
            <a:pPr marL="515938" indent="-515938">
              <a:buFont typeface="+mj-lt"/>
              <a:buAutoNum type="arabicPeriod"/>
            </a:pPr>
            <a:r>
              <a:rPr lang="en-US" altLang="zh-CN" dirty="0"/>
              <a:t>2022</a:t>
            </a:r>
            <a:r>
              <a:rPr lang="zh-CN" altLang="en-US" dirty="0"/>
              <a:t>年你對自己有什麼期望？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你上一次感到很失望是什麼時候？發生了什麼？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你希望自己以後在哪裏生活？為什麼？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49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77BE-3503-D440-9B47-B429C768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283" y="2883043"/>
            <a:ext cx="10515600" cy="882907"/>
          </a:xfrm>
        </p:spPr>
        <p:txBody>
          <a:bodyPr/>
          <a:lstStyle/>
          <a:p>
            <a:r>
              <a:rPr lang="zh-CN" altLang="en-US" dirty="0"/>
              <a:t>虛擬     現實    真實    差距     幻想     理想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2C1C8D-BBC8-DC4F-985F-FD363029740D}"/>
              </a:ext>
            </a:extLst>
          </p:cNvPr>
          <p:cNvSpPr txBox="1">
            <a:spLocks/>
          </p:cNvSpPr>
          <p:nvPr/>
        </p:nvSpPr>
        <p:spPr>
          <a:xfrm>
            <a:off x="2493248" y="4591711"/>
            <a:ext cx="7160552" cy="88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6600" dirty="0"/>
              <a:t>n.</a:t>
            </a:r>
            <a:r>
              <a:rPr lang="zh-CN" altLang="en-US" sz="6600" dirty="0"/>
              <a:t>         </a:t>
            </a:r>
            <a:r>
              <a:rPr lang="en-US" altLang="zh-CN" sz="6600" dirty="0"/>
              <a:t>adj.</a:t>
            </a:r>
            <a:r>
              <a:rPr lang="zh-CN" altLang="en-US" sz="6600" dirty="0"/>
              <a:t>         </a:t>
            </a:r>
            <a:r>
              <a:rPr lang="en-US" altLang="zh-CN" sz="6600" dirty="0"/>
              <a:t>v.</a:t>
            </a:r>
            <a:r>
              <a:rPr lang="zh-CN" altLang="en-US" sz="6600" dirty="0"/>
              <a:t>  ？ </a:t>
            </a:r>
            <a:endParaRPr lang="en-US" sz="6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02CF90-432D-9C41-B480-E62AF9899107}"/>
              </a:ext>
            </a:extLst>
          </p:cNvPr>
          <p:cNvSpPr txBox="1">
            <a:spLocks/>
          </p:cNvSpPr>
          <p:nvPr/>
        </p:nvSpPr>
        <p:spPr>
          <a:xfrm>
            <a:off x="645273" y="733310"/>
            <a:ext cx="10856502" cy="88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fantasy</a:t>
            </a:r>
            <a:r>
              <a:rPr lang="zh-CN" altLang="en-US" dirty="0"/>
              <a:t>    </a:t>
            </a:r>
            <a:r>
              <a:rPr lang="en-US" altLang="zh-CN" dirty="0"/>
              <a:t>ideal</a:t>
            </a:r>
            <a:r>
              <a:rPr lang="zh-CN" altLang="en-US" dirty="0"/>
              <a:t>      </a:t>
            </a:r>
            <a:r>
              <a:rPr lang="en-US" altLang="zh-CN" dirty="0"/>
              <a:t>disparity</a:t>
            </a:r>
            <a:r>
              <a:rPr lang="zh-CN" altLang="en-US" dirty="0"/>
              <a:t>    </a:t>
            </a:r>
            <a:r>
              <a:rPr lang="en-US" altLang="zh-CN" dirty="0"/>
              <a:t>reality</a:t>
            </a:r>
            <a:r>
              <a:rPr lang="zh-CN" altLang="en-US" dirty="0"/>
              <a:t>    </a:t>
            </a:r>
            <a:r>
              <a:rPr lang="en-US" altLang="zh-CN" dirty="0"/>
              <a:t>authentic</a:t>
            </a:r>
            <a:r>
              <a:rPr lang="zh-CN" altLang="en-US" dirty="0"/>
              <a:t>   </a:t>
            </a:r>
            <a:r>
              <a:rPr lang="en-US" altLang="zh-CN" dirty="0"/>
              <a:t>virtual</a:t>
            </a:r>
            <a:r>
              <a:rPr lang="zh-CN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CCB5-199E-B749-9D91-2EEB91B9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42" y="102280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虛擬     現實     真實    差距     幻想     理想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7CEE3-5FE0-1E47-B285-861D570A5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2" y="996677"/>
            <a:ext cx="11020341" cy="577072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我的</a:t>
            </a:r>
            <a:r>
              <a:rPr lang="en-US" altLang="zh-CN" dirty="0"/>
              <a:t>____</a:t>
            </a:r>
            <a:r>
              <a:rPr lang="zh-CN" altLang="en-US" dirty="0"/>
              <a:t>是當一名醫生。</a:t>
            </a:r>
            <a:endParaRPr lang="en-US" altLang="zh-CN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她</a:t>
            </a:r>
            <a:r>
              <a:rPr lang="en-US" altLang="zh-CN" dirty="0"/>
              <a:t>____</a:t>
            </a:r>
            <a:r>
              <a:rPr lang="zh-CN" altLang="en-US" dirty="0"/>
              <a:t>著和布拉德皮特結婚。</a:t>
            </a:r>
            <a:endParaRPr lang="en-US" altLang="zh-CN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在</a:t>
            </a:r>
            <a:r>
              <a:rPr lang="en-US" altLang="zh-CN" dirty="0"/>
              <a:t>____</a:t>
            </a:r>
            <a:r>
              <a:rPr lang="zh-CN" altLang="en-US" dirty="0"/>
              <a:t>的網絡上，他是一個帥哥，可是在</a:t>
            </a:r>
            <a:r>
              <a:rPr lang="en-US" altLang="zh-CN" dirty="0"/>
              <a:t>____</a:t>
            </a:r>
            <a:r>
              <a:rPr lang="zh-CN" altLang="en-US" dirty="0"/>
              <a:t>生活中，他長得很普通。</a:t>
            </a:r>
            <a:endParaRPr lang="en-US" altLang="zh-CN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她的</a:t>
            </a:r>
            <a:r>
              <a:rPr lang="en-US" altLang="zh-CN" dirty="0"/>
              <a:t>____</a:t>
            </a:r>
            <a:r>
              <a:rPr lang="zh-CN" altLang="en-US" dirty="0"/>
              <a:t>年齡和心理年齡</a:t>
            </a:r>
            <a:r>
              <a:rPr lang="en-US" altLang="zh-CN" dirty="0"/>
              <a:t>____</a:t>
            </a:r>
            <a:r>
              <a:rPr lang="zh-CN" altLang="en-US" dirty="0"/>
              <a:t>很大，雖然已經</a:t>
            </a:r>
            <a:r>
              <a:rPr lang="en-US" altLang="zh-CN" dirty="0"/>
              <a:t>40</a:t>
            </a:r>
            <a:r>
              <a:rPr lang="zh-CN" altLang="en-US" dirty="0"/>
              <a:t>歲了，可是她在心裡還認為自己是一個小女孩。</a:t>
            </a:r>
            <a:endParaRPr lang="en-US" altLang="zh-CN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我幻想着他是我</a:t>
            </a:r>
            <a:r>
              <a:rPr lang="en-US" altLang="zh-CN" dirty="0"/>
              <a:t>____</a:t>
            </a:r>
            <a:r>
              <a:rPr lang="zh-CN" altLang="en-US" dirty="0"/>
              <a:t>的白馬王子，沒想到</a:t>
            </a:r>
            <a:r>
              <a:rPr lang="en-US" altLang="zh-CN" dirty="0"/>
              <a:t>____</a:t>
            </a:r>
            <a:r>
              <a:rPr lang="zh-CN" altLang="en-US" dirty="0"/>
              <a:t>越高，</a:t>
            </a:r>
            <a:r>
              <a:rPr lang="en-US" altLang="zh-CN" dirty="0"/>
              <a:t>____</a:t>
            </a:r>
            <a:r>
              <a:rPr lang="zh-CN" altLang="en-US" dirty="0"/>
              <a:t>越大，他其實又醜又窮。</a:t>
            </a:r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zh-CN" altLang="en-US" dirty="0">
                <a:solidFill>
                  <a:srgbClr val="0070C0"/>
                </a:solidFill>
              </a:rPr>
              <a:t>真實  理想  期望  希望  失望</a:t>
            </a:r>
            <a:r>
              <a:rPr lang="en-US" altLang="zh-CN" dirty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569022-CB18-2A41-BBD4-DFD1427FA915}"/>
              </a:ext>
            </a:extLst>
          </p:cNvPr>
          <p:cNvSpPr txBox="1"/>
          <p:nvPr/>
        </p:nvSpPr>
        <p:spPr>
          <a:xfrm>
            <a:off x="2650602" y="2045774"/>
            <a:ext cx="21164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bù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lā</a:t>
            </a:r>
            <a:r>
              <a:rPr lang="zh-CN" altLang="en-US" sz="2200" dirty="0"/>
              <a:t>  </a:t>
            </a:r>
            <a:r>
              <a:rPr lang="en-US" altLang="zh-CN" sz="2200" dirty="0" err="1"/>
              <a:t>dé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pí</a:t>
            </a:r>
            <a:r>
              <a:rPr lang="zh-CN" altLang="en-US" sz="2200" dirty="0"/>
              <a:t>   </a:t>
            </a:r>
            <a:r>
              <a:rPr lang="en-US" altLang="zh-CN" sz="2200" dirty="0" err="1"/>
              <a:t>tè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6D8FA-D4CC-BD4E-9F5A-57BFEF9BCCDD}"/>
              </a:ext>
            </a:extLst>
          </p:cNvPr>
          <p:cNvSpPr txBox="1"/>
          <p:nvPr/>
        </p:nvSpPr>
        <p:spPr>
          <a:xfrm>
            <a:off x="3060906" y="622297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chǒu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319FD2-2E86-394D-8271-AD4152015989}"/>
              </a:ext>
            </a:extLst>
          </p:cNvPr>
          <p:cNvSpPr txBox="1"/>
          <p:nvPr/>
        </p:nvSpPr>
        <p:spPr>
          <a:xfrm>
            <a:off x="8405395" y="1661053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建議在此處插入一張網上和現實中外形差距巨大的圖片。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99ED66-B8E3-E54F-8ECB-6566913E64E1}"/>
              </a:ext>
            </a:extLst>
          </p:cNvPr>
          <p:cNvSpPr txBox="1"/>
          <p:nvPr/>
        </p:nvSpPr>
        <p:spPr>
          <a:xfrm>
            <a:off x="5288815" y="985187"/>
            <a:ext cx="2757905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建議在此處插入一張布拉德皮特的照片。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8668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0D0B-75C6-7F4A-8025-B2E36C43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虛擬     幻想     理想    現實    真實     差距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AACAAF-454D-BF4A-BC3B-CCCDA5846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35" y="1087276"/>
            <a:ext cx="11353729" cy="5770724"/>
          </a:xfrm>
        </p:spPr>
        <p:txBody>
          <a:bodyPr>
            <a:normAutofit/>
          </a:bodyPr>
          <a:lstStyle/>
          <a:p>
            <a:pPr marL="574675" indent="-574675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通過交友軟件找男女朋友可能會產生什麼問題？</a:t>
            </a:r>
          </a:p>
          <a:p>
            <a:pPr marL="574675" indent="-574675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你覺得網戀可能會產生什麼問題？</a:t>
            </a:r>
          </a:p>
          <a:p>
            <a:pPr marL="574675" indent="-574675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你覺得網戀和現實生活中的戀愛有什麼不同？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400" dirty="0">
                <a:solidFill>
                  <a:srgbClr val="0070C0"/>
                </a:solidFill>
                <a:cs typeface="+mj-cs"/>
              </a:rPr>
              <a:t>真誠</a:t>
            </a:r>
          </a:p>
          <a:p>
            <a:pPr marL="574675" indent="-574675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在你的朋友中，你覺得誰是一個真誠的人？為什麼？</a:t>
            </a:r>
          </a:p>
          <a:p>
            <a:pPr marL="574675" indent="-574675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在與人交往的過程中，你覺得真誠是最重要的嗎？為什麼？如果不是，那什麼才是最重要的？為什麼？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0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975FA-138F-5C44-9C97-D80328CC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308" y="209603"/>
            <a:ext cx="6550737" cy="882907"/>
          </a:xfrm>
        </p:spPr>
        <p:txBody>
          <a:bodyPr/>
          <a:lstStyle/>
          <a:p>
            <a:r>
              <a:rPr lang="en-US" dirty="0" err="1"/>
              <a:t>以為</a:t>
            </a:r>
            <a:r>
              <a:rPr lang="zh-CN" altLang="en-US" dirty="0"/>
              <a:t>  </a:t>
            </a:r>
            <a:r>
              <a:rPr lang="en-US" altLang="zh-CN" dirty="0"/>
              <a:t>VS</a:t>
            </a:r>
            <a:r>
              <a:rPr lang="zh-CN" altLang="en-US" dirty="0"/>
              <a:t>  認為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40FA5-1699-2B44-8045-B86657446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1087275"/>
            <a:ext cx="11510345" cy="5561122"/>
          </a:xfrm>
        </p:spPr>
        <p:txBody>
          <a:bodyPr>
            <a:normAutofit fontScale="92500"/>
          </a:bodyPr>
          <a:lstStyle/>
          <a:p>
            <a:pPr marL="515938" indent="-515938">
              <a:buFont typeface="+mj-lt"/>
              <a:buAutoNum type="arabicPeriod"/>
            </a:pPr>
            <a:r>
              <a:rPr lang="en-US" dirty="0" err="1"/>
              <a:t>我本來</a:t>
            </a:r>
            <a:r>
              <a:rPr lang="en-US" altLang="zh-CN" dirty="0"/>
              <a:t>____</a:t>
            </a:r>
            <a:r>
              <a:rPr lang="en-US" dirty="0" err="1"/>
              <a:t>她喜歡我</a:t>
            </a:r>
            <a:r>
              <a:rPr lang="zh-CN" altLang="en-US" dirty="0"/>
              <a:t>，可後來我才發現在她眼裡我只是一個工具人。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en-US" dirty="0" err="1"/>
              <a:t>我</a:t>
            </a:r>
            <a:r>
              <a:rPr lang="en-US" altLang="zh-CN" dirty="0"/>
              <a:t>____</a:t>
            </a:r>
            <a:r>
              <a:rPr lang="zh-CN" altLang="en-US" dirty="0"/>
              <a:t>網戀可以幫助社交圈比較小的人找到合適的另一半。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我</a:t>
            </a:r>
            <a:r>
              <a:rPr lang="en-US" altLang="zh-CN" dirty="0"/>
              <a:t>____</a:t>
            </a:r>
            <a:r>
              <a:rPr lang="zh-CN" altLang="en-US" dirty="0"/>
              <a:t>你不喜歡相親，你後來為什麼又去了？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課文的作者</a:t>
            </a:r>
            <a:r>
              <a:rPr lang="en-US" altLang="zh-CN" dirty="0"/>
              <a:t>____</a:t>
            </a:r>
            <a:r>
              <a:rPr lang="zh-CN" altLang="en-US" dirty="0"/>
              <a:t>網戀成功與否關鍵看網戀雙方的初衷是什麼。</a:t>
            </a:r>
            <a:endParaRPr lang="en-US" altLang="zh-CN" dirty="0"/>
          </a:p>
          <a:p>
            <a:pPr marL="515938" indent="-515938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76836-8088-F046-93A8-F91A1DBFEA6E}"/>
              </a:ext>
            </a:extLst>
          </p:cNvPr>
          <p:cNvSpPr txBox="1"/>
          <p:nvPr/>
        </p:nvSpPr>
        <p:spPr>
          <a:xfrm>
            <a:off x="1212955" y="386829"/>
            <a:ext cx="3245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mistakenly</a:t>
            </a:r>
            <a:r>
              <a:rPr lang="zh-CN" altLang="en-US" sz="2800" dirty="0">
                <a:highlight>
                  <a:srgbClr val="FFFF00"/>
                </a:highlight>
              </a:rPr>
              <a:t> </a:t>
            </a:r>
            <a:r>
              <a:rPr lang="en-US" altLang="zh-CN" sz="2800" dirty="0">
                <a:highlight>
                  <a:srgbClr val="FFFF00"/>
                </a:highlight>
              </a:rPr>
              <a:t>think</a:t>
            </a:r>
            <a:r>
              <a:rPr lang="zh-CN" altLang="en-US" sz="2800" dirty="0">
                <a:highlight>
                  <a:srgbClr val="FFFF00"/>
                </a:highlight>
              </a:rPr>
              <a:t> </a:t>
            </a:r>
            <a:r>
              <a:rPr lang="en-US" altLang="zh-CN" sz="2800" dirty="0">
                <a:highlight>
                  <a:srgbClr val="FFFF00"/>
                </a:highlight>
              </a:rPr>
              <a:t>that</a:t>
            </a:r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725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A8D9-E3E7-2B4D-A579-C6BB4D4D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目的</a:t>
            </a:r>
            <a:r>
              <a:rPr lang="zh-CN" altLang="en-US" dirty="0"/>
              <a:t> </a:t>
            </a:r>
            <a:r>
              <a:rPr lang="en-US" altLang="zh-CN" dirty="0"/>
              <a:t>intention</a:t>
            </a:r>
            <a:r>
              <a:rPr lang="zh-CN" altLang="en-US" dirty="0"/>
              <a:t> </a:t>
            </a:r>
            <a:r>
              <a:rPr lang="en-US" altLang="zh-CN" dirty="0"/>
              <a:t>VS</a:t>
            </a:r>
            <a:r>
              <a:rPr lang="zh-CN" altLang="en-US" dirty="0"/>
              <a:t> 目標 </a:t>
            </a:r>
            <a:r>
              <a:rPr lang="en-US" altLang="zh-CN" dirty="0"/>
              <a:t>objective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04A1C-CC57-A146-BFA9-73C0BA696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5"/>
            <a:ext cx="11025266" cy="5943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目的：</a:t>
            </a:r>
            <a:r>
              <a:rPr lang="en-US" sz="3200" dirty="0"/>
              <a:t>emphasize the reason/intention</a:t>
            </a:r>
          </a:p>
          <a:p>
            <a:pPr marL="0" indent="0">
              <a:buNone/>
            </a:pPr>
            <a:r>
              <a:rPr lang="zh-CN" altLang="en-US" dirty="0"/>
              <a:t>目標：</a:t>
            </a:r>
            <a:r>
              <a:rPr lang="en-US" sz="3200" dirty="0"/>
              <a:t>emphasize the direction/result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你為什麼偷了她的電腦？你到底有什麼</a:t>
            </a:r>
            <a:r>
              <a:rPr lang="en-US" altLang="zh-CN" dirty="0"/>
              <a:t>_____</a:t>
            </a:r>
            <a:r>
              <a:rPr lang="zh-CN" altLang="en-US" dirty="0"/>
              <a:t>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這一課的教學</a:t>
            </a:r>
            <a:r>
              <a:rPr lang="en-US" altLang="zh-CN" dirty="0"/>
              <a:t>____</a:t>
            </a:r>
            <a:r>
              <a:rPr lang="zh-CN" altLang="en-US" dirty="0"/>
              <a:t>是學生可以瞭解中國的婚戀文化。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你為什麼欺騙我？你有什麼</a:t>
            </a:r>
            <a:r>
              <a:rPr lang="en-US" altLang="zh-CN" dirty="0"/>
              <a:t>____</a:t>
            </a:r>
            <a:r>
              <a:rPr lang="zh-CN" altLang="en-US" dirty="0"/>
              <a:t>？</a:t>
            </a:r>
          </a:p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他今年的</a:t>
            </a:r>
            <a:r>
              <a:rPr lang="en-US" altLang="zh-CN" dirty="0"/>
              <a:t>____</a:t>
            </a:r>
            <a:r>
              <a:rPr lang="zh-CN" altLang="en-US" dirty="0"/>
              <a:t>是每門功課都得</a:t>
            </a:r>
            <a:r>
              <a:rPr lang="en-US" dirty="0"/>
              <a:t>A。</a:t>
            </a:r>
          </a:p>
        </p:txBody>
      </p:sp>
    </p:spTree>
    <p:extLst>
      <p:ext uri="{BB962C8B-B14F-4D97-AF65-F5344CB8AC3E}">
        <p14:creationId xmlns:p14="http://schemas.microsoft.com/office/powerpoint/2010/main" val="17755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7A3C-A5F9-014A-94A1-4F7E9AF0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28" y="78379"/>
            <a:ext cx="10515600" cy="796834"/>
          </a:xfrm>
        </p:spPr>
        <p:txBody>
          <a:bodyPr/>
          <a:lstStyle/>
          <a:p>
            <a:r>
              <a:rPr lang="en-US" altLang="zh-CN" dirty="0"/>
              <a:t>S+</a:t>
            </a:r>
            <a:r>
              <a:rPr lang="zh-CN" altLang="en-US" dirty="0"/>
              <a:t>確實</a:t>
            </a:r>
            <a:r>
              <a:rPr lang="en-US" altLang="zh-CN" sz="3300" dirty="0"/>
              <a:t>indeed</a:t>
            </a:r>
            <a:r>
              <a:rPr lang="zh-CN" altLang="en-US" sz="3300" dirty="0"/>
              <a:t> </a:t>
            </a:r>
            <a:r>
              <a:rPr lang="en-US" altLang="zh-CN" sz="3300" dirty="0"/>
              <a:t>+</a:t>
            </a:r>
            <a:r>
              <a:rPr lang="zh-CN" altLang="en-US" sz="3300" dirty="0"/>
              <a:t> </a:t>
            </a:r>
            <a:r>
              <a:rPr lang="en-US" altLang="zh-CN" sz="3300" dirty="0"/>
              <a:t>(</a:t>
            </a:r>
            <a:r>
              <a:rPr lang="zh-CN" altLang="en-US" sz="3300" dirty="0"/>
              <a:t>不</a:t>
            </a:r>
            <a:r>
              <a:rPr lang="en-US" altLang="zh-CN" sz="3300" dirty="0"/>
              <a:t>/</a:t>
            </a:r>
            <a:r>
              <a:rPr lang="zh-CN" altLang="en-US" sz="3300" dirty="0"/>
              <a:t>沒</a:t>
            </a:r>
            <a:r>
              <a:rPr lang="en-US" altLang="zh-CN" sz="3300" dirty="0"/>
              <a:t>)</a:t>
            </a:r>
            <a:r>
              <a:rPr lang="zh-CN" altLang="en-US" sz="3300" dirty="0"/>
              <a:t> </a:t>
            </a:r>
            <a:r>
              <a:rPr lang="en-US" altLang="zh-CN" sz="3300" dirty="0"/>
              <a:t>+</a:t>
            </a:r>
            <a:r>
              <a:rPr lang="zh-CN" altLang="en-US" sz="3300" dirty="0"/>
              <a:t> </a:t>
            </a:r>
            <a:r>
              <a:rPr lang="en-US" altLang="zh-CN" sz="3300" dirty="0"/>
              <a:t>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12B81-6E59-AF4B-A8CA-4C8489B9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32" y="875213"/>
            <a:ext cx="10515600" cy="606116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A: </a:t>
            </a:r>
            <a:r>
              <a:rPr lang="zh-CN" altLang="en-US" dirty="0"/>
              <a:t>聽說你媽媽對你期望很高？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B: </a:t>
            </a:r>
            <a:r>
              <a:rPr lang="zh-CN" altLang="en-US" dirty="0"/>
              <a:t>確實很高，她希望我能上哈佛。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solidFill>
                  <a:srgbClr val="0070C0"/>
                </a:solidFill>
              </a:rPr>
              <a:t>Use </a:t>
            </a:r>
            <a:r>
              <a:rPr lang="zh-CN" altLang="en-US" sz="3200" dirty="0">
                <a:solidFill>
                  <a:srgbClr val="0070C0"/>
                </a:solidFill>
              </a:rPr>
              <a:t>確實 </a:t>
            </a:r>
            <a:r>
              <a:rPr lang="en-US" sz="3200" dirty="0">
                <a:solidFill>
                  <a:srgbClr val="0070C0"/>
                </a:solidFill>
              </a:rPr>
              <a:t>to respond to the following scenario: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A: </a:t>
            </a:r>
            <a:r>
              <a:rPr lang="zh-CN" altLang="en-US" dirty="0"/>
              <a:t>聽說你和網戀對象見面以後覺得很失望？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B: </a:t>
            </a:r>
            <a:r>
              <a:rPr lang="zh-CN" altLang="en-US" dirty="0"/>
              <a:t>確實</a:t>
            </a:r>
            <a:r>
              <a:rPr lang="en-US" altLang="zh-CN" dirty="0"/>
              <a:t>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A: </a:t>
            </a:r>
            <a:r>
              <a:rPr lang="zh-CN" altLang="en-US" dirty="0"/>
              <a:t>我覺得網戀不太安全。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B: ……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E03363-7863-204B-84B4-801D59DF13CA}"/>
              </a:ext>
            </a:extLst>
          </p:cNvPr>
          <p:cNvSpPr txBox="1">
            <a:spLocks/>
          </p:cNvSpPr>
          <p:nvPr/>
        </p:nvSpPr>
        <p:spPr>
          <a:xfrm>
            <a:off x="4258491" y="5425440"/>
            <a:ext cx="7783001" cy="1406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/>
              <a:t>A: </a:t>
            </a:r>
            <a:r>
              <a:rPr lang="zh-CN" altLang="en-US" dirty="0"/>
              <a:t>聽說你父母從來不用社交軟件？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B: ……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5D025E-8531-EF45-98E6-A0109F1CBDE5}"/>
              </a:ext>
            </a:extLst>
          </p:cNvPr>
          <p:cNvSpPr txBox="1"/>
          <p:nvPr/>
        </p:nvSpPr>
        <p:spPr>
          <a:xfrm>
            <a:off x="6096000" y="2194560"/>
            <a:ext cx="86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hā</a:t>
            </a:r>
            <a:r>
              <a:rPr lang="zh-CN" altLang="en-US" dirty="0"/>
              <a:t>     </a:t>
            </a:r>
            <a:r>
              <a:rPr lang="en-US" altLang="zh-CN" dirty="0" err="1"/>
              <a:t>fó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6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4C3B-7A7B-714D-800C-4CAF0340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徹底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了</a:t>
            </a:r>
            <a:r>
              <a:rPr lang="en-US" altLang="zh-CN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B5EFA-1B8A-7143-8B6F-3FA3BCD3D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05" y="1106637"/>
            <a:ext cx="10924504" cy="4644725"/>
          </a:xfrm>
        </p:spPr>
        <p:txBody>
          <a:bodyPr/>
          <a:lstStyle/>
          <a:p>
            <a:pPr marL="412750" indent="-6413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當我看到我的網戀對象的時候，</a:t>
            </a:r>
            <a:endParaRPr lang="en-US" altLang="zh-CN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/>
              <a:t>m</a:t>
            </a:r>
            <a:r>
              <a:rPr lang="en-US" sz="3200" dirty="0"/>
              <a:t>y illusion is </a:t>
            </a:r>
            <a:r>
              <a:rPr lang="en-US" sz="3200" dirty="0">
                <a:solidFill>
                  <a:srgbClr val="0070C0"/>
                </a:solidFill>
              </a:rPr>
              <a:t>completely</a:t>
            </a:r>
            <a:r>
              <a:rPr lang="en-US" sz="3200" dirty="0"/>
              <a:t> shattered (</a:t>
            </a:r>
            <a:r>
              <a:rPr lang="zh-CN" altLang="en-US" sz="3400" dirty="0"/>
              <a:t>破滅了</a:t>
            </a:r>
            <a:r>
              <a:rPr lang="en-US" altLang="zh-CN" sz="3200" dirty="0"/>
              <a:t>).</a:t>
            </a:r>
          </a:p>
          <a:p>
            <a:pPr marL="412750" indent="-6413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我考試以前沒準備，看到試題的時候我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</a:p>
          <a:p>
            <a:pPr marL="412750" indent="-6413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過年以前，</a:t>
            </a:r>
            <a:r>
              <a:rPr lang="en-US" sz="3200" dirty="0"/>
              <a:t>we clean the room thoroughly.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A132C9-86F3-0E42-836A-0EDCF288A65E}"/>
              </a:ext>
            </a:extLst>
          </p:cNvPr>
          <p:cNvSpPr txBox="1"/>
          <p:nvPr/>
        </p:nvSpPr>
        <p:spPr>
          <a:xfrm>
            <a:off x="5129677" y="4558670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我們會把房間徹底打掃一下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0DE4D-2685-2B40-BDCE-64AF7C7D7587}"/>
              </a:ext>
            </a:extLst>
          </p:cNvPr>
          <p:cNvSpPr txBox="1"/>
          <p:nvPr/>
        </p:nvSpPr>
        <p:spPr>
          <a:xfrm>
            <a:off x="10587823" y="289335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傻眼了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8CA6DF-0AA6-9346-834A-85628129E9CA}"/>
              </a:ext>
            </a:extLst>
          </p:cNvPr>
          <p:cNvSpPr txBox="1"/>
          <p:nvPr/>
        </p:nvSpPr>
        <p:spPr>
          <a:xfrm>
            <a:off x="6219272" y="2524023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pò</a:t>
            </a:r>
            <a:r>
              <a:rPr lang="zh-CN" altLang="en-US" dirty="0"/>
              <a:t>  </a:t>
            </a:r>
            <a:r>
              <a:rPr lang="en-US" altLang="zh-CN" dirty="0" err="1"/>
              <a:t>miè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F2011B-0B65-6443-91C7-D271AB5ED862}"/>
              </a:ext>
            </a:extLst>
          </p:cNvPr>
          <p:cNvSpPr txBox="1"/>
          <p:nvPr/>
        </p:nvSpPr>
        <p:spPr>
          <a:xfrm>
            <a:off x="6878844" y="930986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建議在此處插入一張網上和現實中外形差距巨大的圖片。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69B40E-9647-334D-B1C8-0534525FD422}"/>
              </a:ext>
            </a:extLst>
          </p:cNvPr>
          <p:cNvSpPr txBox="1"/>
          <p:nvPr/>
        </p:nvSpPr>
        <p:spPr>
          <a:xfrm>
            <a:off x="8265684" y="2170977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建議在此處插入一張考試時傻眼的圖片。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5F48D-FCBA-A140-BEBD-B949A8EA3517}"/>
              </a:ext>
            </a:extLst>
          </p:cNvPr>
          <p:cNvSpPr txBox="1"/>
          <p:nvPr/>
        </p:nvSpPr>
        <p:spPr>
          <a:xfrm>
            <a:off x="1457214" y="4949531"/>
            <a:ext cx="354676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建議在此處插入一張年前大掃除的圖片。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65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9E03-2434-B547-ABC5-DFDE230D3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完美無瑕     彼此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B3710-DB73-9F4E-A404-0519E1CFD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129" y="1217307"/>
            <a:ext cx="8005425" cy="543109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她的照片之所以看起來</a:t>
            </a:r>
            <a:r>
              <a:rPr lang="en-US" altLang="zh-CN" dirty="0"/>
              <a:t>_____</a:t>
            </a:r>
            <a:r>
              <a:rPr lang="zh-CN" altLang="en-US" dirty="0"/>
              <a:t>，是因為她使用了</a:t>
            </a:r>
            <a:r>
              <a:rPr lang="zh-CN" altLang="en-US" u="sng" dirty="0"/>
              <a:t>美顏</a:t>
            </a:r>
            <a:r>
              <a:rPr lang="zh-CN" altLang="en-US" dirty="0"/>
              <a:t>軟件。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視頻聊天的時候，美顏軟件 </a:t>
            </a:r>
            <a:r>
              <a:rPr lang="en-US" sz="3200" dirty="0"/>
              <a:t>can make </a:t>
            </a:r>
            <a:r>
              <a:rPr lang="en-US" sz="3200" dirty="0">
                <a:solidFill>
                  <a:srgbClr val="0070C0"/>
                </a:solidFill>
              </a:rPr>
              <a:t>each other </a:t>
            </a:r>
            <a:r>
              <a:rPr lang="en-US" sz="3200" dirty="0"/>
              <a:t>look flawless.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We are very close(</a:t>
            </a:r>
            <a:r>
              <a:rPr lang="zh-CN" altLang="en-US" dirty="0"/>
              <a:t>親密</a:t>
            </a:r>
            <a:r>
              <a:rPr lang="en-US" altLang="zh-CN" dirty="0"/>
              <a:t>) </a:t>
            </a:r>
            <a:r>
              <a:rPr lang="en-US" dirty="0"/>
              <a:t>to each other.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DB510-0441-2F4E-A2E7-D689A8EED7B7}"/>
              </a:ext>
            </a:extLst>
          </p:cNvPr>
          <p:cNvSpPr txBox="1"/>
          <p:nvPr/>
        </p:nvSpPr>
        <p:spPr>
          <a:xfrm>
            <a:off x="5786561" y="2772391"/>
            <a:ext cx="110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         </a:t>
            </a:r>
            <a:r>
              <a:rPr lang="en-US" altLang="zh-CN" dirty="0"/>
              <a:t>face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56AA9-3878-7C4E-AE01-FE7E14F904EC}"/>
              </a:ext>
            </a:extLst>
          </p:cNvPr>
          <p:cNvSpPr txBox="1"/>
          <p:nvPr/>
        </p:nvSpPr>
        <p:spPr>
          <a:xfrm>
            <a:off x="4545874" y="5695976"/>
            <a:ext cx="6186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我們彼此（之間）非常親密。
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706F2F-27B6-D64D-9B62-140261BA8FEA}"/>
              </a:ext>
            </a:extLst>
          </p:cNvPr>
          <p:cNvSpPr txBox="1"/>
          <p:nvPr/>
        </p:nvSpPr>
        <p:spPr>
          <a:xfrm>
            <a:off x="303704" y="1388186"/>
            <a:ext cx="3044671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建議在此處插入一張網戀奔現的圖片。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26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B11D044-7CAA-9346-9A53-6C1C77D4CF17}"/>
              </a:ext>
            </a:extLst>
          </p:cNvPr>
          <p:cNvSpPr txBox="1"/>
          <p:nvPr/>
        </p:nvSpPr>
        <p:spPr>
          <a:xfrm>
            <a:off x="10463348" y="11756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ǎi</a:t>
            </a:r>
            <a:r>
              <a:rPr lang="zh-CN" altLang="en-US" dirty="0"/>
              <a:t>     </a:t>
            </a:r>
            <a:r>
              <a:rPr lang="en-US" altLang="zh-CN" dirty="0" err="1"/>
              <a:t>cuó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E98B3-1757-A446-9E8C-C17A687275A0}"/>
              </a:ext>
            </a:extLst>
          </p:cNvPr>
          <p:cNvSpPr txBox="1"/>
          <p:nvPr/>
        </p:nvSpPr>
        <p:spPr>
          <a:xfrm>
            <a:off x="1842057" y="118163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luó</a:t>
            </a:r>
            <a:r>
              <a:rPr lang="zh-CN" altLang="en-US" dirty="0"/>
              <a:t>    </a:t>
            </a:r>
            <a:r>
              <a:rPr lang="en-US" altLang="zh-CN" dirty="0" err="1"/>
              <a:t>lì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C4CC395-6844-9A4F-8794-1A44EB369664}"/>
              </a:ext>
            </a:extLst>
          </p:cNvPr>
          <p:cNvSpPr txBox="1">
            <a:spLocks/>
          </p:cNvSpPr>
          <p:nvPr/>
        </p:nvSpPr>
        <p:spPr>
          <a:xfrm>
            <a:off x="39190" y="306040"/>
            <a:ext cx="1232262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大媽 、蘿莉、白馬王子、高富帥、摳腳大漢、矮矬窮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AC3F8-C022-454D-87DF-D5886D69E983}"/>
              </a:ext>
            </a:extLst>
          </p:cNvPr>
          <p:cNvSpPr txBox="1"/>
          <p:nvPr/>
        </p:nvSpPr>
        <p:spPr>
          <a:xfrm>
            <a:off x="3976820" y="3678909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建議在此處放一些相關圖片，出一張圖片，請學生說一個詞。和學生根據圖片用這些詞做問答練習。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CA8C2-FAD9-4442-8E75-FFF77D45C1BC}"/>
              </a:ext>
            </a:extLst>
          </p:cNvPr>
          <p:cNvSpPr txBox="1">
            <a:spLocks/>
          </p:cNvSpPr>
          <p:nvPr/>
        </p:nvSpPr>
        <p:spPr>
          <a:xfrm>
            <a:off x="2340429" y="1391776"/>
            <a:ext cx="7511142" cy="1446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形容男性的</a:t>
            </a:r>
            <a:r>
              <a:rPr lang="zh-CN" altLang="en-US" dirty="0"/>
              <a:t>？                    形容女性的？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0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0669-F461-7544-9647-BD7FC828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婚禮</a:t>
            </a:r>
            <a:r>
              <a:rPr lang="zh-CN" altLang="en-US" dirty="0"/>
              <a:t>    新郎    新娘    請帖    儀式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62BDF-0D66-134A-9940-A58FE1291BC0}"/>
              </a:ext>
            </a:extLst>
          </p:cNvPr>
          <p:cNvSpPr txBox="1"/>
          <p:nvPr/>
        </p:nvSpPr>
        <p:spPr>
          <a:xfrm>
            <a:off x="1259584" y="926277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lǐ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54EF47-70C8-FA4D-BE52-77B24B182977}"/>
              </a:ext>
            </a:extLst>
          </p:cNvPr>
          <p:cNvSpPr txBox="1"/>
          <p:nvPr/>
        </p:nvSpPr>
        <p:spPr>
          <a:xfrm>
            <a:off x="2834528" y="877066"/>
            <a:ext cx="6639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láng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59F803-8B60-A341-BEFC-E5696EACECE9}"/>
              </a:ext>
            </a:extLst>
          </p:cNvPr>
          <p:cNvSpPr txBox="1"/>
          <p:nvPr/>
        </p:nvSpPr>
        <p:spPr>
          <a:xfrm>
            <a:off x="4354809" y="877066"/>
            <a:ext cx="8114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niáng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E78667-0384-CD42-B750-7B29A2B8FF3F}"/>
              </a:ext>
            </a:extLst>
          </p:cNvPr>
          <p:cNvSpPr txBox="1"/>
          <p:nvPr/>
        </p:nvSpPr>
        <p:spPr>
          <a:xfrm>
            <a:off x="6162676" y="877065"/>
            <a:ext cx="4844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tiě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E92901-27C4-3C45-8918-3384E30E6C8B}"/>
              </a:ext>
            </a:extLst>
          </p:cNvPr>
          <p:cNvSpPr txBox="1"/>
          <p:nvPr/>
        </p:nvSpPr>
        <p:spPr>
          <a:xfrm>
            <a:off x="7346006" y="880619"/>
            <a:ext cx="377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yí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06ABC7-00CF-044B-980E-A843EDA645C2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建議在此處放一些相關圖片，出一張圖片，請學生說一個詞。和學生根據圖片用這些詞做問答練習。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21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D078F-EAEB-1440-BA24-EF9D99CF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晚宴      </a:t>
            </a:r>
            <a:r>
              <a:rPr lang="en-US" dirty="0" err="1"/>
              <a:t>賓客</a:t>
            </a:r>
            <a:r>
              <a:rPr lang="zh-CN" altLang="en-US" dirty="0"/>
              <a:t>      親戚    禮物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E1AF5-03DC-E045-A0C1-0295F73B3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410789"/>
            <a:ext cx="10515600" cy="43212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CF765-2985-4F42-ACE3-D805A59E9A25}"/>
              </a:ext>
            </a:extLst>
          </p:cNvPr>
          <p:cNvSpPr txBox="1"/>
          <p:nvPr/>
        </p:nvSpPr>
        <p:spPr>
          <a:xfrm>
            <a:off x="1186828" y="832643"/>
            <a:ext cx="5907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yàn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E33339-5632-134B-8923-34541870B87D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建議在此處放一些相關圖片，出一張圖片，請學生說一個詞。和學生根據圖片用這些詞做問答練習。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25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6B52A-B886-F046-9038-F9F22707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09" y="548641"/>
            <a:ext cx="11405981" cy="6309359"/>
          </a:xfrm>
        </p:spPr>
        <p:txBody>
          <a:bodyPr>
            <a:normAutofit/>
          </a:bodyPr>
          <a:lstStyle/>
          <a:p>
            <a:r>
              <a:rPr lang="zh-CN" altLang="en-US" dirty="0"/>
              <a:t>請</a:t>
            </a:r>
            <a:r>
              <a:rPr lang="en-US" dirty="0" err="1"/>
              <a:t>帖</a:t>
            </a:r>
            <a:endParaRPr lang="en-US" dirty="0"/>
          </a:p>
          <a:p>
            <a:r>
              <a:rPr lang="en-US" dirty="0"/>
              <a:t>A</a:t>
            </a:r>
            <a:r>
              <a:rPr lang="zh-CN" altLang="en-US" dirty="0"/>
              <a:t> </a:t>
            </a:r>
            <a:r>
              <a:rPr lang="en-US" dirty="0" err="1"/>
              <a:t>給</a:t>
            </a:r>
            <a:r>
              <a:rPr lang="zh-CN" altLang="en-US" dirty="0"/>
              <a:t> </a:t>
            </a:r>
            <a:r>
              <a:rPr lang="en-US" altLang="zh-CN" dirty="0"/>
              <a:t>B</a:t>
            </a:r>
            <a:r>
              <a:rPr lang="zh-CN" altLang="en-US" dirty="0"/>
              <a:t> 發請帖</a:t>
            </a:r>
            <a:endParaRPr lang="en-US" altLang="zh-CN" dirty="0"/>
          </a:p>
          <a:p>
            <a:r>
              <a:rPr lang="en-US" sz="3000" dirty="0"/>
              <a:t>B</a:t>
            </a:r>
            <a:r>
              <a:rPr lang="en-US" altLang="zh-CN" sz="3000" dirty="0"/>
              <a:t>efore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wedding,</a:t>
            </a:r>
            <a:r>
              <a:rPr lang="zh-CN" altLang="en-US" sz="3000" dirty="0"/>
              <a:t> </a:t>
            </a:r>
            <a:r>
              <a:rPr lang="en-US" sz="3000" dirty="0"/>
              <a:t>the bride and groom will send invitations to the guests.</a:t>
            </a:r>
          </a:p>
          <a:p>
            <a:r>
              <a:rPr lang="en-US" sz="3000" dirty="0"/>
              <a:t>I</a:t>
            </a:r>
            <a:r>
              <a:rPr lang="zh-CN" altLang="en-US" sz="3000" dirty="0"/>
              <a:t> </a:t>
            </a:r>
            <a:r>
              <a:rPr lang="en-US" altLang="zh-CN" sz="3000" dirty="0"/>
              <a:t>received</a:t>
            </a:r>
            <a:r>
              <a:rPr lang="zh-CN" altLang="en-US" sz="3000" dirty="0"/>
              <a:t> </a:t>
            </a:r>
            <a:r>
              <a:rPr lang="en-US" altLang="zh-CN" sz="3000" dirty="0"/>
              <a:t>my</a:t>
            </a:r>
            <a:r>
              <a:rPr lang="zh-CN" altLang="en-US" sz="3000" dirty="0"/>
              <a:t> 表姐</a:t>
            </a:r>
            <a:r>
              <a:rPr lang="en-US" altLang="zh-CN" sz="3000" dirty="0"/>
              <a:t>’s</a:t>
            </a:r>
            <a:r>
              <a:rPr lang="zh-CN" altLang="en-US" sz="3000" dirty="0"/>
              <a:t> </a:t>
            </a:r>
            <a:r>
              <a:rPr lang="en-US" altLang="zh-CN" sz="3000" dirty="0"/>
              <a:t>wedding</a:t>
            </a:r>
            <a:r>
              <a:rPr lang="zh-CN" altLang="en-US" sz="3000" dirty="0"/>
              <a:t> </a:t>
            </a:r>
            <a:r>
              <a:rPr lang="en-US" altLang="zh-CN" sz="3000" dirty="0"/>
              <a:t>invitation</a:t>
            </a:r>
            <a:r>
              <a:rPr lang="zh-CN" altLang="en-US" sz="3000" dirty="0"/>
              <a:t> </a:t>
            </a:r>
            <a:r>
              <a:rPr lang="en-US" altLang="zh-CN" sz="3000" dirty="0"/>
              <a:t>last</a:t>
            </a:r>
            <a:r>
              <a:rPr lang="zh-CN" altLang="en-US" sz="3000" dirty="0"/>
              <a:t> </a:t>
            </a:r>
            <a:r>
              <a:rPr lang="en-US" altLang="zh-CN" sz="3000" dirty="0"/>
              <a:t>week.</a:t>
            </a:r>
            <a:endParaRPr lang="en-US" sz="3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5FE10-2D49-F74D-99C0-E0CFFD1BA028}"/>
              </a:ext>
            </a:extLst>
          </p:cNvPr>
          <p:cNvSpPr txBox="1"/>
          <p:nvPr/>
        </p:nvSpPr>
        <p:spPr>
          <a:xfrm>
            <a:off x="4079690" y="457200"/>
            <a:ext cx="3546763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建議在此處插入請帖圖片。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22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7095-19F7-C141-9E24-DA8F2578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3" y="378823"/>
            <a:ext cx="11490417" cy="610035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在中國，婚禮儀式一般中午開始，在你的國家呢？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在中國，賓客們參加婚禮的時候一般會吃午飯，在你的國家呢？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在你的國家</a:t>
            </a:r>
            <a:r>
              <a:rPr lang="zh-CN" altLang="en-US" dirty="0"/>
              <a:t>，參加婚禮的時候，賓客們一般會給新郎新娘什麼禮物？在中國呢？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在你的國家</a:t>
            </a:r>
            <a:r>
              <a:rPr lang="zh-CN" altLang="en-US" dirty="0"/>
              <a:t>，參加婚禮的時候，賓客們一般會穿什麼服裝？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D18A22-99E8-DF4D-B4C9-60553DF5ED24}"/>
              </a:ext>
            </a:extLst>
          </p:cNvPr>
          <p:cNvSpPr txBox="1"/>
          <p:nvPr/>
        </p:nvSpPr>
        <p:spPr>
          <a:xfrm>
            <a:off x="8976707" y="3771900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建議在此處插入婚禮紅包圖片。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99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A262-2399-544E-8639-7D2824E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907080" cy="882907"/>
          </a:xfrm>
        </p:spPr>
        <p:txBody>
          <a:bodyPr/>
          <a:lstStyle/>
          <a:p>
            <a:r>
              <a:rPr lang="en-US" dirty="0" err="1"/>
              <a:t>服裝</a:t>
            </a:r>
            <a:r>
              <a:rPr lang="zh-CN" altLang="en-US" dirty="0"/>
              <a:t>：婚紗     西裝     晚禮服     中式禮服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D7E955-D8A8-5F4C-A1A0-3806444AB1A0}"/>
              </a:ext>
            </a:extLst>
          </p:cNvPr>
          <p:cNvSpPr txBox="1"/>
          <p:nvPr/>
        </p:nvSpPr>
        <p:spPr>
          <a:xfrm>
            <a:off x="1725110" y="342900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建議在此處放一些相關圖片，出一張圖片，請學生說一個詞。和學生根據圖片用這些詞做問答練習。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316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A9A7A-4F69-6640-92B7-85A2F5B1D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2" y="466670"/>
            <a:ext cx="11606278" cy="4644725"/>
          </a:xfrm>
        </p:spPr>
        <p:txBody>
          <a:bodyPr>
            <a:normAutofit/>
          </a:bodyPr>
          <a:lstStyle/>
          <a:p>
            <a:r>
              <a:rPr lang="en-US" sz="4400" dirty="0" err="1"/>
              <a:t>拍照</a:t>
            </a:r>
            <a:endParaRPr lang="en-US" sz="4400" dirty="0"/>
          </a:p>
          <a:p>
            <a:r>
              <a:rPr lang="en-US" sz="4400" dirty="0" err="1"/>
              <a:t>拍婚紗照</a:t>
            </a:r>
            <a:endParaRPr lang="en-US" sz="4400" dirty="0"/>
          </a:p>
          <a:p>
            <a:r>
              <a:rPr lang="en-US" sz="4400" dirty="0"/>
              <a:t>A</a:t>
            </a:r>
            <a:r>
              <a:rPr lang="zh-CN" altLang="en-US" sz="4400" dirty="0"/>
              <a:t> </a:t>
            </a:r>
            <a:r>
              <a:rPr lang="en-US" sz="4400" dirty="0" err="1"/>
              <a:t>給</a:t>
            </a:r>
            <a:r>
              <a:rPr lang="zh-CN" altLang="en-US" sz="4400" dirty="0"/>
              <a:t> </a:t>
            </a:r>
            <a:r>
              <a:rPr lang="en-US" altLang="zh-CN" sz="4400" dirty="0"/>
              <a:t>B</a:t>
            </a:r>
            <a:r>
              <a:rPr lang="zh-CN" altLang="en-US" sz="4400" dirty="0"/>
              <a:t> </a:t>
            </a:r>
            <a:r>
              <a:rPr lang="en-US" sz="4400" dirty="0" err="1"/>
              <a:t>拍婚紗照</a:t>
            </a:r>
            <a:endParaRPr lang="en-US" sz="4400" dirty="0"/>
          </a:p>
          <a:p>
            <a:endParaRPr lang="en-US" sz="4400" dirty="0"/>
          </a:p>
          <a:p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FF966-6A5C-3C41-8BA8-0781A971A42D}"/>
              </a:ext>
            </a:extLst>
          </p:cNvPr>
          <p:cNvSpPr txBox="1"/>
          <p:nvPr/>
        </p:nvSpPr>
        <p:spPr>
          <a:xfrm>
            <a:off x="7462970" y="2983230"/>
            <a:ext cx="354676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建議在此處放一些相關圖片，出一張圖片，請學生說一個詞。和學生根據圖片用這些詞做問答練習。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83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A0C7-E344-C24D-882F-651D7D82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服裝</a:t>
            </a:r>
            <a:r>
              <a:rPr lang="zh-CN" altLang="en-US" dirty="0"/>
              <a:t>：婚紗   西裝      晚禮服   中式禮服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B8C85-099A-7441-9FAC-B6890C5FA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44" y="1113866"/>
            <a:ext cx="11488712" cy="4644725"/>
          </a:xfrm>
        </p:spPr>
        <p:txBody>
          <a:bodyPr/>
          <a:lstStyle/>
          <a:p>
            <a:pPr marL="574675" indent="-574675">
              <a:buFont typeface="+mj-lt"/>
              <a:buAutoNum type="arabicPeriod"/>
            </a:pPr>
            <a:r>
              <a:rPr lang="en-US" dirty="0" err="1"/>
              <a:t>在你的國家</a:t>
            </a:r>
            <a:r>
              <a:rPr lang="zh-CN" altLang="en-US" dirty="0"/>
              <a:t>，新郎新娘什麼時候拍婚紗照？在中國呢？</a:t>
            </a:r>
            <a:endParaRPr lang="en-US" dirty="0"/>
          </a:p>
          <a:p>
            <a:pPr marL="574675" indent="-574675">
              <a:buFont typeface="+mj-lt"/>
              <a:buAutoNum type="arabicPeriod"/>
            </a:pPr>
            <a:r>
              <a:rPr lang="en-US" dirty="0" err="1"/>
              <a:t>在美國的婚禮上</a:t>
            </a:r>
            <a:r>
              <a:rPr lang="zh-CN" altLang="en-US" dirty="0"/>
              <a:t>，新郎新娘會穿什麼服裝？在中國呢？</a:t>
            </a:r>
            <a:endParaRPr lang="en-US" altLang="zh-CN" dirty="0"/>
          </a:p>
          <a:p>
            <a:pPr marL="574675" indent="-574675">
              <a:buFont typeface="+mj-lt"/>
              <a:buAutoNum type="arabicPeriod"/>
            </a:pPr>
            <a:r>
              <a:rPr lang="zh-CN" altLang="en-US" dirty="0"/>
              <a:t>你參加婚禮的時候會</a:t>
            </a:r>
            <a:r>
              <a:rPr lang="zh-CN" altLang="en-US" dirty="0">
                <a:highlight>
                  <a:srgbClr val="FFFF00"/>
                </a:highlight>
              </a:rPr>
              <a:t>著盛裝出席</a:t>
            </a:r>
            <a:r>
              <a:rPr lang="zh-CN" altLang="en-US" dirty="0"/>
              <a:t>嗎？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中國的賓客呢？</a:t>
            </a:r>
            <a:endParaRPr lang="en-US" altLang="zh-CN" dirty="0"/>
          </a:p>
          <a:p>
            <a:pPr marL="574675" indent="-574675">
              <a:buFont typeface="+mj-lt"/>
              <a:buAutoNum type="arabicPeriod"/>
            </a:pP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945D3E9-1322-974B-9CBF-5F985B475B7D}"/>
              </a:ext>
            </a:extLst>
          </p:cNvPr>
          <p:cNvSpPr txBox="1">
            <a:spLocks/>
          </p:cNvSpPr>
          <p:nvPr/>
        </p:nvSpPr>
        <p:spPr>
          <a:xfrm>
            <a:off x="1188512" y="5289319"/>
            <a:ext cx="1587423" cy="90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dirty="0" err="1"/>
              <a:t>隨便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3826B5-54A0-174C-B8F9-633AAAE9CB4E}"/>
              </a:ext>
            </a:extLst>
          </p:cNvPr>
          <p:cNvSpPr txBox="1"/>
          <p:nvPr/>
        </p:nvSpPr>
        <p:spPr>
          <a:xfrm>
            <a:off x="4164677" y="4691038"/>
            <a:ext cx="276190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建議在此處插入中國婚禮上賓客著裝比較隨便的圖片。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314BF-1573-5048-A4A2-2DEEA632C460}"/>
              </a:ext>
            </a:extLst>
          </p:cNvPr>
          <p:cNvSpPr txBox="1"/>
          <p:nvPr/>
        </p:nvSpPr>
        <p:spPr>
          <a:xfrm>
            <a:off x="9163397" y="2882230"/>
            <a:ext cx="2761903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建議在此處插入相關圖片。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26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2190</TotalTime>
  <Words>1896</Words>
  <Application>Microsoft Macintosh PowerPoint</Application>
  <PresentationFormat>Widescreen</PresentationFormat>
  <Paragraphs>190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第七課 婚禮和網戀</vt:lpstr>
      <vt:lpstr>PowerPoint Presentation</vt:lpstr>
      <vt:lpstr>婚禮    新郎    新娘    請帖    儀式</vt:lpstr>
      <vt:lpstr>晚宴      賓客      親戚    禮物</vt:lpstr>
      <vt:lpstr>PowerPoint Presentation</vt:lpstr>
      <vt:lpstr>PowerPoint Presentation</vt:lpstr>
      <vt:lpstr>服裝：婚紗     西裝     晚禮服     中式禮服</vt:lpstr>
      <vt:lpstr>PowerPoint Presentation</vt:lpstr>
      <vt:lpstr>服裝：婚紗   西裝      晚禮服   中式禮服</vt:lpstr>
      <vt:lpstr>着盛裝出席          穿得比較隨便，不太講究</vt:lpstr>
      <vt:lpstr>排序 (arrange in order)</vt:lpstr>
      <vt:lpstr>PowerPoint Presentation</vt:lpstr>
      <vt:lpstr>祝福    吉利</vt:lpstr>
      <vt:lpstr>招待     提醒</vt:lpstr>
      <vt:lpstr>PowerPoint Presentation</vt:lpstr>
      <vt:lpstr>網戀   戀愛   下載   註冊   應用軟件    交友軟件</vt:lpstr>
      <vt:lpstr>網戀    戀愛   交友   下載   註冊   (應用)軟件</vt:lpstr>
      <vt:lpstr>符合…的要求/需求/條件/規定/標準/審美</vt:lpstr>
      <vt:lpstr>期望       希望       失望</vt:lpstr>
      <vt:lpstr>期望       希望       失望</vt:lpstr>
      <vt:lpstr>虛擬     現實    真實    差距     幻想     理想</vt:lpstr>
      <vt:lpstr>虛擬     現實     真實    差距     幻想     理想</vt:lpstr>
      <vt:lpstr>虛擬     幻想     理想    現實    真實     差距</vt:lpstr>
      <vt:lpstr>以為  VS  認為</vt:lpstr>
      <vt:lpstr>目的 intention VS 目標 objective</vt:lpstr>
      <vt:lpstr>S+確實indeed + (不/沒) + V</vt:lpstr>
      <vt:lpstr>S 徹底 V (了)</vt:lpstr>
      <vt:lpstr>完美無瑕     彼此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Runqing Qi</cp:lastModifiedBy>
  <cp:revision>17</cp:revision>
  <dcterms:created xsi:type="dcterms:W3CDTF">2022-02-05T19:36:30Z</dcterms:created>
  <dcterms:modified xsi:type="dcterms:W3CDTF">2023-12-03T00:22:16Z</dcterms:modified>
</cp:coreProperties>
</file>