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4" r:id="rId1"/>
  </p:sldMasterIdLst>
  <p:notesMasterIdLst>
    <p:notesMasterId r:id="rId31"/>
  </p:notesMasterIdLst>
  <p:sldIdLst>
    <p:sldId id="267" r:id="rId2"/>
    <p:sldId id="278" r:id="rId3"/>
    <p:sldId id="279" r:id="rId4"/>
    <p:sldId id="280" r:id="rId5"/>
    <p:sldId id="281" r:id="rId6"/>
    <p:sldId id="282" r:id="rId7"/>
    <p:sldId id="283" r:id="rId8"/>
    <p:sldId id="284" r:id="rId9"/>
    <p:sldId id="285" r:id="rId10"/>
    <p:sldId id="286" r:id="rId11"/>
    <p:sldId id="287" r:id="rId12"/>
    <p:sldId id="265" r:id="rId13"/>
    <p:sldId id="288" r:id="rId14"/>
    <p:sldId id="262" r:id="rId15"/>
    <p:sldId id="277" r:id="rId16"/>
    <p:sldId id="266" r:id="rId17"/>
    <p:sldId id="258" r:id="rId18"/>
    <p:sldId id="264" r:id="rId19"/>
    <p:sldId id="259" r:id="rId20"/>
    <p:sldId id="270" r:id="rId21"/>
    <p:sldId id="260" r:id="rId22"/>
    <p:sldId id="272" r:id="rId23"/>
    <p:sldId id="268" r:id="rId24"/>
    <p:sldId id="289" r:id="rId25"/>
    <p:sldId id="257" r:id="rId26"/>
    <p:sldId id="261" r:id="rId27"/>
    <p:sldId id="271" r:id="rId28"/>
    <p:sldId id="263" r:id="rId29"/>
    <p:sldId id="269" r:id="rId3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9FBF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485"/>
    <p:restoredTop sz="91379"/>
  </p:normalViewPr>
  <p:slideViewPr>
    <p:cSldViewPr snapToGrid="0" snapToObjects="1">
      <p:cViewPr varScale="1">
        <p:scale>
          <a:sx n="70" d="100"/>
          <a:sy n="70" d="100"/>
        </p:scale>
        <p:origin x="216" y="5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4AF93D-55BB-9747-A73B-45FB6B154F7D}" type="datetimeFigureOut">
              <a:rPr lang="en-US" smtClean="0"/>
              <a:t>12/2/23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E0467FA-B0B3-DA40-B899-A30083EAE7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24594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err="1"/>
              <a:t>指着图片中的相关部分让学生说</a:t>
            </a:r>
            <a:r>
              <a:rPr lang="zh-CN" altLang="en-US" dirty="0"/>
              <a:t>，例如“他们是谁？” “新郎、新娘” </a:t>
            </a:r>
            <a:endParaRPr lang="en-US" altLang="zh-CN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CN" altLang="en-US" dirty="0"/>
              <a:t>这是中国的婚礼仪式还是美国的？</a:t>
            </a:r>
            <a:r>
              <a:rPr lang="en-US" altLang="zh-CN" dirty="0"/>
              <a:t>……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6262F6A-E19F-FF46-81EC-8854CEBC74BE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580088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指着图片中的相关部分让学生说</a:t>
            </a:r>
            <a:r>
              <a:rPr lang="zh-CN" altLang="en-US" dirty="0"/>
              <a:t>，例如“这是什么？” “礼物” </a:t>
            </a:r>
            <a:endParaRPr lang="en-US" altLang="zh-CN" dirty="0"/>
          </a:p>
          <a:p>
            <a:r>
              <a:rPr lang="zh-CN" altLang="en-US" dirty="0"/>
              <a:t>“他们是谁？”亲戚“ ”宾客“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6262F6A-E19F-FF46-81EC-8854CEBC74BE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922608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翻译句子可以直接带着学生一起说</a:t>
            </a:r>
            <a:r>
              <a:rPr lang="zh-CN" altLang="en-US" dirty="0"/>
              <a:t>。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6262F6A-E19F-FF46-81EC-8854CEBC74BE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016341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學生兩人一組討論這些問題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E0467FA-B0B3-DA40-B899-A30083EAE7C0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668622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最后带着学生多说两遍</a:t>
            </a:r>
            <a:r>
              <a:rPr lang="zh-CN" altLang="en-US" dirty="0"/>
              <a:t>，他给新郎和新娘拍婚纱照。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6262F6A-E19F-FF46-81EC-8854CEBC74BE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831710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學生兩人一組討論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E0467FA-B0B3-DA40-B899-A30083EAE7C0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667211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err="1"/>
              <a:t>學生兩人一組討論</a:t>
            </a: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E0467FA-B0B3-DA40-B899-A30083EAE7C0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576953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err="1"/>
              <a:t>學生兩人一組討論</a:t>
            </a:r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E0467FA-B0B3-DA40-B899-A30083EAE7C0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77104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err="1"/>
              <a:t>學生兩人一組討論</a:t>
            </a:r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E0467FA-B0B3-DA40-B899-A30083EAE7C0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24336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DC2DAC-F0E2-AD4E-9147-19B700274D9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>
                <a:latin typeface="Times" pitchFamily="2" charset="0"/>
                <a:ea typeface="KaiTi" panose="02010609060101010101" pitchFamily="49" charset="-122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91D5C7E-40ED-5041-A2D3-90B0CC315D3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3200">
                <a:latin typeface="Times" pitchFamily="2" charset="0"/>
                <a:ea typeface="KaiTi" panose="02010609060101010101" pitchFamily="49" charset="-122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4C02C3-DC72-D94E-981C-2C22732E28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2B26D-977A-1D4E-AC76-DB93B7F2DFFC}" type="datetimeFigureOut">
              <a:rPr lang="en-US" smtClean="0"/>
              <a:t>12/2/23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3744EAA-FEB5-1545-9354-431874E664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F227D9-F3FF-FA4C-98E5-EB6336BF37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5A0BC-CF9C-F846-9433-C74F84F555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73612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91FA27-4B1B-8448-BE84-2DFA41B89B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E64B318-A634-CA42-A7EA-68D0F55C927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C87235F-930E-5C4F-B508-359E74A7EE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2B26D-977A-1D4E-AC76-DB93B7F2DFFC}" type="datetimeFigureOut">
              <a:rPr lang="en-US" smtClean="0"/>
              <a:t>12/2/23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DB9B76-8BA8-5E43-9522-C53B8253C4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D8D72E-DA0F-874C-AE6E-7A443109F4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5A0BC-CF9C-F846-9433-C74F84F555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08187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0CF8E27-2AD8-C941-9F65-F16E0D1DFA0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C822ADE-244D-6245-B488-6D54F7C51EB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F735486-542D-584D-8B8E-F4E426E603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2B26D-977A-1D4E-AC76-DB93B7F2DFFC}" type="datetimeFigureOut">
              <a:rPr lang="en-US" smtClean="0"/>
              <a:t>12/2/23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95FF620-3354-3347-9C90-5D1E16EFCF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99AB7E-BB1D-A047-863D-F008B83998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5A0BC-CF9C-F846-9433-C74F84F555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87759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D5FF52-9798-2843-8771-155812194B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3446" y="209603"/>
            <a:ext cx="10515600" cy="882907"/>
          </a:xfrm>
        </p:spPr>
        <p:txBody>
          <a:bodyPr/>
          <a:lstStyle>
            <a:lvl1pPr>
              <a:defRPr>
                <a:solidFill>
                  <a:srgbClr val="0070C0"/>
                </a:solidFill>
                <a:latin typeface="Times" pitchFamily="2" charset="0"/>
                <a:ea typeface="KaiTi" panose="02010609060101010101" pitchFamily="49" charset="-122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FFA296-2940-9E4E-AAB9-805FFAF7FE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3288" y="1087276"/>
            <a:ext cx="10515600" cy="4644725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3600">
                <a:latin typeface="Times" pitchFamily="2" charset="0"/>
                <a:ea typeface="KaiTi" panose="02010609060101010101" pitchFamily="49" charset="-122"/>
              </a:defRPr>
            </a:lvl1pPr>
            <a:lvl2pPr>
              <a:lnSpc>
                <a:spcPct val="150000"/>
              </a:lnSpc>
              <a:defRPr sz="3600">
                <a:latin typeface="Times" pitchFamily="2" charset="0"/>
                <a:ea typeface="KaiTi" panose="02010609060101010101" pitchFamily="49" charset="-122"/>
              </a:defRPr>
            </a:lvl2pPr>
            <a:lvl3pPr>
              <a:lnSpc>
                <a:spcPct val="150000"/>
              </a:lnSpc>
              <a:defRPr sz="3600">
                <a:latin typeface="Times" pitchFamily="2" charset="0"/>
                <a:ea typeface="KaiTi" panose="02010609060101010101" pitchFamily="49" charset="-122"/>
              </a:defRPr>
            </a:lvl3pPr>
            <a:lvl4pPr>
              <a:lnSpc>
                <a:spcPct val="150000"/>
              </a:lnSpc>
              <a:defRPr sz="3600">
                <a:latin typeface="Times" pitchFamily="2" charset="0"/>
                <a:ea typeface="KaiTi" panose="02010609060101010101" pitchFamily="49" charset="-122"/>
              </a:defRPr>
            </a:lvl4pPr>
            <a:lvl5pPr>
              <a:lnSpc>
                <a:spcPct val="150000"/>
              </a:lnSpc>
              <a:defRPr sz="3600">
                <a:latin typeface="Times" pitchFamily="2" charset="0"/>
                <a:ea typeface="KaiTi" panose="02010609060101010101" pitchFamily="49" charset="-122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71BE6BE-FBAA-AE42-94C2-C626871417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2B26D-977A-1D4E-AC76-DB93B7F2DFFC}" type="datetimeFigureOut">
              <a:rPr lang="en-US" smtClean="0"/>
              <a:t>12/2/23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8F8810-A993-BC46-B156-254A1B1DF5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0B9B9C1-79CA-314F-BFC9-1B0E63D500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342120" y="6372860"/>
            <a:ext cx="2743200" cy="365125"/>
          </a:xfrm>
        </p:spPr>
        <p:txBody>
          <a:bodyPr/>
          <a:lstStyle>
            <a:lvl1pPr>
              <a:defRPr sz="1400">
                <a:solidFill>
                  <a:schemeClr val="tx1"/>
                </a:solidFill>
                <a:latin typeface="Times" pitchFamily="2" charset="0"/>
              </a:defRPr>
            </a:lvl1pPr>
          </a:lstStyle>
          <a:p>
            <a:fld id="{1605A0BC-CF9C-F846-9433-C74F84F555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97705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0E6C5E-5F82-2F48-A1CD-CCD3A8910A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92950C1-14F7-7146-9CB2-79873440D24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5FF37C-3540-9041-9969-36EAE338D1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2B26D-977A-1D4E-AC76-DB93B7F2DFFC}" type="datetimeFigureOut">
              <a:rPr lang="en-US" smtClean="0"/>
              <a:t>12/2/23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0D465E5-E4C3-CD4F-B2AF-2D914CFA26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3BF38F-C68A-304C-9285-3DB02D9EAA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5A0BC-CF9C-F846-9433-C74F84F555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33321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8F0EC7-1697-274A-80A1-FC5A2BA5AC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F33EE8-708A-F444-BA26-0993B3C7D3E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16A6A46-AFEB-3F4A-A9BD-76DBE3E4498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471E993-321E-7742-9A8B-6190412432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2B26D-977A-1D4E-AC76-DB93B7F2DFFC}" type="datetimeFigureOut">
              <a:rPr lang="en-US" smtClean="0"/>
              <a:t>12/2/23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1392EDE-486D-A441-BB4B-21F6551DFE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6AA621D-F98B-4D40-9917-CAA3E044FF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5A0BC-CF9C-F846-9433-C74F84F555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38384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485957-2CDC-6F46-BB99-FCAD5944CD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C502479-D168-824B-B537-9582CB35B5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B7F09EE-9EAF-0646-A900-6CFC6D7BC1F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D62C687-24FF-5C4D-8E87-282D478238E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06969FD-347D-234E-A3AF-B82FB1A9B02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F8E8E27-3D9C-B842-9090-EE7D08A5C0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2B26D-977A-1D4E-AC76-DB93B7F2DFFC}" type="datetimeFigureOut">
              <a:rPr lang="en-US" smtClean="0"/>
              <a:t>12/2/23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FE296A6-1ECC-B646-B358-D306070F67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D70DA33-BECB-964C-BE59-3EBAE3DE35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5A0BC-CF9C-F846-9433-C74F84F555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84229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4E0164-FBF4-974D-8312-549BD97377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48C6660-0D68-1A46-8F1C-246D343520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2B26D-977A-1D4E-AC76-DB93B7F2DFFC}" type="datetimeFigureOut">
              <a:rPr lang="en-US" smtClean="0"/>
              <a:t>12/2/23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DDEC6E1-8480-0D4A-891A-5CFD2A7FB0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57E9A1F-0616-ED42-B3A9-346FFC3F91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5A0BC-CF9C-F846-9433-C74F84F555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10726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3275A0A-E0AA-5142-8C6E-25347535E0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2B26D-977A-1D4E-AC76-DB93B7F2DFFC}" type="datetimeFigureOut">
              <a:rPr lang="en-US" smtClean="0"/>
              <a:t>12/2/23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9E79857-A657-9B46-AC8B-0D0C3114CF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F7CC917-2087-0C4F-99A7-B5A2AFEE73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5A0BC-CF9C-F846-9433-C74F84F555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7500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8328D2-9760-CE45-8D53-9334661277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8D9723-04A6-F646-A7E6-FC5C308DCD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89A11EA-E87F-634B-9535-8A11595C962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9BF4A5A-2502-7745-8BA7-D667E55C4D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2B26D-977A-1D4E-AC76-DB93B7F2DFFC}" type="datetimeFigureOut">
              <a:rPr lang="en-US" smtClean="0"/>
              <a:t>12/2/23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2DCAD1F-FA04-9B4D-9559-7F79768919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7450685-4FBF-A942-A89B-2F15AEE91A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5A0BC-CF9C-F846-9433-C74F84F555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40590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F1FA72-E2D4-5D4C-961C-DB5F518DC2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BCC97C7-29DA-6547-A4CC-0266B703047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F1B6F92-A1DA-A445-98EC-BA8A29DFBDD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1BA2572-0AFD-CE4E-BB08-C82ED2DF10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2B26D-977A-1D4E-AC76-DB93B7F2DFFC}" type="datetimeFigureOut">
              <a:rPr lang="en-US" smtClean="0"/>
              <a:t>12/2/23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0032282-B557-7A4C-8F95-6897C8CFCB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D027D6E-F36A-E743-82BD-09ECDCDD9D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5A0BC-CF9C-F846-9433-C74F84F555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95675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2A8D86D-30AE-274C-83B2-D52F4DB575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469D9B7-2C01-6246-A796-CEC5D6924F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033B9F-CC9A-EE4F-8106-5C773A01D42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E2B26D-977A-1D4E-AC76-DB93B7F2DFFC}" type="datetimeFigureOut">
              <a:rPr lang="en-US" smtClean="0"/>
              <a:t>12/2/23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3229222-6D68-1B41-B4AB-431A67E30FD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A662C56-A1F3-7E48-9F73-255EB3E55F2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05A0BC-CF9C-F846-9433-C74F84F555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0900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249F78-FD35-4A44-B1F4-1696945180C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77429" y="1206318"/>
            <a:ext cx="9144000" cy="2387600"/>
          </a:xfrm>
        </p:spPr>
        <p:txBody>
          <a:bodyPr/>
          <a:lstStyle/>
          <a:p>
            <a:r>
              <a:rPr lang="en-US" dirty="0" err="1"/>
              <a:t>第七課</a:t>
            </a:r>
            <a:r>
              <a:rPr lang="zh-CN" altLang="en-US" dirty="0"/>
              <a:t> 婚禮和網戀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322F1C-EB2C-A545-A9D2-135E9AA2C09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77429" y="3793805"/>
            <a:ext cx="9144000" cy="1547949"/>
          </a:xfrm>
        </p:spPr>
        <p:txBody>
          <a:bodyPr/>
          <a:lstStyle/>
          <a:p>
            <a:r>
              <a:rPr lang="en-US" dirty="0" err="1"/>
              <a:t>生詞練習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020119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550967-6A68-8840-964E-C6377A2309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3445" y="209603"/>
            <a:ext cx="11528257" cy="822363"/>
          </a:xfrm>
        </p:spPr>
        <p:txBody>
          <a:bodyPr>
            <a:normAutofit/>
          </a:bodyPr>
          <a:lstStyle/>
          <a:p>
            <a:r>
              <a:rPr lang="zh-CN" altLang="en-US" dirty="0"/>
              <a:t>着盛裝出席          穿得比較隨便，不太講究</a:t>
            </a:r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D82BC75-CEAB-BF4E-9700-61D96978E179}"/>
              </a:ext>
            </a:extLst>
          </p:cNvPr>
          <p:cNvSpPr txBox="1"/>
          <p:nvPr/>
        </p:nvSpPr>
        <p:spPr>
          <a:xfrm>
            <a:off x="4347557" y="3582328"/>
            <a:ext cx="2761903" cy="769441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zh-CN" altLang="en-US" sz="2200" dirty="0">
                <a:latin typeface="SimSun" panose="02010600030101010101" pitchFamily="2" charset="-122"/>
                <a:ea typeface="SimSun" panose="02010600030101010101" pitchFamily="2" charset="-122"/>
              </a:rPr>
              <a:t>建議在此處插入相關圖片。</a:t>
            </a:r>
            <a:endParaRPr lang="en-US" sz="2200" dirty="0">
              <a:highlight>
                <a:srgbClr val="C0C0C0"/>
              </a:highlight>
              <a:latin typeface="SimSun" panose="02010600030101010101" pitchFamily="2" charset="-122"/>
              <a:ea typeface="SimSun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85393528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EB67C5C-D01A-5B4F-9221-56F89A4F37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1070" y="1200135"/>
            <a:ext cx="10515600" cy="4644725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zh-CN" altLang="en-US" dirty="0"/>
              <a:t>給親戚朋友發請帖</a:t>
            </a:r>
          </a:p>
          <a:p>
            <a:pPr marL="742950" indent="-742950">
              <a:buFont typeface="+mj-lt"/>
              <a:buAutoNum type="arabicPeriod"/>
            </a:pPr>
            <a:r>
              <a:rPr lang="zh-CN" altLang="en-US" dirty="0"/>
              <a:t>吃午飯或者晚宴</a:t>
            </a:r>
          </a:p>
          <a:p>
            <a:pPr marL="742950" indent="-742950">
              <a:buFont typeface="+mj-lt"/>
              <a:buAutoNum type="arabicPeriod"/>
            </a:pPr>
            <a:r>
              <a:rPr lang="zh-CN" altLang="en-US" dirty="0"/>
              <a:t>舉行婚禮儀式</a:t>
            </a:r>
          </a:p>
          <a:p>
            <a:pPr marL="742950" indent="-742950">
              <a:buFont typeface="+mj-lt"/>
              <a:buAutoNum type="arabicPeriod"/>
            </a:pPr>
            <a:r>
              <a:rPr lang="zh-CN" altLang="en-US" dirty="0"/>
              <a:t>拍婚紗照</a:t>
            </a:r>
          </a:p>
          <a:p>
            <a:pPr marL="742950" indent="-742950">
              <a:buFont typeface="+mj-lt"/>
              <a:buAutoNum type="arabicPeriod"/>
            </a:pPr>
            <a:r>
              <a:rPr lang="zh-CN" altLang="en-US" dirty="0"/>
              <a:t>賓客們送給新郎新娘禮物</a:t>
            </a:r>
            <a:r>
              <a:rPr lang="en-US" altLang="zh-CN" dirty="0"/>
              <a:t>/</a:t>
            </a:r>
            <a:r>
              <a:rPr lang="zh-CN" altLang="en-US" dirty="0"/>
              <a:t>紅包</a:t>
            </a:r>
            <a:endParaRPr lang="en-US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F78B410C-F053-B141-81C7-517346B013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7401" y="152240"/>
            <a:ext cx="4866199" cy="882907"/>
          </a:xfrm>
        </p:spPr>
        <p:txBody>
          <a:bodyPr>
            <a:normAutofit/>
          </a:bodyPr>
          <a:lstStyle/>
          <a:p>
            <a:r>
              <a:rPr lang="en-US" sz="3600" dirty="0" err="1">
                <a:solidFill>
                  <a:schemeClr val="tx1"/>
                </a:solidFill>
              </a:rPr>
              <a:t>排序</a:t>
            </a:r>
            <a:r>
              <a:rPr lang="zh-CN" altLang="en-US" sz="3200" dirty="0">
                <a:solidFill>
                  <a:schemeClr val="tx1"/>
                </a:solidFill>
              </a:rPr>
              <a:t> </a:t>
            </a:r>
            <a:r>
              <a:rPr lang="en-US" altLang="zh-CN" sz="3200" dirty="0">
                <a:solidFill>
                  <a:schemeClr val="tx1"/>
                </a:solidFill>
              </a:rPr>
              <a:t>(arrange</a:t>
            </a:r>
            <a:r>
              <a:rPr lang="zh-CN" altLang="en-US" sz="3200" dirty="0">
                <a:solidFill>
                  <a:schemeClr val="tx1"/>
                </a:solidFill>
              </a:rPr>
              <a:t> </a:t>
            </a:r>
            <a:r>
              <a:rPr lang="en-US" altLang="zh-CN" sz="3200" dirty="0">
                <a:solidFill>
                  <a:schemeClr val="tx1"/>
                </a:solidFill>
              </a:rPr>
              <a:t>in</a:t>
            </a:r>
            <a:r>
              <a:rPr lang="zh-CN" altLang="en-US" sz="3200" dirty="0">
                <a:solidFill>
                  <a:schemeClr val="tx1"/>
                </a:solidFill>
              </a:rPr>
              <a:t> </a:t>
            </a:r>
            <a:r>
              <a:rPr lang="en-US" altLang="zh-CN" sz="3200" dirty="0">
                <a:solidFill>
                  <a:schemeClr val="tx1"/>
                </a:solidFill>
              </a:rPr>
              <a:t>order)</a:t>
            </a:r>
            <a:endParaRPr lang="en-US" sz="3200" dirty="0">
              <a:solidFill>
                <a:schemeClr val="tx1"/>
              </a:solidFill>
            </a:endParaRP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4F727214-FD3A-0F44-8FB2-4560DD814C04}"/>
              </a:ext>
            </a:extLst>
          </p:cNvPr>
          <p:cNvSpPr txBox="1">
            <a:spLocks/>
          </p:cNvSpPr>
          <p:nvPr/>
        </p:nvSpPr>
        <p:spPr>
          <a:xfrm>
            <a:off x="6805747" y="197048"/>
            <a:ext cx="4565183" cy="4061951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rgbClr val="0070C0"/>
                </a:solidFill>
                <a:latin typeface="Times" pitchFamily="2" charset="0"/>
                <a:ea typeface="KaiTi" panose="02010609060101010101" pitchFamily="49" charset="-122"/>
                <a:cs typeface="+mj-cs"/>
              </a:defRPr>
            </a:lvl1pPr>
          </a:lstStyle>
          <a:p>
            <a:r>
              <a:rPr lang="en-US" dirty="0" err="1"/>
              <a:t>中國的婚禮</a:t>
            </a:r>
            <a:r>
              <a:rPr lang="zh-CN" altLang="en-US" dirty="0"/>
              <a:t>？</a:t>
            </a:r>
            <a:endParaRPr lang="en-US" altLang="zh-CN" dirty="0"/>
          </a:p>
          <a:p>
            <a:endParaRPr lang="en-US" altLang="zh-CN" dirty="0"/>
          </a:p>
          <a:p>
            <a:endParaRPr lang="en-US" altLang="zh-CN" dirty="0"/>
          </a:p>
          <a:p>
            <a:r>
              <a:rPr lang="zh-CN" altLang="en-US" dirty="0"/>
              <a:t>你的國家的婚禮？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059293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47C9A2-0CBA-AA4A-A345-2608DB68BB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6571" y="169817"/>
            <a:ext cx="11443063" cy="6348549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 err="1">
                <a:solidFill>
                  <a:srgbClr val="0070C0"/>
                </a:solidFill>
              </a:rPr>
              <a:t>描述你參加婚禮的經歷</a:t>
            </a:r>
            <a:r>
              <a:rPr lang="zh-CN" altLang="en-US" dirty="0">
                <a:solidFill>
                  <a:srgbClr val="0070C0"/>
                </a:solidFill>
              </a:rPr>
              <a:t>：</a:t>
            </a:r>
            <a:endParaRPr lang="en-US" altLang="zh-CN" dirty="0">
              <a:solidFill>
                <a:srgbClr val="0070C0"/>
              </a:solidFill>
            </a:endParaRPr>
          </a:p>
          <a:p>
            <a:pPr marL="517525" indent="-517525">
              <a:buFont typeface="+mj-lt"/>
              <a:buAutoNum type="arabicPeriod"/>
            </a:pPr>
            <a:r>
              <a:rPr lang="zh-CN" altLang="en-US" dirty="0"/>
              <a:t>什麼時候參加了誰的婚禮？和誰一起去的？</a:t>
            </a:r>
            <a:endParaRPr lang="en-US" altLang="zh-CN" dirty="0"/>
          </a:p>
          <a:p>
            <a:pPr marL="517525" indent="-517525">
              <a:buFont typeface="+mj-lt"/>
              <a:buAutoNum type="arabicPeriod"/>
            </a:pPr>
            <a:r>
              <a:rPr lang="zh-CN" altLang="en-US" dirty="0"/>
              <a:t>什麼時候收到的請帖？</a:t>
            </a:r>
            <a:endParaRPr lang="en-US" altLang="zh-CN" dirty="0"/>
          </a:p>
          <a:p>
            <a:pPr marL="517525" indent="-517525">
              <a:buFont typeface="+mj-lt"/>
              <a:buAutoNum type="arabicPeriod"/>
            </a:pPr>
            <a:r>
              <a:rPr lang="zh-CN" altLang="en-US" dirty="0"/>
              <a:t>婚禮儀式是什麼樣的？</a:t>
            </a:r>
            <a:endParaRPr lang="en-US" altLang="zh-CN" dirty="0"/>
          </a:p>
          <a:p>
            <a:pPr marL="517525" indent="-517525">
              <a:buFont typeface="+mj-lt"/>
              <a:buAutoNum type="arabicPeriod"/>
            </a:pPr>
            <a:r>
              <a:rPr lang="zh-CN" altLang="en-US" dirty="0"/>
              <a:t>新郎新娘穿了什麼服裝？</a:t>
            </a:r>
            <a:endParaRPr lang="en-US" altLang="zh-CN" dirty="0"/>
          </a:p>
          <a:p>
            <a:pPr marL="517525" indent="-517525">
              <a:buFont typeface="+mj-lt"/>
              <a:buAutoNum type="arabicPeriod"/>
            </a:pPr>
            <a:r>
              <a:rPr lang="zh-CN" altLang="en-US" dirty="0"/>
              <a:t>來了多少賓客？賓客們穿了什麼服裝？是著盛裝出席的嗎？</a:t>
            </a:r>
            <a:endParaRPr lang="en-US" altLang="zh-CN" dirty="0"/>
          </a:p>
          <a:p>
            <a:pPr marL="517525" indent="-517525">
              <a:buFont typeface="+mj-lt"/>
              <a:buAutoNum type="arabicPeriod"/>
            </a:pPr>
            <a:r>
              <a:rPr lang="zh-CN" altLang="en-US" dirty="0"/>
              <a:t>午飯或者晚宴的時候吃了什麼？</a:t>
            </a:r>
            <a:endParaRPr lang="en-US" altLang="zh-CN" dirty="0"/>
          </a:p>
          <a:p>
            <a:pPr marL="517525" indent="-517525">
              <a:buFont typeface="+mj-lt"/>
              <a:buAutoNum type="arabicPeriod"/>
            </a:pPr>
            <a:r>
              <a:rPr lang="zh-CN" altLang="en-US" dirty="0"/>
              <a:t>你送給了新郎新娘什麼禮物？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831456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560D17-E757-D249-A018-BC4D1C6E0F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80020" y="84188"/>
            <a:ext cx="10515600" cy="882907"/>
          </a:xfrm>
        </p:spPr>
        <p:txBody>
          <a:bodyPr/>
          <a:lstStyle/>
          <a:p>
            <a:r>
              <a:rPr lang="zh-CN" altLang="en-US" dirty="0"/>
              <a:t>祝福    吉利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BD38BF-C255-124B-A065-7AD265D953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7997" y="1771778"/>
            <a:ext cx="11476005" cy="5417429"/>
          </a:xfrm>
        </p:spPr>
        <p:txBody>
          <a:bodyPr>
            <a:normAutofit fontScale="92500"/>
          </a:bodyPr>
          <a:lstStyle/>
          <a:p>
            <a:pPr marL="457200" indent="-457200">
              <a:buFont typeface="+mj-lt"/>
              <a:buAutoNum type="arabicPeriod"/>
            </a:pPr>
            <a:r>
              <a:rPr lang="zh-CN" altLang="en-US" dirty="0"/>
              <a:t>在中國，婚禮儀式一般在中午</a:t>
            </a:r>
            <a:r>
              <a:rPr lang="en-US" altLang="zh-CN" dirty="0"/>
              <a:t>11:28</a:t>
            </a:r>
            <a:r>
              <a:rPr lang="zh-CN" altLang="en-US" dirty="0"/>
              <a:t>、</a:t>
            </a:r>
            <a:r>
              <a:rPr lang="en-US" altLang="zh-CN" dirty="0"/>
              <a:t>11:38</a:t>
            </a:r>
            <a:r>
              <a:rPr lang="zh-CN" altLang="en-US" dirty="0"/>
              <a:t>、或者</a:t>
            </a:r>
            <a:r>
              <a:rPr lang="en-US" altLang="zh-CN" dirty="0"/>
              <a:t>11:48</a:t>
            </a:r>
            <a:r>
              <a:rPr lang="zh-CN" altLang="en-US" dirty="0"/>
              <a:t>分開始，因為</a:t>
            </a:r>
            <a:r>
              <a:rPr lang="en-US" altLang="zh-CN" dirty="0"/>
              <a:t>8</a:t>
            </a:r>
            <a:r>
              <a:rPr lang="zh-CN" altLang="en-US" dirty="0"/>
              <a:t>這個數字比較</a:t>
            </a:r>
            <a:r>
              <a:rPr lang="en-US" altLang="zh-CN" dirty="0"/>
              <a:t>____</a:t>
            </a:r>
            <a:r>
              <a:rPr lang="zh-CN" altLang="en-US" dirty="0"/>
              <a:t>。</a:t>
            </a:r>
            <a:endParaRPr lang="en-US" altLang="zh-CN" dirty="0"/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中國人喜歡在</a:t>
            </a:r>
            <a:r>
              <a:rPr lang="en-US" altLang="zh-CN" dirty="0"/>
              <a:t>10</a:t>
            </a:r>
            <a:r>
              <a:rPr lang="zh-CN" altLang="en-US" dirty="0"/>
              <a:t>月</a:t>
            </a:r>
            <a:r>
              <a:rPr lang="en-US" altLang="zh-CN" dirty="0"/>
              <a:t>12</a:t>
            </a:r>
            <a:r>
              <a:rPr lang="zh-CN" altLang="en-US" dirty="0"/>
              <a:t>號、</a:t>
            </a:r>
            <a:r>
              <a:rPr lang="en-US" altLang="zh-CN" dirty="0"/>
              <a:t>8</a:t>
            </a:r>
            <a:r>
              <a:rPr lang="zh-CN" altLang="en-US" dirty="0"/>
              <a:t>月</a:t>
            </a:r>
            <a:r>
              <a:rPr lang="en-US" altLang="zh-CN" dirty="0"/>
              <a:t>6</a:t>
            </a:r>
            <a:r>
              <a:rPr lang="zh-CN" altLang="en-US" dirty="0"/>
              <a:t>號這樣的日期舉行婚禮，因為中國人覺得雙數比較</a:t>
            </a:r>
            <a:r>
              <a:rPr lang="en-US" altLang="zh-CN" dirty="0"/>
              <a:t>____</a:t>
            </a:r>
            <a:r>
              <a:rPr lang="zh-CN" altLang="en-US" dirty="0"/>
              <a:t>，單數不太</a:t>
            </a:r>
            <a:r>
              <a:rPr lang="en-US" altLang="zh-CN" dirty="0"/>
              <a:t>____</a:t>
            </a:r>
            <a:r>
              <a:rPr lang="zh-CN" altLang="en-US" dirty="0"/>
              <a:t>。</a:t>
            </a:r>
            <a:endParaRPr lang="en-US" altLang="zh-CN" dirty="0"/>
          </a:p>
          <a:p>
            <a:pPr marL="457200" indent="-457200">
              <a:buFont typeface="+mj-lt"/>
              <a:buAutoNum type="arabicPeriod"/>
            </a:pPr>
            <a:r>
              <a:rPr lang="zh-CN" altLang="en-US" dirty="0"/>
              <a:t>中國人覺得</a:t>
            </a:r>
            <a:r>
              <a:rPr lang="en-US" altLang="zh-CN" dirty="0"/>
              <a:t>4</a:t>
            </a:r>
            <a:r>
              <a:rPr lang="zh-CN" altLang="en-US" dirty="0"/>
              <a:t>這個數字很不</a:t>
            </a:r>
            <a:r>
              <a:rPr lang="en-US" altLang="zh-CN" dirty="0"/>
              <a:t>____</a:t>
            </a:r>
            <a:r>
              <a:rPr lang="zh-CN" altLang="en-US" dirty="0"/>
              <a:t>，因為</a:t>
            </a:r>
            <a:r>
              <a:rPr lang="en-US" altLang="zh-CN" dirty="0"/>
              <a:t>……</a:t>
            </a:r>
          </a:p>
          <a:p>
            <a:pPr marL="457200" indent="-457200">
              <a:buFont typeface="+mj-lt"/>
              <a:buAutoNum type="arabicPeriod"/>
            </a:pPr>
            <a:r>
              <a:rPr lang="en-US" altLang="zh-CN" dirty="0"/>
              <a:t>(</a:t>
            </a:r>
            <a:r>
              <a:rPr lang="zh-CN" altLang="en-US" dirty="0"/>
              <a:t>你給你的中國朋友發微信</a:t>
            </a:r>
            <a:r>
              <a:rPr lang="en-US" altLang="zh-CN" dirty="0"/>
              <a:t>)</a:t>
            </a:r>
            <a:r>
              <a:rPr lang="zh-CN" altLang="en-US" dirty="0"/>
              <a:t>“我祝福你在新的一年裡</a:t>
            </a:r>
            <a:r>
              <a:rPr lang="en-US" altLang="zh-CN" dirty="0"/>
              <a:t>……</a:t>
            </a:r>
            <a:r>
              <a:rPr lang="zh-CN" altLang="en-US" dirty="0"/>
              <a:t>！”</a:t>
            </a:r>
            <a:endParaRPr lang="en-US" altLang="zh-CN" dirty="0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239E369C-C8FE-7F42-A31B-D7E1938448D6}"/>
              </a:ext>
            </a:extLst>
          </p:cNvPr>
          <p:cNvSpPr txBox="1">
            <a:spLocks/>
          </p:cNvSpPr>
          <p:nvPr/>
        </p:nvSpPr>
        <p:spPr>
          <a:xfrm>
            <a:off x="3815300" y="1045319"/>
            <a:ext cx="3356209" cy="7264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rgbClr val="0070C0"/>
                </a:solidFill>
                <a:latin typeface="Times" pitchFamily="2" charset="0"/>
                <a:ea typeface="KaiTi" panose="02010609060101010101" pitchFamily="49" charset="-122"/>
                <a:cs typeface="+mj-cs"/>
              </a:defRPr>
            </a:lvl1pPr>
          </a:lstStyle>
          <a:p>
            <a:r>
              <a:rPr lang="en-US" altLang="zh-CN" dirty="0"/>
              <a:t>n.</a:t>
            </a:r>
            <a:r>
              <a:rPr lang="zh-CN" altLang="en-US" dirty="0"/>
              <a:t>    </a:t>
            </a:r>
            <a:r>
              <a:rPr lang="en-US" altLang="zh-CN" dirty="0"/>
              <a:t>v.</a:t>
            </a:r>
            <a:r>
              <a:rPr lang="zh-CN" altLang="en-US" dirty="0"/>
              <a:t>    </a:t>
            </a:r>
            <a:r>
              <a:rPr lang="en-US" altLang="zh-CN" dirty="0"/>
              <a:t>adj.</a:t>
            </a:r>
            <a:r>
              <a:rPr lang="zh-CN" altLang="en-US" dirty="0"/>
              <a:t>  </a:t>
            </a:r>
            <a:r>
              <a:rPr lang="en-US" altLang="zh-CN" dirty="0"/>
              <a:t>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5742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6E9280-13BE-204F-A798-EEC4641D85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招待</a:t>
            </a:r>
            <a:r>
              <a:rPr lang="zh-CN" altLang="en-US" dirty="0"/>
              <a:t>     提醒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654159-40B1-A44A-B417-177B403DD0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3446" y="1001536"/>
            <a:ext cx="11436817" cy="5665139"/>
          </a:xfrm>
        </p:spPr>
        <p:txBody>
          <a:bodyPr>
            <a:noAutofit/>
          </a:bodyPr>
          <a:lstStyle/>
          <a:p>
            <a:r>
              <a:rPr lang="en-US" sz="3200" dirty="0"/>
              <a:t>someone </a:t>
            </a:r>
            <a:r>
              <a:rPr lang="zh-CN" altLang="en-US" sz="3200" dirty="0"/>
              <a:t>提醒 </a:t>
            </a:r>
            <a:r>
              <a:rPr lang="en-US" sz="3200" dirty="0"/>
              <a:t>someone something</a:t>
            </a:r>
          </a:p>
          <a:p>
            <a:r>
              <a:rPr lang="en-US" sz="3200" dirty="0" err="1"/>
              <a:t>老師提醒我們星期三有生詞小考</a:t>
            </a:r>
            <a:r>
              <a:rPr lang="zh-CN" altLang="en-US" sz="3200" dirty="0"/>
              <a:t>。</a:t>
            </a:r>
            <a:endParaRPr lang="en-US" altLang="zh-CN" sz="3200" dirty="0"/>
          </a:p>
          <a:p>
            <a:r>
              <a:rPr lang="en-US" sz="2800" dirty="0"/>
              <a:t>My</a:t>
            </a:r>
            <a:r>
              <a:rPr lang="zh-CN" altLang="en-US" sz="2800" dirty="0"/>
              <a:t> </a:t>
            </a:r>
            <a:r>
              <a:rPr lang="en-US" altLang="zh-CN" sz="2800" dirty="0"/>
              <a:t>Chinese</a:t>
            </a:r>
            <a:r>
              <a:rPr lang="zh-CN" altLang="en-US" sz="2800" dirty="0"/>
              <a:t> </a:t>
            </a:r>
            <a:r>
              <a:rPr lang="en-US" altLang="zh-CN" sz="2800" dirty="0"/>
              <a:t>friend</a:t>
            </a:r>
            <a:r>
              <a:rPr lang="zh-CN" altLang="en-US" sz="2800" dirty="0"/>
              <a:t> </a:t>
            </a:r>
            <a:r>
              <a:rPr lang="en-US" altLang="zh-CN" sz="2800" dirty="0"/>
              <a:t>reminds</a:t>
            </a:r>
            <a:r>
              <a:rPr lang="zh-CN" altLang="en-US" sz="2800" dirty="0"/>
              <a:t> </a:t>
            </a:r>
            <a:r>
              <a:rPr lang="en-US" altLang="zh-CN" sz="2800" dirty="0"/>
              <a:t>me</a:t>
            </a:r>
            <a:r>
              <a:rPr lang="zh-CN" altLang="en-US" sz="2800" dirty="0"/>
              <a:t> </a:t>
            </a:r>
            <a:r>
              <a:rPr lang="en-US" altLang="zh-CN" sz="2800" dirty="0"/>
              <a:t>that</a:t>
            </a:r>
            <a:r>
              <a:rPr lang="zh-CN" altLang="en-US" sz="2800" dirty="0"/>
              <a:t> </a:t>
            </a:r>
            <a:r>
              <a:rPr lang="en-US" altLang="zh-CN" sz="2800" dirty="0"/>
              <a:t>I</a:t>
            </a:r>
            <a:r>
              <a:rPr lang="zh-CN" altLang="en-US" sz="2800" dirty="0"/>
              <a:t> </a:t>
            </a:r>
            <a:r>
              <a:rPr lang="en-US" altLang="zh-CN" sz="2800" dirty="0"/>
              <a:t>should</a:t>
            </a:r>
            <a:r>
              <a:rPr lang="zh-CN" altLang="en-US" sz="2800" dirty="0"/>
              <a:t> </a:t>
            </a:r>
            <a:r>
              <a:rPr lang="en-US" altLang="zh-CN" sz="2800" dirty="0"/>
              <a:t>pack</a:t>
            </a:r>
            <a:r>
              <a:rPr lang="zh-CN" altLang="en-US" sz="2800" dirty="0"/>
              <a:t> </a:t>
            </a:r>
            <a:r>
              <a:rPr lang="en-US" altLang="zh-CN" sz="2800" dirty="0"/>
              <a:t>a</a:t>
            </a:r>
            <a:r>
              <a:rPr lang="zh-CN" altLang="en-US" sz="2800" dirty="0"/>
              <a:t> </a:t>
            </a:r>
            <a:r>
              <a:rPr lang="en-US" altLang="zh-CN" sz="2800" dirty="0"/>
              <a:t>red</a:t>
            </a:r>
            <a:r>
              <a:rPr lang="zh-CN" altLang="en-US" sz="2800" dirty="0"/>
              <a:t> </a:t>
            </a:r>
            <a:r>
              <a:rPr lang="en-US" altLang="zh-CN" sz="2800" dirty="0"/>
              <a:t>envelope</a:t>
            </a:r>
            <a:r>
              <a:rPr lang="zh-CN" altLang="en-US" sz="2800" dirty="0"/>
              <a:t> </a:t>
            </a:r>
            <a:r>
              <a:rPr lang="en-US" altLang="zh-CN" sz="2800" dirty="0"/>
              <a:t>when</a:t>
            </a:r>
            <a:r>
              <a:rPr lang="zh-CN" altLang="en-US" sz="2800" dirty="0"/>
              <a:t> </a:t>
            </a:r>
            <a:r>
              <a:rPr lang="en-US" altLang="zh-CN" sz="2800" dirty="0"/>
              <a:t>I</a:t>
            </a:r>
            <a:r>
              <a:rPr lang="zh-CN" altLang="en-US" sz="2800" dirty="0"/>
              <a:t> </a:t>
            </a:r>
            <a:r>
              <a:rPr lang="en-US" altLang="zh-CN" sz="2800" dirty="0"/>
              <a:t>go</a:t>
            </a:r>
            <a:r>
              <a:rPr lang="zh-CN" altLang="en-US" sz="2800" dirty="0"/>
              <a:t> </a:t>
            </a:r>
            <a:r>
              <a:rPr lang="en-US" altLang="zh-CN" sz="2800" dirty="0"/>
              <a:t>to</a:t>
            </a:r>
            <a:r>
              <a:rPr lang="zh-CN" altLang="en-US" sz="2800" dirty="0"/>
              <a:t> </a:t>
            </a:r>
            <a:r>
              <a:rPr lang="en-US" altLang="zh-CN" sz="2800" dirty="0"/>
              <a:t>a</a:t>
            </a:r>
            <a:r>
              <a:rPr lang="zh-CN" altLang="en-US" sz="2800" dirty="0"/>
              <a:t> </a:t>
            </a:r>
            <a:r>
              <a:rPr lang="en-US" altLang="zh-CN" sz="2800" dirty="0"/>
              <a:t>Chinese</a:t>
            </a:r>
            <a:r>
              <a:rPr lang="zh-CN" altLang="en-US" sz="2800" dirty="0"/>
              <a:t> </a:t>
            </a:r>
            <a:r>
              <a:rPr lang="en-US" altLang="zh-CN" sz="2800" dirty="0"/>
              <a:t>wedding.</a:t>
            </a:r>
            <a:r>
              <a:rPr lang="zh-CN" altLang="en-US" sz="2800" dirty="0"/>
              <a:t> </a:t>
            </a:r>
            <a:endParaRPr lang="en-US" sz="2800" dirty="0"/>
          </a:p>
          <a:p>
            <a:r>
              <a:rPr lang="zh-CN" altLang="en-US" sz="3200" dirty="0"/>
              <a:t>晚宴 </a:t>
            </a:r>
            <a:r>
              <a:rPr lang="en-US" altLang="zh-CN" sz="3200" dirty="0"/>
              <a:t>/</a:t>
            </a:r>
            <a:r>
              <a:rPr lang="zh-CN" altLang="en-US" sz="3200" dirty="0"/>
              <a:t> 招待</a:t>
            </a:r>
            <a:r>
              <a:rPr lang="en-US" altLang="zh-CN" sz="3200" dirty="0"/>
              <a:t>(</a:t>
            </a:r>
            <a:r>
              <a:rPr lang="en-US" sz="3200" dirty="0"/>
              <a:t>adj.)</a:t>
            </a:r>
            <a:r>
              <a:rPr lang="zh-CN" altLang="en-US" sz="3200" dirty="0"/>
              <a:t>晚宴</a:t>
            </a:r>
          </a:p>
          <a:p>
            <a:pPr>
              <a:lnSpc>
                <a:spcPct val="100000"/>
              </a:lnSpc>
            </a:pPr>
            <a:r>
              <a:rPr lang="zh-CN" altLang="en-US" sz="3200" dirty="0"/>
              <a:t>你的爸爸媽媽喜歡在家裏</a:t>
            </a:r>
            <a:endParaRPr lang="en-US" altLang="zh-CN" sz="3200" dirty="0"/>
          </a:p>
          <a:p>
            <a:pPr marL="0" indent="0">
              <a:lnSpc>
                <a:spcPct val="100000"/>
              </a:lnSpc>
              <a:buNone/>
            </a:pPr>
            <a:r>
              <a:rPr lang="zh-CN" altLang="en-US" sz="3200" dirty="0"/>
              <a:t>招待</a:t>
            </a:r>
            <a:r>
              <a:rPr lang="en-US" altLang="zh-CN" sz="3200" dirty="0"/>
              <a:t>(</a:t>
            </a:r>
            <a:r>
              <a:rPr lang="en-US" sz="3200" dirty="0"/>
              <a:t>v.)</a:t>
            </a:r>
            <a:r>
              <a:rPr lang="zh-CN" altLang="en-US" sz="3200" dirty="0"/>
              <a:t>朋友嗎？他們怎麼招待朋友？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DD78367-2968-3849-9645-F94466044BDB}"/>
              </a:ext>
            </a:extLst>
          </p:cNvPr>
          <p:cNvSpPr txBox="1"/>
          <p:nvPr/>
        </p:nvSpPr>
        <p:spPr>
          <a:xfrm>
            <a:off x="5113367" y="4050958"/>
            <a:ext cx="2761903" cy="769441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zh-CN" altLang="en-US" sz="2200" dirty="0">
                <a:latin typeface="SimSun" panose="02010600030101010101" pitchFamily="2" charset="-122"/>
                <a:ea typeface="SimSun" panose="02010600030101010101" pitchFamily="2" charset="-122"/>
              </a:rPr>
              <a:t>建議在此處插入招待晚宴相關圖片。</a:t>
            </a:r>
            <a:endParaRPr lang="en-US" sz="2200" dirty="0">
              <a:highlight>
                <a:srgbClr val="C0C0C0"/>
              </a:highlight>
              <a:latin typeface="SimSun" panose="02010600030101010101" pitchFamily="2" charset="-122"/>
              <a:ea typeface="SimSun" panose="02010600030101010101" pitchFamily="2" charset="-122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E6A839F-512B-FE48-8D7A-EA6E4E6F624C}"/>
              </a:ext>
            </a:extLst>
          </p:cNvPr>
          <p:cNvSpPr txBox="1"/>
          <p:nvPr/>
        </p:nvSpPr>
        <p:spPr>
          <a:xfrm>
            <a:off x="7723217" y="5061102"/>
            <a:ext cx="2761903" cy="769441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zh-CN" altLang="en-US" sz="2200" dirty="0">
                <a:latin typeface="SimSun" panose="02010600030101010101" pitchFamily="2" charset="-122"/>
                <a:ea typeface="SimSun" panose="02010600030101010101" pitchFamily="2" charset="-122"/>
              </a:rPr>
              <a:t>建議在此處插入在家招待朋友相關圖片。</a:t>
            </a:r>
            <a:endParaRPr lang="en-US" sz="2200" dirty="0">
              <a:highlight>
                <a:srgbClr val="C0C0C0"/>
              </a:highlight>
              <a:latin typeface="SimSun" panose="02010600030101010101" pitchFamily="2" charset="-122"/>
              <a:ea typeface="SimSun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4966632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9FBF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89E2C2-73DE-B843-B5F5-71C92A8B9F7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03059" y="2578813"/>
            <a:ext cx="7111038" cy="2803866"/>
          </a:xfrm>
        </p:spPr>
        <p:txBody>
          <a:bodyPr/>
          <a:lstStyle/>
          <a:p>
            <a:pPr marL="0" indent="0">
              <a:buNone/>
            </a:pPr>
            <a:r>
              <a:rPr lang="en-US" dirty="0" err="1"/>
              <a:t>生詞表二</a:t>
            </a:r>
            <a:r>
              <a:rPr lang="zh-CN" altLang="en-US" dirty="0"/>
              <a:t> 生詞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10382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4F39CE-7D23-4F4A-89F9-6F9526DB56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CN" altLang="en-US" dirty="0"/>
              <a:t>網戀   戀愛   下載   註冊   應用軟件    交友軟件</a:t>
            </a:r>
            <a:endParaRPr lang="en-US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36A5B7DD-2B11-DE4B-82D2-750902BC03D4}"/>
              </a:ext>
            </a:extLst>
          </p:cNvPr>
          <p:cNvSpPr txBox="1"/>
          <p:nvPr/>
        </p:nvSpPr>
        <p:spPr>
          <a:xfrm>
            <a:off x="1725110" y="3429000"/>
            <a:ext cx="3546763" cy="144655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zh-CN" altLang="en-US" sz="2200" dirty="0">
                <a:latin typeface="SimSun" panose="02010600030101010101" pitchFamily="2" charset="-122"/>
                <a:ea typeface="SimSun" panose="02010600030101010101" pitchFamily="2" charset="-122"/>
              </a:rPr>
              <a:t>建議在此處放一些相關圖片，出一張圖片，請學生說一個詞。和學生根據圖片用這些詞做問答練習。</a:t>
            </a:r>
            <a:endParaRPr lang="en-US" sz="2200" dirty="0">
              <a:highlight>
                <a:srgbClr val="C0C0C0"/>
              </a:highlight>
              <a:latin typeface="SimSun" panose="02010600030101010101" pitchFamily="2" charset="-122"/>
              <a:ea typeface="SimSun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49576751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DE3F88-B9EF-EB45-858C-17809C5674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3445" y="209604"/>
            <a:ext cx="11201685" cy="783174"/>
          </a:xfrm>
        </p:spPr>
        <p:txBody>
          <a:bodyPr>
            <a:normAutofit/>
          </a:bodyPr>
          <a:lstStyle/>
          <a:p>
            <a:r>
              <a:rPr lang="zh-CN" altLang="en-US" dirty="0"/>
              <a:t>網戀    戀愛   交友   下載   註冊   </a:t>
            </a:r>
            <a:r>
              <a:rPr lang="en-US" altLang="zh-CN" dirty="0"/>
              <a:t>(</a:t>
            </a:r>
            <a:r>
              <a:rPr lang="zh-CN" altLang="en-US" dirty="0"/>
              <a:t>應用</a:t>
            </a:r>
            <a:r>
              <a:rPr lang="en-US" altLang="zh-CN" dirty="0"/>
              <a:t>)</a:t>
            </a:r>
            <a:r>
              <a:rPr lang="zh-CN" altLang="en-US" dirty="0"/>
              <a:t>軟件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17E005-C756-164C-9FC7-988020E58D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4004" y="1100338"/>
            <a:ext cx="11823992" cy="5757662"/>
          </a:xfrm>
        </p:spPr>
        <p:txBody>
          <a:bodyPr>
            <a:normAutofit/>
          </a:bodyPr>
          <a:lstStyle/>
          <a:p>
            <a:pPr marL="514350" indent="-514350">
              <a:lnSpc>
                <a:spcPct val="100000"/>
              </a:lnSpc>
              <a:buFont typeface="+mj-lt"/>
              <a:buAutoNum type="arabicPeriod"/>
            </a:pPr>
            <a:r>
              <a:rPr lang="zh-CN" altLang="en-US" sz="3400" dirty="0"/>
              <a:t>你戀愛過嗎？戀愛過幾次？什麼時候？後來怎麼樣了？</a:t>
            </a:r>
          </a:p>
          <a:p>
            <a:pPr marL="514350" indent="-514350">
              <a:lnSpc>
                <a:spcPct val="100000"/>
              </a:lnSpc>
              <a:buFont typeface="+mj-lt"/>
              <a:buAutoNum type="arabicPeriod"/>
            </a:pPr>
            <a:r>
              <a:rPr lang="zh-CN" altLang="en-US" sz="3400" dirty="0"/>
              <a:t>你網戀過嗎？什麼時候？後來怎麼樣了？</a:t>
            </a:r>
            <a:r>
              <a:rPr lang="en-US" altLang="zh-CN" sz="3400" dirty="0"/>
              <a:t>/</a:t>
            </a:r>
            <a:r>
              <a:rPr lang="zh-CN" altLang="en-US" sz="3400" dirty="0"/>
              <a:t>如果沒有，你以後會網戀嗎？為什麼？</a:t>
            </a:r>
          </a:p>
          <a:p>
            <a:pPr marL="514350" indent="-514350">
              <a:lnSpc>
                <a:spcPct val="100000"/>
              </a:lnSpc>
              <a:buFont typeface="+mj-lt"/>
              <a:buAutoNum type="arabicPeriod"/>
            </a:pPr>
            <a:r>
              <a:rPr lang="zh-CN" altLang="en-US" sz="3400" dirty="0"/>
              <a:t>你下載和註冊過交友軟件嗎？這個軟件叫什麼名字？你經常使用這個應用軟件嗎？</a:t>
            </a:r>
          </a:p>
          <a:p>
            <a:pPr marL="514350" indent="-514350">
              <a:lnSpc>
                <a:spcPct val="100000"/>
              </a:lnSpc>
              <a:buFont typeface="+mj-lt"/>
              <a:buAutoNum type="arabicPeriod"/>
            </a:pPr>
            <a:r>
              <a:rPr lang="zh-CN" altLang="en-US" sz="3400" dirty="0"/>
              <a:t>你的手機上最常用的應用軟件是什麼？你每天大概在這個應用軟件上花多長時間？</a:t>
            </a:r>
          </a:p>
          <a:p>
            <a:pPr marL="514350" indent="-514350">
              <a:lnSpc>
                <a:spcPct val="100000"/>
              </a:lnSpc>
              <a:buFont typeface="+mj-lt"/>
              <a:buAutoNum type="arabicPeriod"/>
            </a:pPr>
            <a:r>
              <a:rPr lang="zh-CN" altLang="en-US" sz="3400" dirty="0"/>
              <a:t>你最喜歡的社交軟件是什麼？為什麼？</a:t>
            </a:r>
            <a:endParaRPr lang="en-US" sz="3400" dirty="0"/>
          </a:p>
        </p:txBody>
      </p:sp>
    </p:spTree>
    <p:extLst>
      <p:ext uri="{BB962C8B-B14F-4D97-AF65-F5344CB8AC3E}">
        <p14:creationId xmlns:p14="http://schemas.microsoft.com/office/powerpoint/2010/main" val="308390802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F8E2A7-90F8-EE44-B12D-848AD4A020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en-US" dirty="0"/>
              <a:t>符合</a:t>
            </a:r>
            <a:r>
              <a:rPr lang="en-US" altLang="zh-CN" dirty="0"/>
              <a:t>…</a:t>
            </a:r>
            <a:r>
              <a:rPr lang="zh-CN" altLang="en-US" dirty="0"/>
              <a:t>的要求</a:t>
            </a:r>
            <a:r>
              <a:rPr lang="en-US" altLang="zh-CN" dirty="0"/>
              <a:t>/</a:t>
            </a:r>
            <a:r>
              <a:rPr lang="zh-CN" altLang="en-US" dirty="0"/>
              <a:t>需求</a:t>
            </a:r>
            <a:r>
              <a:rPr lang="en-US" altLang="zh-CN" dirty="0"/>
              <a:t>/</a:t>
            </a:r>
            <a:r>
              <a:rPr lang="zh-CN" altLang="en-US" dirty="0"/>
              <a:t>條件</a:t>
            </a:r>
            <a:r>
              <a:rPr lang="en-US" altLang="zh-CN" dirty="0"/>
              <a:t>/</a:t>
            </a:r>
            <a:r>
              <a:rPr lang="zh-CN" altLang="en-US" dirty="0"/>
              <a:t>規定</a:t>
            </a:r>
            <a:r>
              <a:rPr lang="en-US" altLang="zh-CN" dirty="0"/>
              <a:t>/</a:t>
            </a:r>
            <a:r>
              <a:rPr lang="zh-CN" altLang="en-US" dirty="0"/>
              <a:t>標準</a:t>
            </a:r>
            <a:r>
              <a:rPr lang="en-US" altLang="zh-CN" dirty="0"/>
              <a:t>/</a:t>
            </a:r>
            <a:r>
              <a:rPr lang="zh-CN" altLang="en-US" dirty="0"/>
              <a:t>審美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D5D8FE-24F5-CB4C-9F07-98FCCBEEBC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8473" y="1513454"/>
            <a:ext cx="11169276" cy="4952659"/>
          </a:xfrm>
        </p:spPr>
        <p:txBody>
          <a:bodyPr>
            <a:normAutofit/>
          </a:bodyPr>
          <a:lstStyle/>
          <a:p>
            <a:pPr marL="515938" indent="-515938">
              <a:buFont typeface="+mj-lt"/>
              <a:buAutoNum type="arabicPeriod"/>
            </a:pPr>
            <a:r>
              <a:rPr lang="zh-CN" altLang="en-US" dirty="0"/>
              <a:t>什麼樣的男朋友</a:t>
            </a:r>
            <a:r>
              <a:rPr lang="en-US" altLang="zh-CN" dirty="0"/>
              <a:t>/</a:t>
            </a:r>
            <a:r>
              <a:rPr lang="zh-CN" altLang="en-US" dirty="0"/>
              <a:t>女朋友符合你的要求？</a:t>
            </a:r>
          </a:p>
          <a:p>
            <a:pPr marL="515938" indent="-515938">
              <a:buFont typeface="+mj-lt"/>
              <a:buAutoNum type="arabicPeriod"/>
            </a:pPr>
            <a:r>
              <a:rPr lang="zh-CN" altLang="en-US" dirty="0"/>
              <a:t>你要符合什麼標準才能被科羅拉多大學錄取？</a:t>
            </a:r>
          </a:p>
          <a:p>
            <a:pPr marL="515938" indent="-515938">
              <a:buFont typeface="+mj-lt"/>
              <a:buAutoNum type="arabicPeriod"/>
            </a:pPr>
            <a:r>
              <a:rPr lang="zh-CN" altLang="en-US" dirty="0"/>
              <a:t>這輛車的外形設計符合你的審美嗎？</a:t>
            </a:r>
            <a:endParaRPr lang="en-US" altLang="zh-CN" dirty="0"/>
          </a:p>
          <a:p>
            <a:pPr marL="515938" indent="-515938">
              <a:buFont typeface="+mj-lt"/>
              <a:buAutoNum type="arabicPeriod"/>
            </a:pPr>
            <a:r>
              <a:rPr lang="zh-CN" altLang="en-US" dirty="0"/>
              <a:t>如果你在中文課上說英文，這符合規定嗎？</a:t>
            </a:r>
          </a:p>
          <a:p>
            <a:pPr marL="515938" indent="-515938">
              <a:buFont typeface="+mj-lt"/>
              <a:buAutoNum type="arabicPeriod"/>
            </a:pPr>
            <a:r>
              <a:rPr lang="zh-CN" altLang="en-US" dirty="0"/>
              <a:t>這批食品不符合國家的食品安全</a:t>
            </a:r>
            <a:r>
              <a:rPr lang="en-US" altLang="zh-CN" dirty="0"/>
              <a:t>____</a:t>
            </a:r>
            <a:r>
              <a:rPr lang="zh-CN" altLang="en-US" dirty="0"/>
              <a:t>，被召回了。</a:t>
            </a: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5B9B955-5944-C645-9ADF-A4A135905652}"/>
              </a:ext>
            </a:extLst>
          </p:cNvPr>
          <p:cNvSpPr txBox="1"/>
          <p:nvPr/>
        </p:nvSpPr>
        <p:spPr>
          <a:xfrm>
            <a:off x="2730137" y="907844"/>
            <a:ext cx="7761740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/>
              <a:t>requirement</a:t>
            </a:r>
            <a:r>
              <a:rPr lang="zh-CN" altLang="en-US" sz="2200" dirty="0"/>
              <a:t>    </a:t>
            </a:r>
            <a:r>
              <a:rPr lang="en-US" altLang="zh-CN" sz="2200" dirty="0"/>
              <a:t>need</a:t>
            </a:r>
            <a:r>
              <a:rPr lang="zh-CN" altLang="en-US" sz="2200" dirty="0"/>
              <a:t>      </a:t>
            </a:r>
            <a:r>
              <a:rPr lang="en-US" altLang="zh-CN" sz="2200" dirty="0"/>
              <a:t>condition</a:t>
            </a:r>
            <a:r>
              <a:rPr lang="zh-CN" altLang="en-US" sz="2200" dirty="0"/>
              <a:t>       </a:t>
            </a:r>
            <a:r>
              <a:rPr lang="en-US" altLang="zh-CN" sz="2200" dirty="0"/>
              <a:t>rule</a:t>
            </a:r>
            <a:r>
              <a:rPr lang="zh-CN" altLang="en-US" sz="2200" dirty="0"/>
              <a:t>        </a:t>
            </a:r>
            <a:r>
              <a:rPr lang="en-US" altLang="zh-CN" sz="2200" dirty="0"/>
              <a:t>standard</a:t>
            </a:r>
            <a:r>
              <a:rPr lang="zh-CN" altLang="en-US" sz="2200" dirty="0"/>
              <a:t>     </a:t>
            </a:r>
            <a:r>
              <a:rPr lang="en-US" altLang="zh-CN" sz="2200" dirty="0"/>
              <a:t>aesthetic</a:t>
            </a:r>
            <a:endParaRPr lang="en-US" sz="22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45AE4A7-6D36-F842-BBC4-CED1F8AA4B83}"/>
              </a:ext>
            </a:extLst>
          </p:cNvPr>
          <p:cNvSpPr txBox="1"/>
          <p:nvPr/>
        </p:nvSpPr>
        <p:spPr>
          <a:xfrm>
            <a:off x="208474" y="923232"/>
            <a:ext cx="2159630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200" dirty="0"/>
              <a:t>in</a:t>
            </a:r>
            <a:r>
              <a:rPr lang="zh-CN" altLang="en-US" sz="2200" dirty="0"/>
              <a:t> </a:t>
            </a:r>
            <a:r>
              <a:rPr lang="en-US" altLang="zh-CN" sz="2200" dirty="0"/>
              <a:t>line</a:t>
            </a:r>
            <a:r>
              <a:rPr lang="zh-CN" altLang="en-US" sz="2200" dirty="0"/>
              <a:t> </a:t>
            </a:r>
            <a:r>
              <a:rPr lang="en-US" altLang="zh-CN" sz="2200" dirty="0"/>
              <a:t>with/meet</a:t>
            </a:r>
            <a:endParaRPr lang="en-US" sz="22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A4D2D32-2315-3D46-A209-F7AD9BB0BE09}"/>
              </a:ext>
            </a:extLst>
          </p:cNvPr>
          <p:cNvSpPr txBox="1"/>
          <p:nvPr/>
        </p:nvSpPr>
        <p:spPr>
          <a:xfrm>
            <a:off x="1288289" y="5979117"/>
            <a:ext cx="70872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 err="1"/>
              <a:t>pī</a:t>
            </a:r>
            <a:endParaRPr lang="en-US" altLang="zh-CN" dirty="0"/>
          </a:p>
          <a:p>
            <a:r>
              <a:rPr lang="en-US" altLang="zh-CN" dirty="0"/>
              <a:t>batch</a:t>
            </a:r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C3C90ED-85C9-A34B-8DFC-63DA98A358DC}"/>
              </a:ext>
            </a:extLst>
          </p:cNvPr>
          <p:cNvSpPr txBox="1"/>
          <p:nvPr/>
        </p:nvSpPr>
        <p:spPr>
          <a:xfrm>
            <a:off x="1469177" y="5214647"/>
            <a:ext cx="14969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food</a:t>
            </a:r>
            <a:r>
              <a:rPr lang="zh-CN" altLang="en-US" dirty="0"/>
              <a:t> </a:t>
            </a:r>
            <a:r>
              <a:rPr lang="en-US" altLang="zh-CN" dirty="0"/>
              <a:t>products</a:t>
            </a:r>
            <a:endParaRPr lang="en-US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1BF6DD4-5367-EE45-AA41-26588EBF4B52}"/>
              </a:ext>
            </a:extLst>
          </p:cNvPr>
          <p:cNvSpPr txBox="1"/>
          <p:nvPr/>
        </p:nvSpPr>
        <p:spPr>
          <a:xfrm>
            <a:off x="8756519" y="5933763"/>
            <a:ext cx="78841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zhào</a:t>
            </a:r>
            <a:endParaRPr lang="en-US" dirty="0"/>
          </a:p>
          <a:p>
            <a:r>
              <a:rPr lang="zh-CN" altLang="en-US" dirty="0"/>
              <a:t>     </a:t>
            </a:r>
            <a:r>
              <a:rPr lang="en-US" dirty="0"/>
              <a:t>recall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675F7409-C7C6-1D41-9EA2-C6895E017B5C}"/>
              </a:ext>
            </a:extLst>
          </p:cNvPr>
          <p:cNvSpPr txBox="1"/>
          <p:nvPr/>
        </p:nvSpPr>
        <p:spPr>
          <a:xfrm>
            <a:off x="8148770" y="3451860"/>
            <a:ext cx="3546763" cy="769441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zh-CN" altLang="en-US" sz="2200" dirty="0">
                <a:latin typeface="SimSun" panose="02010600030101010101" pitchFamily="2" charset="-122"/>
                <a:ea typeface="SimSun" panose="02010600030101010101" pitchFamily="2" charset="-122"/>
              </a:rPr>
              <a:t>建議在此處插入一張外形比較奇葩的汽車的圖片。</a:t>
            </a:r>
            <a:endParaRPr lang="en-US" sz="2200" dirty="0">
              <a:highlight>
                <a:srgbClr val="C0C0C0"/>
              </a:highlight>
              <a:latin typeface="SimSun" panose="02010600030101010101" pitchFamily="2" charset="-122"/>
              <a:ea typeface="SimSun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2256634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7" grpId="0"/>
      <p:bldP spid="8" grpId="0"/>
      <p:bldP spid="9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080CB7-4A86-BC4A-8771-4B867139EB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72534" y="2987546"/>
            <a:ext cx="7531023" cy="882907"/>
          </a:xfrm>
        </p:spPr>
        <p:txBody>
          <a:bodyPr>
            <a:noAutofit/>
          </a:bodyPr>
          <a:lstStyle/>
          <a:p>
            <a:r>
              <a:rPr lang="en-US" sz="5500" dirty="0" err="1"/>
              <a:t>期望</a:t>
            </a:r>
            <a:r>
              <a:rPr lang="zh-CN" altLang="en-US" sz="5500" dirty="0"/>
              <a:t>       希望       失望</a:t>
            </a:r>
            <a:endParaRPr lang="en-US" sz="55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939697-E369-5B40-902F-75C6FFB20F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61825" y="858398"/>
            <a:ext cx="7160553" cy="1179013"/>
          </a:xfrm>
        </p:spPr>
        <p:txBody>
          <a:bodyPr/>
          <a:lstStyle/>
          <a:p>
            <a:pPr marL="0" indent="0">
              <a:buNone/>
            </a:pPr>
            <a:r>
              <a:rPr lang="en-US" altLang="zh-CN" dirty="0"/>
              <a:t>disappointed </a:t>
            </a:r>
            <a:r>
              <a:rPr lang="zh-CN" altLang="en-US" dirty="0"/>
              <a:t>     </a:t>
            </a:r>
            <a:r>
              <a:rPr lang="en-US" dirty="0"/>
              <a:t>expectation</a:t>
            </a:r>
            <a:r>
              <a:rPr lang="zh-CN" altLang="en-US" dirty="0"/>
              <a:t>      </a:t>
            </a:r>
            <a:r>
              <a:rPr lang="en-US" altLang="zh-CN" dirty="0"/>
              <a:t>hope</a:t>
            </a:r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D98BD84-8992-AC4D-B06C-BEC522C0B90A}"/>
              </a:ext>
            </a:extLst>
          </p:cNvPr>
          <p:cNvSpPr txBox="1"/>
          <p:nvPr/>
        </p:nvSpPr>
        <p:spPr>
          <a:xfrm>
            <a:off x="4911634" y="3669201"/>
            <a:ext cx="405880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600" dirty="0" err="1"/>
              <a:t>xī</a:t>
            </a:r>
            <a:endParaRPr lang="en-US" sz="2600" dirty="0"/>
          </a:p>
        </p:txBody>
      </p:sp>
    </p:spTree>
    <p:extLst>
      <p:ext uri="{BB962C8B-B14F-4D97-AF65-F5344CB8AC3E}">
        <p14:creationId xmlns:p14="http://schemas.microsoft.com/office/powerpoint/2010/main" val="18383650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9FBF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89E2C2-73DE-B843-B5F5-71C92A8B9F7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03059" y="2578813"/>
            <a:ext cx="7111038" cy="2803866"/>
          </a:xfrm>
        </p:spPr>
        <p:txBody>
          <a:bodyPr/>
          <a:lstStyle/>
          <a:p>
            <a:pPr marL="0" indent="0">
              <a:buNone/>
            </a:pPr>
            <a:r>
              <a:rPr lang="en-US" dirty="0" err="1"/>
              <a:t>生詞表一</a:t>
            </a:r>
            <a:r>
              <a:rPr lang="zh-CN" altLang="en-US" dirty="0"/>
              <a:t> 生詞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434381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1AD0FA-42D8-E549-ABF5-540BD9215A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期望</a:t>
            </a:r>
            <a:r>
              <a:rPr lang="zh-CN" altLang="en-US" dirty="0"/>
              <a:t>       希望       失望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CB8E26-F0B2-5143-9FD2-1B85B03D9B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5938" indent="-515938">
              <a:buFont typeface="+mj-lt"/>
              <a:buAutoNum type="arabicPeriod"/>
            </a:pPr>
            <a:r>
              <a:rPr lang="zh-CN" altLang="en-US" dirty="0"/>
              <a:t>你的父母對你有什麼期望？</a:t>
            </a:r>
          </a:p>
          <a:p>
            <a:pPr marL="515938" indent="-515938">
              <a:buFont typeface="+mj-lt"/>
              <a:buAutoNum type="arabicPeriod"/>
            </a:pPr>
            <a:r>
              <a:rPr lang="en-US" altLang="zh-CN" dirty="0"/>
              <a:t>2022</a:t>
            </a:r>
            <a:r>
              <a:rPr lang="zh-CN" altLang="en-US" dirty="0"/>
              <a:t>年你對自己有什麼期望？</a:t>
            </a:r>
          </a:p>
          <a:p>
            <a:pPr marL="515938" indent="-515938">
              <a:buFont typeface="+mj-lt"/>
              <a:buAutoNum type="arabicPeriod"/>
            </a:pPr>
            <a:r>
              <a:rPr lang="zh-CN" altLang="en-US" dirty="0"/>
              <a:t>你上一次感到很失望是什麼時候？發生了什麼？</a:t>
            </a:r>
          </a:p>
          <a:p>
            <a:pPr marL="515938" indent="-515938">
              <a:buFont typeface="+mj-lt"/>
              <a:buAutoNum type="arabicPeriod"/>
            </a:pPr>
            <a:r>
              <a:rPr lang="zh-CN" altLang="en-US" dirty="0"/>
              <a:t>你希望自己以後在哪裏生活？為什麼？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624914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B977BE-3503-D440-9B47-B429C76821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4283" y="2883043"/>
            <a:ext cx="10515600" cy="882907"/>
          </a:xfrm>
        </p:spPr>
        <p:txBody>
          <a:bodyPr/>
          <a:lstStyle/>
          <a:p>
            <a:r>
              <a:rPr lang="zh-CN" altLang="en-US" dirty="0"/>
              <a:t>虛擬     現實    真實    差距     幻想     理想</a:t>
            </a:r>
            <a:endParaRPr lang="en-US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852C1C8D-BBC8-DC4F-985F-FD363029740D}"/>
              </a:ext>
            </a:extLst>
          </p:cNvPr>
          <p:cNvSpPr txBox="1">
            <a:spLocks/>
          </p:cNvSpPr>
          <p:nvPr/>
        </p:nvSpPr>
        <p:spPr>
          <a:xfrm>
            <a:off x="2493248" y="4591711"/>
            <a:ext cx="7160552" cy="88264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15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altLang="zh-CN" sz="6600" dirty="0"/>
              <a:t>n.</a:t>
            </a:r>
            <a:r>
              <a:rPr lang="zh-CN" altLang="en-US" sz="6600" dirty="0"/>
              <a:t>         </a:t>
            </a:r>
            <a:r>
              <a:rPr lang="en-US" altLang="zh-CN" sz="6600" dirty="0"/>
              <a:t>adj.</a:t>
            </a:r>
            <a:r>
              <a:rPr lang="zh-CN" altLang="en-US" sz="6600" dirty="0"/>
              <a:t>         </a:t>
            </a:r>
            <a:r>
              <a:rPr lang="en-US" altLang="zh-CN" sz="6600" dirty="0"/>
              <a:t>v.</a:t>
            </a:r>
            <a:r>
              <a:rPr lang="zh-CN" altLang="en-US" sz="6600" dirty="0"/>
              <a:t>  ？ </a:t>
            </a:r>
            <a:endParaRPr lang="en-US" sz="6600" dirty="0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4E02CF90-432D-9C41-B480-E62AF9899107}"/>
              </a:ext>
            </a:extLst>
          </p:cNvPr>
          <p:cNvSpPr txBox="1">
            <a:spLocks/>
          </p:cNvSpPr>
          <p:nvPr/>
        </p:nvSpPr>
        <p:spPr>
          <a:xfrm>
            <a:off x="645273" y="733310"/>
            <a:ext cx="10856502" cy="8826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5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altLang="zh-CN" dirty="0"/>
              <a:t>fantasy</a:t>
            </a:r>
            <a:r>
              <a:rPr lang="zh-CN" altLang="en-US" dirty="0"/>
              <a:t>    </a:t>
            </a:r>
            <a:r>
              <a:rPr lang="en-US" altLang="zh-CN" dirty="0"/>
              <a:t>ideal</a:t>
            </a:r>
            <a:r>
              <a:rPr lang="zh-CN" altLang="en-US" dirty="0"/>
              <a:t>      </a:t>
            </a:r>
            <a:r>
              <a:rPr lang="en-US" altLang="zh-CN" dirty="0"/>
              <a:t>disparity</a:t>
            </a:r>
            <a:r>
              <a:rPr lang="zh-CN" altLang="en-US" dirty="0"/>
              <a:t>    </a:t>
            </a:r>
            <a:r>
              <a:rPr lang="en-US" altLang="zh-CN" dirty="0"/>
              <a:t>reality</a:t>
            </a:r>
            <a:r>
              <a:rPr lang="zh-CN" altLang="en-US" dirty="0"/>
              <a:t>    </a:t>
            </a:r>
            <a:r>
              <a:rPr lang="en-US" altLang="zh-CN" dirty="0"/>
              <a:t>authentic</a:t>
            </a:r>
            <a:r>
              <a:rPr lang="zh-CN" altLang="en-US" dirty="0"/>
              <a:t>   </a:t>
            </a:r>
            <a:r>
              <a:rPr lang="en-US" altLang="zh-CN" dirty="0"/>
              <a:t>virtual</a:t>
            </a:r>
            <a:r>
              <a:rPr lang="zh-CN" altLang="en-US" dirty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21807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DECCB5-199E-B749-9D91-2EEB91B95C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9842" y="102280"/>
            <a:ext cx="10515600" cy="882907"/>
          </a:xfrm>
        </p:spPr>
        <p:txBody>
          <a:bodyPr>
            <a:normAutofit/>
          </a:bodyPr>
          <a:lstStyle/>
          <a:p>
            <a:r>
              <a:rPr lang="zh-CN" altLang="en-US" sz="3600" dirty="0"/>
              <a:t>虛擬     現實     真實    差距     幻想     理想</a:t>
            </a:r>
            <a:endParaRPr lang="en-US" sz="3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D7CEE3-5FE0-1E47-B285-861D570A5E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9842" y="996677"/>
            <a:ext cx="11020341" cy="5770724"/>
          </a:xfrm>
        </p:spPr>
        <p:txBody>
          <a:bodyPr>
            <a:normAutofit fontScale="85000" lnSpcReduction="10000"/>
          </a:bodyPr>
          <a:lstStyle/>
          <a:p>
            <a:pPr marL="457200" indent="-457200">
              <a:spcBef>
                <a:spcPts val="0"/>
              </a:spcBef>
              <a:buFont typeface="+mj-lt"/>
              <a:buAutoNum type="arabicPeriod"/>
            </a:pPr>
            <a:r>
              <a:rPr lang="en-US" dirty="0" err="1"/>
              <a:t>我的</a:t>
            </a:r>
            <a:r>
              <a:rPr lang="en-US" altLang="zh-CN" dirty="0"/>
              <a:t>____</a:t>
            </a:r>
            <a:r>
              <a:rPr lang="zh-CN" altLang="en-US" dirty="0"/>
              <a:t>是當一名醫生。</a:t>
            </a:r>
            <a:endParaRPr lang="en-US" altLang="zh-CN" dirty="0"/>
          </a:p>
          <a:p>
            <a:pPr marL="457200" indent="-457200">
              <a:spcBef>
                <a:spcPts val="0"/>
              </a:spcBef>
              <a:buFont typeface="+mj-lt"/>
              <a:buAutoNum type="arabicPeriod"/>
            </a:pPr>
            <a:r>
              <a:rPr lang="zh-CN" altLang="en-US" dirty="0"/>
              <a:t>她</a:t>
            </a:r>
            <a:r>
              <a:rPr lang="en-US" altLang="zh-CN" dirty="0"/>
              <a:t>____</a:t>
            </a:r>
            <a:r>
              <a:rPr lang="zh-CN" altLang="en-US" dirty="0"/>
              <a:t>著和布拉德皮特結婚。</a:t>
            </a:r>
            <a:endParaRPr lang="en-US" altLang="zh-CN" dirty="0"/>
          </a:p>
          <a:p>
            <a:pPr marL="457200" indent="-457200">
              <a:spcBef>
                <a:spcPts val="0"/>
              </a:spcBef>
              <a:buFont typeface="+mj-lt"/>
              <a:buAutoNum type="arabicPeriod"/>
            </a:pPr>
            <a:r>
              <a:rPr lang="zh-CN" altLang="en-US" dirty="0"/>
              <a:t>在</a:t>
            </a:r>
            <a:r>
              <a:rPr lang="en-US" altLang="zh-CN" dirty="0"/>
              <a:t>____</a:t>
            </a:r>
            <a:r>
              <a:rPr lang="zh-CN" altLang="en-US" dirty="0"/>
              <a:t>的網絡上，他是一個帥哥，可是在</a:t>
            </a:r>
            <a:r>
              <a:rPr lang="en-US" altLang="zh-CN" dirty="0"/>
              <a:t>____</a:t>
            </a:r>
            <a:r>
              <a:rPr lang="zh-CN" altLang="en-US" dirty="0"/>
              <a:t>生活中，他長得很普通。</a:t>
            </a:r>
            <a:endParaRPr lang="en-US" altLang="zh-CN" dirty="0"/>
          </a:p>
          <a:p>
            <a:pPr marL="457200" indent="-457200">
              <a:spcBef>
                <a:spcPts val="0"/>
              </a:spcBef>
              <a:buFont typeface="+mj-lt"/>
              <a:buAutoNum type="arabicPeriod"/>
            </a:pPr>
            <a:r>
              <a:rPr lang="zh-CN" altLang="en-US" dirty="0"/>
              <a:t>她的</a:t>
            </a:r>
            <a:r>
              <a:rPr lang="en-US" altLang="zh-CN" dirty="0"/>
              <a:t>____</a:t>
            </a:r>
            <a:r>
              <a:rPr lang="zh-CN" altLang="en-US" dirty="0"/>
              <a:t>年齡和心理年齡</a:t>
            </a:r>
            <a:r>
              <a:rPr lang="en-US" altLang="zh-CN" dirty="0"/>
              <a:t>____</a:t>
            </a:r>
            <a:r>
              <a:rPr lang="zh-CN" altLang="en-US" dirty="0"/>
              <a:t>很大，雖然已經</a:t>
            </a:r>
            <a:r>
              <a:rPr lang="en-US" altLang="zh-CN" dirty="0"/>
              <a:t>40</a:t>
            </a:r>
            <a:r>
              <a:rPr lang="zh-CN" altLang="en-US" dirty="0"/>
              <a:t>歲了，可是她在心裡還認為自己是一個小女孩。</a:t>
            </a:r>
            <a:endParaRPr lang="en-US" altLang="zh-CN" dirty="0"/>
          </a:p>
          <a:p>
            <a:pPr marL="457200" indent="-457200">
              <a:spcBef>
                <a:spcPts val="0"/>
              </a:spcBef>
              <a:buFont typeface="+mj-lt"/>
              <a:buAutoNum type="arabicPeriod"/>
            </a:pPr>
            <a:r>
              <a:rPr lang="zh-CN" altLang="en-US" dirty="0"/>
              <a:t>我幻想着他是我</a:t>
            </a:r>
            <a:r>
              <a:rPr lang="en-US" altLang="zh-CN" dirty="0"/>
              <a:t>____</a:t>
            </a:r>
            <a:r>
              <a:rPr lang="zh-CN" altLang="en-US" dirty="0"/>
              <a:t>的白馬王子，沒想到</a:t>
            </a:r>
            <a:r>
              <a:rPr lang="en-US" altLang="zh-CN" dirty="0"/>
              <a:t>____</a:t>
            </a:r>
            <a:r>
              <a:rPr lang="zh-CN" altLang="en-US" dirty="0"/>
              <a:t>越高，</a:t>
            </a:r>
            <a:r>
              <a:rPr lang="en-US" altLang="zh-CN" dirty="0"/>
              <a:t>____</a:t>
            </a:r>
            <a:r>
              <a:rPr lang="zh-CN" altLang="en-US" dirty="0"/>
              <a:t>越大，他其實又醜又窮。</a:t>
            </a:r>
            <a:r>
              <a:rPr lang="en-US" altLang="zh-CN" dirty="0">
                <a:solidFill>
                  <a:srgbClr val="0070C0"/>
                </a:solidFill>
              </a:rPr>
              <a:t>(</a:t>
            </a:r>
            <a:r>
              <a:rPr lang="zh-CN" altLang="en-US" dirty="0">
                <a:solidFill>
                  <a:srgbClr val="0070C0"/>
                </a:solidFill>
              </a:rPr>
              <a:t>真實  理想  期望  希望  失望</a:t>
            </a:r>
            <a:r>
              <a:rPr lang="en-US" altLang="zh-CN" dirty="0">
                <a:solidFill>
                  <a:srgbClr val="0070C0"/>
                </a:solidFill>
              </a:rPr>
              <a:t>)</a:t>
            </a:r>
          </a:p>
          <a:p>
            <a:pPr marL="457200" indent="-457200">
              <a:spcBef>
                <a:spcPts val="0"/>
              </a:spcBef>
              <a:buFont typeface="+mj-lt"/>
              <a:buAutoNum type="arabicPeriod"/>
            </a:pPr>
            <a:endParaRPr lang="en-US" altLang="zh-CN" dirty="0"/>
          </a:p>
          <a:p>
            <a:pPr marL="457200" indent="-457200">
              <a:spcBef>
                <a:spcPts val="0"/>
              </a:spcBef>
              <a:buFont typeface="+mj-lt"/>
              <a:buAutoNum type="arabicPeriod"/>
            </a:pPr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E569022-CB18-2A41-BBD4-DFD1427FA915}"/>
              </a:ext>
            </a:extLst>
          </p:cNvPr>
          <p:cNvSpPr txBox="1"/>
          <p:nvPr/>
        </p:nvSpPr>
        <p:spPr>
          <a:xfrm>
            <a:off x="2650602" y="2045774"/>
            <a:ext cx="2116477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err="1"/>
              <a:t>bù</a:t>
            </a:r>
            <a:r>
              <a:rPr lang="zh-CN" altLang="en-US" sz="2200" dirty="0"/>
              <a:t>   </a:t>
            </a:r>
            <a:r>
              <a:rPr lang="en-US" altLang="zh-CN" sz="2200" dirty="0" err="1"/>
              <a:t>lā</a:t>
            </a:r>
            <a:r>
              <a:rPr lang="zh-CN" altLang="en-US" sz="2200" dirty="0"/>
              <a:t>  </a:t>
            </a:r>
            <a:r>
              <a:rPr lang="en-US" altLang="zh-CN" sz="2200" dirty="0" err="1"/>
              <a:t>dé</a:t>
            </a:r>
            <a:r>
              <a:rPr lang="zh-CN" altLang="en-US" sz="2200" dirty="0"/>
              <a:t>   </a:t>
            </a:r>
            <a:r>
              <a:rPr lang="en-US" altLang="zh-CN" sz="2200" dirty="0" err="1"/>
              <a:t>pí</a:t>
            </a:r>
            <a:r>
              <a:rPr lang="zh-CN" altLang="en-US" sz="2200" dirty="0"/>
              <a:t>   </a:t>
            </a:r>
            <a:r>
              <a:rPr lang="en-US" altLang="zh-CN" sz="2200" dirty="0" err="1"/>
              <a:t>tè</a:t>
            </a:r>
            <a:endParaRPr lang="en-US" sz="22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946D8FA-D4CC-BD4E-9F5A-57BFEF9BCCDD}"/>
              </a:ext>
            </a:extLst>
          </p:cNvPr>
          <p:cNvSpPr txBox="1"/>
          <p:nvPr/>
        </p:nvSpPr>
        <p:spPr>
          <a:xfrm>
            <a:off x="3060906" y="6222973"/>
            <a:ext cx="6479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chǒu</a:t>
            </a:r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F319FD2-2E86-394D-8271-AD4152015989}"/>
              </a:ext>
            </a:extLst>
          </p:cNvPr>
          <p:cNvSpPr txBox="1"/>
          <p:nvPr/>
        </p:nvSpPr>
        <p:spPr>
          <a:xfrm>
            <a:off x="8405395" y="1661053"/>
            <a:ext cx="3546763" cy="769441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zh-CN" altLang="en-US" sz="2200" dirty="0">
                <a:latin typeface="SimSun" panose="02010600030101010101" pitchFamily="2" charset="-122"/>
                <a:ea typeface="SimSun" panose="02010600030101010101" pitchFamily="2" charset="-122"/>
              </a:rPr>
              <a:t>建議在此處插入一張網上和現實中外形差距巨大的圖片。</a:t>
            </a:r>
            <a:endParaRPr lang="en-US" sz="2200" dirty="0">
              <a:highlight>
                <a:srgbClr val="C0C0C0"/>
              </a:highlight>
              <a:latin typeface="SimSun" panose="02010600030101010101" pitchFamily="2" charset="-122"/>
              <a:ea typeface="SimSun" panose="02010600030101010101" pitchFamily="2" charset="-122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F99ED66-B8E3-E54F-8ECB-6566913E64E1}"/>
              </a:ext>
            </a:extLst>
          </p:cNvPr>
          <p:cNvSpPr txBox="1"/>
          <p:nvPr/>
        </p:nvSpPr>
        <p:spPr>
          <a:xfrm>
            <a:off x="5288815" y="985187"/>
            <a:ext cx="2757905" cy="769441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zh-CN" altLang="en-US" sz="2200" dirty="0">
                <a:latin typeface="SimSun" panose="02010600030101010101" pitchFamily="2" charset="-122"/>
                <a:ea typeface="SimSun" panose="02010600030101010101" pitchFamily="2" charset="-122"/>
              </a:rPr>
              <a:t>建議在此處插入一張布拉德皮特的照片。</a:t>
            </a:r>
            <a:endParaRPr lang="en-US" sz="2200" dirty="0">
              <a:highlight>
                <a:srgbClr val="C0C0C0"/>
              </a:highlight>
              <a:latin typeface="SimSun" panose="02010600030101010101" pitchFamily="2" charset="-122"/>
              <a:ea typeface="SimSun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56866838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8B0D0B-75C6-7F4A-8025-B2E36C4321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虛擬     幻想     理想    現實    真實     差距</a:t>
            </a:r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05AACAAF-454D-BF4A-BC3B-CCCDA5846B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9135" y="1087276"/>
            <a:ext cx="11353729" cy="5770724"/>
          </a:xfrm>
        </p:spPr>
        <p:txBody>
          <a:bodyPr>
            <a:normAutofit/>
          </a:bodyPr>
          <a:lstStyle/>
          <a:p>
            <a:pPr marL="574675" indent="-574675">
              <a:lnSpc>
                <a:spcPct val="110000"/>
              </a:lnSpc>
              <a:buFont typeface="+mj-lt"/>
              <a:buAutoNum type="arabicPeriod"/>
            </a:pPr>
            <a:r>
              <a:rPr lang="zh-CN" altLang="en-US" dirty="0"/>
              <a:t>通過交友軟件找男女朋友可能會產生什麼問題？</a:t>
            </a:r>
          </a:p>
          <a:p>
            <a:pPr marL="574675" indent="-574675">
              <a:lnSpc>
                <a:spcPct val="110000"/>
              </a:lnSpc>
              <a:buFont typeface="+mj-lt"/>
              <a:buAutoNum type="arabicPeriod"/>
            </a:pPr>
            <a:r>
              <a:rPr lang="zh-CN" altLang="en-US" dirty="0"/>
              <a:t>你覺得網戀可能會產生什麼問題？</a:t>
            </a:r>
          </a:p>
          <a:p>
            <a:pPr marL="574675" indent="-574675">
              <a:lnSpc>
                <a:spcPct val="110000"/>
              </a:lnSpc>
              <a:buFont typeface="+mj-lt"/>
              <a:buAutoNum type="arabicPeriod"/>
            </a:pPr>
            <a:r>
              <a:rPr lang="zh-CN" altLang="en-US" dirty="0"/>
              <a:t>你覺得網戀和現實生活中的戀愛有什麼不同？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zh-CN" altLang="en-US" sz="4400" dirty="0">
                <a:solidFill>
                  <a:srgbClr val="0070C0"/>
                </a:solidFill>
                <a:cs typeface="+mj-cs"/>
              </a:rPr>
              <a:t>真誠</a:t>
            </a:r>
          </a:p>
          <a:p>
            <a:pPr marL="574675" indent="-574675">
              <a:lnSpc>
                <a:spcPct val="110000"/>
              </a:lnSpc>
              <a:buFont typeface="+mj-lt"/>
              <a:buAutoNum type="arabicPeriod"/>
            </a:pPr>
            <a:r>
              <a:rPr lang="zh-CN" altLang="en-US" dirty="0"/>
              <a:t>在你的朋友中，你覺得誰是一個真誠的人？為什麼？</a:t>
            </a:r>
          </a:p>
          <a:p>
            <a:pPr marL="574675" indent="-574675">
              <a:lnSpc>
                <a:spcPct val="110000"/>
              </a:lnSpc>
              <a:buFont typeface="+mj-lt"/>
              <a:buAutoNum type="arabicPeriod"/>
            </a:pPr>
            <a:r>
              <a:rPr lang="zh-CN" altLang="en-US" dirty="0"/>
              <a:t>在與人交往的過程中，你覺得真誠是最重要的嗎？為什麼？如果不是，那什麼才是最重要的？為什麼？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27071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0975FA-138F-5C44-9C97-D80328CC31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28308" y="209603"/>
            <a:ext cx="6550737" cy="882907"/>
          </a:xfrm>
        </p:spPr>
        <p:txBody>
          <a:bodyPr/>
          <a:lstStyle/>
          <a:p>
            <a:r>
              <a:rPr lang="en-US" dirty="0" err="1"/>
              <a:t>以為</a:t>
            </a:r>
            <a:r>
              <a:rPr lang="zh-CN" altLang="en-US" dirty="0"/>
              <a:t>  </a:t>
            </a:r>
            <a:r>
              <a:rPr lang="en-US" altLang="zh-CN" dirty="0"/>
              <a:t>VS</a:t>
            </a:r>
            <a:r>
              <a:rPr lang="zh-CN" altLang="en-US" dirty="0"/>
              <a:t>  認為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A40FA5-1699-2B44-8045-B866574465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0729" y="1087275"/>
            <a:ext cx="11510345" cy="5561122"/>
          </a:xfrm>
        </p:spPr>
        <p:txBody>
          <a:bodyPr>
            <a:normAutofit fontScale="92500"/>
          </a:bodyPr>
          <a:lstStyle/>
          <a:p>
            <a:pPr marL="515938" indent="-515938">
              <a:buFont typeface="+mj-lt"/>
              <a:buAutoNum type="arabicPeriod"/>
            </a:pPr>
            <a:r>
              <a:rPr lang="en-US" dirty="0" err="1"/>
              <a:t>我本來</a:t>
            </a:r>
            <a:r>
              <a:rPr lang="en-US" altLang="zh-CN" dirty="0"/>
              <a:t>____</a:t>
            </a:r>
            <a:r>
              <a:rPr lang="en-US" dirty="0" err="1"/>
              <a:t>她喜歡我</a:t>
            </a:r>
            <a:r>
              <a:rPr lang="zh-CN" altLang="en-US" dirty="0"/>
              <a:t>，可後來我才發現在她眼裡我只是一個工具人。</a:t>
            </a:r>
            <a:endParaRPr lang="en-US" altLang="zh-CN" dirty="0"/>
          </a:p>
          <a:p>
            <a:pPr marL="515938" indent="-515938">
              <a:buFont typeface="+mj-lt"/>
              <a:buAutoNum type="arabicPeriod"/>
            </a:pPr>
            <a:r>
              <a:rPr lang="en-US" dirty="0" err="1"/>
              <a:t>我</a:t>
            </a:r>
            <a:r>
              <a:rPr lang="en-US" altLang="zh-CN" dirty="0"/>
              <a:t>____</a:t>
            </a:r>
            <a:r>
              <a:rPr lang="zh-CN" altLang="en-US" dirty="0"/>
              <a:t>網戀可以幫助社交圈比較小的人找到合適的另一半。</a:t>
            </a:r>
            <a:endParaRPr lang="en-US" altLang="zh-CN" dirty="0"/>
          </a:p>
          <a:p>
            <a:pPr marL="515938" indent="-515938">
              <a:buFont typeface="+mj-lt"/>
              <a:buAutoNum type="arabicPeriod"/>
            </a:pPr>
            <a:r>
              <a:rPr lang="zh-CN" altLang="en-US" dirty="0"/>
              <a:t>我</a:t>
            </a:r>
            <a:r>
              <a:rPr lang="en-US" altLang="zh-CN" dirty="0"/>
              <a:t>____</a:t>
            </a:r>
            <a:r>
              <a:rPr lang="zh-CN" altLang="en-US" dirty="0"/>
              <a:t>你不喜歡相親，你後來為什麼又去了？</a:t>
            </a:r>
            <a:endParaRPr lang="en-US" altLang="zh-CN" dirty="0"/>
          </a:p>
          <a:p>
            <a:pPr marL="515938" indent="-515938">
              <a:buFont typeface="+mj-lt"/>
              <a:buAutoNum type="arabicPeriod"/>
            </a:pPr>
            <a:r>
              <a:rPr lang="zh-CN" altLang="en-US" dirty="0"/>
              <a:t>課文的作者</a:t>
            </a:r>
            <a:r>
              <a:rPr lang="en-US" altLang="zh-CN" dirty="0"/>
              <a:t>____</a:t>
            </a:r>
            <a:r>
              <a:rPr lang="zh-CN" altLang="en-US" dirty="0"/>
              <a:t>網戀成功與否關鍵看網戀雙方的初衷是什麼。</a:t>
            </a:r>
            <a:endParaRPr lang="en-US" altLang="zh-CN" dirty="0"/>
          </a:p>
          <a:p>
            <a:pPr marL="515938" indent="-515938">
              <a:buFont typeface="+mj-lt"/>
              <a:buAutoNum type="arabicPeriod"/>
            </a:pP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AB76836-8088-F046-93A8-F91A1DBFEA6E}"/>
              </a:ext>
            </a:extLst>
          </p:cNvPr>
          <p:cNvSpPr txBox="1"/>
          <p:nvPr/>
        </p:nvSpPr>
        <p:spPr>
          <a:xfrm>
            <a:off x="1212955" y="386829"/>
            <a:ext cx="324556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highlight>
                  <a:srgbClr val="FFFF00"/>
                </a:highlight>
              </a:rPr>
              <a:t>mistakenly</a:t>
            </a:r>
            <a:r>
              <a:rPr lang="zh-CN" altLang="en-US" sz="2800" dirty="0">
                <a:highlight>
                  <a:srgbClr val="FFFF00"/>
                </a:highlight>
              </a:rPr>
              <a:t> </a:t>
            </a:r>
            <a:r>
              <a:rPr lang="en-US" altLang="zh-CN" sz="2800" dirty="0">
                <a:highlight>
                  <a:srgbClr val="FFFF00"/>
                </a:highlight>
              </a:rPr>
              <a:t>think</a:t>
            </a:r>
            <a:r>
              <a:rPr lang="zh-CN" altLang="en-US" sz="2800" dirty="0">
                <a:highlight>
                  <a:srgbClr val="FFFF00"/>
                </a:highlight>
              </a:rPr>
              <a:t> </a:t>
            </a:r>
            <a:r>
              <a:rPr lang="en-US" altLang="zh-CN" sz="2800" dirty="0">
                <a:highlight>
                  <a:srgbClr val="FFFF00"/>
                </a:highlight>
              </a:rPr>
              <a:t>that</a:t>
            </a:r>
            <a:endParaRPr lang="en-US" sz="2800" dirty="0">
              <a:highlight>
                <a:srgbClr val="FFFF00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11725654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1DA8D9-E3E7-2B4D-A579-C6BB4D4D1A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目的</a:t>
            </a:r>
            <a:r>
              <a:rPr lang="zh-CN" altLang="en-US" dirty="0"/>
              <a:t> </a:t>
            </a:r>
            <a:r>
              <a:rPr lang="en-US" altLang="zh-CN" dirty="0"/>
              <a:t>intention</a:t>
            </a:r>
            <a:r>
              <a:rPr lang="zh-CN" altLang="en-US" dirty="0"/>
              <a:t> </a:t>
            </a:r>
            <a:r>
              <a:rPr lang="en-US" altLang="zh-CN" dirty="0"/>
              <a:t>VS</a:t>
            </a:r>
            <a:r>
              <a:rPr lang="zh-CN" altLang="en-US" dirty="0"/>
              <a:t> 目標 </a:t>
            </a:r>
            <a:r>
              <a:rPr lang="en-US" altLang="zh-CN" dirty="0"/>
              <a:t>objective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604A1C-CC57-A146-BFA9-73C0BA6969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3288" y="1087275"/>
            <a:ext cx="11025266" cy="594311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zh-CN" altLang="en-US" dirty="0"/>
              <a:t>目的：</a:t>
            </a:r>
            <a:r>
              <a:rPr lang="en-US" sz="3200" dirty="0"/>
              <a:t>emphasize the reason/intention</a:t>
            </a:r>
          </a:p>
          <a:p>
            <a:pPr marL="0" indent="0">
              <a:buNone/>
            </a:pPr>
            <a:r>
              <a:rPr lang="zh-CN" altLang="en-US" dirty="0"/>
              <a:t>目標：</a:t>
            </a:r>
            <a:r>
              <a:rPr lang="en-US" sz="3200" dirty="0"/>
              <a:t>emphasize the direction/result</a:t>
            </a:r>
          </a:p>
          <a:p>
            <a:pPr marL="515938" indent="-515938">
              <a:buFont typeface="+mj-lt"/>
              <a:buAutoNum type="arabicPeriod"/>
            </a:pPr>
            <a:r>
              <a:rPr lang="zh-CN" altLang="en-US" dirty="0"/>
              <a:t>你為什麼偷了她的電腦？你到底有什麼</a:t>
            </a:r>
            <a:r>
              <a:rPr lang="en-US" altLang="zh-CN" dirty="0"/>
              <a:t>_____</a:t>
            </a:r>
            <a:r>
              <a:rPr lang="zh-CN" altLang="en-US" dirty="0"/>
              <a:t>？</a:t>
            </a:r>
          </a:p>
          <a:p>
            <a:pPr marL="515938" indent="-515938">
              <a:buFont typeface="+mj-lt"/>
              <a:buAutoNum type="arabicPeriod"/>
            </a:pPr>
            <a:r>
              <a:rPr lang="zh-CN" altLang="en-US" dirty="0"/>
              <a:t>這一課的教學</a:t>
            </a:r>
            <a:r>
              <a:rPr lang="en-US" altLang="zh-CN" dirty="0"/>
              <a:t>____</a:t>
            </a:r>
            <a:r>
              <a:rPr lang="zh-CN" altLang="en-US" dirty="0"/>
              <a:t>是學生可以瞭解中國的婚戀文化。</a:t>
            </a:r>
          </a:p>
          <a:p>
            <a:pPr marL="515938" indent="-515938">
              <a:buFont typeface="+mj-lt"/>
              <a:buAutoNum type="arabicPeriod"/>
            </a:pPr>
            <a:r>
              <a:rPr lang="zh-CN" altLang="en-US" dirty="0"/>
              <a:t>你為什麼欺騙我？你有什麼</a:t>
            </a:r>
            <a:r>
              <a:rPr lang="en-US" altLang="zh-CN" dirty="0"/>
              <a:t>____</a:t>
            </a:r>
            <a:r>
              <a:rPr lang="zh-CN" altLang="en-US" dirty="0"/>
              <a:t>？</a:t>
            </a:r>
          </a:p>
          <a:p>
            <a:pPr marL="515938" indent="-515938">
              <a:buFont typeface="+mj-lt"/>
              <a:buAutoNum type="arabicPeriod"/>
            </a:pPr>
            <a:r>
              <a:rPr lang="zh-CN" altLang="en-US" dirty="0"/>
              <a:t>他今年的</a:t>
            </a:r>
            <a:r>
              <a:rPr lang="en-US" altLang="zh-CN" dirty="0"/>
              <a:t>____</a:t>
            </a:r>
            <a:r>
              <a:rPr lang="zh-CN" altLang="en-US" dirty="0"/>
              <a:t>是每門功課都得</a:t>
            </a:r>
            <a:r>
              <a:rPr lang="en-US" dirty="0"/>
              <a:t>A。</a:t>
            </a:r>
          </a:p>
        </p:txBody>
      </p:sp>
    </p:spTree>
    <p:extLst>
      <p:ext uri="{BB962C8B-B14F-4D97-AF65-F5344CB8AC3E}">
        <p14:creationId xmlns:p14="http://schemas.microsoft.com/office/powerpoint/2010/main" val="17755553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207A3C-A5F9-014A-94A1-4F7E9AF067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3628" y="78379"/>
            <a:ext cx="10515600" cy="796834"/>
          </a:xfrm>
        </p:spPr>
        <p:txBody>
          <a:bodyPr/>
          <a:lstStyle/>
          <a:p>
            <a:r>
              <a:rPr lang="en-US" altLang="zh-CN" dirty="0"/>
              <a:t>S+</a:t>
            </a:r>
            <a:r>
              <a:rPr lang="zh-CN" altLang="en-US" dirty="0"/>
              <a:t>確實</a:t>
            </a:r>
            <a:r>
              <a:rPr lang="en-US" altLang="zh-CN" sz="3300" dirty="0"/>
              <a:t>indeed</a:t>
            </a:r>
            <a:r>
              <a:rPr lang="zh-CN" altLang="en-US" sz="3300" dirty="0"/>
              <a:t> </a:t>
            </a:r>
            <a:r>
              <a:rPr lang="en-US" altLang="zh-CN" sz="3300" dirty="0"/>
              <a:t>+</a:t>
            </a:r>
            <a:r>
              <a:rPr lang="zh-CN" altLang="en-US" sz="3300" dirty="0"/>
              <a:t> </a:t>
            </a:r>
            <a:r>
              <a:rPr lang="en-US" altLang="zh-CN" sz="3300" dirty="0"/>
              <a:t>(</a:t>
            </a:r>
            <a:r>
              <a:rPr lang="zh-CN" altLang="en-US" sz="3300" dirty="0"/>
              <a:t>不</a:t>
            </a:r>
            <a:r>
              <a:rPr lang="en-US" altLang="zh-CN" sz="3300" dirty="0"/>
              <a:t>/</a:t>
            </a:r>
            <a:r>
              <a:rPr lang="zh-CN" altLang="en-US" sz="3300" dirty="0"/>
              <a:t>沒</a:t>
            </a:r>
            <a:r>
              <a:rPr lang="en-US" altLang="zh-CN" sz="3300" dirty="0"/>
              <a:t>)</a:t>
            </a:r>
            <a:r>
              <a:rPr lang="zh-CN" altLang="en-US" sz="3300" dirty="0"/>
              <a:t> </a:t>
            </a:r>
            <a:r>
              <a:rPr lang="en-US" altLang="zh-CN" sz="3300" dirty="0"/>
              <a:t>+</a:t>
            </a:r>
            <a:r>
              <a:rPr lang="zh-CN" altLang="en-US" sz="3300" dirty="0"/>
              <a:t> </a:t>
            </a:r>
            <a:r>
              <a:rPr lang="en-US" altLang="zh-CN" sz="3300" dirty="0"/>
              <a:t>V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412B81-6E59-AF4B-A8CA-4C8489B982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8132" y="875213"/>
            <a:ext cx="10515600" cy="6061164"/>
          </a:xfrm>
        </p:spPr>
        <p:txBody>
          <a:bodyPr>
            <a:normAutofit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en-US" dirty="0"/>
              <a:t>A: </a:t>
            </a:r>
            <a:r>
              <a:rPr lang="zh-CN" altLang="en-US" dirty="0"/>
              <a:t>聽說你媽媽對你期望很高？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dirty="0"/>
              <a:t>B: </a:t>
            </a:r>
            <a:r>
              <a:rPr lang="zh-CN" altLang="en-US" dirty="0"/>
              <a:t>確實很高，她希望我能上哈佛。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sz="3200" dirty="0">
                <a:solidFill>
                  <a:srgbClr val="0070C0"/>
                </a:solidFill>
              </a:rPr>
              <a:t>Use </a:t>
            </a:r>
            <a:r>
              <a:rPr lang="zh-CN" altLang="en-US" sz="3200" dirty="0">
                <a:solidFill>
                  <a:srgbClr val="0070C0"/>
                </a:solidFill>
              </a:rPr>
              <a:t>確實 </a:t>
            </a:r>
            <a:r>
              <a:rPr lang="en-US" sz="3200" dirty="0">
                <a:solidFill>
                  <a:srgbClr val="0070C0"/>
                </a:solidFill>
              </a:rPr>
              <a:t>to respond to the following scenario: 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dirty="0"/>
              <a:t>A: </a:t>
            </a:r>
            <a:r>
              <a:rPr lang="zh-CN" altLang="en-US" dirty="0"/>
              <a:t>聽說你和網戀對象見面以後覺得很失望？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dirty="0"/>
              <a:t>B: </a:t>
            </a:r>
            <a:r>
              <a:rPr lang="zh-CN" altLang="en-US" dirty="0"/>
              <a:t>確實</a:t>
            </a:r>
            <a:r>
              <a:rPr lang="en-US" altLang="zh-CN" dirty="0"/>
              <a:t>…</a:t>
            </a:r>
            <a:r>
              <a:rPr lang="zh-CN" altLang="en-US" dirty="0"/>
              <a:t>，</a:t>
            </a:r>
            <a:r>
              <a:rPr lang="en-US" altLang="zh-CN" dirty="0"/>
              <a:t>……</a:t>
            </a:r>
            <a:r>
              <a:rPr lang="zh-CN" altLang="en-US" dirty="0"/>
              <a:t>。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dirty="0"/>
              <a:t>A: </a:t>
            </a:r>
            <a:r>
              <a:rPr lang="zh-CN" altLang="en-US" dirty="0"/>
              <a:t>我覺得網戀不太安全。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dirty="0"/>
              <a:t>B: ……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25E03363-7863-204B-84B4-801D59DF13CA}"/>
              </a:ext>
            </a:extLst>
          </p:cNvPr>
          <p:cNvSpPr txBox="1">
            <a:spLocks/>
          </p:cNvSpPr>
          <p:nvPr/>
        </p:nvSpPr>
        <p:spPr>
          <a:xfrm>
            <a:off x="4258491" y="5425440"/>
            <a:ext cx="7783001" cy="140643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15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20000"/>
              </a:lnSpc>
              <a:buNone/>
            </a:pPr>
            <a:r>
              <a:rPr lang="en-US" dirty="0"/>
              <a:t>A: </a:t>
            </a:r>
            <a:r>
              <a:rPr lang="zh-CN" altLang="en-US" dirty="0"/>
              <a:t>聽說你父母從來不用社交軟件？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dirty="0"/>
              <a:t>B: ……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05D025E-8531-EF45-98E6-A0109F1CBDE5}"/>
              </a:ext>
            </a:extLst>
          </p:cNvPr>
          <p:cNvSpPr txBox="1"/>
          <p:nvPr/>
        </p:nvSpPr>
        <p:spPr>
          <a:xfrm>
            <a:off x="6096000" y="2194560"/>
            <a:ext cx="8690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hā</a:t>
            </a:r>
            <a:r>
              <a:rPr lang="zh-CN" altLang="en-US" dirty="0"/>
              <a:t>     </a:t>
            </a:r>
            <a:r>
              <a:rPr lang="en-US" altLang="zh-CN" dirty="0" err="1"/>
              <a:t>fó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18651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614C3B-7A7B-714D-800C-4CAF03400C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S</a:t>
            </a:r>
            <a:r>
              <a:rPr lang="zh-CN" altLang="en-US" dirty="0"/>
              <a:t> </a:t>
            </a:r>
            <a:r>
              <a:rPr lang="zh-CN" altLang="en-US" dirty="0">
                <a:solidFill>
                  <a:srgbClr val="FF0000"/>
                </a:solidFill>
              </a:rPr>
              <a:t>徹底</a:t>
            </a:r>
            <a:r>
              <a:rPr lang="zh-CN" altLang="en-US" dirty="0"/>
              <a:t> </a:t>
            </a:r>
            <a:r>
              <a:rPr lang="en-US" altLang="zh-CN" dirty="0"/>
              <a:t>V</a:t>
            </a:r>
            <a:r>
              <a:rPr lang="zh-CN" altLang="en-US" dirty="0"/>
              <a:t> </a:t>
            </a:r>
            <a:r>
              <a:rPr lang="en-US" altLang="zh-CN" dirty="0"/>
              <a:t>(</a:t>
            </a:r>
            <a:r>
              <a:rPr lang="zh-CN" altLang="en-US" dirty="0"/>
              <a:t>了</a:t>
            </a:r>
            <a:r>
              <a:rPr lang="en-US" altLang="zh-CN"/>
              <a:t>)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DB5EFA-1B8A-7143-8B6F-3FA3BCD3DD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8405" y="1106637"/>
            <a:ext cx="10924504" cy="4644725"/>
          </a:xfrm>
        </p:spPr>
        <p:txBody>
          <a:bodyPr/>
          <a:lstStyle/>
          <a:p>
            <a:pPr marL="412750" indent="-641350">
              <a:spcBef>
                <a:spcPts val="0"/>
              </a:spcBef>
              <a:buFont typeface="+mj-lt"/>
              <a:buAutoNum type="arabicPeriod"/>
            </a:pPr>
            <a:r>
              <a:rPr lang="zh-CN" altLang="en-US" dirty="0"/>
              <a:t>當我看到我的網戀對象的時候，</a:t>
            </a:r>
            <a:endParaRPr lang="en-US" altLang="zh-CN" dirty="0"/>
          </a:p>
          <a:p>
            <a:pPr marL="0" indent="0">
              <a:spcBef>
                <a:spcPts val="0"/>
              </a:spcBef>
              <a:buNone/>
            </a:pPr>
            <a:r>
              <a:rPr lang="en-US" altLang="zh-CN" sz="3200" dirty="0"/>
              <a:t>m</a:t>
            </a:r>
            <a:r>
              <a:rPr lang="en-US" sz="3200" dirty="0"/>
              <a:t>y illusion is </a:t>
            </a:r>
            <a:r>
              <a:rPr lang="en-US" sz="3200" dirty="0">
                <a:solidFill>
                  <a:srgbClr val="0070C0"/>
                </a:solidFill>
              </a:rPr>
              <a:t>completely</a:t>
            </a:r>
            <a:r>
              <a:rPr lang="en-US" sz="3200" dirty="0"/>
              <a:t> shattered (</a:t>
            </a:r>
            <a:r>
              <a:rPr lang="zh-CN" altLang="en-US" sz="3400" dirty="0"/>
              <a:t>破滅了</a:t>
            </a:r>
            <a:r>
              <a:rPr lang="en-US" altLang="zh-CN" sz="3200" dirty="0"/>
              <a:t>).</a:t>
            </a:r>
          </a:p>
          <a:p>
            <a:pPr marL="412750" indent="-641350">
              <a:spcBef>
                <a:spcPts val="0"/>
              </a:spcBef>
              <a:buFont typeface="+mj-lt"/>
              <a:buAutoNum type="arabicPeriod"/>
            </a:pPr>
            <a:r>
              <a:rPr lang="zh-CN" altLang="en-US" dirty="0"/>
              <a:t>我考試以前沒準備，看到試題的時候我</a:t>
            </a:r>
            <a:r>
              <a:rPr lang="en-US" altLang="zh-CN" dirty="0"/>
              <a:t>……</a:t>
            </a:r>
            <a:r>
              <a:rPr lang="zh-CN" altLang="en-US" dirty="0"/>
              <a:t>。</a:t>
            </a:r>
          </a:p>
          <a:p>
            <a:pPr marL="412750" indent="-641350">
              <a:spcBef>
                <a:spcPts val="0"/>
              </a:spcBef>
              <a:buFont typeface="+mj-lt"/>
              <a:buAutoNum type="arabicPeriod"/>
            </a:pPr>
            <a:r>
              <a:rPr lang="zh-CN" altLang="en-US" dirty="0"/>
              <a:t>過年以前，</a:t>
            </a:r>
            <a:r>
              <a:rPr lang="en-US" sz="3200" dirty="0"/>
              <a:t>we clean the room thoroughly.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3A132C9-86F3-0E42-836A-0EDCF288A65E}"/>
              </a:ext>
            </a:extLst>
          </p:cNvPr>
          <p:cNvSpPr txBox="1"/>
          <p:nvPr/>
        </p:nvSpPr>
        <p:spPr>
          <a:xfrm>
            <a:off x="5129677" y="4558670"/>
            <a:ext cx="551946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err="1">
                <a:latin typeface="KaiTi" panose="02010609060101010101" pitchFamily="49" charset="-122"/>
                <a:ea typeface="KaiTi" panose="02010609060101010101" pitchFamily="49" charset="-122"/>
              </a:rPr>
              <a:t>我們會把房間徹底打掃一下</a:t>
            </a:r>
            <a:r>
              <a:rPr lang="zh-CN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。</a:t>
            </a:r>
            <a:endParaRPr lang="en-US" sz="3200" dirty="0"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C00DE4D-2685-2B40-BDCE-64AF7C7D7587}"/>
              </a:ext>
            </a:extLst>
          </p:cNvPr>
          <p:cNvSpPr txBox="1"/>
          <p:nvPr/>
        </p:nvSpPr>
        <p:spPr>
          <a:xfrm>
            <a:off x="10587823" y="2893355"/>
            <a:ext cx="141577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err="1">
                <a:latin typeface="KaiTi" panose="02010609060101010101" pitchFamily="49" charset="-122"/>
                <a:ea typeface="KaiTi" panose="02010609060101010101" pitchFamily="49" charset="-122"/>
              </a:rPr>
              <a:t>傻眼了</a:t>
            </a:r>
            <a:endParaRPr lang="en-US" sz="3200" dirty="0"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7E8CA6DF-0AA6-9346-834A-85628129E9CA}"/>
              </a:ext>
            </a:extLst>
          </p:cNvPr>
          <p:cNvSpPr txBox="1"/>
          <p:nvPr/>
        </p:nvSpPr>
        <p:spPr>
          <a:xfrm>
            <a:off x="6219272" y="2524023"/>
            <a:ext cx="8867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pò</a:t>
            </a:r>
            <a:r>
              <a:rPr lang="zh-CN" altLang="en-US" dirty="0"/>
              <a:t>  </a:t>
            </a:r>
            <a:r>
              <a:rPr lang="en-US" altLang="zh-CN" dirty="0" err="1"/>
              <a:t>miè</a:t>
            </a: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FDF2011B-0B65-6443-91C7-D271AB5ED862}"/>
              </a:ext>
            </a:extLst>
          </p:cNvPr>
          <p:cNvSpPr txBox="1"/>
          <p:nvPr/>
        </p:nvSpPr>
        <p:spPr>
          <a:xfrm>
            <a:off x="6878844" y="930986"/>
            <a:ext cx="3546763" cy="769441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zh-CN" altLang="en-US" sz="2200" dirty="0">
                <a:latin typeface="SimSun" panose="02010600030101010101" pitchFamily="2" charset="-122"/>
                <a:ea typeface="SimSun" panose="02010600030101010101" pitchFamily="2" charset="-122"/>
              </a:rPr>
              <a:t>建議在此處插入一張網上和現實中外形差距巨大的圖片。</a:t>
            </a:r>
            <a:endParaRPr lang="en-US" sz="2200" dirty="0">
              <a:highlight>
                <a:srgbClr val="C0C0C0"/>
              </a:highlight>
              <a:latin typeface="SimSun" panose="02010600030101010101" pitchFamily="2" charset="-122"/>
              <a:ea typeface="SimSun" panose="02010600030101010101" pitchFamily="2" charset="-122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3869B40E-9647-334D-B1C8-0534525FD422}"/>
              </a:ext>
            </a:extLst>
          </p:cNvPr>
          <p:cNvSpPr txBox="1"/>
          <p:nvPr/>
        </p:nvSpPr>
        <p:spPr>
          <a:xfrm>
            <a:off x="8265684" y="2170977"/>
            <a:ext cx="3546763" cy="769441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zh-CN" altLang="en-US" sz="2200" dirty="0">
                <a:latin typeface="SimSun" panose="02010600030101010101" pitchFamily="2" charset="-122"/>
                <a:ea typeface="SimSun" panose="02010600030101010101" pitchFamily="2" charset="-122"/>
              </a:rPr>
              <a:t>建議在此處插入一張考試時傻眼的圖片。</a:t>
            </a:r>
            <a:endParaRPr lang="en-US" sz="2200" dirty="0">
              <a:highlight>
                <a:srgbClr val="C0C0C0"/>
              </a:highlight>
              <a:latin typeface="SimSun" panose="02010600030101010101" pitchFamily="2" charset="-122"/>
              <a:ea typeface="SimSun" panose="02010600030101010101" pitchFamily="2" charset="-122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7A25F48D-FCBA-A140-BEBD-B949A8EA3517}"/>
              </a:ext>
            </a:extLst>
          </p:cNvPr>
          <p:cNvSpPr txBox="1"/>
          <p:nvPr/>
        </p:nvSpPr>
        <p:spPr>
          <a:xfrm>
            <a:off x="1457214" y="4949531"/>
            <a:ext cx="3546763" cy="769441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zh-CN" altLang="en-US" sz="2200" dirty="0">
                <a:latin typeface="SimSun" panose="02010600030101010101" pitchFamily="2" charset="-122"/>
                <a:ea typeface="SimSun" panose="02010600030101010101" pitchFamily="2" charset="-122"/>
              </a:rPr>
              <a:t>建議在此處插入一張年前大掃除的圖片。</a:t>
            </a:r>
            <a:endParaRPr lang="en-US" sz="2200" dirty="0">
              <a:highlight>
                <a:srgbClr val="C0C0C0"/>
              </a:highlight>
              <a:latin typeface="SimSun" panose="02010600030101010101" pitchFamily="2" charset="-122"/>
              <a:ea typeface="SimSun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5065203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4" grpId="0"/>
      <p:bldP spid="5" grpId="0"/>
      <p:bldP spid="10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BF9E03-2434-B547-ABC5-DFDE230D37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完美無瑕     彼此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8B3710-DB73-9F4E-A404-0519E1CFD1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23129" y="1217307"/>
            <a:ext cx="8005425" cy="5431090"/>
          </a:xfrm>
        </p:spPr>
        <p:txBody>
          <a:bodyPr/>
          <a:lstStyle/>
          <a:p>
            <a:pPr marL="742950" indent="-742950">
              <a:buFont typeface="+mj-lt"/>
              <a:buAutoNum type="arabicPeriod"/>
            </a:pPr>
            <a:r>
              <a:rPr lang="zh-CN" altLang="en-US" dirty="0"/>
              <a:t>她的照片之所以看起來</a:t>
            </a:r>
            <a:r>
              <a:rPr lang="en-US" altLang="zh-CN" dirty="0"/>
              <a:t>_____</a:t>
            </a:r>
            <a:r>
              <a:rPr lang="zh-CN" altLang="en-US" dirty="0"/>
              <a:t>，是因為她使用了</a:t>
            </a:r>
            <a:r>
              <a:rPr lang="zh-CN" altLang="en-US" u="sng" dirty="0"/>
              <a:t>美顏</a:t>
            </a:r>
            <a:r>
              <a:rPr lang="zh-CN" altLang="en-US" dirty="0"/>
              <a:t>軟件。</a:t>
            </a:r>
          </a:p>
          <a:p>
            <a:pPr marL="742950" indent="-742950">
              <a:buFont typeface="+mj-lt"/>
              <a:buAutoNum type="arabicPeriod"/>
            </a:pPr>
            <a:r>
              <a:rPr lang="zh-CN" altLang="en-US" dirty="0"/>
              <a:t>視頻聊天的時候，美顏軟件 </a:t>
            </a:r>
            <a:r>
              <a:rPr lang="en-US" sz="3200" dirty="0"/>
              <a:t>can make </a:t>
            </a:r>
            <a:r>
              <a:rPr lang="en-US" sz="3200" dirty="0">
                <a:solidFill>
                  <a:srgbClr val="0070C0"/>
                </a:solidFill>
              </a:rPr>
              <a:t>each other </a:t>
            </a:r>
            <a:r>
              <a:rPr lang="en-US" sz="3200" dirty="0"/>
              <a:t>look flawless.</a:t>
            </a:r>
          </a:p>
          <a:p>
            <a:pPr marL="742950" indent="-742950">
              <a:buFont typeface="+mj-lt"/>
              <a:buAutoNum type="arabicPeriod"/>
            </a:pPr>
            <a:r>
              <a:rPr lang="en-US" dirty="0"/>
              <a:t>We are very close(</a:t>
            </a:r>
            <a:r>
              <a:rPr lang="zh-CN" altLang="en-US" dirty="0"/>
              <a:t>親密</a:t>
            </a:r>
            <a:r>
              <a:rPr lang="en-US" altLang="zh-CN" dirty="0"/>
              <a:t>) </a:t>
            </a:r>
            <a:r>
              <a:rPr lang="en-US" dirty="0"/>
              <a:t>to each other.</a:t>
            </a:r>
            <a:endParaRPr lang="en-US" altLang="zh-CN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5BDB510-0441-2F4E-A2E7-D689A8EED7B7}"/>
              </a:ext>
            </a:extLst>
          </p:cNvPr>
          <p:cNvSpPr txBox="1"/>
          <p:nvPr/>
        </p:nvSpPr>
        <p:spPr>
          <a:xfrm>
            <a:off x="5786561" y="2772391"/>
            <a:ext cx="11035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dirty="0"/>
              <a:t>          </a:t>
            </a:r>
            <a:r>
              <a:rPr lang="en-US" altLang="zh-CN" dirty="0"/>
              <a:t>face</a:t>
            </a:r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AB56AA9-3878-7C4E-AE01-FE7E14F904EC}"/>
              </a:ext>
            </a:extLst>
          </p:cNvPr>
          <p:cNvSpPr txBox="1"/>
          <p:nvPr/>
        </p:nvSpPr>
        <p:spPr>
          <a:xfrm>
            <a:off x="4545874" y="5695976"/>
            <a:ext cx="6186309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3600" dirty="0">
                <a:latin typeface="KaiTi" panose="02010609060101010101" pitchFamily="49" charset="-122"/>
                <a:ea typeface="KaiTi" panose="02010609060101010101" pitchFamily="49" charset="-122"/>
              </a:rPr>
              <a:t>我們彼此（之間）非常親密。
</a:t>
            </a:r>
            <a:endParaRPr lang="en-US" sz="3600" dirty="0"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0706F2F-27B6-D64D-9B62-140261BA8FEA}"/>
              </a:ext>
            </a:extLst>
          </p:cNvPr>
          <p:cNvSpPr txBox="1"/>
          <p:nvPr/>
        </p:nvSpPr>
        <p:spPr>
          <a:xfrm>
            <a:off x="303704" y="1388186"/>
            <a:ext cx="3044671" cy="769441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zh-CN" altLang="en-US" sz="2200" dirty="0">
                <a:latin typeface="SimSun" panose="02010600030101010101" pitchFamily="2" charset="-122"/>
                <a:ea typeface="SimSun" panose="02010600030101010101" pitchFamily="2" charset="-122"/>
              </a:rPr>
              <a:t>建議在此處插入一張網戀奔現的圖片。</a:t>
            </a:r>
            <a:endParaRPr lang="en-US" sz="2200" dirty="0">
              <a:highlight>
                <a:srgbClr val="C0C0C0"/>
              </a:highlight>
              <a:latin typeface="SimSun" panose="02010600030101010101" pitchFamily="2" charset="-122"/>
              <a:ea typeface="SimSun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9926887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  <p:bldP spid="6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>
            <a:extLst>
              <a:ext uri="{FF2B5EF4-FFF2-40B4-BE49-F238E27FC236}">
                <a16:creationId xmlns:a16="http://schemas.microsoft.com/office/drawing/2014/main" id="{0B11D044-7CAA-9346-9A53-6C1C77D4CF17}"/>
              </a:ext>
            </a:extLst>
          </p:cNvPr>
          <p:cNvSpPr txBox="1"/>
          <p:nvPr/>
        </p:nvSpPr>
        <p:spPr>
          <a:xfrm>
            <a:off x="10463348" y="117567"/>
            <a:ext cx="9541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ǎi</a:t>
            </a:r>
            <a:r>
              <a:rPr lang="zh-CN" altLang="en-US" dirty="0"/>
              <a:t>     </a:t>
            </a:r>
            <a:r>
              <a:rPr lang="en-US" altLang="zh-CN" dirty="0" err="1"/>
              <a:t>cuó</a:t>
            </a:r>
            <a:endParaRPr lang="en-US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BDDE98B3-1757-A446-9E8C-C17A687275A0}"/>
              </a:ext>
            </a:extLst>
          </p:cNvPr>
          <p:cNvSpPr txBox="1"/>
          <p:nvPr/>
        </p:nvSpPr>
        <p:spPr>
          <a:xfrm>
            <a:off x="1842057" y="118163"/>
            <a:ext cx="7986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luó</a:t>
            </a:r>
            <a:r>
              <a:rPr lang="zh-CN" altLang="en-US" dirty="0"/>
              <a:t>    </a:t>
            </a:r>
            <a:r>
              <a:rPr lang="en-US" altLang="zh-CN" dirty="0" err="1"/>
              <a:t>lì</a:t>
            </a:r>
            <a:endParaRPr lang="en-US" dirty="0"/>
          </a:p>
        </p:txBody>
      </p:sp>
      <p:sp>
        <p:nvSpPr>
          <p:cNvPr id="16" name="Title 1">
            <a:extLst>
              <a:ext uri="{FF2B5EF4-FFF2-40B4-BE49-F238E27FC236}">
                <a16:creationId xmlns:a16="http://schemas.microsoft.com/office/drawing/2014/main" id="{5C4CC395-6844-9A4F-8794-1A44EB369664}"/>
              </a:ext>
            </a:extLst>
          </p:cNvPr>
          <p:cNvSpPr txBox="1">
            <a:spLocks/>
          </p:cNvSpPr>
          <p:nvPr/>
        </p:nvSpPr>
        <p:spPr>
          <a:xfrm>
            <a:off x="39190" y="306040"/>
            <a:ext cx="12322629" cy="882907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rgbClr val="0070C0"/>
                </a:solidFill>
                <a:latin typeface="Times" pitchFamily="2" charset="0"/>
                <a:ea typeface="KaiTi" panose="02010609060101010101" pitchFamily="49" charset="-122"/>
                <a:cs typeface="+mj-cs"/>
              </a:defRPr>
            </a:lvl1pPr>
          </a:lstStyle>
          <a:p>
            <a:r>
              <a:rPr lang="zh-CN" altLang="en-US" dirty="0"/>
              <a:t>大媽 、蘿莉、白馬王子、高富帥、摳腳大漢、矮矬窮</a:t>
            </a:r>
            <a:endParaRPr lang="en-US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E4FAC3F8-C022-454D-87DF-D5886D69E983}"/>
              </a:ext>
            </a:extLst>
          </p:cNvPr>
          <p:cNvSpPr txBox="1"/>
          <p:nvPr/>
        </p:nvSpPr>
        <p:spPr>
          <a:xfrm>
            <a:off x="3976820" y="3678909"/>
            <a:ext cx="3546763" cy="144655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zh-CN" altLang="en-US" sz="2200" dirty="0">
                <a:latin typeface="SimSun" panose="02010600030101010101" pitchFamily="2" charset="-122"/>
                <a:ea typeface="SimSun" panose="02010600030101010101" pitchFamily="2" charset="-122"/>
              </a:rPr>
              <a:t>建議在此處放一些相關圖片，出一張圖片，請學生說一個詞。和學生根據圖片用這些詞做問答練習。</a:t>
            </a:r>
            <a:endParaRPr lang="en-US" sz="2200" dirty="0">
              <a:highlight>
                <a:srgbClr val="C0C0C0"/>
              </a:highlight>
              <a:latin typeface="SimSun" panose="02010600030101010101" pitchFamily="2" charset="-122"/>
              <a:ea typeface="SimSun" panose="02010600030101010101" pitchFamily="2" charset="-122"/>
            </a:endParaRP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1A1CA8C2-FAD9-4442-8E75-FFF77D45C1BC}"/>
              </a:ext>
            </a:extLst>
          </p:cNvPr>
          <p:cNvSpPr txBox="1">
            <a:spLocks/>
          </p:cNvSpPr>
          <p:nvPr/>
        </p:nvSpPr>
        <p:spPr>
          <a:xfrm>
            <a:off x="2340429" y="1391776"/>
            <a:ext cx="7511142" cy="14465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5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dirty="0" err="1"/>
              <a:t>形容男性的</a:t>
            </a:r>
            <a:r>
              <a:rPr lang="zh-CN" altLang="en-US" dirty="0"/>
              <a:t>？                    形容女性的？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86020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3B0669-F461-7544-9647-BD7FC82864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婚禮</a:t>
            </a:r>
            <a:r>
              <a:rPr lang="zh-CN" altLang="en-US" dirty="0"/>
              <a:t>    新郎    新娘    請帖    儀式</a:t>
            </a:r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2762BDF-0D66-134A-9940-A58FE1291BC0}"/>
              </a:ext>
            </a:extLst>
          </p:cNvPr>
          <p:cNvSpPr txBox="1"/>
          <p:nvPr/>
        </p:nvSpPr>
        <p:spPr>
          <a:xfrm>
            <a:off x="1259584" y="926277"/>
            <a:ext cx="312906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err="1"/>
              <a:t>lǐ</a:t>
            </a:r>
            <a:endParaRPr lang="en-US" sz="22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B54EF47-70C8-FA4D-BE52-77B24B182977}"/>
              </a:ext>
            </a:extLst>
          </p:cNvPr>
          <p:cNvSpPr txBox="1"/>
          <p:nvPr/>
        </p:nvSpPr>
        <p:spPr>
          <a:xfrm>
            <a:off x="2834528" y="877066"/>
            <a:ext cx="663964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err="1"/>
              <a:t>láng</a:t>
            </a:r>
            <a:endParaRPr lang="en-US" sz="2200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359F803-8B60-A341-BEFC-E5696EACECE9}"/>
              </a:ext>
            </a:extLst>
          </p:cNvPr>
          <p:cNvSpPr txBox="1"/>
          <p:nvPr/>
        </p:nvSpPr>
        <p:spPr>
          <a:xfrm>
            <a:off x="4354809" y="877066"/>
            <a:ext cx="811441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err="1"/>
              <a:t>niáng</a:t>
            </a:r>
            <a:endParaRPr lang="en-US" sz="2200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67E78667-0384-CD42-B750-7B29A2B8FF3F}"/>
              </a:ext>
            </a:extLst>
          </p:cNvPr>
          <p:cNvSpPr txBox="1"/>
          <p:nvPr/>
        </p:nvSpPr>
        <p:spPr>
          <a:xfrm>
            <a:off x="6162676" y="877065"/>
            <a:ext cx="484428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err="1"/>
              <a:t>tiě</a:t>
            </a:r>
            <a:endParaRPr lang="en-US" sz="2200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2AE92901-27C4-3C45-8918-3384E30E6C8B}"/>
              </a:ext>
            </a:extLst>
          </p:cNvPr>
          <p:cNvSpPr txBox="1"/>
          <p:nvPr/>
        </p:nvSpPr>
        <p:spPr>
          <a:xfrm>
            <a:off x="7346006" y="880619"/>
            <a:ext cx="377026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err="1"/>
              <a:t>yí</a:t>
            </a:r>
            <a:endParaRPr lang="en-US" sz="2200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BC06ABC7-00CF-044B-980E-A843EDA645C2}"/>
              </a:ext>
            </a:extLst>
          </p:cNvPr>
          <p:cNvSpPr txBox="1"/>
          <p:nvPr/>
        </p:nvSpPr>
        <p:spPr>
          <a:xfrm>
            <a:off x="1725110" y="3429000"/>
            <a:ext cx="3546763" cy="144655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zh-CN" altLang="en-US" sz="2200" dirty="0">
                <a:latin typeface="SimSun" panose="02010600030101010101" pitchFamily="2" charset="-122"/>
                <a:ea typeface="SimSun" panose="02010600030101010101" pitchFamily="2" charset="-122"/>
              </a:rPr>
              <a:t>建議在此處放一些相關圖片，出一張圖片，請學生說一個詞。和學生根據圖片用這些詞做問答練習。</a:t>
            </a:r>
            <a:endParaRPr lang="en-US" sz="2200" dirty="0">
              <a:highlight>
                <a:srgbClr val="C0C0C0"/>
              </a:highlight>
              <a:latin typeface="SimSun" panose="02010600030101010101" pitchFamily="2" charset="-122"/>
              <a:ea typeface="SimSun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9621991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9" grpId="0"/>
      <p:bldP spid="10" grpId="0"/>
      <p:bldP spid="11" grpId="0"/>
      <p:bldP spid="1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7D078F-EAEB-1440-BA24-EF9D99CF96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晚宴      </a:t>
            </a:r>
            <a:r>
              <a:rPr lang="en-US" dirty="0" err="1"/>
              <a:t>賓客</a:t>
            </a:r>
            <a:r>
              <a:rPr lang="zh-CN" altLang="en-US" dirty="0"/>
              <a:t>      親戚    禮物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9E1AF5-03DC-E045-A0C1-0295F73B38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3288" y="1410789"/>
            <a:ext cx="10515600" cy="4321212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4BCF765-2985-4F42-ACE3-D805A59E9A25}"/>
              </a:ext>
            </a:extLst>
          </p:cNvPr>
          <p:cNvSpPr txBox="1"/>
          <p:nvPr/>
        </p:nvSpPr>
        <p:spPr>
          <a:xfrm>
            <a:off x="1186828" y="832643"/>
            <a:ext cx="590739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err="1"/>
              <a:t>yàn</a:t>
            </a:r>
            <a:endParaRPr lang="en-US" sz="22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9E33339-5632-134B-8923-34541870B87D}"/>
              </a:ext>
            </a:extLst>
          </p:cNvPr>
          <p:cNvSpPr txBox="1"/>
          <p:nvPr/>
        </p:nvSpPr>
        <p:spPr>
          <a:xfrm>
            <a:off x="1725110" y="3429000"/>
            <a:ext cx="3546763" cy="144655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zh-CN" altLang="en-US" sz="2200" dirty="0">
                <a:latin typeface="SimSun" panose="02010600030101010101" pitchFamily="2" charset="-122"/>
                <a:ea typeface="SimSun" panose="02010600030101010101" pitchFamily="2" charset="-122"/>
              </a:rPr>
              <a:t>建議在此處放一些相關圖片，出一張圖片，請學生說一個詞。和學生根據圖片用這些詞做問答練習。</a:t>
            </a:r>
            <a:endParaRPr lang="en-US" sz="2200" dirty="0">
              <a:highlight>
                <a:srgbClr val="C0C0C0"/>
              </a:highlight>
              <a:latin typeface="SimSun" panose="02010600030101010101" pitchFamily="2" charset="-122"/>
              <a:ea typeface="SimSun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0092573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D6B52A-B886-F046-9038-F9F22707D1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3009" y="548641"/>
            <a:ext cx="11405981" cy="6309359"/>
          </a:xfrm>
        </p:spPr>
        <p:txBody>
          <a:bodyPr>
            <a:normAutofit/>
          </a:bodyPr>
          <a:lstStyle/>
          <a:p>
            <a:r>
              <a:rPr lang="zh-CN" altLang="en-US" dirty="0"/>
              <a:t>請</a:t>
            </a:r>
            <a:r>
              <a:rPr lang="en-US" dirty="0" err="1"/>
              <a:t>帖</a:t>
            </a:r>
            <a:endParaRPr lang="en-US" dirty="0"/>
          </a:p>
          <a:p>
            <a:r>
              <a:rPr lang="en-US" dirty="0"/>
              <a:t>A</a:t>
            </a:r>
            <a:r>
              <a:rPr lang="zh-CN" altLang="en-US" dirty="0"/>
              <a:t> </a:t>
            </a:r>
            <a:r>
              <a:rPr lang="en-US" dirty="0" err="1"/>
              <a:t>給</a:t>
            </a:r>
            <a:r>
              <a:rPr lang="zh-CN" altLang="en-US" dirty="0"/>
              <a:t> </a:t>
            </a:r>
            <a:r>
              <a:rPr lang="en-US" altLang="zh-CN" dirty="0"/>
              <a:t>B</a:t>
            </a:r>
            <a:r>
              <a:rPr lang="zh-CN" altLang="en-US" dirty="0"/>
              <a:t> 發請帖</a:t>
            </a:r>
            <a:endParaRPr lang="en-US" altLang="zh-CN" dirty="0"/>
          </a:p>
          <a:p>
            <a:r>
              <a:rPr lang="en-US" sz="3000" dirty="0"/>
              <a:t>B</a:t>
            </a:r>
            <a:r>
              <a:rPr lang="en-US" altLang="zh-CN" sz="3000" dirty="0"/>
              <a:t>efore</a:t>
            </a:r>
            <a:r>
              <a:rPr lang="zh-CN" altLang="en-US" sz="3000" dirty="0"/>
              <a:t> </a:t>
            </a:r>
            <a:r>
              <a:rPr lang="en-US" altLang="zh-CN" sz="3000" dirty="0"/>
              <a:t>the</a:t>
            </a:r>
            <a:r>
              <a:rPr lang="zh-CN" altLang="en-US" sz="3000" dirty="0"/>
              <a:t> </a:t>
            </a:r>
            <a:r>
              <a:rPr lang="en-US" altLang="zh-CN" sz="3000" dirty="0"/>
              <a:t>wedding,</a:t>
            </a:r>
            <a:r>
              <a:rPr lang="zh-CN" altLang="en-US" sz="3000" dirty="0"/>
              <a:t> </a:t>
            </a:r>
            <a:r>
              <a:rPr lang="en-US" sz="3000" dirty="0"/>
              <a:t>the bride and groom will send invitations to the guests.</a:t>
            </a:r>
          </a:p>
          <a:p>
            <a:r>
              <a:rPr lang="en-US" sz="3000" dirty="0"/>
              <a:t>I</a:t>
            </a:r>
            <a:r>
              <a:rPr lang="zh-CN" altLang="en-US" sz="3000" dirty="0"/>
              <a:t> </a:t>
            </a:r>
            <a:r>
              <a:rPr lang="en-US" altLang="zh-CN" sz="3000" dirty="0"/>
              <a:t>received</a:t>
            </a:r>
            <a:r>
              <a:rPr lang="zh-CN" altLang="en-US" sz="3000" dirty="0"/>
              <a:t> </a:t>
            </a:r>
            <a:r>
              <a:rPr lang="en-US" altLang="zh-CN" sz="3000" dirty="0"/>
              <a:t>my</a:t>
            </a:r>
            <a:r>
              <a:rPr lang="zh-CN" altLang="en-US" sz="3000" dirty="0"/>
              <a:t> 表姐</a:t>
            </a:r>
            <a:r>
              <a:rPr lang="en-US" altLang="zh-CN" sz="3000" dirty="0"/>
              <a:t>’s</a:t>
            </a:r>
            <a:r>
              <a:rPr lang="zh-CN" altLang="en-US" sz="3000" dirty="0"/>
              <a:t> </a:t>
            </a:r>
            <a:r>
              <a:rPr lang="en-US" altLang="zh-CN" sz="3000" dirty="0"/>
              <a:t>wedding</a:t>
            </a:r>
            <a:r>
              <a:rPr lang="zh-CN" altLang="en-US" sz="3000" dirty="0"/>
              <a:t> </a:t>
            </a:r>
            <a:r>
              <a:rPr lang="en-US" altLang="zh-CN" sz="3000" dirty="0"/>
              <a:t>invitation</a:t>
            </a:r>
            <a:r>
              <a:rPr lang="zh-CN" altLang="en-US" sz="3000" dirty="0"/>
              <a:t> </a:t>
            </a:r>
            <a:r>
              <a:rPr lang="en-US" altLang="zh-CN" sz="3000" dirty="0"/>
              <a:t>last</a:t>
            </a:r>
            <a:r>
              <a:rPr lang="zh-CN" altLang="en-US" sz="3000" dirty="0"/>
              <a:t> </a:t>
            </a:r>
            <a:r>
              <a:rPr lang="en-US" altLang="zh-CN" sz="3000" dirty="0"/>
              <a:t>week.</a:t>
            </a:r>
            <a:endParaRPr lang="en-US" sz="3000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C15FE10-2D49-F74D-99C0-E0CFFD1BA028}"/>
              </a:ext>
            </a:extLst>
          </p:cNvPr>
          <p:cNvSpPr txBox="1"/>
          <p:nvPr/>
        </p:nvSpPr>
        <p:spPr>
          <a:xfrm>
            <a:off x="4079690" y="457200"/>
            <a:ext cx="3546763" cy="430887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zh-CN" altLang="en-US" sz="2200" dirty="0">
                <a:latin typeface="SimSun" panose="02010600030101010101" pitchFamily="2" charset="-122"/>
                <a:ea typeface="SimSun" panose="02010600030101010101" pitchFamily="2" charset="-122"/>
              </a:rPr>
              <a:t>建議在此處插入請帖圖片。</a:t>
            </a:r>
            <a:endParaRPr lang="en-US" sz="2200" dirty="0">
              <a:highlight>
                <a:srgbClr val="C0C0C0"/>
              </a:highlight>
              <a:latin typeface="SimSun" panose="02010600030101010101" pitchFamily="2" charset="-122"/>
              <a:ea typeface="SimSun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0922669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057095-19F7-C141-9E24-DA8F2578F9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8193" y="378823"/>
            <a:ext cx="11490417" cy="6100354"/>
          </a:xfrm>
        </p:spPr>
        <p:txBody>
          <a:bodyPr>
            <a:normAutofit lnSpcReduction="10000"/>
          </a:bodyPr>
          <a:lstStyle/>
          <a:p>
            <a:pPr marL="457200" indent="-457200">
              <a:buFont typeface="+mj-lt"/>
              <a:buAutoNum type="arabicPeriod"/>
            </a:pPr>
            <a:r>
              <a:rPr lang="zh-CN" altLang="en-US" dirty="0"/>
              <a:t>在中國，婚禮儀式一般中午開始，在你的國家呢？</a:t>
            </a:r>
          </a:p>
          <a:p>
            <a:pPr marL="457200" indent="-457200">
              <a:buFont typeface="+mj-lt"/>
              <a:buAutoNum type="arabicPeriod"/>
            </a:pPr>
            <a:r>
              <a:rPr lang="zh-CN" altLang="en-US" dirty="0"/>
              <a:t>在中國，賓客們參加婚禮的時候一般會吃午飯，在你的國家呢？</a:t>
            </a:r>
            <a:endParaRPr lang="en-US" altLang="zh-CN" dirty="0"/>
          </a:p>
          <a:p>
            <a:pPr marL="457200" indent="-457200">
              <a:buFont typeface="+mj-lt"/>
              <a:buAutoNum type="arabicPeriod"/>
            </a:pPr>
            <a:r>
              <a:rPr lang="en-US" dirty="0" err="1"/>
              <a:t>在你的國家</a:t>
            </a:r>
            <a:r>
              <a:rPr lang="zh-CN" altLang="en-US" dirty="0"/>
              <a:t>，參加婚禮的時候，賓客們一般會給新郎新娘什麼禮物？在中國呢？</a:t>
            </a:r>
            <a:endParaRPr lang="en-US" altLang="zh-CN" dirty="0"/>
          </a:p>
          <a:p>
            <a:pPr marL="457200" indent="-457200">
              <a:buFont typeface="+mj-lt"/>
              <a:buAutoNum type="arabicPeriod"/>
            </a:pPr>
            <a:r>
              <a:rPr lang="en-US" dirty="0" err="1"/>
              <a:t>在你的國家</a:t>
            </a:r>
            <a:r>
              <a:rPr lang="zh-CN" altLang="en-US" dirty="0"/>
              <a:t>，參加婚禮的時候，賓客們一般會穿什麼服裝？</a:t>
            </a:r>
            <a:endParaRPr lang="en-US" dirty="0"/>
          </a:p>
          <a:p>
            <a:pPr marL="457200" indent="-457200">
              <a:buFont typeface="+mj-lt"/>
              <a:buAutoNum type="arabicPeriod"/>
            </a:pPr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FD18A22-99E8-DF4D-B4C9-60553DF5ED24}"/>
              </a:ext>
            </a:extLst>
          </p:cNvPr>
          <p:cNvSpPr txBox="1"/>
          <p:nvPr/>
        </p:nvSpPr>
        <p:spPr>
          <a:xfrm>
            <a:off x="8976707" y="3771900"/>
            <a:ext cx="2761903" cy="769441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zh-CN" altLang="en-US" sz="2200" dirty="0">
                <a:latin typeface="SimSun" panose="02010600030101010101" pitchFamily="2" charset="-122"/>
                <a:ea typeface="SimSun" panose="02010600030101010101" pitchFamily="2" charset="-122"/>
              </a:rPr>
              <a:t>建議在此處插入婚禮紅包圖片。</a:t>
            </a:r>
            <a:endParaRPr lang="en-US" sz="2200" dirty="0">
              <a:highlight>
                <a:srgbClr val="C0C0C0"/>
              </a:highlight>
              <a:latin typeface="SimSun" panose="02010600030101010101" pitchFamily="2" charset="-122"/>
              <a:ea typeface="SimSun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2709998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85A262-2399-544E-8639-7D2824E197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3446" y="209603"/>
            <a:ext cx="11907080" cy="882907"/>
          </a:xfrm>
        </p:spPr>
        <p:txBody>
          <a:bodyPr/>
          <a:lstStyle/>
          <a:p>
            <a:r>
              <a:rPr lang="en-US" dirty="0" err="1"/>
              <a:t>服裝</a:t>
            </a:r>
            <a:r>
              <a:rPr lang="zh-CN" altLang="en-US" dirty="0"/>
              <a:t>：婚紗     西裝     晚禮服     中式禮服</a:t>
            </a:r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4D7E955-D8A8-5F4C-A1A0-3806444AB1A0}"/>
              </a:ext>
            </a:extLst>
          </p:cNvPr>
          <p:cNvSpPr txBox="1"/>
          <p:nvPr/>
        </p:nvSpPr>
        <p:spPr>
          <a:xfrm>
            <a:off x="1725110" y="3429000"/>
            <a:ext cx="3546763" cy="144655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zh-CN" altLang="en-US" sz="2200" dirty="0">
                <a:latin typeface="SimSun" panose="02010600030101010101" pitchFamily="2" charset="-122"/>
                <a:ea typeface="SimSun" panose="02010600030101010101" pitchFamily="2" charset="-122"/>
              </a:rPr>
              <a:t>建議在此處放一些相關圖片，出一張圖片，請學生說一個詞。和學生根據圖片用這些詞做問答練習。</a:t>
            </a:r>
            <a:endParaRPr lang="en-US" sz="2200" dirty="0">
              <a:highlight>
                <a:srgbClr val="C0C0C0"/>
              </a:highlight>
              <a:latin typeface="SimSun" panose="02010600030101010101" pitchFamily="2" charset="-122"/>
              <a:ea typeface="SimSun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12316972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6A9A7A-4F69-6640-92B7-85A2F5B1DB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5722" y="466670"/>
            <a:ext cx="11606278" cy="4644725"/>
          </a:xfrm>
        </p:spPr>
        <p:txBody>
          <a:bodyPr>
            <a:normAutofit/>
          </a:bodyPr>
          <a:lstStyle/>
          <a:p>
            <a:r>
              <a:rPr lang="en-US" sz="4400" dirty="0" err="1"/>
              <a:t>拍照</a:t>
            </a:r>
            <a:endParaRPr lang="en-US" sz="4400" dirty="0"/>
          </a:p>
          <a:p>
            <a:r>
              <a:rPr lang="en-US" sz="4400" dirty="0" err="1"/>
              <a:t>拍婚紗照</a:t>
            </a:r>
            <a:endParaRPr lang="en-US" sz="4400" dirty="0"/>
          </a:p>
          <a:p>
            <a:r>
              <a:rPr lang="en-US" sz="4400" dirty="0"/>
              <a:t>A</a:t>
            </a:r>
            <a:r>
              <a:rPr lang="zh-CN" altLang="en-US" sz="4400" dirty="0"/>
              <a:t> </a:t>
            </a:r>
            <a:r>
              <a:rPr lang="en-US" sz="4400" dirty="0" err="1"/>
              <a:t>給</a:t>
            </a:r>
            <a:r>
              <a:rPr lang="zh-CN" altLang="en-US" sz="4400" dirty="0"/>
              <a:t> </a:t>
            </a:r>
            <a:r>
              <a:rPr lang="en-US" altLang="zh-CN" sz="4400" dirty="0"/>
              <a:t>B</a:t>
            </a:r>
            <a:r>
              <a:rPr lang="zh-CN" altLang="en-US" sz="4400" dirty="0"/>
              <a:t> </a:t>
            </a:r>
            <a:r>
              <a:rPr lang="en-US" sz="4400" dirty="0" err="1"/>
              <a:t>拍婚紗照</a:t>
            </a:r>
            <a:endParaRPr lang="en-US" sz="4400" dirty="0"/>
          </a:p>
          <a:p>
            <a:endParaRPr lang="en-US" sz="4400" dirty="0"/>
          </a:p>
          <a:p>
            <a:endParaRPr lang="en-US" sz="44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21FF966-6A5C-3C41-8BA8-0781A971A42D}"/>
              </a:ext>
            </a:extLst>
          </p:cNvPr>
          <p:cNvSpPr txBox="1"/>
          <p:nvPr/>
        </p:nvSpPr>
        <p:spPr>
          <a:xfrm>
            <a:off x="7462970" y="2983230"/>
            <a:ext cx="3546763" cy="144655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zh-CN" altLang="en-US" sz="2200" dirty="0">
                <a:latin typeface="SimSun" panose="02010600030101010101" pitchFamily="2" charset="-122"/>
                <a:ea typeface="SimSun" panose="02010600030101010101" pitchFamily="2" charset="-122"/>
              </a:rPr>
              <a:t>建議在此處放一些相關圖片，出一張圖片，請學生說一個詞。和學生根據圖片用這些詞做問答練習。</a:t>
            </a:r>
            <a:endParaRPr lang="en-US" sz="2200" dirty="0">
              <a:highlight>
                <a:srgbClr val="C0C0C0"/>
              </a:highlight>
              <a:latin typeface="SimSun" panose="02010600030101010101" pitchFamily="2" charset="-122"/>
              <a:ea typeface="SimSun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8283650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4BA0C7-E344-C24D-882F-651D7D82DA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服裝</a:t>
            </a:r>
            <a:r>
              <a:rPr lang="zh-CN" altLang="en-US" dirty="0"/>
              <a:t>：婚紗   西裝      晚禮服   中式禮服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BB8C85-099A-7441-9FAC-B6890C5FA3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1644" y="1113866"/>
            <a:ext cx="11488712" cy="4644725"/>
          </a:xfrm>
        </p:spPr>
        <p:txBody>
          <a:bodyPr/>
          <a:lstStyle/>
          <a:p>
            <a:pPr marL="574675" indent="-574675">
              <a:buFont typeface="+mj-lt"/>
              <a:buAutoNum type="arabicPeriod"/>
            </a:pPr>
            <a:r>
              <a:rPr lang="en-US" dirty="0" err="1"/>
              <a:t>在你的國家</a:t>
            </a:r>
            <a:r>
              <a:rPr lang="zh-CN" altLang="en-US" dirty="0"/>
              <a:t>，新郎新娘什麼時候拍婚紗照？在中國呢？</a:t>
            </a:r>
            <a:endParaRPr lang="en-US" dirty="0"/>
          </a:p>
          <a:p>
            <a:pPr marL="574675" indent="-574675">
              <a:buFont typeface="+mj-lt"/>
              <a:buAutoNum type="arabicPeriod"/>
            </a:pPr>
            <a:r>
              <a:rPr lang="en-US" dirty="0" err="1"/>
              <a:t>在美國的婚禮上</a:t>
            </a:r>
            <a:r>
              <a:rPr lang="zh-CN" altLang="en-US" dirty="0"/>
              <a:t>，新郎新娘會穿什麼服裝？在中國呢？</a:t>
            </a:r>
            <a:endParaRPr lang="en-US" altLang="zh-CN" dirty="0"/>
          </a:p>
          <a:p>
            <a:pPr marL="574675" indent="-574675">
              <a:buFont typeface="+mj-lt"/>
              <a:buAutoNum type="arabicPeriod"/>
            </a:pPr>
            <a:r>
              <a:rPr lang="zh-CN" altLang="en-US" dirty="0"/>
              <a:t>你參加婚禮的時候會</a:t>
            </a:r>
            <a:r>
              <a:rPr lang="zh-CN" altLang="en-US" dirty="0">
                <a:highlight>
                  <a:srgbClr val="FFFF00"/>
                </a:highlight>
              </a:rPr>
              <a:t>著盛裝出席</a:t>
            </a:r>
            <a:r>
              <a:rPr lang="zh-CN" altLang="en-US" dirty="0"/>
              <a:t>嗎？</a:t>
            </a:r>
            <a:endParaRPr lang="en-US" altLang="zh-CN" dirty="0"/>
          </a:p>
          <a:p>
            <a:pPr marL="0" indent="0">
              <a:buNone/>
            </a:pPr>
            <a:r>
              <a:rPr lang="zh-CN" altLang="en-US" dirty="0"/>
              <a:t>中國的賓客呢？</a:t>
            </a:r>
            <a:endParaRPr lang="en-US" altLang="zh-CN" dirty="0"/>
          </a:p>
          <a:p>
            <a:pPr marL="574675" indent="-574675">
              <a:buFont typeface="+mj-lt"/>
              <a:buAutoNum type="arabicPeriod"/>
            </a:pPr>
            <a:endParaRPr lang="en-US" dirty="0"/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9945D3E9-1322-974B-9CBF-5F985B475B7D}"/>
              </a:ext>
            </a:extLst>
          </p:cNvPr>
          <p:cNvSpPr txBox="1">
            <a:spLocks/>
          </p:cNvSpPr>
          <p:nvPr/>
        </p:nvSpPr>
        <p:spPr>
          <a:xfrm>
            <a:off x="1188512" y="5289319"/>
            <a:ext cx="1587423" cy="90963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rgbClr val="0070C0"/>
                </a:solidFill>
                <a:latin typeface="Times" pitchFamily="2" charset="0"/>
                <a:ea typeface="KaiTi" panose="02010609060101010101" pitchFamily="49" charset="-122"/>
                <a:cs typeface="+mj-cs"/>
              </a:defRPr>
            </a:lvl1pPr>
          </a:lstStyle>
          <a:p>
            <a:r>
              <a:rPr lang="en-US" dirty="0" err="1"/>
              <a:t>隨便</a:t>
            </a:r>
            <a:endParaRPr lang="en-US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F3826B5-54A0-174C-B8F9-633AAAE9CB4E}"/>
              </a:ext>
            </a:extLst>
          </p:cNvPr>
          <p:cNvSpPr txBox="1"/>
          <p:nvPr/>
        </p:nvSpPr>
        <p:spPr>
          <a:xfrm>
            <a:off x="4164677" y="4691038"/>
            <a:ext cx="2761903" cy="1107996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zh-CN" altLang="en-US" sz="2200" dirty="0">
                <a:latin typeface="SimSun" panose="02010600030101010101" pitchFamily="2" charset="-122"/>
                <a:ea typeface="SimSun" panose="02010600030101010101" pitchFamily="2" charset="-122"/>
              </a:rPr>
              <a:t>建議在此處插入中國婚禮上賓客著裝比較隨便的圖片。</a:t>
            </a:r>
            <a:endParaRPr lang="en-US" sz="2200" dirty="0">
              <a:highlight>
                <a:srgbClr val="C0C0C0"/>
              </a:highlight>
              <a:latin typeface="SimSun" panose="02010600030101010101" pitchFamily="2" charset="-122"/>
              <a:ea typeface="SimSun" panose="02010600030101010101" pitchFamily="2" charset="-122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6E1314BF-1573-5048-A4A2-2DEEA632C460}"/>
              </a:ext>
            </a:extLst>
          </p:cNvPr>
          <p:cNvSpPr txBox="1"/>
          <p:nvPr/>
        </p:nvSpPr>
        <p:spPr>
          <a:xfrm>
            <a:off x="9163397" y="2882230"/>
            <a:ext cx="2761903" cy="769441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zh-CN" altLang="en-US" sz="2200" dirty="0">
                <a:latin typeface="SimSun" panose="02010600030101010101" pitchFamily="2" charset="-122"/>
                <a:ea typeface="SimSun" panose="02010600030101010101" pitchFamily="2" charset="-122"/>
              </a:rPr>
              <a:t>建議在此處插入相關圖片。</a:t>
            </a:r>
            <a:endParaRPr lang="en-US" sz="2200" dirty="0">
              <a:highlight>
                <a:srgbClr val="C0C0C0"/>
              </a:highlight>
              <a:latin typeface="SimSun" panose="02010600030101010101" pitchFamily="2" charset="-122"/>
              <a:ea typeface="SimSun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0526500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常用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常用" id="{9DDAE6EC-1737-1044-87DE-CDDA2A82D898}" vid="{A2DAEE89-EE25-824A-ABB5-4B8EA61E7538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常用</Template>
  <TotalTime>2190</TotalTime>
  <Words>1896</Words>
  <Application>Microsoft Macintosh PowerPoint</Application>
  <PresentationFormat>Widescreen</PresentationFormat>
  <Paragraphs>190</Paragraphs>
  <Slides>29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6" baseType="lpstr">
      <vt:lpstr>KaiTi</vt:lpstr>
      <vt:lpstr>SimSun</vt:lpstr>
      <vt:lpstr>Arial</vt:lpstr>
      <vt:lpstr>Calibri</vt:lpstr>
      <vt:lpstr>Calibri Light</vt:lpstr>
      <vt:lpstr>Times</vt:lpstr>
      <vt:lpstr>常用</vt:lpstr>
      <vt:lpstr>第七課 婚禮和網戀</vt:lpstr>
      <vt:lpstr>PowerPoint Presentation</vt:lpstr>
      <vt:lpstr>婚禮    新郎    新娘    請帖    儀式</vt:lpstr>
      <vt:lpstr>晚宴      賓客      親戚    禮物</vt:lpstr>
      <vt:lpstr>PowerPoint Presentation</vt:lpstr>
      <vt:lpstr>PowerPoint Presentation</vt:lpstr>
      <vt:lpstr>服裝：婚紗     西裝     晚禮服     中式禮服</vt:lpstr>
      <vt:lpstr>PowerPoint Presentation</vt:lpstr>
      <vt:lpstr>服裝：婚紗   西裝      晚禮服   中式禮服</vt:lpstr>
      <vt:lpstr>着盛裝出席          穿得比較隨便，不太講究</vt:lpstr>
      <vt:lpstr>排序 (arrange in order)</vt:lpstr>
      <vt:lpstr>PowerPoint Presentation</vt:lpstr>
      <vt:lpstr>祝福    吉利</vt:lpstr>
      <vt:lpstr>招待     提醒</vt:lpstr>
      <vt:lpstr>PowerPoint Presentation</vt:lpstr>
      <vt:lpstr>網戀   戀愛   下載   註冊   應用軟件    交友軟件</vt:lpstr>
      <vt:lpstr>網戀    戀愛   交友   下載   註冊   (應用)軟件</vt:lpstr>
      <vt:lpstr>符合…的要求/需求/條件/規定/標準/審美</vt:lpstr>
      <vt:lpstr>期望       希望       失望</vt:lpstr>
      <vt:lpstr>期望       希望       失望</vt:lpstr>
      <vt:lpstr>虛擬     現實    真實    差距     幻想     理想</vt:lpstr>
      <vt:lpstr>虛擬     現實     真實    差距     幻想     理想</vt:lpstr>
      <vt:lpstr>虛擬     幻想     理想    現實    真實     差距</vt:lpstr>
      <vt:lpstr>以為  VS  認為</vt:lpstr>
      <vt:lpstr>目的 intention VS 目標 objective</vt:lpstr>
      <vt:lpstr>S+確實indeed + (不/沒) + V</vt:lpstr>
      <vt:lpstr>S 徹底 V (了)</vt:lpstr>
      <vt:lpstr>完美無瑕     彼此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Runqing Qi</cp:lastModifiedBy>
  <cp:revision>17</cp:revision>
  <dcterms:created xsi:type="dcterms:W3CDTF">2022-02-05T19:36:30Z</dcterms:created>
  <dcterms:modified xsi:type="dcterms:W3CDTF">2023-12-03T00:22:16Z</dcterms:modified>
</cp:coreProperties>
</file>