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31"/>
  </p:notesMasterIdLst>
  <p:sldIdLst>
    <p:sldId id="267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65" r:id="rId13"/>
    <p:sldId id="288" r:id="rId14"/>
    <p:sldId id="262" r:id="rId15"/>
    <p:sldId id="277" r:id="rId16"/>
    <p:sldId id="266" r:id="rId17"/>
    <p:sldId id="258" r:id="rId18"/>
    <p:sldId id="264" r:id="rId19"/>
    <p:sldId id="259" r:id="rId20"/>
    <p:sldId id="270" r:id="rId21"/>
    <p:sldId id="260" r:id="rId22"/>
    <p:sldId id="272" r:id="rId23"/>
    <p:sldId id="268" r:id="rId24"/>
    <p:sldId id="289" r:id="rId25"/>
    <p:sldId id="257" r:id="rId26"/>
    <p:sldId id="261" r:id="rId27"/>
    <p:sldId id="271" r:id="rId28"/>
    <p:sldId id="263" r:id="rId29"/>
    <p:sldId id="26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68"/>
    <p:restoredTop sz="91457"/>
  </p:normalViewPr>
  <p:slideViewPr>
    <p:cSldViewPr snapToGrid="0" snapToObjects="1">
      <p:cViewPr varScale="1">
        <p:scale>
          <a:sx n="66" d="100"/>
          <a:sy n="66" d="100"/>
        </p:scale>
        <p:origin x="19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AF93D-55BB-9747-A73B-45FB6B154F7D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467FA-B0B3-DA40-B899-A30083EAE7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59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指着图片中的相关部分让学生说</a:t>
            </a:r>
            <a:r>
              <a:rPr lang="zh-CN" altLang="en-US" dirty="0"/>
              <a:t>，例如“他们是谁？” “新郎、新娘” </a:t>
            </a:r>
            <a:endParaRPr lang="en-US" altLang="zh-CN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/>
              <a:t>这是中国的婚礼仪式还是美国的？</a:t>
            </a:r>
            <a:r>
              <a:rPr lang="en-US" altLang="zh-CN" dirty="0"/>
              <a:t>……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00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指着图片中的相关部分让学生说</a:t>
            </a:r>
            <a:r>
              <a:rPr lang="zh-CN" altLang="en-US" dirty="0"/>
              <a:t>，例如“这是什么？” “礼物” </a:t>
            </a:r>
            <a:endParaRPr lang="en-US" altLang="zh-CN" dirty="0"/>
          </a:p>
          <a:p>
            <a:r>
              <a:rPr lang="zh-CN" altLang="en-US" dirty="0"/>
              <a:t>“他们是谁？”亲戚“ ”宾客“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226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翻译句子可以直接带着学生一起说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1634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學生兩人一組討論這些問題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86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最后带着学生多说两遍</a:t>
            </a:r>
            <a:r>
              <a:rPr lang="zh-CN" altLang="en-US" dirty="0"/>
              <a:t>，他给新郎和新娘拍婚纱照。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62F6A-E19F-FF46-81EC-8854CEBC74B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171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學生兩人一組討論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672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69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104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學生兩人一組討論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467FA-B0B3-DA40-B899-A30083EAE7C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3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49F78-FD35-4A44-B1F4-169694518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29" y="1206318"/>
            <a:ext cx="9144000" cy="2387600"/>
          </a:xfrm>
        </p:spPr>
        <p:txBody>
          <a:bodyPr/>
          <a:lstStyle/>
          <a:p>
            <a:r>
              <a:rPr lang="zh-CN" altLang="en-US" dirty="0"/>
              <a:t>第七课 婚礼和网恋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22F1C-EB2C-A545-A9D2-135E9AA2C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7429" y="3793805"/>
            <a:ext cx="9144000" cy="1547949"/>
          </a:xfrm>
        </p:spPr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01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50967-6A68-8840-964E-C6377A230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528257" cy="822363"/>
          </a:xfrm>
        </p:spPr>
        <p:txBody>
          <a:bodyPr>
            <a:normAutofit/>
          </a:bodyPr>
          <a:lstStyle/>
          <a:p>
            <a:r>
              <a:rPr lang="zh-CN" altLang="en-US" dirty="0"/>
              <a:t>着盛装出席          穿得比较随便，不太讲究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82BC75-CEAB-BF4E-9700-61D96978E179}"/>
              </a:ext>
            </a:extLst>
          </p:cNvPr>
          <p:cNvSpPr txBox="1"/>
          <p:nvPr/>
        </p:nvSpPr>
        <p:spPr>
          <a:xfrm>
            <a:off x="4347557" y="3582328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3935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67C5C-D01A-5B4F-9221-56F89A4F3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070" y="1200135"/>
            <a:ext cx="10515600" cy="4644725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给亲戚朋友发请帖
吃午饭或者晚宴
举行婚礼仪式
拍婚纱照
宾客们送给新郎新娘礼物</a:t>
            </a:r>
            <a:r>
              <a:rPr lang="en-US" altLang="zh-CN" dirty="0"/>
              <a:t>/</a:t>
            </a:r>
            <a:r>
              <a:rPr lang="zh-CN" altLang="en-US" dirty="0"/>
              <a:t>红包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8B410C-F053-B141-81C7-517346B01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01" y="152240"/>
            <a:ext cx="4866199" cy="882907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</a:rPr>
              <a:t>排序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(arrange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in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order)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727214-FD3A-0F44-8FB2-4560DD814C04}"/>
              </a:ext>
            </a:extLst>
          </p:cNvPr>
          <p:cNvSpPr txBox="1">
            <a:spLocks/>
          </p:cNvSpPr>
          <p:nvPr/>
        </p:nvSpPr>
        <p:spPr>
          <a:xfrm>
            <a:off x="6805747" y="197048"/>
            <a:ext cx="4565183" cy="40619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中国的婚礼？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
你的国家的婚礼？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59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7C9A2-0CBA-AA4A-A345-2608DB68B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69817"/>
            <a:ext cx="11443063" cy="634854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描述你参加婚礼的经历：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什么时候参加了谁的婚礼？ 和谁一起去的？
什么时候收到的请帖？
婚礼仪式是什么样的？
新郎新娘穿了什么服装？
来了多少宾客？宾客们穿了什么服装？是着盛装出席的吗？
午饭或者晚宴的时候吃了什么？
你送给了新郎新娘什么礼物？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14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60D17-E757-D249-A018-BC4D1C6E0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0020" y="84188"/>
            <a:ext cx="10515600" cy="882907"/>
          </a:xfrm>
        </p:spPr>
        <p:txBody>
          <a:bodyPr/>
          <a:lstStyle/>
          <a:p>
            <a:r>
              <a:rPr lang="zh-CN" altLang="en-US" dirty="0"/>
              <a:t>祝福    吉利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D38BF-C255-124B-A065-7AD265D95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88" y="1713413"/>
            <a:ext cx="11996131" cy="5417429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在中国，婚礼仪式一般在中午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28</a:t>
            </a:r>
            <a:r>
              <a:rPr lang="zh-CN" altLang="en-US" dirty="0"/>
              <a:t>、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38</a:t>
            </a:r>
            <a:r>
              <a:rPr lang="zh-CN" altLang="en-US" dirty="0"/>
              <a:t>、或者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48</a:t>
            </a:r>
            <a:r>
              <a:rPr lang="zh-CN" altLang="en-US" dirty="0"/>
              <a:t>分开始，因为</a:t>
            </a:r>
            <a:r>
              <a:rPr lang="en-US" altLang="zh-CN" dirty="0"/>
              <a:t>8</a:t>
            </a:r>
            <a:r>
              <a:rPr lang="zh-CN" altLang="en-US" dirty="0"/>
              <a:t>这个数字比较</a:t>
            </a:r>
            <a:r>
              <a:rPr lang="en-US" altLang="zh-CN" dirty="0"/>
              <a:t>____</a:t>
            </a:r>
            <a:r>
              <a:rPr lang="zh-CN" altLang="en-US" dirty="0"/>
              <a:t>。
中国人喜欢在</a:t>
            </a:r>
            <a:r>
              <a:rPr lang="en-US" altLang="zh-CN" dirty="0"/>
              <a:t>10</a:t>
            </a:r>
            <a:r>
              <a:rPr lang="zh-CN" altLang="en-US" dirty="0"/>
              <a:t>月</a:t>
            </a:r>
            <a:r>
              <a:rPr lang="en-US" altLang="zh-CN" dirty="0"/>
              <a:t>12</a:t>
            </a:r>
            <a:r>
              <a:rPr lang="zh-CN" altLang="en-US" dirty="0"/>
              <a:t>号、</a:t>
            </a:r>
            <a:r>
              <a:rPr lang="en-US" altLang="zh-CN" dirty="0"/>
              <a:t>8</a:t>
            </a:r>
            <a:r>
              <a:rPr lang="zh-CN" altLang="en-US" dirty="0"/>
              <a:t>月</a:t>
            </a:r>
            <a:r>
              <a:rPr lang="en-US" altLang="zh-CN" dirty="0"/>
              <a:t>6</a:t>
            </a:r>
            <a:r>
              <a:rPr lang="zh-CN" altLang="en-US" dirty="0"/>
              <a:t>号这样的日期举行婚礼，因为中国人觉得双数比较</a:t>
            </a:r>
            <a:r>
              <a:rPr lang="en-US" altLang="zh-CN" dirty="0"/>
              <a:t>____</a:t>
            </a:r>
            <a:r>
              <a:rPr lang="zh-CN" altLang="en-US" dirty="0"/>
              <a:t>，单数不太</a:t>
            </a:r>
            <a:r>
              <a:rPr lang="en-US" altLang="zh-CN" dirty="0"/>
              <a:t>____</a:t>
            </a:r>
            <a:r>
              <a:rPr lang="zh-CN" altLang="en-US" dirty="0"/>
              <a:t>。
中国人觉得</a:t>
            </a:r>
            <a:r>
              <a:rPr lang="en-US" altLang="zh-CN" dirty="0"/>
              <a:t>4</a:t>
            </a:r>
            <a:r>
              <a:rPr lang="zh-CN" altLang="en-US" dirty="0"/>
              <a:t>这个数字很不</a:t>
            </a:r>
            <a:r>
              <a:rPr lang="en-US" altLang="zh-CN" dirty="0"/>
              <a:t>____</a:t>
            </a:r>
            <a:r>
              <a:rPr lang="zh-CN" altLang="en-US" dirty="0"/>
              <a:t>，因为</a:t>
            </a:r>
            <a:r>
              <a:rPr lang="en-US" altLang="zh-CN" dirty="0"/>
              <a:t>......
</a:t>
            </a:r>
            <a:r>
              <a:rPr lang="zh-CN" altLang="en-US" dirty="0"/>
              <a:t>（你给你的中国朋友发微信）“我祝福你在新的一年里</a:t>
            </a:r>
            <a:r>
              <a:rPr lang="en-US" altLang="zh-CN" dirty="0"/>
              <a:t>......</a:t>
            </a:r>
            <a:r>
              <a:rPr lang="zh-CN" altLang="en-US" dirty="0"/>
              <a:t>！ ”</a:t>
            </a:r>
            <a:endParaRPr lang="en-US" altLang="zh-CN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39E369C-C8FE-7F42-A31B-D7E1938448D6}"/>
              </a:ext>
            </a:extLst>
          </p:cNvPr>
          <p:cNvSpPr txBox="1">
            <a:spLocks/>
          </p:cNvSpPr>
          <p:nvPr/>
        </p:nvSpPr>
        <p:spPr>
          <a:xfrm>
            <a:off x="3815300" y="1045319"/>
            <a:ext cx="3356209" cy="7264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dirty="0"/>
              <a:t>n.</a:t>
            </a:r>
            <a:r>
              <a:rPr lang="zh-CN" altLang="en-US" dirty="0"/>
              <a:t>    </a:t>
            </a:r>
            <a:r>
              <a:rPr lang="en-US" altLang="zh-CN" dirty="0"/>
              <a:t>v.</a:t>
            </a:r>
            <a:r>
              <a:rPr lang="zh-CN" altLang="en-US" dirty="0"/>
              <a:t>    </a:t>
            </a:r>
            <a:r>
              <a:rPr lang="en-US" altLang="zh-CN" dirty="0"/>
              <a:t>adj.</a:t>
            </a:r>
            <a:r>
              <a:rPr lang="zh-CN" altLang="en-US" dirty="0"/>
              <a:t>  </a:t>
            </a:r>
            <a:r>
              <a:rPr lang="en-US" altLang="zh-CN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E9280-13BE-204F-A798-EEC4641D8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招待</a:t>
            </a:r>
            <a:r>
              <a:rPr lang="zh-CN" altLang="en-US" dirty="0"/>
              <a:t>     提醒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54159-40B1-A44A-B417-177B403DD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01536"/>
            <a:ext cx="11436817" cy="5665139"/>
          </a:xfrm>
        </p:spPr>
        <p:txBody>
          <a:bodyPr>
            <a:noAutofit/>
          </a:bodyPr>
          <a:lstStyle/>
          <a:p>
            <a:r>
              <a:rPr lang="en-US" sz="3200" dirty="0"/>
              <a:t>someone </a:t>
            </a:r>
            <a:r>
              <a:rPr lang="zh-CN" altLang="en-US" sz="3200" dirty="0"/>
              <a:t>提醒 </a:t>
            </a:r>
            <a:r>
              <a:rPr lang="en-US" sz="3200" dirty="0"/>
              <a:t>someone something</a:t>
            </a:r>
          </a:p>
          <a:p>
            <a:r>
              <a:rPr lang="zh-CN" altLang="en-US" sz="3200" dirty="0"/>
              <a:t>老师提醒我们星期三有生词小考。</a:t>
            </a:r>
            <a:endParaRPr lang="en-US" altLang="zh-CN" sz="3200" dirty="0"/>
          </a:p>
          <a:p>
            <a:r>
              <a:rPr lang="en-US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friend</a:t>
            </a:r>
            <a:r>
              <a:rPr lang="zh-CN" altLang="en-US" sz="2800" dirty="0"/>
              <a:t> </a:t>
            </a:r>
            <a:r>
              <a:rPr lang="en-US" altLang="zh-CN" sz="2800" dirty="0"/>
              <a:t>reminds</a:t>
            </a:r>
            <a:r>
              <a:rPr lang="zh-CN" altLang="en-US" sz="2800" dirty="0"/>
              <a:t> </a:t>
            </a:r>
            <a:r>
              <a:rPr lang="en-US" altLang="zh-CN" sz="2800" dirty="0"/>
              <a:t>me</a:t>
            </a:r>
            <a:r>
              <a:rPr lang="zh-CN" altLang="en-US" sz="2800" dirty="0"/>
              <a:t> </a:t>
            </a:r>
            <a:r>
              <a:rPr lang="en-US" altLang="zh-CN" sz="2800" dirty="0"/>
              <a:t>that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should</a:t>
            </a:r>
            <a:r>
              <a:rPr lang="zh-CN" altLang="en-US" sz="2800" dirty="0"/>
              <a:t> </a:t>
            </a:r>
            <a:r>
              <a:rPr lang="en-US" altLang="zh-CN" sz="2800" dirty="0"/>
              <a:t>pack</a:t>
            </a:r>
            <a:r>
              <a:rPr lang="zh-CN" altLang="en-US" sz="2800" dirty="0"/>
              <a:t> </a:t>
            </a:r>
            <a:r>
              <a:rPr lang="en-US" altLang="zh-CN" sz="2800" dirty="0"/>
              <a:t>a</a:t>
            </a:r>
            <a:r>
              <a:rPr lang="zh-CN" altLang="en-US" sz="2800" dirty="0"/>
              <a:t> </a:t>
            </a:r>
            <a:r>
              <a:rPr lang="en-US" altLang="zh-CN" sz="2800" dirty="0"/>
              <a:t>red</a:t>
            </a:r>
            <a:r>
              <a:rPr lang="zh-CN" altLang="en-US" sz="2800" dirty="0"/>
              <a:t> </a:t>
            </a:r>
            <a:r>
              <a:rPr lang="en-US" altLang="zh-CN" sz="2800" dirty="0"/>
              <a:t>envelope</a:t>
            </a:r>
            <a:r>
              <a:rPr lang="zh-CN" altLang="en-US" sz="2800" dirty="0"/>
              <a:t> </a:t>
            </a:r>
            <a:r>
              <a:rPr lang="en-US" altLang="zh-CN" sz="2800" dirty="0"/>
              <a:t>when</a:t>
            </a:r>
            <a:r>
              <a:rPr lang="zh-CN" altLang="en-US" sz="2800" dirty="0"/>
              <a:t> </a:t>
            </a: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go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altLang="zh-CN" sz="2800" dirty="0"/>
              <a:t>a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wedding.</a:t>
            </a:r>
            <a:r>
              <a:rPr lang="zh-CN" altLang="en-US" sz="2800" dirty="0"/>
              <a:t> </a:t>
            </a:r>
            <a:endParaRPr lang="en-US" sz="2800" dirty="0"/>
          </a:p>
          <a:p>
            <a:r>
              <a:rPr lang="zh-CN" altLang="en-US" sz="3200" dirty="0"/>
              <a:t>晚宴 </a:t>
            </a:r>
            <a:r>
              <a:rPr lang="en-US" altLang="zh-CN" sz="3200" dirty="0"/>
              <a:t>/</a:t>
            </a:r>
            <a:r>
              <a:rPr lang="zh-CN" altLang="en-US" sz="3200" dirty="0"/>
              <a:t> 招待</a:t>
            </a:r>
            <a:r>
              <a:rPr lang="en-US" altLang="zh-CN" sz="3200" dirty="0"/>
              <a:t>(</a:t>
            </a:r>
            <a:r>
              <a:rPr lang="en-US" sz="3200" dirty="0"/>
              <a:t>adj.)</a:t>
            </a:r>
            <a:r>
              <a:rPr lang="zh-CN" altLang="en-US" sz="3200" dirty="0"/>
              <a:t>晚宴</a:t>
            </a:r>
          </a:p>
          <a:p>
            <a:pPr>
              <a:lnSpc>
                <a:spcPct val="100000"/>
              </a:lnSpc>
            </a:pPr>
            <a:r>
              <a:rPr lang="zh-CN" altLang="en-US" sz="3200" dirty="0"/>
              <a:t>你的爸爸妈妈喜欢在家里
招待（</a:t>
            </a:r>
            <a:r>
              <a:rPr lang="en-US" altLang="zh-CN" sz="3200" dirty="0"/>
              <a:t>v.</a:t>
            </a:r>
            <a:r>
              <a:rPr lang="zh-CN" altLang="en-US" sz="3200" dirty="0"/>
              <a:t>）朋友吗？ 他们怎么招待朋友？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78367-2968-3849-9645-F94466044BDB}"/>
              </a:ext>
            </a:extLst>
          </p:cNvPr>
          <p:cNvSpPr txBox="1"/>
          <p:nvPr/>
        </p:nvSpPr>
        <p:spPr>
          <a:xfrm>
            <a:off x="5113367" y="4050958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建議在此處插入招待晚宴相關圖片。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6A839F-512B-FE48-8D7A-EA6E4E6F624C}"/>
              </a:ext>
            </a:extLst>
          </p:cNvPr>
          <p:cNvSpPr txBox="1"/>
          <p:nvPr/>
        </p:nvSpPr>
        <p:spPr>
          <a:xfrm>
            <a:off x="8217143" y="5087023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建議在此處插入在家招待朋友相關圖片。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666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生词表二生词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3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39CE-7D23-4F4A-89F9-6F9526DB5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网恋   恋爱   下载   注册   应用软件   交友软件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A5B7DD-2B11-DE4B-82D2-750902BC03D4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 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5767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E3F88-B9EF-EB45-858C-17809C567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4"/>
            <a:ext cx="11201685" cy="783174"/>
          </a:xfrm>
        </p:spPr>
        <p:txBody>
          <a:bodyPr>
            <a:normAutofit/>
          </a:bodyPr>
          <a:lstStyle/>
          <a:p>
            <a:r>
              <a:rPr lang="zh-CN" altLang="en-US" dirty="0"/>
              <a:t>网恋   恋爱  交友   下载   注册 （应用）软件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7E005-C756-164C-9FC7-988020E58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04" y="1100338"/>
            <a:ext cx="11823992" cy="575766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CN" altLang="en-US" sz="3400" dirty="0"/>
              <a:t>你恋爱过吗？ 恋爱过几次？ 什么时候？ 后来怎么样了？
你网恋过吗？ 什么时候？ 后来怎么样了？ </a:t>
            </a:r>
            <a:r>
              <a:rPr lang="en-US" altLang="zh-CN" sz="3400" dirty="0"/>
              <a:t>/</a:t>
            </a:r>
            <a:r>
              <a:rPr lang="zh-CN" altLang="en-US" sz="3400" dirty="0"/>
              <a:t>如果没有，你以后会网恋吗？ 为什么？
你下载和注册过交友软件吗？ 这个软件叫什么名字？ 你经常使用这个应用软件吗？
你的手机上最常用的应用软件是什么？ 你每天大概在这个应用软件上花多长时间？
你最喜欢的社交软件是什么？ 为什么？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083908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8E2A7-90F8-EE44-B12D-848AD4A0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符合</a:t>
            </a:r>
            <a:r>
              <a:rPr lang="en-US" altLang="zh-CN" dirty="0"/>
              <a:t>... </a:t>
            </a:r>
            <a:r>
              <a:rPr lang="zh-CN" altLang="en-US" dirty="0"/>
              <a:t>的要求</a:t>
            </a:r>
            <a:r>
              <a:rPr lang="en-US" altLang="zh-CN" dirty="0"/>
              <a:t>/</a:t>
            </a:r>
            <a:r>
              <a:rPr lang="zh-CN" altLang="en-US" dirty="0"/>
              <a:t>需求</a:t>
            </a:r>
            <a:r>
              <a:rPr lang="en-US" altLang="zh-CN" dirty="0"/>
              <a:t>/</a:t>
            </a:r>
            <a:r>
              <a:rPr lang="zh-CN" altLang="en-US" dirty="0"/>
              <a:t>条件</a:t>
            </a:r>
            <a:r>
              <a:rPr lang="en-US" altLang="zh-CN" dirty="0"/>
              <a:t>/</a:t>
            </a:r>
            <a:r>
              <a:rPr lang="zh-CN" altLang="en-US" dirty="0"/>
              <a:t>规定</a:t>
            </a:r>
            <a:r>
              <a:rPr lang="en-US" altLang="zh-CN" dirty="0"/>
              <a:t>/</a:t>
            </a:r>
            <a:r>
              <a:rPr lang="zh-CN" altLang="en-US" dirty="0"/>
              <a:t>标准</a:t>
            </a:r>
            <a:r>
              <a:rPr lang="en-US" altLang="zh-CN" dirty="0"/>
              <a:t>/</a:t>
            </a:r>
            <a:r>
              <a:rPr lang="zh-CN" altLang="en-US" dirty="0"/>
              <a:t>审美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5D8FE-24F5-CB4C-9F07-98FCCBEE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473" y="1513454"/>
            <a:ext cx="11169276" cy="4952659"/>
          </a:xfrm>
        </p:spPr>
        <p:txBody>
          <a:bodyPr>
            <a:normAutofit/>
          </a:bodyPr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什么样的男朋友</a:t>
            </a:r>
            <a:r>
              <a:rPr lang="en-US" altLang="zh-CN" dirty="0"/>
              <a:t>/</a:t>
            </a:r>
            <a:r>
              <a:rPr lang="zh-CN" altLang="en-US" dirty="0"/>
              <a:t>女朋友符合你的要求？
你要符合什么标准才能被科罗拉多大学录取？
这辆车的外形设计符合你的审美吗？
如果你在中文课上说英文，这符合规定吗？
这批食品不符合国家的食品安全</a:t>
            </a:r>
            <a:r>
              <a:rPr lang="en-US" altLang="zh-CN" dirty="0"/>
              <a:t>____</a:t>
            </a:r>
            <a:r>
              <a:rPr lang="zh-CN" altLang="en-US" dirty="0"/>
              <a:t>，被召回了。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B9B955-5944-C645-9ADF-A4A135905652}"/>
              </a:ext>
            </a:extLst>
          </p:cNvPr>
          <p:cNvSpPr txBox="1"/>
          <p:nvPr/>
        </p:nvSpPr>
        <p:spPr>
          <a:xfrm>
            <a:off x="2730137" y="907844"/>
            <a:ext cx="776174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requirement</a:t>
            </a:r>
            <a:r>
              <a:rPr lang="zh-CN" altLang="en-US" sz="2200" dirty="0"/>
              <a:t>    </a:t>
            </a:r>
            <a:r>
              <a:rPr lang="en-US" altLang="zh-CN" sz="2200" dirty="0"/>
              <a:t>need</a:t>
            </a:r>
            <a:r>
              <a:rPr lang="zh-CN" altLang="en-US" sz="2200" dirty="0"/>
              <a:t>      </a:t>
            </a:r>
            <a:r>
              <a:rPr lang="en-US" altLang="zh-CN" sz="2200" dirty="0"/>
              <a:t>condition</a:t>
            </a:r>
            <a:r>
              <a:rPr lang="zh-CN" altLang="en-US" sz="2200" dirty="0"/>
              <a:t>       </a:t>
            </a:r>
            <a:r>
              <a:rPr lang="en-US" altLang="zh-CN" sz="2200" dirty="0"/>
              <a:t>rule</a:t>
            </a:r>
            <a:r>
              <a:rPr lang="zh-CN" altLang="en-US" sz="2200" dirty="0"/>
              <a:t>        </a:t>
            </a:r>
            <a:r>
              <a:rPr lang="en-US" altLang="zh-CN" sz="2200" dirty="0"/>
              <a:t>standard</a:t>
            </a:r>
            <a:r>
              <a:rPr lang="zh-CN" altLang="en-US" sz="2200" dirty="0"/>
              <a:t>     </a:t>
            </a:r>
            <a:r>
              <a:rPr lang="en-US" altLang="zh-CN" sz="2200" dirty="0"/>
              <a:t>aesthetic</a:t>
            </a:r>
            <a:endParaRPr lang="en-US" sz="2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5AE4A7-6D36-F842-BBC4-CED1F8AA4B83}"/>
              </a:ext>
            </a:extLst>
          </p:cNvPr>
          <p:cNvSpPr txBox="1"/>
          <p:nvPr/>
        </p:nvSpPr>
        <p:spPr>
          <a:xfrm>
            <a:off x="208474" y="923232"/>
            <a:ext cx="21596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200" dirty="0"/>
              <a:t>in</a:t>
            </a:r>
            <a:r>
              <a:rPr lang="zh-CN" altLang="en-US" sz="2200" dirty="0"/>
              <a:t> </a:t>
            </a:r>
            <a:r>
              <a:rPr lang="en-US" altLang="zh-CN" sz="2200" dirty="0"/>
              <a:t>line</a:t>
            </a:r>
            <a:r>
              <a:rPr lang="zh-CN" altLang="en-US" sz="2200" dirty="0"/>
              <a:t> </a:t>
            </a:r>
            <a:r>
              <a:rPr lang="en-US" altLang="zh-CN" sz="2200" dirty="0"/>
              <a:t>with/meet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4D2D32-2315-3D46-A209-F7AD9BB0BE09}"/>
              </a:ext>
            </a:extLst>
          </p:cNvPr>
          <p:cNvSpPr txBox="1"/>
          <p:nvPr/>
        </p:nvSpPr>
        <p:spPr>
          <a:xfrm>
            <a:off x="1288289" y="5979117"/>
            <a:ext cx="7087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pī</a:t>
            </a:r>
            <a:endParaRPr lang="en-US" altLang="zh-CN" dirty="0"/>
          </a:p>
          <a:p>
            <a:r>
              <a:rPr lang="en-US" altLang="zh-CN" dirty="0"/>
              <a:t>batch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3C90ED-85C9-A34B-8DFC-63DA98A358DC}"/>
              </a:ext>
            </a:extLst>
          </p:cNvPr>
          <p:cNvSpPr txBox="1"/>
          <p:nvPr/>
        </p:nvSpPr>
        <p:spPr>
          <a:xfrm>
            <a:off x="1469177" y="5214647"/>
            <a:ext cx="1496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food</a:t>
            </a:r>
            <a:r>
              <a:rPr lang="zh-CN" altLang="en-US" dirty="0"/>
              <a:t> </a:t>
            </a:r>
            <a:r>
              <a:rPr lang="en-US" altLang="zh-CN" dirty="0"/>
              <a:t>products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BF6DD4-5367-EE45-AA41-26588EBF4B52}"/>
              </a:ext>
            </a:extLst>
          </p:cNvPr>
          <p:cNvSpPr txBox="1"/>
          <p:nvPr/>
        </p:nvSpPr>
        <p:spPr>
          <a:xfrm>
            <a:off x="8756519" y="5933763"/>
            <a:ext cx="788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zhào</a:t>
            </a:r>
            <a:endParaRPr lang="en-US" dirty="0"/>
          </a:p>
          <a:p>
            <a:r>
              <a:rPr lang="zh-CN" altLang="en-US" dirty="0"/>
              <a:t>     </a:t>
            </a:r>
            <a:r>
              <a:rPr lang="en-US" dirty="0"/>
              <a:t>recall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5F7409-C7C6-1D41-9EA2-C6895E017B5C}"/>
              </a:ext>
            </a:extLst>
          </p:cNvPr>
          <p:cNvSpPr txBox="1"/>
          <p:nvPr/>
        </p:nvSpPr>
        <p:spPr>
          <a:xfrm>
            <a:off x="8148770" y="3451860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建议在此处插入一张外形比较奇葩的汽车的图片。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56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80CB7-4A86-BC4A-8771-4B867139E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534" y="2987546"/>
            <a:ext cx="7531023" cy="882907"/>
          </a:xfrm>
        </p:spPr>
        <p:txBody>
          <a:bodyPr>
            <a:noAutofit/>
          </a:bodyPr>
          <a:lstStyle/>
          <a:p>
            <a:r>
              <a:rPr lang="en-US" sz="5500" dirty="0" err="1"/>
              <a:t>期望</a:t>
            </a:r>
            <a:r>
              <a:rPr lang="zh-CN" altLang="en-US" sz="5500" dirty="0"/>
              <a:t>       希望       失望</a:t>
            </a:r>
            <a:endParaRPr lang="en-US" sz="5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39697-E369-5B40-902F-75C6FFB20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1825" y="858398"/>
            <a:ext cx="7160553" cy="1179013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/>
              <a:t>disappointed </a:t>
            </a:r>
            <a:r>
              <a:rPr lang="zh-CN" altLang="en-US" dirty="0"/>
              <a:t>     </a:t>
            </a:r>
            <a:r>
              <a:rPr lang="en-US" dirty="0"/>
              <a:t>expectation</a:t>
            </a:r>
            <a:r>
              <a:rPr lang="zh-CN" altLang="en-US" dirty="0"/>
              <a:t>      </a:t>
            </a:r>
            <a:r>
              <a:rPr lang="en-US" altLang="zh-CN" dirty="0"/>
              <a:t>hope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98BD84-8992-AC4D-B06C-BEC522C0B90A}"/>
              </a:ext>
            </a:extLst>
          </p:cNvPr>
          <p:cNvSpPr txBox="1"/>
          <p:nvPr/>
        </p:nvSpPr>
        <p:spPr>
          <a:xfrm>
            <a:off x="4911634" y="3669201"/>
            <a:ext cx="40588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xī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83836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B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生词表一生词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4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AD0FA-42D8-E549-ABF5-540BD9215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期望</a:t>
            </a:r>
            <a:r>
              <a:rPr lang="zh-CN" altLang="en-US" dirty="0"/>
              <a:t>       希望       失望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B8E26-F0B2-5143-9FD2-1B85B03D9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你的父母对你有什么期望？
</a:t>
            </a:r>
            <a:r>
              <a:rPr lang="en-US" altLang="zh-CN" dirty="0"/>
              <a:t>2022</a:t>
            </a:r>
            <a:r>
              <a:rPr lang="zh-CN" altLang="en-US" dirty="0"/>
              <a:t>年你对自己有什么期望？
你上一次感到很失望是什么时候？ 发生了什么？
你希望自己以后在哪里生活？ 为什么？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491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977BE-3503-D440-9B47-B429C7682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283" y="2883043"/>
            <a:ext cx="10515600" cy="882907"/>
          </a:xfrm>
        </p:spPr>
        <p:txBody>
          <a:bodyPr/>
          <a:lstStyle/>
          <a:p>
            <a:r>
              <a:rPr lang="zh-CN" altLang="en-US" dirty="0"/>
              <a:t>虚拟      现实    真实   差距     幻想     理想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2C1C8D-BBC8-DC4F-985F-FD363029740D}"/>
              </a:ext>
            </a:extLst>
          </p:cNvPr>
          <p:cNvSpPr txBox="1">
            <a:spLocks/>
          </p:cNvSpPr>
          <p:nvPr/>
        </p:nvSpPr>
        <p:spPr>
          <a:xfrm>
            <a:off x="2493248" y="4591711"/>
            <a:ext cx="7160552" cy="882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6600" dirty="0"/>
              <a:t>n.</a:t>
            </a:r>
            <a:r>
              <a:rPr lang="zh-CN" altLang="en-US" sz="6600" dirty="0"/>
              <a:t>         </a:t>
            </a:r>
            <a:r>
              <a:rPr lang="en-US" altLang="zh-CN" sz="6600" dirty="0"/>
              <a:t>adj.</a:t>
            </a:r>
            <a:r>
              <a:rPr lang="zh-CN" altLang="en-US" sz="6600" dirty="0"/>
              <a:t>         </a:t>
            </a:r>
            <a:r>
              <a:rPr lang="en-US" altLang="zh-CN" sz="6600" dirty="0"/>
              <a:t>v.</a:t>
            </a:r>
            <a:r>
              <a:rPr lang="zh-CN" altLang="en-US" sz="6600" dirty="0"/>
              <a:t> ？ </a:t>
            </a:r>
            <a:endParaRPr lang="en-US" sz="6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02CF90-432D-9C41-B480-E62AF9899107}"/>
              </a:ext>
            </a:extLst>
          </p:cNvPr>
          <p:cNvSpPr txBox="1">
            <a:spLocks/>
          </p:cNvSpPr>
          <p:nvPr/>
        </p:nvSpPr>
        <p:spPr>
          <a:xfrm>
            <a:off x="645273" y="733310"/>
            <a:ext cx="10856502" cy="882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dirty="0"/>
              <a:t>fantasy</a:t>
            </a:r>
            <a:r>
              <a:rPr lang="zh-CN" altLang="en-US" dirty="0"/>
              <a:t>    </a:t>
            </a:r>
            <a:r>
              <a:rPr lang="en-US" altLang="zh-CN" dirty="0"/>
              <a:t>ideal</a:t>
            </a:r>
            <a:r>
              <a:rPr lang="zh-CN" altLang="en-US" dirty="0"/>
              <a:t>      </a:t>
            </a:r>
            <a:r>
              <a:rPr lang="en-US" altLang="zh-CN" dirty="0"/>
              <a:t>disparity</a:t>
            </a:r>
            <a:r>
              <a:rPr lang="zh-CN" altLang="en-US" dirty="0"/>
              <a:t>    </a:t>
            </a:r>
            <a:r>
              <a:rPr lang="en-US" altLang="zh-CN" dirty="0"/>
              <a:t>reality</a:t>
            </a:r>
            <a:r>
              <a:rPr lang="zh-CN" altLang="en-US" dirty="0"/>
              <a:t>    </a:t>
            </a:r>
            <a:r>
              <a:rPr lang="en-US" altLang="zh-CN" dirty="0"/>
              <a:t>authentic</a:t>
            </a:r>
            <a:r>
              <a:rPr lang="zh-CN" altLang="en-US" dirty="0"/>
              <a:t>   </a:t>
            </a:r>
            <a:r>
              <a:rPr lang="en-US" altLang="zh-CN" dirty="0"/>
              <a:t>virtual</a:t>
            </a:r>
            <a:r>
              <a:rPr lang="zh-CN" alt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18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ECCB5-199E-B749-9D91-2EEB91B95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842" y="102280"/>
            <a:ext cx="10515600" cy="882907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虚拟      现实      真实      差距      幻想     理想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7CEE3-5FE0-1E47-B285-861D570A5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2" y="846776"/>
            <a:ext cx="11452805" cy="5908943"/>
          </a:xfrm>
        </p:spPr>
        <p:txBody>
          <a:bodyPr>
            <a:normAutofit fontScale="92500" lnSpcReduction="10000"/>
          </a:bodyPr>
          <a:lstStyle/>
          <a:p>
            <a:pPr marL="403225" indent="-403225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我的</a:t>
            </a:r>
            <a:r>
              <a:rPr lang="en-US" altLang="zh-CN" dirty="0"/>
              <a:t>____</a:t>
            </a:r>
            <a:r>
              <a:rPr lang="zh-CN" altLang="en-US" dirty="0"/>
              <a:t>是当一名医生。
她</a:t>
            </a:r>
            <a:r>
              <a:rPr lang="en-US" altLang="zh-CN" dirty="0"/>
              <a:t>____</a:t>
            </a:r>
            <a:r>
              <a:rPr lang="zh-CN" altLang="en-US" dirty="0"/>
              <a:t>着和布拉德皮特结婚。
在</a:t>
            </a:r>
            <a:r>
              <a:rPr lang="en-US" altLang="zh-CN" dirty="0"/>
              <a:t>____</a:t>
            </a:r>
            <a:r>
              <a:rPr lang="zh-CN" altLang="en-US" dirty="0"/>
              <a:t>的网络上，他是一个帅哥，可是在</a:t>
            </a:r>
            <a:r>
              <a:rPr lang="en-US" altLang="zh-CN" dirty="0"/>
              <a:t>____</a:t>
            </a:r>
            <a:r>
              <a:rPr lang="zh-CN" altLang="en-US" dirty="0"/>
              <a:t>生活中，他长得很普通。
她的</a:t>
            </a:r>
            <a:r>
              <a:rPr lang="en-US" altLang="zh-CN" dirty="0"/>
              <a:t>____</a:t>
            </a:r>
            <a:r>
              <a:rPr lang="zh-CN" altLang="en-US" dirty="0"/>
              <a:t>年龄和心理年龄</a:t>
            </a:r>
            <a:r>
              <a:rPr lang="en-US" altLang="zh-CN" dirty="0"/>
              <a:t>____</a:t>
            </a:r>
            <a:r>
              <a:rPr lang="zh-CN" altLang="en-US" dirty="0"/>
              <a:t>很大，虽然已经</a:t>
            </a:r>
            <a:r>
              <a:rPr lang="en-US" altLang="zh-CN" dirty="0"/>
              <a:t>40</a:t>
            </a:r>
            <a:r>
              <a:rPr lang="zh-CN" altLang="en-US" dirty="0"/>
              <a:t>岁了，可是她在心里还认为自己是一个小女孩。
我幻想着他是我</a:t>
            </a:r>
            <a:r>
              <a:rPr lang="en-US" altLang="zh-CN" dirty="0"/>
              <a:t>____</a:t>
            </a:r>
            <a:r>
              <a:rPr lang="zh-CN" altLang="en-US" dirty="0"/>
              <a:t>的白马王子，没想到</a:t>
            </a:r>
            <a:r>
              <a:rPr lang="en-US" altLang="zh-CN" dirty="0"/>
              <a:t>____</a:t>
            </a:r>
            <a:r>
              <a:rPr lang="zh-CN" altLang="en-US" dirty="0"/>
              <a:t>越高，</a:t>
            </a:r>
            <a:r>
              <a:rPr lang="en-US" altLang="zh-CN" dirty="0"/>
              <a:t>____</a:t>
            </a:r>
            <a:r>
              <a:rPr lang="zh-CN" altLang="en-US" dirty="0"/>
              <a:t>越大，他其实又丑又穷。 （真实 理想 期望 希望 失望）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569022-CB18-2A41-BBD4-DFD1427FA915}"/>
              </a:ext>
            </a:extLst>
          </p:cNvPr>
          <p:cNvSpPr txBox="1"/>
          <p:nvPr/>
        </p:nvSpPr>
        <p:spPr>
          <a:xfrm>
            <a:off x="2808281" y="1441909"/>
            <a:ext cx="211647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bù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lā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dé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pí</a:t>
            </a:r>
            <a:r>
              <a:rPr lang="zh-CN" altLang="en-US" sz="2200" dirty="0"/>
              <a:t>   </a:t>
            </a:r>
            <a:r>
              <a:rPr lang="en-US" altLang="zh-CN" sz="2200" dirty="0" err="1"/>
              <a:t>tè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46D8FA-D4CC-BD4E-9F5A-57BFEF9BCCDD}"/>
              </a:ext>
            </a:extLst>
          </p:cNvPr>
          <p:cNvSpPr txBox="1"/>
          <p:nvPr/>
        </p:nvSpPr>
        <p:spPr>
          <a:xfrm>
            <a:off x="3542552" y="6386387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chǒu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319FD2-2E86-394D-8271-AD4152015989}"/>
              </a:ext>
            </a:extLst>
          </p:cNvPr>
          <p:cNvSpPr txBox="1"/>
          <p:nvPr/>
        </p:nvSpPr>
        <p:spPr>
          <a:xfrm>
            <a:off x="8405395" y="1583233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建议在此处插入一张网上和现实中外形差距巨大的图片。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99ED66-B8E3-E54F-8ECB-6566913E64E1}"/>
              </a:ext>
            </a:extLst>
          </p:cNvPr>
          <p:cNvSpPr txBox="1"/>
          <p:nvPr/>
        </p:nvSpPr>
        <p:spPr>
          <a:xfrm>
            <a:off x="5288815" y="907367"/>
            <a:ext cx="2757905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建议在此处插入一张布拉德皮特的照片。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8668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B0D0B-75C6-7F4A-8025-B2E36C43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虚拟     幻想     理想     现实     真实     差距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AACAAF-454D-BF4A-BC3B-CCCDA5846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35" y="1087276"/>
            <a:ext cx="11353729" cy="5770724"/>
          </a:xfrm>
        </p:spPr>
        <p:txBody>
          <a:bodyPr>
            <a:normAutofit/>
          </a:bodyPr>
          <a:lstStyle/>
          <a:p>
            <a:pPr marL="574675" indent="-574675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通过交友软件找男女朋友可能会产生什么问题？
你觉得网恋可能会产生什么问题？
你觉得网恋和现实生活中的恋爱有什么不同？</a:t>
            </a:r>
            <a:endParaRPr lang="en-US" altLang="zh-CN" dirty="0"/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4400" dirty="0">
                <a:solidFill>
                  <a:srgbClr val="0070C0"/>
                </a:solidFill>
                <a:cs typeface="+mj-cs"/>
              </a:rPr>
              <a:t>真诚</a:t>
            </a:r>
            <a:endParaRPr lang="en-US" altLang="zh-CN" sz="4400" dirty="0">
              <a:solidFill>
                <a:srgbClr val="0070C0"/>
              </a:solidFill>
              <a:cs typeface="+mj-cs"/>
            </a:endParaRPr>
          </a:p>
          <a:p>
            <a:pPr marL="519113" indent="-519113">
              <a:lnSpc>
                <a:spcPct val="110000"/>
              </a:lnSpc>
              <a:buFont typeface="+mj-lt"/>
              <a:buAutoNum type="arabicPeriod"/>
            </a:pPr>
            <a:r>
              <a:rPr lang="zh-CN" altLang="en-US" dirty="0"/>
              <a:t>在你的朋友中，你觉得谁是一个真诚的人？ 为什么？
在与人交往的过程中，你觉得真诚是最重要的吗？ 为什么？ 如果不是，那什么才是最重要的？为什么？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707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975FA-138F-5C44-9C97-D80328CC3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8308" y="209603"/>
            <a:ext cx="6550737" cy="882907"/>
          </a:xfrm>
        </p:spPr>
        <p:txBody>
          <a:bodyPr/>
          <a:lstStyle/>
          <a:p>
            <a:r>
              <a:rPr lang="zh-CN" altLang="en-US" dirty="0"/>
              <a:t>以为 </a:t>
            </a:r>
            <a:r>
              <a:rPr lang="en-US" dirty="0"/>
              <a:t>VS </a:t>
            </a:r>
            <a:r>
              <a:rPr lang="zh-CN" altLang="en-US" dirty="0"/>
              <a:t>认为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40FA5-1699-2B44-8045-B86657446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9" y="1087275"/>
            <a:ext cx="11510345" cy="5561122"/>
          </a:xfrm>
        </p:spPr>
        <p:txBody>
          <a:bodyPr>
            <a:normAutofit fontScale="92500"/>
          </a:bodyPr>
          <a:lstStyle/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我本来</a:t>
            </a:r>
            <a:r>
              <a:rPr lang="en-US" altLang="zh-CN" dirty="0"/>
              <a:t>____</a:t>
            </a:r>
            <a:r>
              <a:rPr lang="zh-CN" altLang="en-US" dirty="0"/>
              <a:t>她喜欢我，可后来我才发现在她眼里我只是一个工具人。
我</a:t>
            </a:r>
            <a:r>
              <a:rPr lang="en-US" altLang="zh-CN" dirty="0"/>
              <a:t>____</a:t>
            </a:r>
            <a:r>
              <a:rPr lang="zh-CN" altLang="en-US" dirty="0"/>
              <a:t>网恋可以帮助社交圈比较小的人找到合适的另一半。
我</a:t>
            </a:r>
            <a:r>
              <a:rPr lang="en-US" altLang="zh-CN" dirty="0"/>
              <a:t>____</a:t>
            </a:r>
            <a:r>
              <a:rPr lang="zh-CN" altLang="en-US" dirty="0"/>
              <a:t>你不喜欢相亲，你后来为什么又去了？
课文的作者</a:t>
            </a:r>
            <a:r>
              <a:rPr lang="en-US" altLang="zh-CN" dirty="0"/>
              <a:t>____</a:t>
            </a:r>
            <a:r>
              <a:rPr lang="zh-CN" altLang="en-US" dirty="0"/>
              <a:t>网恋成功与否关键看网恋双方的初衷是什么。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B76836-8088-F046-93A8-F91A1DBFEA6E}"/>
              </a:ext>
            </a:extLst>
          </p:cNvPr>
          <p:cNvSpPr txBox="1"/>
          <p:nvPr/>
        </p:nvSpPr>
        <p:spPr>
          <a:xfrm>
            <a:off x="1212955" y="386829"/>
            <a:ext cx="32455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highlight>
                  <a:srgbClr val="FFFF00"/>
                </a:highlight>
              </a:rPr>
              <a:t>mistakenly</a:t>
            </a:r>
            <a:r>
              <a:rPr lang="zh-CN" altLang="en-US" sz="2800" dirty="0">
                <a:highlight>
                  <a:srgbClr val="FFFF00"/>
                </a:highlight>
              </a:rPr>
              <a:t> </a:t>
            </a:r>
            <a:r>
              <a:rPr lang="en-US" altLang="zh-CN" sz="2800" dirty="0">
                <a:highlight>
                  <a:srgbClr val="FFFF00"/>
                </a:highlight>
              </a:rPr>
              <a:t>think</a:t>
            </a:r>
            <a:r>
              <a:rPr lang="zh-CN" altLang="en-US" sz="2800" dirty="0">
                <a:highlight>
                  <a:srgbClr val="FFFF00"/>
                </a:highlight>
              </a:rPr>
              <a:t> </a:t>
            </a:r>
            <a:r>
              <a:rPr lang="en-US" altLang="zh-CN" sz="2800" dirty="0">
                <a:highlight>
                  <a:srgbClr val="FFFF00"/>
                </a:highlight>
              </a:rPr>
              <a:t>that</a:t>
            </a:r>
            <a:endParaRPr lang="en-US" sz="2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7256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A8D9-E3E7-2B4D-A579-C6BB4D4D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目的</a:t>
            </a:r>
            <a:r>
              <a:rPr lang="zh-CN" altLang="en-US" dirty="0"/>
              <a:t> </a:t>
            </a:r>
            <a:r>
              <a:rPr lang="en-US" altLang="zh-CN" dirty="0"/>
              <a:t>intention</a:t>
            </a:r>
            <a:r>
              <a:rPr lang="zh-CN" altLang="en-US" dirty="0"/>
              <a:t> </a:t>
            </a:r>
            <a:r>
              <a:rPr lang="en-US" altLang="zh-CN" dirty="0"/>
              <a:t>VS</a:t>
            </a:r>
            <a:r>
              <a:rPr lang="zh-CN" altLang="en-US" dirty="0"/>
              <a:t> 目标 </a:t>
            </a:r>
            <a:r>
              <a:rPr lang="en-US" altLang="zh-CN" dirty="0"/>
              <a:t>objective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04A1C-CC57-A146-BFA9-73C0BA696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5"/>
            <a:ext cx="11025266" cy="5943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目的：</a:t>
            </a:r>
            <a:r>
              <a:rPr lang="en-US" sz="3200" dirty="0"/>
              <a:t>emphasize the reason/intention</a:t>
            </a:r>
          </a:p>
          <a:p>
            <a:pPr marL="0" indent="0">
              <a:buNone/>
            </a:pPr>
            <a:r>
              <a:rPr lang="zh-CN" altLang="en-US" dirty="0"/>
              <a:t>目标：</a:t>
            </a:r>
            <a:r>
              <a:rPr lang="en-US" sz="3200" dirty="0"/>
              <a:t>emphasize the direction/result</a:t>
            </a:r>
          </a:p>
          <a:p>
            <a:pPr marL="515938" indent="-515938">
              <a:buFont typeface="+mj-lt"/>
              <a:buAutoNum type="arabicPeriod"/>
            </a:pPr>
            <a:r>
              <a:rPr lang="zh-CN" altLang="en-US" dirty="0"/>
              <a:t>你为什么偷了她的电脑？ 你到底有什么</a:t>
            </a:r>
            <a:r>
              <a:rPr lang="en-US" altLang="zh-CN" dirty="0"/>
              <a:t>_____</a:t>
            </a:r>
            <a:r>
              <a:rPr lang="zh-CN" altLang="en-US" dirty="0"/>
              <a:t>？
这一课的教学</a:t>
            </a:r>
            <a:r>
              <a:rPr lang="en-US" altLang="zh-CN" dirty="0"/>
              <a:t>____</a:t>
            </a:r>
            <a:r>
              <a:rPr lang="zh-CN" altLang="en-US" dirty="0"/>
              <a:t>是学生可以了解中国的婚恋文化。
你为什么欺骗我？ 你有什么</a:t>
            </a:r>
            <a:r>
              <a:rPr lang="en-US" altLang="zh-CN" dirty="0"/>
              <a:t>____</a:t>
            </a:r>
            <a:r>
              <a:rPr lang="zh-CN" altLang="en-US" dirty="0"/>
              <a:t>？
他今年的</a:t>
            </a:r>
            <a:r>
              <a:rPr lang="en-US" altLang="zh-CN" dirty="0"/>
              <a:t>____</a:t>
            </a:r>
            <a:r>
              <a:rPr lang="zh-CN" altLang="en-US" dirty="0"/>
              <a:t>是每门功课都得</a:t>
            </a:r>
            <a:r>
              <a:rPr lang="en-US" altLang="zh-CN" dirty="0"/>
              <a:t>A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55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7A3C-A5F9-014A-94A1-4F7E9AF0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628" y="78379"/>
            <a:ext cx="10515600" cy="796834"/>
          </a:xfrm>
        </p:spPr>
        <p:txBody>
          <a:bodyPr/>
          <a:lstStyle/>
          <a:p>
            <a:r>
              <a:rPr lang="en-US" altLang="zh-CN" dirty="0"/>
              <a:t>S+</a:t>
            </a:r>
            <a:r>
              <a:rPr lang="zh-CN" altLang="en-US" dirty="0"/>
              <a:t>确实</a:t>
            </a:r>
            <a:r>
              <a:rPr lang="en-US" altLang="zh-CN" sz="3300" dirty="0"/>
              <a:t>indeed</a:t>
            </a:r>
            <a:r>
              <a:rPr lang="zh-CN" altLang="en-US" sz="3300" dirty="0"/>
              <a:t> </a:t>
            </a:r>
            <a:r>
              <a:rPr lang="en-US" altLang="zh-CN" sz="3300" dirty="0"/>
              <a:t>+</a:t>
            </a:r>
            <a:r>
              <a:rPr lang="zh-CN" altLang="en-US" sz="3300" dirty="0"/>
              <a:t> </a:t>
            </a:r>
            <a:r>
              <a:rPr lang="en-US" altLang="zh-CN" sz="3300" dirty="0"/>
              <a:t>(</a:t>
            </a:r>
            <a:r>
              <a:rPr lang="zh-CN" altLang="en-US" sz="3300" dirty="0"/>
              <a:t>不</a:t>
            </a:r>
            <a:r>
              <a:rPr lang="en-US" altLang="zh-CN" sz="3300" dirty="0"/>
              <a:t>/</a:t>
            </a:r>
            <a:r>
              <a:rPr lang="zh-CN" altLang="en-US" sz="3300" dirty="0"/>
              <a:t>没</a:t>
            </a:r>
            <a:r>
              <a:rPr lang="en-US" altLang="zh-CN" sz="3300" dirty="0"/>
              <a:t>)</a:t>
            </a:r>
            <a:r>
              <a:rPr lang="zh-CN" altLang="en-US" sz="3300" dirty="0"/>
              <a:t> </a:t>
            </a:r>
            <a:r>
              <a:rPr lang="en-US" altLang="zh-CN" sz="3300" dirty="0"/>
              <a:t>+</a:t>
            </a:r>
            <a:r>
              <a:rPr lang="zh-CN" altLang="en-US" sz="3300" dirty="0"/>
              <a:t> </a:t>
            </a:r>
            <a:r>
              <a:rPr lang="en-US" altLang="zh-CN" sz="3300" dirty="0"/>
              <a:t>V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12B81-6E59-AF4B-A8CA-4C8489B98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32" y="875213"/>
            <a:ext cx="10515600" cy="606116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A</a:t>
            </a:r>
            <a:r>
              <a:rPr lang="zh-CN" altLang="en-US" dirty="0"/>
              <a:t>：听说妈对你期望很高？
</a:t>
            </a:r>
            <a:r>
              <a:rPr lang="en-US" altLang="zh-CN" dirty="0"/>
              <a:t>B</a:t>
            </a:r>
            <a:r>
              <a:rPr lang="zh-CN" altLang="en-US" dirty="0"/>
              <a:t>：确实很高，她希望我能上哈佛。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70C0"/>
                </a:solidFill>
              </a:rPr>
              <a:t>Use </a:t>
            </a:r>
            <a:r>
              <a:rPr lang="zh-CN" altLang="en-US" sz="3200" dirty="0">
                <a:solidFill>
                  <a:srgbClr val="0070C0"/>
                </a:solidFill>
              </a:rPr>
              <a:t>确实 </a:t>
            </a:r>
            <a:r>
              <a:rPr lang="en-US" sz="3200" dirty="0">
                <a:solidFill>
                  <a:srgbClr val="0070C0"/>
                </a:solidFill>
              </a:rPr>
              <a:t>to respond to the following scenario: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A：</a:t>
            </a:r>
            <a:r>
              <a:rPr lang="zh-CN" altLang="en-US" dirty="0"/>
              <a:t>听说你和网恋对象见面以后觉得很失望？
</a:t>
            </a:r>
            <a:r>
              <a:rPr lang="en-US" dirty="0"/>
              <a:t>B：</a:t>
            </a:r>
            <a:r>
              <a:rPr lang="zh-CN" altLang="en-US" dirty="0"/>
              <a:t>确实</a:t>
            </a:r>
            <a:r>
              <a:rPr lang="en-US" altLang="zh-CN" dirty="0"/>
              <a:t>...,......</a:t>
            </a:r>
            <a:r>
              <a:rPr lang="zh-CN" altLang="en-US" dirty="0"/>
              <a:t>。
</a:t>
            </a:r>
            <a:r>
              <a:rPr lang="en-US" dirty="0"/>
              <a:t>A：</a:t>
            </a:r>
            <a:r>
              <a:rPr lang="zh-CN" altLang="en-US" dirty="0"/>
              <a:t>我觉得网恋不太安全。
</a:t>
            </a:r>
            <a:r>
              <a:rPr lang="en-US" dirty="0"/>
              <a:t>B: ......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E03363-7863-204B-84B4-801D59DF13CA}"/>
              </a:ext>
            </a:extLst>
          </p:cNvPr>
          <p:cNvSpPr txBox="1">
            <a:spLocks/>
          </p:cNvSpPr>
          <p:nvPr/>
        </p:nvSpPr>
        <p:spPr>
          <a:xfrm>
            <a:off x="4258491" y="5425440"/>
            <a:ext cx="7783001" cy="14064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dirty="0"/>
              <a:t>A</a:t>
            </a:r>
            <a:r>
              <a:rPr lang="en-US" altLang="zh-CN" dirty="0"/>
              <a:t>:</a:t>
            </a:r>
            <a:r>
              <a:rPr lang="zh-CN" altLang="en-US" dirty="0"/>
              <a:t> 听说你父母从来不用社交软件？
</a:t>
            </a:r>
            <a:r>
              <a:rPr lang="en-US" dirty="0"/>
              <a:t>B: ......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5D025E-8531-EF45-98E6-A0109F1CBDE5}"/>
              </a:ext>
            </a:extLst>
          </p:cNvPr>
          <p:cNvSpPr txBox="1"/>
          <p:nvPr/>
        </p:nvSpPr>
        <p:spPr>
          <a:xfrm>
            <a:off x="6096000" y="2194560"/>
            <a:ext cx="869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hā</a:t>
            </a:r>
            <a:r>
              <a:rPr lang="zh-CN" altLang="en-US" dirty="0"/>
              <a:t>     </a:t>
            </a:r>
            <a:r>
              <a:rPr lang="en-US" altLang="zh-CN" dirty="0" err="1"/>
              <a:t>fó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6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14C3B-7A7B-714D-800C-4CAF03400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彻底</a:t>
            </a:r>
            <a:r>
              <a:rPr lang="zh-CN" altLang="en-US" dirty="0"/>
              <a:t> </a:t>
            </a:r>
            <a:r>
              <a:rPr lang="en-US" altLang="zh-CN" dirty="0"/>
              <a:t>V</a:t>
            </a:r>
            <a:r>
              <a:rPr lang="zh-CN" altLang="en-US" dirty="0"/>
              <a:t> </a:t>
            </a:r>
            <a:r>
              <a:rPr lang="en-US" altLang="zh-CN" dirty="0"/>
              <a:t>(</a:t>
            </a:r>
            <a:r>
              <a:rPr lang="zh-CN" altLang="en-US" dirty="0"/>
              <a:t>了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B5EFA-1B8A-7143-8B6F-3FA3BCD3DD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405" y="1106637"/>
            <a:ext cx="10924504" cy="4644725"/>
          </a:xfrm>
        </p:spPr>
        <p:txBody>
          <a:bodyPr/>
          <a:lstStyle/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当我看到我的网恋对象的时候，</a:t>
            </a:r>
            <a:endParaRPr lang="en-US" altLang="zh-CN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3200" dirty="0"/>
              <a:t>m</a:t>
            </a:r>
            <a:r>
              <a:rPr lang="en-US" sz="3200" dirty="0"/>
              <a:t>y illusion is </a:t>
            </a:r>
            <a:r>
              <a:rPr lang="en-US" sz="3200" dirty="0">
                <a:solidFill>
                  <a:srgbClr val="0070C0"/>
                </a:solidFill>
              </a:rPr>
              <a:t>completely</a:t>
            </a:r>
            <a:r>
              <a:rPr lang="en-US" sz="3200" dirty="0"/>
              <a:t> shattered (</a:t>
            </a:r>
            <a:r>
              <a:rPr lang="zh-CN" altLang="en-US" sz="3400" dirty="0"/>
              <a:t>破灭了</a:t>
            </a:r>
            <a:r>
              <a:rPr lang="en-US" altLang="zh-CN" sz="3200" dirty="0"/>
              <a:t>).</a:t>
            </a:r>
          </a:p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我考试以前没准备，看到试题的时候我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</a:p>
          <a:p>
            <a:pPr marL="412750" indent="-641350"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过年以前，</a:t>
            </a:r>
            <a:r>
              <a:rPr lang="en-US" sz="3200" dirty="0"/>
              <a:t>we clean the room thoroughly.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A132C9-86F3-0E42-836A-0EDCF288A65E}"/>
              </a:ext>
            </a:extLst>
          </p:cNvPr>
          <p:cNvSpPr txBox="1"/>
          <p:nvPr/>
        </p:nvSpPr>
        <p:spPr>
          <a:xfrm>
            <a:off x="5129677" y="4558670"/>
            <a:ext cx="55194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我们会把房间彻底打扫一下。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00DE4D-2685-2B40-BDCE-64AF7C7D7587}"/>
              </a:ext>
            </a:extLst>
          </p:cNvPr>
          <p:cNvSpPr txBox="1"/>
          <p:nvPr/>
        </p:nvSpPr>
        <p:spPr>
          <a:xfrm>
            <a:off x="10587823" y="2893355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傻眼了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8CA6DF-0AA6-9346-834A-85628129E9CA}"/>
              </a:ext>
            </a:extLst>
          </p:cNvPr>
          <p:cNvSpPr txBox="1"/>
          <p:nvPr/>
        </p:nvSpPr>
        <p:spPr>
          <a:xfrm>
            <a:off x="6219272" y="2524023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pò</a:t>
            </a:r>
            <a:r>
              <a:rPr lang="zh-CN" altLang="en-US" dirty="0"/>
              <a:t>  </a:t>
            </a:r>
            <a:r>
              <a:rPr lang="en-US" altLang="zh-CN" dirty="0" err="1"/>
              <a:t>miè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F2011B-0B65-6443-91C7-D271AB5ED862}"/>
              </a:ext>
            </a:extLst>
          </p:cNvPr>
          <p:cNvSpPr txBox="1"/>
          <p:nvPr/>
        </p:nvSpPr>
        <p:spPr>
          <a:xfrm>
            <a:off x="6878844" y="930986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建议在此处插入一张网上和现实中外形差距巨大的图片。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69B40E-9647-334D-B1C8-0534525FD422}"/>
              </a:ext>
            </a:extLst>
          </p:cNvPr>
          <p:cNvSpPr txBox="1"/>
          <p:nvPr/>
        </p:nvSpPr>
        <p:spPr>
          <a:xfrm>
            <a:off x="8265684" y="2170977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建议在此处插入一张考试时傻眼的图片。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5F48D-FCBA-A140-BEBD-B949A8EA3517}"/>
              </a:ext>
            </a:extLst>
          </p:cNvPr>
          <p:cNvSpPr txBox="1"/>
          <p:nvPr/>
        </p:nvSpPr>
        <p:spPr>
          <a:xfrm>
            <a:off x="1457214" y="4949531"/>
            <a:ext cx="354676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建议在此处插入一张年前大扫除的图片。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065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F9E03-2434-B547-ABC5-DFDE230D3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完美无瑕      彼此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B3710-DB73-9F4E-A404-0519E1CFD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3129" y="1217307"/>
            <a:ext cx="8005425" cy="5431090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她的照片之所以看起來</a:t>
            </a:r>
            <a:r>
              <a:rPr lang="en-US" altLang="zh-CN" dirty="0"/>
              <a:t>_____</a:t>
            </a:r>
            <a:r>
              <a:rPr lang="zh-CN" altLang="en-US" dirty="0"/>
              <a:t>，是因为她使用了</a:t>
            </a:r>
            <a:r>
              <a:rPr lang="zh-CN" altLang="en-US" u="sng" dirty="0"/>
              <a:t>美颜</a:t>
            </a:r>
            <a:r>
              <a:rPr lang="zh-CN" altLang="en-US" dirty="0"/>
              <a:t>软件。</a:t>
            </a:r>
          </a:p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视频聊天的時候，美颜软件 </a:t>
            </a:r>
            <a:r>
              <a:rPr lang="en-US" sz="3200" dirty="0"/>
              <a:t>can make </a:t>
            </a:r>
            <a:r>
              <a:rPr lang="en-US" sz="3200" dirty="0">
                <a:solidFill>
                  <a:srgbClr val="0070C0"/>
                </a:solidFill>
              </a:rPr>
              <a:t>each other </a:t>
            </a:r>
            <a:r>
              <a:rPr lang="en-US" sz="3200" dirty="0"/>
              <a:t>look flawless.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We are very close(</a:t>
            </a:r>
            <a:r>
              <a:rPr lang="zh-CN" altLang="en-US" dirty="0"/>
              <a:t>亲密</a:t>
            </a:r>
            <a:r>
              <a:rPr lang="en-US" altLang="zh-CN" dirty="0"/>
              <a:t>) </a:t>
            </a:r>
            <a:r>
              <a:rPr lang="en-US" dirty="0"/>
              <a:t>to each other.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BDB510-0441-2F4E-A2E7-D689A8EED7B7}"/>
              </a:ext>
            </a:extLst>
          </p:cNvPr>
          <p:cNvSpPr txBox="1"/>
          <p:nvPr/>
        </p:nvSpPr>
        <p:spPr>
          <a:xfrm>
            <a:off x="7174087" y="2752936"/>
            <a:ext cx="110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         </a:t>
            </a:r>
            <a:r>
              <a:rPr lang="en-US" altLang="zh-CN" dirty="0"/>
              <a:t>face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B56AA9-3878-7C4E-AE01-FE7E14F904EC}"/>
              </a:ext>
            </a:extLst>
          </p:cNvPr>
          <p:cNvSpPr txBox="1"/>
          <p:nvPr/>
        </p:nvSpPr>
        <p:spPr>
          <a:xfrm>
            <a:off x="4545874" y="5695976"/>
            <a:ext cx="61863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我们彼此（之间）非常亲密。
</a:t>
            </a:r>
            <a:endParaRPr lang="en-US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706F2F-27B6-D64D-9B62-140261BA8FEA}"/>
              </a:ext>
            </a:extLst>
          </p:cNvPr>
          <p:cNvSpPr txBox="1"/>
          <p:nvPr/>
        </p:nvSpPr>
        <p:spPr>
          <a:xfrm>
            <a:off x="303704" y="1388186"/>
            <a:ext cx="3044671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建议在此处插入一张网恋奔现的图片。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9268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668A3-B96E-DB4D-8086-AD8D835BE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0429" y="1391776"/>
            <a:ext cx="7511142" cy="1446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形容男性的</a:t>
            </a:r>
            <a:r>
              <a:rPr lang="zh-CN" altLang="en-US" dirty="0"/>
              <a:t>？                    形容女性的？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11D044-7CAA-9346-9A53-6C1C77D4CF17}"/>
              </a:ext>
            </a:extLst>
          </p:cNvPr>
          <p:cNvSpPr txBox="1"/>
          <p:nvPr/>
        </p:nvSpPr>
        <p:spPr>
          <a:xfrm>
            <a:off x="10463348" y="117567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ǎi</a:t>
            </a:r>
            <a:r>
              <a:rPr lang="zh-CN" altLang="en-US" dirty="0"/>
              <a:t>     </a:t>
            </a:r>
            <a:r>
              <a:rPr lang="en-US" altLang="zh-CN" dirty="0" err="1"/>
              <a:t>cuó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DE98B3-1757-A446-9E8C-C17A687275A0}"/>
              </a:ext>
            </a:extLst>
          </p:cNvPr>
          <p:cNvSpPr txBox="1"/>
          <p:nvPr/>
        </p:nvSpPr>
        <p:spPr>
          <a:xfrm>
            <a:off x="1842057" y="118163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luó</a:t>
            </a:r>
            <a:r>
              <a:rPr lang="zh-CN" altLang="en-US" dirty="0"/>
              <a:t>    </a:t>
            </a:r>
            <a:r>
              <a:rPr lang="en-US" altLang="zh-CN" dirty="0" err="1"/>
              <a:t>lì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C4CC395-6844-9A4F-8794-1A44EB369664}"/>
              </a:ext>
            </a:extLst>
          </p:cNvPr>
          <p:cNvSpPr txBox="1">
            <a:spLocks/>
          </p:cNvSpPr>
          <p:nvPr/>
        </p:nvSpPr>
        <p:spPr>
          <a:xfrm>
            <a:off x="39190" y="306040"/>
            <a:ext cx="1232262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大妈 、萝莉、白马王子、高富帅、抠脚大汉、矮矬穷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FAC3F8-C022-454D-87DF-D5886D69E983}"/>
              </a:ext>
            </a:extLst>
          </p:cNvPr>
          <p:cNvSpPr txBox="1"/>
          <p:nvPr/>
        </p:nvSpPr>
        <p:spPr>
          <a:xfrm>
            <a:off x="3976820" y="3678909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8602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0669-F461-7544-9647-BD7FC8286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婚礼     新郎   新娘    请帖    仪式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762BDF-0D66-134A-9940-A58FE1291BC0}"/>
              </a:ext>
            </a:extLst>
          </p:cNvPr>
          <p:cNvSpPr txBox="1"/>
          <p:nvPr/>
        </p:nvSpPr>
        <p:spPr>
          <a:xfrm>
            <a:off x="1259584" y="926277"/>
            <a:ext cx="31290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lǐ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54EF47-70C8-FA4D-BE52-77B24B182977}"/>
              </a:ext>
            </a:extLst>
          </p:cNvPr>
          <p:cNvSpPr txBox="1"/>
          <p:nvPr/>
        </p:nvSpPr>
        <p:spPr>
          <a:xfrm>
            <a:off x="2834528" y="877066"/>
            <a:ext cx="66396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láng</a:t>
            </a:r>
            <a:endParaRPr lang="en-US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59F803-8B60-A341-BEFC-E5696EACECE9}"/>
              </a:ext>
            </a:extLst>
          </p:cNvPr>
          <p:cNvSpPr txBox="1"/>
          <p:nvPr/>
        </p:nvSpPr>
        <p:spPr>
          <a:xfrm>
            <a:off x="4354809" y="877066"/>
            <a:ext cx="81144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niáng</a:t>
            </a:r>
            <a:endParaRPr lang="en-US" sz="22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E78667-0384-CD42-B750-7B29A2B8FF3F}"/>
              </a:ext>
            </a:extLst>
          </p:cNvPr>
          <p:cNvSpPr txBox="1"/>
          <p:nvPr/>
        </p:nvSpPr>
        <p:spPr>
          <a:xfrm>
            <a:off x="6162676" y="877065"/>
            <a:ext cx="4844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tiě</a:t>
            </a:r>
            <a:endParaRPr lang="en-US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E92901-27C4-3C45-8918-3384E30E6C8B}"/>
              </a:ext>
            </a:extLst>
          </p:cNvPr>
          <p:cNvSpPr txBox="1"/>
          <p:nvPr/>
        </p:nvSpPr>
        <p:spPr>
          <a:xfrm>
            <a:off x="7346006" y="880619"/>
            <a:ext cx="37702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yí</a:t>
            </a:r>
            <a:endParaRPr lang="en-US" sz="2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06ABC7-00CF-044B-980E-A843EDA645C2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 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219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D078F-EAEB-1440-BA24-EF9D99CF9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晚宴     宾客     亲戚     礼物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E1AF5-03DC-E045-A0C1-0295F73B3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410789"/>
            <a:ext cx="10515600" cy="43212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BCF765-2985-4F42-ACE3-D805A59E9A25}"/>
              </a:ext>
            </a:extLst>
          </p:cNvPr>
          <p:cNvSpPr txBox="1"/>
          <p:nvPr/>
        </p:nvSpPr>
        <p:spPr>
          <a:xfrm>
            <a:off x="1186828" y="832643"/>
            <a:ext cx="5907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yàn</a:t>
            </a:r>
            <a:endParaRPr lang="en-US" sz="2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E33339-5632-134B-8923-34541870B87D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 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925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D6B52A-B886-F046-9038-F9F22707D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009" y="548641"/>
            <a:ext cx="11405981" cy="6309359"/>
          </a:xfrm>
        </p:spPr>
        <p:txBody>
          <a:bodyPr>
            <a:normAutofit/>
          </a:bodyPr>
          <a:lstStyle/>
          <a:p>
            <a:r>
              <a:rPr lang="zh-CN" altLang="en-US" dirty="0"/>
              <a:t>请帖</a:t>
            </a:r>
            <a:endParaRPr lang="en-US" dirty="0"/>
          </a:p>
          <a:p>
            <a:r>
              <a:rPr lang="en-US" dirty="0"/>
              <a:t>A</a:t>
            </a:r>
            <a:r>
              <a:rPr lang="zh-CN" altLang="en-US" dirty="0"/>
              <a:t> 给 </a:t>
            </a:r>
            <a:r>
              <a:rPr lang="en-US" dirty="0"/>
              <a:t>B </a:t>
            </a:r>
            <a:r>
              <a:rPr lang="zh-CN" altLang="en-US" dirty="0"/>
              <a:t>发请帖</a:t>
            </a:r>
            <a:endParaRPr lang="en-US" altLang="zh-CN" dirty="0"/>
          </a:p>
          <a:p>
            <a:r>
              <a:rPr lang="en-US" sz="3000" dirty="0"/>
              <a:t>B</a:t>
            </a:r>
            <a:r>
              <a:rPr lang="en-US" altLang="zh-CN" sz="3000" dirty="0"/>
              <a:t>efore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wedding,</a:t>
            </a:r>
            <a:r>
              <a:rPr lang="zh-CN" altLang="en-US" sz="3000" dirty="0"/>
              <a:t> </a:t>
            </a:r>
            <a:r>
              <a:rPr lang="en-US" sz="3000" dirty="0"/>
              <a:t>the bride and groom will send invitations to the guests.</a:t>
            </a:r>
          </a:p>
          <a:p>
            <a:r>
              <a:rPr lang="en-US" sz="3000" dirty="0"/>
              <a:t>I</a:t>
            </a:r>
            <a:r>
              <a:rPr lang="zh-CN" altLang="en-US" sz="3000" dirty="0"/>
              <a:t> </a:t>
            </a:r>
            <a:r>
              <a:rPr lang="en-US" altLang="zh-CN" sz="3000" dirty="0"/>
              <a:t>received</a:t>
            </a:r>
            <a:r>
              <a:rPr lang="zh-CN" altLang="en-US" sz="3000" dirty="0"/>
              <a:t> </a:t>
            </a:r>
            <a:r>
              <a:rPr lang="en-US" altLang="zh-CN" sz="3000" dirty="0"/>
              <a:t>my</a:t>
            </a:r>
            <a:r>
              <a:rPr lang="zh-CN" altLang="en-US" sz="3000" dirty="0"/>
              <a:t> 表姐</a:t>
            </a:r>
            <a:r>
              <a:rPr lang="en-US" altLang="zh-CN" sz="3000" dirty="0"/>
              <a:t>’s</a:t>
            </a:r>
            <a:r>
              <a:rPr lang="zh-CN" altLang="en-US" sz="3000" dirty="0"/>
              <a:t> </a:t>
            </a:r>
            <a:r>
              <a:rPr lang="en-US" altLang="zh-CN" sz="3000" dirty="0"/>
              <a:t>wedding</a:t>
            </a:r>
            <a:r>
              <a:rPr lang="zh-CN" altLang="en-US" sz="3000" dirty="0"/>
              <a:t> </a:t>
            </a:r>
            <a:r>
              <a:rPr lang="en-US" altLang="zh-CN" sz="3000" dirty="0"/>
              <a:t>invitation</a:t>
            </a:r>
            <a:r>
              <a:rPr lang="zh-CN" altLang="en-US" sz="3000" dirty="0"/>
              <a:t> </a:t>
            </a:r>
            <a:r>
              <a:rPr lang="en-US" altLang="zh-CN" sz="3000" dirty="0"/>
              <a:t>last</a:t>
            </a:r>
            <a:r>
              <a:rPr lang="zh-CN" altLang="en-US" sz="3000" dirty="0"/>
              <a:t> </a:t>
            </a:r>
            <a:r>
              <a:rPr lang="en-US" altLang="zh-CN" sz="3000" dirty="0"/>
              <a:t>week.</a:t>
            </a:r>
            <a:endParaRPr lang="en-US" sz="3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15FE10-2D49-F74D-99C0-E0CFFD1BA028}"/>
              </a:ext>
            </a:extLst>
          </p:cNvPr>
          <p:cNvSpPr txBox="1"/>
          <p:nvPr/>
        </p:nvSpPr>
        <p:spPr>
          <a:xfrm>
            <a:off x="4079690" y="457200"/>
            <a:ext cx="3546763" cy="43088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建议在此处插入请帖图片。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9226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57095-19F7-C141-9E24-DA8F2578F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193" y="378823"/>
            <a:ext cx="11490417" cy="6100354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dirty="0"/>
              <a:t>在中国，婚礼仪式一般中午开始，在你的国家呢？
在中国，宾客们参加婚礼的时候一般会吃午饭，在你的国家呢？
在你的国家，参加婚礼的时候，宾客们一般会给新郎新娘什么礼物？ 在中国呢？
在你的国家，参加婚礼的时候，宾客们一般会穿什么服装？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D18A22-99E8-DF4D-B4C9-60553DF5ED24}"/>
              </a:ext>
            </a:extLst>
          </p:cNvPr>
          <p:cNvSpPr txBox="1"/>
          <p:nvPr/>
        </p:nvSpPr>
        <p:spPr>
          <a:xfrm>
            <a:off x="8976707" y="3771900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建议在此处插入婚礼红包图片。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0999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5A262-2399-544E-8639-7D2824E1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907080" cy="882907"/>
          </a:xfrm>
        </p:spPr>
        <p:txBody>
          <a:bodyPr/>
          <a:lstStyle/>
          <a:p>
            <a:r>
              <a:rPr lang="zh-CN" altLang="en-US" dirty="0"/>
              <a:t>服装：婚纱     西装     晚礼服     中式礼服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D7E955-D8A8-5F4C-A1A0-3806444AB1A0}"/>
              </a:ext>
            </a:extLst>
          </p:cNvPr>
          <p:cNvSpPr txBox="1"/>
          <p:nvPr/>
        </p:nvSpPr>
        <p:spPr>
          <a:xfrm>
            <a:off x="1725110" y="342900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 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2316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A9A7A-4F69-6640-92B7-85A2F5B1D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2" y="466670"/>
            <a:ext cx="11606278" cy="4644725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拍照
拍婚纱照
</a:t>
            </a:r>
            <a:r>
              <a:rPr lang="en-US" sz="4400" dirty="0"/>
              <a:t>A </a:t>
            </a:r>
            <a:r>
              <a:rPr lang="zh-CN" altLang="en-US" sz="4400" dirty="0"/>
              <a:t>给 </a:t>
            </a:r>
            <a:r>
              <a:rPr lang="en-US" sz="4400" dirty="0"/>
              <a:t>B </a:t>
            </a:r>
            <a:r>
              <a:rPr lang="zh-CN" altLang="en-US" sz="4400" dirty="0"/>
              <a:t>拍婚纱照</a:t>
            </a:r>
            <a:endParaRPr lang="en-US" sz="4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FF966-6A5C-3C41-8BA8-0781A971A42D}"/>
              </a:ext>
            </a:extLst>
          </p:cNvPr>
          <p:cNvSpPr txBox="1"/>
          <p:nvPr/>
        </p:nvSpPr>
        <p:spPr>
          <a:xfrm>
            <a:off x="7462970" y="2983230"/>
            <a:ext cx="3546763" cy="14465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建议在此处放一些相关图片，出一张图片，请学生说一个词。 和学生根据图片用这些词做问答练习。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28365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B8C85-099A-7441-9FAC-B6890C5FA3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44" y="1113866"/>
            <a:ext cx="11488712" cy="4644725"/>
          </a:xfrm>
        </p:spPr>
        <p:txBody>
          <a:bodyPr/>
          <a:lstStyle/>
          <a:p>
            <a:pPr marL="574675" indent="-574675">
              <a:buFont typeface="+mj-lt"/>
              <a:buAutoNum type="arabicPeriod"/>
            </a:pPr>
            <a:r>
              <a:rPr lang="zh-CN" altLang="en-US" dirty="0"/>
              <a:t>在你的国家，新郎新娘什么时候拍婚纱照？ 在中国呢？
在美国的婚礼上，新郎新娘会穿什么服装？ 在中国呢？
你参加婚礼的时候会着盛装出席吗？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中国的宾客呢？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945D3E9-1322-974B-9CBF-5F985B475B7D}"/>
              </a:ext>
            </a:extLst>
          </p:cNvPr>
          <p:cNvSpPr txBox="1">
            <a:spLocks/>
          </p:cNvSpPr>
          <p:nvPr/>
        </p:nvSpPr>
        <p:spPr>
          <a:xfrm>
            <a:off x="1188512" y="5289319"/>
            <a:ext cx="1587423" cy="909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随便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3826B5-54A0-174C-B8F9-633AAAE9CB4E}"/>
              </a:ext>
            </a:extLst>
          </p:cNvPr>
          <p:cNvSpPr txBox="1"/>
          <p:nvPr/>
        </p:nvSpPr>
        <p:spPr>
          <a:xfrm>
            <a:off x="4164677" y="4691038"/>
            <a:ext cx="276190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建议在此处插入中国婚礼上宾客着装比较随便的图片。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1314BF-1573-5048-A4A2-2DEEA632C460}"/>
              </a:ext>
            </a:extLst>
          </p:cNvPr>
          <p:cNvSpPr txBox="1"/>
          <p:nvPr/>
        </p:nvSpPr>
        <p:spPr>
          <a:xfrm>
            <a:off x="9163397" y="2882230"/>
            <a:ext cx="2761903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建议在此处插入相关图片。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B99EC68-D6F6-5844-A96F-BD346FDBD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907080" cy="882907"/>
          </a:xfrm>
        </p:spPr>
        <p:txBody>
          <a:bodyPr/>
          <a:lstStyle/>
          <a:p>
            <a:r>
              <a:rPr lang="zh-CN" altLang="en-US" dirty="0"/>
              <a:t>服装：婚纱     西装     晚礼服     中式礼服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2190</TotalTime>
  <Words>1861</Words>
  <Application>Microsoft Macintosh PowerPoint</Application>
  <PresentationFormat>Widescreen</PresentationFormat>
  <Paragraphs>139</Paragraphs>
  <Slides>29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第七课 婚礼和网恋</vt:lpstr>
      <vt:lpstr>PowerPoint Presentation</vt:lpstr>
      <vt:lpstr>婚礼     新郎   新娘    请帖    仪式</vt:lpstr>
      <vt:lpstr>晚宴     宾客     亲戚     礼物</vt:lpstr>
      <vt:lpstr>PowerPoint Presentation</vt:lpstr>
      <vt:lpstr>PowerPoint Presentation</vt:lpstr>
      <vt:lpstr>服装：婚纱     西装     晚礼服     中式礼服</vt:lpstr>
      <vt:lpstr>PowerPoint Presentation</vt:lpstr>
      <vt:lpstr>服装：婚纱     西装     晚礼服     中式礼服</vt:lpstr>
      <vt:lpstr>着盛装出席          穿得比较随便，不太讲究</vt:lpstr>
      <vt:lpstr>排序 (arrange in order)</vt:lpstr>
      <vt:lpstr>PowerPoint Presentation</vt:lpstr>
      <vt:lpstr>祝福    吉利</vt:lpstr>
      <vt:lpstr>招待     提醒</vt:lpstr>
      <vt:lpstr>PowerPoint Presentation</vt:lpstr>
      <vt:lpstr>网恋   恋爱   下载   注册   应用软件   交友软件</vt:lpstr>
      <vt:lpstr>网恋   恋爱  交友   下载   注册 （应用）软件</vt:lpstr>
      <vt:lpstr>符合... 的要求/需求/条件/规定/标准/审美</vt:lpstr>
      <vt:lpstr>期望       希望       失望</vt:lpstr>
      <vt:lpstr>期望       希望       失望</vt:lpstr>
      <vt:lpstr>虚拟      现实    真实   差距     幻想     理想</vt:lpstr>
      <vt:lpstr>虚拟      现实      真实      差距      幻想     理想</vt:lpstr>
      <vt:lpstr>虚拟     幻想     理想     现实     真实     差距</vt:lpstr>
      <vt:lpstr>以为 VS 认为</vt:lpstr>
      <vt:lpstr>目的 intention VS 目标 objective</vt:lpstr>
      <vt:lpstr>S+确实indeed + (不/没) + V</vt:lpstr>
      <vt:lpstr>S 彻底 V (了)</vt:lpstr>
      <vt:lpstr>完美无瑕      彼此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Runqing Qi</cp:lastModifiedBy>
  <cp:revision>18</cp:revision>
  <dcterms:created xsi:type="dcterms:W3CDTF">2022-02-05T19:36:30Z</dcterms:created>
  <dcterms:modified xsi:type="dcterms:W3CDTF">2023-12-03T00:22:12Z</dcterms:modified>
</cp:coreProperties>
</file>