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84" r:id="rId1"/>
  </p:sldMasterIdLst>
  <p:notesMasterIdLst>
    <p:notesMasterId r:id="rId22"/>
  </p:notesMasterIdLst>
  <p:sldIdLst>
    <p:sldId id="256" r:id="rId2"/>
    <p:sldId id="257" r:id="rId3"/>
    <p:sldId id="270" r:id="rId4"/>
    <p:sldId id="261" r:id="rId5"/>
    <p:sldId id="275" r:id="rId6"/>
    <p:sldId id="265" r:id="rId7"/>
    <p:sldId id="266" r:id="rId8"/>
    <p:sldId id="269" r:id="rId9"/>
    <p:sldId id="271" r:id="rId10"/>
    <p:sldId id="260" r:id="rId11"/>
    <p:sldId id="259" r:id="rId12"/>
    <p:sldId id="274" r:id="rId13"/>
    <p:sldId id="267" r:id="rId14"/>
    <p:sldId id="268" r:id="rId15"/>
    <p:sldId id="277" r:id="rId16"/>
    <p:sldId id="272" r:id="rId17"/>
    <p:sldId id="278" r:id="rId18"/>
    <p:sldId id="280" r:id="rId19"/>
    <p:sldId id="279" r:id="rId20"/>
    <p:sldId id="283" r:id="rId2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588"/>
    <p:restoredTop sz="94694"/>
  </p:normalViewPr>
  <p:slideViewPr>
    <p:cSldViewPr snapToGrid="0" snapToObjects="1">
      <p:cViewPr varScale="1">
        <p:scale>
          <a:sx n="76" d="100"/>
          <a:sy n="76" d="100"/>
        </p:scale>
        <p:origin x="216" y="6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11D157E9-65A9-0B42-ACEE-6636C04C3293}" type="datetimeFigureOut">
              <a:rPr lang="en-US" smtClean="0"/>
              <a:t>12/2/23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F55729B-633D-6F45-B123-63374F2390C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4562144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120000"/>
              </a:lnSpc>
            </a:pPr>
            <a:r>
              <a:rPr lang="en-US" sz="1200" dirty="0" err="1"/>
              <a:t>在中國的婚禮上</a:t>
            </a:r>
            <a:r>
              <a:rPr lang="zh-CN" altLang="en-US" sz="1200" dirty="0"/>
              <a:t>，新娘會穿什麼服裝？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sz="1200" dirty="0"/>
              <a:t>不同的地方可能不一樣。</a:t>
            </a:r>
            <a:r>
              <a:rPr lang="zh-CN" altLang="en-US" sz="1200" dirty="0">
                <a:highlight>
                  <a:srgbClr val="FFFF00"/>
                </a:highlight>
              </a:rPr>
              <a:t>一般來說</a:t>
            </a:r>
            <a:r>
              <a:rPr lang="zh-CN" altLang="en-US" sz="1200" dirty="0"/>
              <a:t>，</a:t>
            </a:r>
            <a:r>
              <a:rPr lang="en-US" altLang="zh-CN" sz="1200" dirty="0"/>
              <a:t>……</a:t>
            </a: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E3730-99B2-3141-96EC-9B6AACDC4EE7}" type="slidenum">
              <a:rPr lang="en-US" smtClean="0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8492284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https://</a:t>
            </a:r>
            <a:r>
              <a:rPr lang="en-US" dirty="0" err="1"/>
              <a:t>zhuanlan.zhihu.com</a:t>
            </a:r>
            <a:r>
              <a:rPr lang="en-US" dirty="0"/>
              <a:t>/p/106599025#:~:text=%E4%B8%80%E8%88%AC%E5%A9%9A%E7%BA%B1%E7%85%A7%E4%BB%B7%E6%A0%BC%E5%9C%A8,%E4%BB%A5%E5%8F%8A%E4%B8%AA%E4%BA%BA%E9%9C%80%E6%B1%82%E5%90%88%E7%90%86%E9%80%89%E6%8B%A9%E3%80%82</a:t>
            </a:r>
          </a:p>
          <a:p>
            <a:endParaRPr lang="en-US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BFFE3730-99B2-3141-96EC-9B6AACDC4EE7}" type="slidenum">
              <a:rPr lang="en-US" smtClean="0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441118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err="1"/>
              <a:t>从这张开始没讲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CB89C4B-5163-B048-87CC-3E0EC4CD1BBD}" type="slidenum">
              <a:rPr lang="en-US" smtClean="0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698121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DC2DAC-F0E2-AD4E-9147-19B700274D9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1D5C7E-40ED-5041-A2D3-90B0CC315D3C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>
            <a:normAutofit/>
          </a:bodyPr>
          <a:lstStyle>
            <a:lvl1pPr marL="0" indent="0" algn="ctr">
              <a:buNone/>
              <a:defRPr sz="3200">
                <a:latin typeface="Times" pitchFamily="2" charset="0"/>
                <a:ea typeface="KaiTi" panose="02010609060101010101" pitchFamily="49" charset="-122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04C02C3-DC72-D94E-981C-2C22732E28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744EAA-FEB5-1545-9354-431874E664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0F227D9-F3FF-FA4C-98E5-EB6336BF37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736121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A91FA27-4B1B-8448-BE84-2DFA41B89B5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E64B318-A634-CA42-A7EA-68D0F55C927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87235F-930E-5C4F-B508-359E74A7EEE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6DB9B76-8BA8-5E43-9522-C53B8253C4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4D8D72E-DA0F-874C-AE6E-7A443109F4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081876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90CF8E27-2AD8-C941-9F65-F16E0D1DFA0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C822ADE-244D-6245-B488-6D54F7C51EB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F735486-542D-584D-8B8E-F4E426E603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95FF620-3354-3347-9C90-5D1E16EFCF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599AB7E-BB1D-A047-863D-F008B83998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587759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D5FF52-9798-2843-8771-155812194B0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0515600" cy="882907"/>
          </a:xfrm>
        </p:spPr>
        <p:txBody>
          <a:bodyPr/>
          <a:lstStyle>
            <a:lvl1pPr>
              <a:defRPr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CFFA296-2940-9E4E-AAB9-805FFAF7FE9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087276"/>
            <a:ext cx="10515600" cy="4644725"/>
          </a:xfrm>
        </p:spPr>
        <p:txBody>
          <a:bodyPr>
            <a:normAutofit/>
          </a:bodyPr>
          <a:lstStyle>
            <a:lvl1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1pPr>
            <a:lvl2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2pPr>
            <a:lvl3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3pPr>
            <a:lvl4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4pPr>
            <a:lvl5pPr>
              <a:lnSpc>
                <a:spcPct val="150000"/>
              </a:lnSpc>
              <a:defRPr sz="3600">
                <a:latin typeface="Times" pitchFamily="2" charset="0"/>
                <a:ea typeface="KaiTi" panose="02010609060101010101" pitchFamily="49" charset="-122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71BE6BE-FBAA-AE42-94C2-C626871417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58F8810-A993-BC46-B156-254A1B1DF57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0B9B9C1-79CA-314F-BFC9-1B0E63D500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xfrm>
            <a:off x="9342120" y="6372860"/>
            <a:ext cx="2743200" cy="365125"/>
          </a:xfrm>
        </p:spPr>
        <p:txBody>
          <a:bodyPr/>
          <a:lstStyle>
            <a:lvl1pPr>
              <a:defRPr sz="1400">
                <a:solidFill>
                  <a:schemeClr val="tx1"/>
                </a:solidFill>
                <a:latin typeface="Times" pitchFamily="2" charset="0"/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2977051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0E6C5E-5F82-2F48-A1CD-CCD3A8910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92950C1-14F7-7146-9CB2-79873440D24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85FF37C-3540-9041-9969-36EAE338D1B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0D465E5-E4C3-CD4F-B2AF-2D914CFA26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3BF38F-C68A-304C-9285-3DB02D9EAA8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333212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8F0EC7-1697-274A-80A1-FC5A2BA5AC2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BF33EE8-708A-F444-BA26-0993B3C7D3E7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16A6A46-AFEB-3F4A-A9BD-76DBE3E4498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471E993-321E-7742-9A8B-6190412432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1392EDE-486D-A441-BB4B-21F6551DFE4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6AA621D-F98B-4D40-9917-CAA3E044FF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5383841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485957-2CDC-6F46-BB99-FCAD5944CDE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C502479-D168-824B-B537-9582CB35B59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B7F09EE-9EAF-0646-A900-6CFC6D7BC1F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BD62C687-24FF-5C4D-8E87-282D478238E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006969FD-347D-234E-A3AF-B82FB1A9B024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EF8E8E27-3D9C-B842-9090-EE7D08A5C0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BFE296A6-1ECC-B646-B358-D306070F670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FD70DA33-BECB-964C-BE59-3EBAE3DE35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84229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4E0164-FBF4-974D-8312-549BD97377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448C6660-0D68-1A46-8F1C-246D343520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DDEC6E1-8480-0D4A-891A-5CFD2A7FB06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57E9A1F-0616-ED42-B3A9-346FFC3F915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07267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E3275A0A-E0AA-5142-8C6E-25347535E0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9E79857-A657-9B46-AC8B-0D0C3114CF4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F7CC917-2087-0C4F-99A7-B5A2AFEE7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75004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328D2-9760-CE45-8D53-9334661277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28D9723-04A6-F646-A7E6-FC5C308DCD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89A11EA-E87F-634B-9535-8A11595C962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9BF4A5A-2502-7745-8BA7-D667E55C4D1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2DCAD1F-FA04-9B4D-9559-7F79768919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7450685-4FBF-A942-A89B-2F15AEE91A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5405902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F1FA72-E2D4-5D4C-961C-DB5F518DC2D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BCC97C7-29DA-6547-A4CC-0266B703047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1B6F92-A1DA-A445-98EC-BA8A29DFBDD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F1BA2572-0AFD-CE4E-BB08-C82ED2DF10B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0032282-B557-7A4C-8F95-6897C8CFCBA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D027D6E-F36A-E743-82BD-09ECDCDD9D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956759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02A8D86D-30AE-274C-83B2-D52F4DB575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469D9B7-2C01-6246-A796-CEC5D6924FB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9033B9F-CC9A-EE4F-8106-5C773A01D42F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E2B26D-977A-1D4E-AC76-DB93B7F2DFFC}" type="datetimeFigureOut">
              <a:rPr lang="en-US" smtClean="0"/>
              <a:t>12/2/23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3229222-6D68-1B41-B4AB-431A67E30FD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A662C56-A1F3-7E48-9F73-255EB3E55F2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05A0BC-CF9C-F846-9433-C74F84F5557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900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492C6C1-ACC2-0045-BD14-EB8644E8F49D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err="1"/>
              <a:t>第七課</a:t>
            </a:r>
            <a:r>
              <a:rPr lang="zh-CN" altLang="en-US" dirty="0"/>
              <a:t> 婚禮和網戀</a:t>
            </a:r>
            <a:endParaRPr lang="en-US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BFD38E81-A2E3-4844-ABCB-737167ACF4BF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err="1"/>
              <a:t>句型練習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5674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63D606C-3289-9448-96AC-A88E63D5B2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732337" y="200274"/>
            <a:ext cx="10515600" cy="882907"/>
          </a:xfrm>
        </p:spPr>
        <p:txBody>
          <a:bodyPr/>
          <a:lstStyle/>
          <a:p>
            <a:r>
              <a:rPr lang="en-US" dirty="0" err="1"/>
              <a:t>即使</a:t>
            </a:r>
            <a:r>
              <a:rPr lang="en-US" altLang="zh-CN" dirty="0"/>
              <a:t>(S)…</a:t>
            </a:r>
            <a:r>
              <a:rPr lang="zh-CN" altLang="en-US" dirty="0"/>
              <a:t>，</a:t>
            </a:r>
            <a:r>
              <a:rPr lang="en-US" altLang="zh-CN" dirty="0"/>
              <a:t>(S)</a:t>
            </a:r>
            <a:r>
              <a:rPr lang="zh-CN" altLang="en-US" dirty="0"/>
              <a:t>也</a:t>
            </a:r>
            <a:r>
              <a:rPr lang="en-US" altLang="zh-CN" dirty="0"/>
              <a:t>…</a:t>
            </a:r>
            <a:r>
              <a:rPr lang="zh-CN" altLang="en-US" dirty="0"/>
              <a:t>     </a:t>
            </a:r>
            <a:r>
              <a:rPr lang="en-US" altLang="zh-CN" sz="3200" dirty="0"/>
              <a:t>even</a:t>
            </a:r>
            <a:r>
              <a:rPr lang="zh-CN" altLang="en-US" sz="3200" dirty="0"/>
              <a:t> </a:t>
            </a:r>
            <a:r>
              <a:rPr lang="en-US" altLang="zh-CN" sz="3200" dirty="0"/>
              <a:t>if/even</a:t>
            </a:r>
            <a:r>
              <a:rPr lang="zh-CN" altLang="en-US" sz="3200" dirty="0"/>
              <a:t> </a:t>
            </a:r>
            <a:r>
              <a:rPr lang="en-US" altLang="zh-CN" sz="3200" dirty="0"/>
              <a:t>though…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78E510B-8E83-C943-B7A8-D74BD3786A7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5095" y="675206"/>
            <a:ext cx="12946542" cy="6644597"/>
          </a:xfrm>
        </p:spPr>
        <p:txBody>
          <a:bodyPr>
            <a:normAutofit/>
          </a:bodyPr>
          <a:lstStyle/>
          <a:p>
            <a:pPr marL="0" indent="0">
              <a:lnSpc>
                <a:spcPct val="200000"/>
              </a:lnSpc>
              <a:buNone/>
            </a:pPr>
            <a:r>
              <a:rPr lang="en-US" altLang="zh-CN" sz="3200" dirty="0"/>
              <a:t>I want to buy a beautiful wedding dress </a:t>
            </a:r>
            <a:r>
              <a:rPr lang="en-US" altLang="zh-CN" sz="3200" dirty="0">
                <a:highlight>
                  <a:srgbClr val="FFFF00"/>
                </a:highlight>
              </a:rPr>
              <a:t>even if </a:t>
            </a:r>
            <a:r>
              <a:rPr lang="en-US" altLang="zh-CN" sz="3200" dirty="0">
                <a:solidFill>
                  <a:srgbClr val="FF0000"/>
                </a:solidFill>
              </a:rPr>
              <a:t>I don't have much money.</a:t>
            </a:r>
            <a:endParaRPr lang="en-US" sz="3200" dirty="0">
              <a:solidFill>
                <a:srgbClr val="FF0000"/>
              </a:solidFill>
            </a:endParaRPr>
          </a:p>
          <a:p>
            <a:pPr marL="742950" indent="-742950">
              <a:lnSpc>
                <a:spcPct val="200000"/>
              </a:lnSpc>
              <a:buFont typeface="+mj-lt"/>
              <a:buAutoNum type="arabicPeriod"/>
            </a:pPr>
            <a:r>
              <a:rPr lang="zh-CN" altLang="en-US" dirty="0">
                <a:highlight>
                  <a:srgbClr val="FFFF00"/>
                </a:highlight>
              </a:rPr>
              <a:t>即使</a:t>
            </a:r>
            <a:r>
              <a:rPr lang="zh-CN" altLang="en-US" dirty="0">
                <a:solidFill>
                  <a:srgbClr val="FF0000"/>
                </a:solidFill>
              </a:rPr>
              <a:t>我沒什麼錢</a:t>
            </a:r>
            <a:r>
              <a:rPr lang="zh-CN" altLang="en-US" dirty="0"/>
              <a:t>，我也想買一套漂亮的婚紗。</a:t>
            </a:r>
          </a:p>
          <a:p>
            <a:pPr marL="742950" indent="-742950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即使她不想結婚，她的父母也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</a:p>
          <a:p>
            <a:pPr marL="742950" indent="-742950">
              <a:lnSpc>
                <a:spcPct val="120000"/>
              </a:lnSpc>
              <a:buFont typeface="+mj-lt"/>
              <a:buAutoNum type="arabicPeriod"/>
            </a:pPr>
            <a:r>
              <a:rPr lang="zh-CN" altLang="en-US" dirty="0"/>
              <a:t>即使今天下大雪，</a:t>
            </a:r>
            <a:r>
              <a:rPr lang="en-US" altLang="zh-CN" dirty="0"/>
              <a:t>......
</a:t>
            </a:r>
            <a:r>
              <a:rPr lang="zh-CN" altLang="en-US" dirty="0"/>
              <a:t>即使我在招待晚宴上吃了很多菜，</a:t>
            </a:r>
            <a:r>
              <a:rPr lang="en-US" altLang="zh-CN" dirty="0"/>
              <a:t>......
</a:t>
            </a:r>
            <a:r>
              <a:rPr lang="zh-CN" altLang="en-US" dirty="0"/>
              <a:t>即使我是一個社牛，</a:t>
            </a:r>
            <a:r>
              <a:rPr lang="en-US" altLang="zh-CN" dirty="0"/>
              <a:t>......</a:t>
            </a:r>
          </a:p>
        </p:txBody>
      </p:sp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66CF356-C9C8-C64D-AF47-7A4790417123}"/>
              </a:ext>
            </a:extLst>
          </p:cNvPr>
          <p:cNvCxnSpPr>
            <a:cxnSpLocks/>
          </p:cNvCxnSpPr>
          <p:nvPr/>
        </p:nvCxnSpPr>
        <p:spPr>
          <a:xfrm flipH="1">
            <a:off x="3057993" y="1558113"/>
            <a:ext cx="6653843" cy="5829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9337A2C2-A702-C944-9085-2805CF8DC670}"/>
              </a:ext>
            </a:extLst>
          </p:cNvPr>
          <p:cNvCxnSpPr>
            <a:cxnSpLocks/>
          </p:cNvCxnSpPr>
          <p:nvPr/>
        </p:nvCxnSpPr>
        <p:spPr>
          <a:xfrm>
            <a:off x="2877992" y="1558113"/>
            <a:ext cx="4287306" cy="5829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sp>
        <p:nvSpPr>
          <p:cNvPr id="18" name="TextBox 17">
            <a:extLst>
              <a:ext uri="{FF2B5EF4-FFF2-40B4-BE49-F238E27FC236}">
                <a16:creationId xmlns:a16="http://schemas.microsoft.com/office/drawing/2014/main" id="{C23A23FF-6CE5-FD4E-8AC3-B41CF8BCFEBD}"/>
              </a:ext>
            </a:extLst>
          </p:cNvPr>
          <p:cNvSpPr txBox="1"/>
          <p:nvPr/>
        </p:nvSpPr>
        <p:spPr>
          <a:xfrm>
            <a:off x="390577" y="395505"/>
            <a:ext cx="341760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600" dirty="0" err="1"/>
              <a:t>jí</a:t>
            </a:r>
            <a:endParaRPr lang="en-US" sz="2600" dirty="0"/>
          </a:p>
        </p:txBody>
      </p:sp>
    </p:spTree>
    <p:extLst>
      <p:ext uri="{BB962C8B-B14F-4D97-AF65-F5344CB8AC3E}">
        <p14:creationId xmlns:p14="http://schemas.microsoft.com/office/powerpoint/2010/main" val="31548700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54790BA-B5C2-C445-9747-FFF5DB5CA7E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58606" y="411840"/>
            <a:ext cx="11584097" cy="535365"/>
          </a:xfrm>
        </p:spPr>
        <p:txBody>
          <a:bodyPr>
            <a:normAutofit fontScale="90000"/>
          </a:bodyPr>
          <a:lstStyle/>
          <a:p>
            <a:r>
              <a:rPr lang="en-US" dirty="0"/>
              <a:t>S</a:t>
            </a:r>
            <a:r>
              <a:rPr lang="zh-CN" altLang="en-US" dirty="0"/>
              <a:t> </a:t>
            </a:r>
            <a:r>
              <a:rPr lang="en-US" dirty="0" err="1"/>
              <a:t>寧願</a:t>
            </a:r>
            <a:r>
              <a:rPr lang="zh-CN" altLang="en-US" dirty="0"/>
              <a:t> </a:t>
            </a:r>
            <a:r>
              <a:rPr lang="en-US" altLang="zh-CN" sz="3600" dirty="0"/>
              <a:t>do</a:t>
            </a:r>
            <a:r>
              <a:rPr lang="zh-CN" altLang="en-US" sz="3600" dirty="0"/>
              <a:t> </a:t>
            </a:r>
            <a:r>
              <a:rPr lang="en-US" altLang="zh-CN" sz="3600" dirty="0"/>
              <a:t>A</a:t>
            </a:r>
            <a:r>
              <a:rPr lang="zh-CN" altLang="en-US" dirty="0"/>
              <a:t> </a:t>
            </a:r>
            <a:r>
              <a:rPr lang="zh-CN" altLang="en-US" dirty="0">
                <a:solidFill>
                  <a:srgbClr val="FF0000"/>
                </a:solidFill>
              </a:rPr>
              <a:t>也不 </a:t>
            </a:r>
            <a:r>
              <a:rPr lang="en-US" altLang="zh-CN" sz="3600" dirty="0">
                <a:solidFill>
                  <a:srgbClr val="FF0000"/>
                </a:solidFill>
              </a:rPr>
              <a:t>do</a:t>
            </a:r>
            <a:r>
              <a:rPr lang="zh-CN" altLang="en-US" sz="3600" dirty="0">
                <a:solidFill>
                  <a:srgbClr val="FF0000"/>
                </a:solidFill>
              </a:rPr>
              <a:t> </a:t>
            </a:r>
            <a:r>
              <a:rPr lang="en-US" altLang="zh-CN" sz="3600" dirty="0">
                <a:solidFill>
                  <a:srgbClr val="FF0000"/>
                </a:solidFill>
              </a:rPr>
              <a:t>B</a:t>
            </a:r>
            <a:r>
              <a:rPr lang="zh-CN" altLang="en-US" dirty="0"/>
              <a:t>  </a:t>
            </a:r>
            <a:r>
              <a:rPr lang="zh-CN" altLang="en-US" sz="3200" dirty="0"/>
              <a:t>     </a:t>
            </a:r>
            <a:br>
              <a:rPr lang="en-US" altLang="zh-CN" sz="3200" dirty="0"/>
            </a:br>
            <a:r>
              <a:rPr lang="en-US" altLang="zh-CN" sz="3200" dirty="0">
                <a:solidFill>
                  <a:srgbClr val="FF0000"/>
                </a:solidFill>
              </a:rPr>
              <a:t>Option</a:t>
            </a:r>
            <a:r>
              <a:rPr lang="zh-CN" altLang="en-US" sz="3200" dirty="0">
                <a:solidFill>
                  <a:srgbClr val="FF0000"/>
                </a:solidFill>
              </a:rPr>
              <a:t> </a:t>
            </a:r>
            <a:r>
              <a:rPr lang="en-US" altLang="zh-CN" sz="3200" dirty="0">
                <a:solidFill>
                  <a:srgbClr val="FF0000"/>
                </a:solidFill>
              </a:rPr>
              <a:t>B</a:t>
            </a:r>
            <a:r>
              <a:rPr lang="zh-CN" altLang="en-US" sz="3200" dirty="0">
                <a:solidFill>
                  <a:srgbClr val="FF0000"/>
                </a:solidFill>
              </a:rPr>
              <a:t> </a:t>
            </a:r>
            <a:r>
              <a:rPr lang="en-US" altLang="zh-CN" sz="3200" dirty="0">
                <a:solidFill>
                  <a:srgbClr val="FF0000"/>
                </a:solidFill>
              </a:rPr>
              <a:t>is</a:t>
            </a:r>
            <a:r>
              <a:rPr lang="zh-CN" altLang="en-US" sz="3200" dirty="0">
                <a:solidFill>
                  <a:srgbClr val="FF0000"/>
                </a:solidFill>
              </a:rPr>
              <a:t> </a:t>
            </a:r>
            <a:r>
              <a:rPr lang="en-US" altLang="zh-CN" sz="3200" dirty="0">
                <a:solidFill>
                  <a:srgbClr val="FF0000"/>
                </a:solidFill>
              </a:rPr>
              <a:t>even</a:t>
            </a:r>
            <a:r>
              <a:rPr lang="zh-CN" altLang="en-US" sz="3200" dirty="0">
                <a:solidFill>
                  <a:srgbClr val="FF0000"/>
                </a:solidFill>
              </a:rPr>
              <a:t> </a:t>
            </a:r>
            <a:r>
              <a:rPr lang="en-US" altLang="zh-CN" sz="3200" dirty="0">
                <a:solidFill>
                  <a:srgbClr val="FF0000"/>
                </a:solidFill>
              </a:rPr>
              <a:t>worse</a:t>
            </a:r>
            <a:r>
              <a:rPr lang="en-US" altLang="zh-CN" sz="3200" dirty="0"/>
              <a:t>,</a:t>
            </a:r>
            <a:r>
              <a:rPr lang="zh-CN" altLang="en-US" sz="3200" dirty="0"/>
              <a:t> </a:t>
            </a:r>
            <a:r>
              <a:rPr lang="en-US" altLang="zh-CN" sz="3200" dirty="0"/>
              <a:t>so</a:t>
            </a:r>
            <a:r>
              <a:rPr lang="zh-CN" altLang="en-US" sz="3200" dirty="0"/>
              <a:t> </a:t>
            </a:r>
            <a:r>
              <a:rPr lang="en-US" altLang="zh-CN" sz="3200" dirty="0"/>
              <a:t>S</a:t>
            </a:r>
            <a:r>
              <a:rPr lang="zh-CN" altLang="en-US" sz="3200" dirty="0"/>
              <a:t> </a:t>
            </a:r>
            <a:r>
              <a:rPr lang="en-US" altLang="zh-CN" sz="3200" dirty="0"/>
              <a:t>would</a:t>
            </a:r>
            <a:r>
              <a:rPr lang="zh-CN" altLang="en-US" sz="3200" dirty="0"/>
              <a:t> </a:t>
            </a:r>
            <a:r>
              <a:rPr lang="en-US" altLang="zh-CN" sz="3200" dirty="0"/>
              <a:t>rather</a:t>
            </a:r>
            <a:r>
              <a:rPr lang="zh-CN" altLang="en-US" sz="3200" dirty="0"/>
              <a:t> </a:t>
            </a:r>
            <a:r>
              <a:rPr lang="en-US" altLang="zh-CN" sz="3200" dirty="0"/>
              <a:t>do</a:t>
            </a:r>
            <a:r>
              <a:rPr lang="zh-CN" altLang="en-US" sz="3200" dirty="0"/>
              <a:t> </a:t>
            </a:r>
            <a:r>
              <a:rPr lang="en-US" altLang="zh-CN" sz="3200" dirty="0"/>
              <a:t>A</a:t>
            </a:r>
            <a:r>
              <a:rPr lang="zh-CN" altLang="en-US" sz="3200" dirty="0"/>
              <a:t> </a:t>
            </a:r>
            <a:endParaRPr lang="en-US" sz="32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4479722-1266-5D4A-9314-A2154A0D5C06}"/>
              </a:ext>
            </a:extLst>
          </p:cNvPr>
          <p:cNvSpPr txBox="1">
            <a:spLocks/>
          </p:cNvSpPr>
          <p:nvPr/>
        </p:nvSpPr>
        <p:spPr>
          <a:xfrm>
            <a:off x="123812" y="1342964"/>
            <a:ext cx="11584096" cy="551503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altLang="zh-CN" dirty="0"/>
              <a:t>A:</a:t>
            </a:r>
            <a:r>
              <a:rPr lang="zh-CN" altLang="en-US" dirty="0"/>
              <a:t> 聽說這週五有個聚會，你去嗎？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/>
              <a:t>B:</a:t>
            </a:r>
            <a:r>
              <a:rPr lang="zh-CN" altLang="en-US" dirty="0"/>
              <a:t> 我聽說你前男友也會參加那個聚會。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/>
              <a:t>A:</a:t>
            </a:r>
            <a:r>
              <a:rPr lang="zh-CN" altLang="en-US" dirty="0"/>
              <a:t> 真的？那我</a:t>
            </a:r>
            <a:r>
              <a:rPr lang="zh-CN" altLang="en-US" dirty="0">
                <a:highlight>
                  <a:srgbClr val="FFFF00"/>
                </a:highlight>
              </a:rPr>
              <a:t>寧願</a:t>
            </a:r>
            <a:r>
              <a:rPr lang="zh-CN" altLang="en-US" u="sng" dirty="0"/>
              <a:t>不去參加那個聚會</a:t>
            </a:r>
            <a:r>
              <a:rPr lang="zh-CN" altLang="en-US" dirty="0"/>
              <a:t>，</a:t>
            </a:r>
            <a:r>
              <a:rPr lang="zh-CN" altLang="en-US" dirty="0">
                <a:highlight>
                  <a:srgbClr val="FFFF00"/>
                </a:highlight>
              </a:rPr>
              <a:t>也不</a:t>
            </a:r>
            <a:r>
              <a:rPr lang="zh-CN" altLang="en-US" dirty="0"/>
              <a:t>想</a:t>
            </a:r>
            <a:r>
              <a:rPr lang="zh-CN" altLang="en-US" u="sng" dirty="0"/>
              <a:t>見到他</a:t>
            </a:r>
            <a:r>
              <a:rPr lang="zh-CN" altLang="en-US" dirty="0"/>
              <a:t>！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/>
              <a:t>（</a:t>
            </a:r>
            <a:r>
              <a:rPr lang="zh-CN" altLang="en-US" dirty="0">
                <a:highlight>
                  <a:srgbClr val="FFFF00"/>
                </a:highlight>
              </a:rPr>
              <a:t>選擇一和選擇二 “我”都不喜歡，可是選擇一比選擇二好一點</a:t>
            </a:r>
            <a:r>
              <a:rPr lang="zh-CN" altLang="en-US" dirty="0"/>
              <a:t>）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3FF50188-E9A8-C648-92A6-E0344C1D098F}"/>
              </a:ext>
            </a:extLst>
          </p:cNvPr>
          <p:cNvSpPr txBox="1"/>
          <p:nvPr/>
        </p:nvSpPr>
        <p:spPr>
          <a:xfrm>
            <a:off x="5186596" y="3623714"/>
            <a:ext cx="1415772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選擇一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8FEC4B0-6EE2-4942-ACF0-2CDB5DF15802}"/>
              </a:ext>
            </a:extLst>
          </p:cNvPr>
          <p:cNvSpPr txBox="1"/>
          <p:nvPr/>
        </p:nvSpPr>
        <p:spPr>
          <a:xfrm>
            <a:off x="9510767" y="3623714"/>
            <a:ext cx="1415772" cy="584775"/>
          </a:xfrm>
          <a:prstGeom prst="rect">
            <a:avLst/>
          </a:prstGeom>
          <a:solidFill>
            <a:schemeClr val="accent4">
              <a:lumMod val="20000"/>
              <a:lumOff val="80000"/>
            </a:schemeClr>
          </a:solidFill>
        </p:spPr>
        <p:txBody>
          <a:bodyPr wrap="none" rtlCol="0">
            <a:spAutoFit/>
          </a:bodyPr>
          <a:lstStyle/>
          <a:p>
            <a:r>
              <a:rPr lang="en-US" sz="3200" dirty="0" err="1">
                <a:latin typeface="KaiTi" panose="02010609060101010101" pitchFamily="49" charset="-122"/>
                <a:ea typeface="KaiTi" panose="02010609060101010101" pitchFamily="49" charset="-122"/>
              </a:rPr>
              <a:t>選擇二</a:t>
            </a:r>
            <a:endParaRPr lang="en-US" sz="3200" dirty="0">
              <a:latin typeface="KaiTi" panose="02010609060101010101" pitchFamily="49" charset="-122"/>
              <a:ea typeface="KaiTi" panose="02010609060101010101" pitchFamily="49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3697103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 animBg="1"/>
      <p:bldP spid="1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74479722-1266-5D4A-9314-A2154A0D5C06}"/>
              </a:ext>
            </a:extLst>
          </p:cNvPr>
          <p:cNvSpPr txBox="1">
            <a:spLocks/>
          </p:cNvSpPr>
          <p:nvPr/>
        </p:nvSpPr>
        <p:spPr>
          <a:xfrm>
            <a:off x="233740" y="936258"/>
            <a:ext cx="11958260" cy="6003767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lnSpc>
                <a:spcPct val="120000"/>
              </a:lnSpc>
              <a:buNone/>
            </a:pPr>
            <a:r>
              <a:rPr lang="en-US" altLang="zh-CN" dirty="0"/>
              <a:t>1.</a:t>
            </a:r>
            <a:r>
              <a:rPr lang="zh-CN" altLang="en-US" dirty="0"/>
              <a:t> </a:t>
            </a:r>
            <a:r>
              <a:rPr lang="en-US" altLang="zh-CN" dirty="0"/>
              <a:t>A:</a:t>
            </a:r>
            <a:r>
              <a:rPr lang="zh-CN" altLang="en-US" dirty="0"/>
              <a:t> 明天我們去參加婚禮，要包多少錢的紅包？</a:t>
            </a:r>
            <a:r>
              <a:rPr lang="en-US" altLang="zh-CN" dirty="0"/>
              <a:t>400</a:t>
            </a:r>
            <a:r>
              <a:rPr lang="zh-CN" altLang="en-US" dirty="0"/>
              <a:t>塊夠嗎？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/>
              <a:t>    </a:t>
            </a:r>
            <a:r>
              <a:rPr lang="en-US" altLang="zh-CN" dirty="0"/>
              <a:t>B:</a:t>
            </a:r>
            <a:r>
              <a:rPr lang="zh-CN" altLang="en-US" dirty="0"/>
              <a:t> </a:t>
            </a:r>
            <a:r>
              <a:rPr lang="zh-CN" altLang="en-US" dirty="0">
                <a:highlight>
                  <a:srgbClr val="FFFF00"/>
                </a:highlight>
              </a:rPr>
              <a:t>寧願</a:t>
            </a:r>
            <a:r>
              <a:rPr lang="zh-CN" altLang="en-US" dirty="0"/>
              <a:t>包</a:t>
            </a:r>
            <a:r>
              <a:rPr lang="en-US" altLang="zh-CN" dirty="0"/>
              <a:t>200</a:t>
            </a:r>
            <a:r>
              <a:rPr lang="zh-CN" altLang="en-US" dirty="0"/>
              <a:t>塊，</a:t>
            </a:r>
            <a:r>
              <a:rPr lang="zh-CN" altLang="en-US" dirty="0">
                <a:highlight>
                  <a:srgbClr val="FFFF00"/>
                </a:highlight>
              </a:rPr>
              <a:t>也不</a:t>
            </a:r>
            <a:r>
              <a:rPr lang="zh-CN" altLang="en-US" dirty="0"/>
              <a:t>能包</a:t>
            </a:r>
            <a:r>
              <a:rPr lang="en-US" altLang="zh-CN" dirty="0"/>
              <a:t>400</a:t>
            </a:r>
            <a:r>
              <a:rPr lang="zh-CN" altLang="en-US" dirty="0"/>
              <a:t>塊，因為</a:t>
            </a:r>
            <a:r>
              <a:rPr lang="en-US" altLang="zh-CN" dirty="0"/>
              <a:t>4</a:t>
            </a:r>
            <a:r>
              <a:rPr lang="zh-CN" altLang="en-US" dirty="0"/>
              <a:t>這個數字很不吉利。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/>
              <a:t>2.</a:t>
            </a:r>
            <a:r>
              <a:rPr lang="zh-CN" altLang="en-US" dirty="0"/>
              <a:t> </a:t>
            </a:r>
            <a:r>
              <a:rPr lang="en-US" dirty="0"/>
              <a:t>A</a:t>
            </a:r>
            <a:r>
              <a:rPr lang="en-US" altLang="zh-CN" dirty="0"/>
              <a:t>:</a:t>
            </a:r>
            <a:r>
              <a:rPr lang="zh-CN" altLang="en-US" dirty="0"/>
              <a:t> 明天我們開車去學校怎麼樣？</a:t>
            </a:r>
            <a:endParaRPr lang="en-US" dirty="0"/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/>
              <a:t>    </a:t>
            </a:r>
            <a:r>
              <a:rPr lang="en-US" dirty="0"/>
              <a:t>B</a:t>
            </a:r>
            <a:r>
              <a:rPr lang="en-US" altLang="zh-CN" dirty="0"/>
              <a:t>:</a:t>
            </a:r>
            <a:r>
              <a:rPr lang="zh-CN" altLang="en-US" dirty="0"/>
              <a:t> </a:t>
            </a:r>
            <a:r>
              <a:rPr lang="zh-CN" altLang="en-US" dirty="0">
                <a:highlight>
                  <a:srgbClr val="FFFF00"/>
                </a:highlight>
              </a:rPr>
              <a:t>寧願</a:t>
            </a:r>
            <a:r>
              <a:rPr lang="zh-CN" altLang="en-US" dirty="0"/>
              <a:t>走路去，</a:t>
            </a:r>
            <a:r>
              <a:rPr lang="zh-CN" altLang="en-US" dirty="0">
                <a:highlight>
                  <a:srgbClr val="FFFF00"/>
                </a:highlight>
              </a:rPr>
              <a:t>也不</a:t>
            </a:r>
            <a:r>
              <a:rPr lang="zh-CN" altLang="en-US" dirty="0"/>
              <a:t>要開車去，停車費太貴了！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/>
              <a:t>3. </a:t>
            </a:r>
            <a:r>
              <a:rPr lang="zh-CN" altLang="en-US" dirty="0"/>
              <a:t>媽媽：週六去相親吧，男方條件很不錯。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/>
              <a:t>    女兒：我</a:t>
            </a:r>
            <a:r>
              <a:rPr lang="zh-CN" altLang="en-US" dirty="0">
                <a:highlight>
                  <a:srgbClr val="FFFF00"/>
                </a:highlight>
              </a:rPr>
              <a:t>寧願</a:t>
            </a:r>
            <a:r>
              <a:rPr lang="en-US" altLang="zh-CN" dirty="0"/>
              <a:t>…</a:t>
            </a:r>
            <a:r>
              <a:rPr lang="zh-CN" altLang="en-US" dirty="0"/>
              <a:t>，</a:t>
            </a:r>
            <a:r>
              <a:rPr lang="zh-CN" altLang="en-US" dirty="0">
                <a:highlight>
                  <a:srgbClr val="FFFF00"/>
                </a:highlight>
              </a:rPr>
              <a:t>也不</a:t>
            </a:r>
            <a:r>
              <a:rPr lang="en-US" altLang="zh-CN" dirty="0"/>
              <a:t>……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/>
              <a:t>4.</a:t>
            </a:r>
            <a:r>
              <a:rPr lang="zh-CN" altLang="en-US" dirty="0"/>
              <a:t> 如果你做錯了一件事，你會告訴你的父母還是會</a:t>
            </a:r>
            <a:r>
              <a:rPr lang="zh-CN" altLang="en-US" u="sng" dirty="0"/>
              <a:t>說謊</a:t>
            </a:r>
            <a:r>
              <a:rPr lang="zh-CN" altLang="en-US" dirty="0"/>
              <a:t>？</a:t>
            </a:r>
          </a:p>
          <a:p>
            <a:pPr marL="0" indent="0">
              <a:lnSpc>
                <a:spcPct val="120000"/>
              </a:lnSpc>
              <a:buNone/>
            </a:pPr>
            <a:r>
              <a:rPr lang="zh-CN" altLang="en-US" dirty="0"/>
              <a:t>   </a:t>
            </a:r>
            <a:r>
              <a:rPr lang="en-US" altLang="zh-CN" dirty="0"/>
              <a:t>(</a:t>
            </a:r>
            <a:r>
              <a:rPr lang="zh-CN" altLang="en-US" dirty="0"/>
              <a:t>我</a:t>
            </a:r>
            <a:r>
              <a:rPr lang="zh-CN" altLang="en-US" dirty="0">
                <a:highlight>
                  <a:srgbClr val="FFFF00"/>
                </a:highlight>
              </a:rPr>
              <a:t>寧願</a:t>
            </a:r>
            <a:r>
              <a:rPr lang="en-US" altLang="zh-CN" dirty="0"/>
              <a:t>…</a:t>
            </a:r>
            <a:r>
              <a:rPr lang="zh-CN" altLang="en-US" dirty="0"/>
              <a:t>，</a:t>
            </a:r>
            <a:r>
              <a:rPr lang="zh-CN" altLang="en-US" dirty="0">
                <a:highlight>
                  <a:srgbClr val="FFFF00"/>
                </a:highlight>
              </a:rPr>
              <a:t>也不</a:t>
            </a:r>
            <a:r>
              <a:rPr lang="en-US" altLang="zh-CN" dirty="0"/>
              <a:t>……)</a:t>
            </a:r>
          </a:p>
          <a:p>
            <a:pPr marL="0" indent="0">
              <a:lnSpc>
                <a:spcPct val="120000"/>
              </a:lnSpc>
              <a:buNone/>
            </a:pPr>
            <a:endParaRPr lang="en-US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05A20192-37F9-464D-A207-2772994226D0}"/>
              </a:ext>
            </a:extLst>
          </p:cNvPr>
          <p:cNvSpPr txBox="1"/>
          <p:nvPr/>
        </p:nvSpPr>
        <p:spPr>
          <a:xfrm>
            <a:off x="9723053" y="5921742"/>
            <a:ext cx="503664" cy="492443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2600" dirty="0"/>
              <a:t>lie</a:t>
            </a:r>
            <a:endParaRPr lang="en-US" sz="26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B30970A5-35EF-7641-9130-D82A2DD7FCAA}"/>
              </a:ext>
            </a:extLst>
          </p:cNvPr>
          <p:cNvSpPr txBox="1"/>
          <p:nvPr/>
        </p:nvSpPr>
        <p:spPr>
          <a:xfrm>
            <a:off x="9841835" y="5091316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huǎng</a:t>
            </a:r>
            <a:endParaRPr lang="en-US" dirty="0"/>
          </a:p>
        </p:txBody>
      </p:sp>
      <p:sp>
        <p:nvSpPr>
          <p:cNvPr id="14" name="Title 1">
            <a:extLst>
              <a:ext uri="{FF2B5EF4-FFF2-40B4-BE49-F238E27FC236}">
                <a16:creationId xmlns:a16="http://schemas.microsoft.com/office/drawing/2014/main" id="{C5D60BF5-4B2E-F443-968E-1029A2A786C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33740" y="235546"/>
            <a:ext cx="11958260" cy="535365"/>
          </a:xfrm>
        </p:spPr>
        <p:txBody>
          <a:bodyPr>
            <a:normAutofit fontScale="90000"/>
          </a:bodyPr>
          <a:lstStyle/>
          <a:p>
            <a:r>
              <a:rPr lang="en-US" dirty="0"/>
              <a:t>S</a:t>
            </a:r>
            <a:r>
              <a:rPr lang="zh-CN" altLang="en-US" dirty="0"/>
              <a:t> </a:t>
            </a:r>
            <a:r>
              <a:rPr lang="en-US" dirty="0" err="1"/>
              <a:t>寧願</a:t>
            </a:r>
            <a:r>
              <a:rPr lang="zh-CN" altLang="en-US" dirty="0"/>
              <a:t> </a:t>
            </a:r>
            <a:r>
              <a:rPr lang="en-US" altLang="zh-CN" sz="3600" dirty="0"/>
              <a:t>do</a:t>
            </a:r>
            <a:r>
              <a:rPr lang="zh-CN" altLang="en-US" sz="3600" dirty="0"/>
              <a:t> </a:t>
            </a:r>
            <a:r>
              <a:rPr lang="en-US" altLang="zh-CN" sz="3600" dirty="0"/>
              <a:t>A</a:t>
            </a:r>
            <a:r>
              <a:rPr lang="zh-CN" altLang="en-US" dirty="0"/>
              <a:t> </a:t>
            </a:r>
            <a:r>
              <a:rPr lang="zh-CN" altLang="en-US" dirty="0">
                <a:solidFill>
                  <a:srgbClr val="FF0000"/>
                </a:solidFill>
              </a:rPr>
              <a:t>也不 </a:t>
            </a:r>
            <a:r>
              <a:rPr lang="en-US" altLang="zh-CN" sz="3600" dirty="0">
                <a:solidFill>
                  <a:srgbClr val="FF0000"/>
                </a:solidFill>
              </a:rPr>
              <a:t>do</a:t>
            </a:r>
            <a:r>
              <a:rPr lang="zh-CN" altLang="en-US" sz="3600" dirty="0">
                <a:solidFill>
                  <a:srgbClr val="FF0000"/>
                </a:solidFill>
              </a:rPr>
              <a:t> </a:t>
            </a:r>
            <a:r>
              <a:rPr lang="en-US" altLang="zh-CN" sz="3600" dirty="0">
                <a:solidFill>
                  <a:srgbClr val="FF0000"/>
                </a:solidFill>
              </a:rPr>
              <a:t>B</a:t>
            </a:r>
            <a:r>
              <a:rPr lang="zh-CN" altLang="en-US" dirty="0"/>
              <a:t> </a:t>
            </a:r>
            <a:r>
              <a:rPr lang="en-US" altLang="zh-CN" sz="3100" dirty="0">
                <a:solidFill>
                  <a:srgbClr val="FF0000"/>
                </a:solidFill>
              </a:rPr>
              <a:t>(Option</a:t>
            </a:r>
            <a:r>
              <a:rPr lang="zh-CN" altLang="en-US" sz="3100" dirty="0">
                <a:solidFill>
                  <a:srgbClr val="FF0000"/>
                </a:solidFill>
              </a:rPr>
              <a:t> </a:t>
            </a:r>
            <a:r>
              <a:rPr lang="en-US" altLang="zh-CN" sz="3100" dirty="0">
                <a:solidFill>
                  <a:srgbClr val="FF0000"/>
                </a:solidFill>
              </a:rPr>
              <a:t>B</a:t>
            </a:r>
            <a:r>
              <a:rPr lang="zh-CN" altLang="en-US" sz="3100" dirty="0">
                <a:solidFill>
                  <a:srgbClr val="FF0000"/>
                </a:solidFill>
              </a:rPr>
              <a:t> </a:t>
            </a:r>
            <a:r>
              <a:rPr lang="en-US" altLang="zh-CN" sz="3100" dirty="0">
                <a:solidFill>
                  <a:srgbClr val="FF0000"/>
                </a:solidFill>
              </a:rPr>
              <a:t>is</a:t>
            </a:r>
            <a:r>
              <a:rPr lang="zh-CN" altLang="en-US" sz="3100" dirty="0">
                <a:solidFill>
                  <a:srgbClr val="FF0000"/>
                </a:solidFill>
              </a:rPr>
              <a:t> </a:t>
            </a:r>
            <a:r>
              <a:rPr lang="en-US" altLang="zh-CN" sz="3100" dirty="0">
                <a:solidFill>
                  <a:srgbClr val="FF0000"/>
                </a:solidFill>
              </a:rPr>
              <a:t>even</a:t>
            </a:r>
            <a:r>
              <a:rPr lang="zh-CN" altLang="en-US" sz="3100" dirty="0">
                <a:solidFill>
                  <a:srgbClr val="FF0000"/>
                </a:solidFill>
              </a:rPr>
              <a:t> </a:t>
            </a:r>
            <a:r>
              <a:rPr lang="en-US" altLang="zh-CN" sz="3100" dirty="0">
                <a:solidFill>
                  <a:srgbClr val="FF0000"/>
                </a:solidFill>
              </a:rPr>
              <a:t>worse</a:t>
            </a:r>
            <a:r>
              <a:rPr lang="en-US" altLang="zh-CN" sz="3100" dirty="0"/>
              <a:t>,</a:t>
            </a:r>
            <a:r>
              <a:rPr lang="zh-CN" altLang="en-US" sz="3100" dirty="0"/>
              <a:t> </a:t>
            </a:r>
            <a:r>
              <a:rPr lang="en-US" altLang="zh-CN" sz="3100" dirty="0"/>
              <a:t>so</a:t>
            </a:r>
            <a:r>
              <a:rPr lang="zh-CN" altLang="en-US" sz="3100" dirty="0"/>
              <a:t> </a:t>
            </a:r>
            <a:r>
              <a:rPr lang="en-US" altLang="zh-CN" sz="3100" dirty="0"/>
              <a:t>S</a:t>
            </a:r>
            <a:r>
              <a:rPr lang="zh-CN" altLang="en-US" sz="3100" dirty="0"/>
              <a:t> </a:t>
            </a:r>
            <a:r>
              <a:rPr lang="en-US" altLang="zh-CN" sz="3100" dirty="0"/>
              <a:t>would</a:t>
            </a:r>
            <a:r>
              <a:rPr lang="zh-CN" altLang="en-US" sz="3100" dirty="0"/>
              <a:t> </a:t>
            </a:r>
            <a:r>
              <a:rPr lang="en-US" altLang="zh-CN" sz="3100" dirty="0"/>
              <a:t>rather</a:t>
            </a:r>
            <a:r>
              <a:rPr lang="zh-CN" altLang="en-US" sz="3100" dirty="0"/>
              <a:t> </a:t>
            </a:r>
            <a:r>
              <a:rPr lang="en-US" altLang="zh-CN" sz="3100" dirty="0"/>
              <a:t>do</a:t>
            </a:r>
            <a:r>
              <a:rPr lang="zh-CN" altLang="en-US" sz="3100" dirty="0"/>
              <a:t> </a:t>
            </a:r>
            <a:r>
              <a:rPr lang="en-US" altLang="zh-CN" sz="3100" dirty="0"/>
              <a:t>A)</a:t>
            </a:r>
            <a:r>
              <a:rPr lang="zh-CN" altLang="en-US" sz="3100" dirty="0"/>
              <a:t> </a:t>
            </a:r>
            <a:endParaRPr lang="en-US" sz="3100" dirty="0"/>
          </a:p>
        </p:txBody>
      </p:sp>
    </p:spTree>
    <p:extLst>
      <p:ext uri="{BB962C8B-B14F-4D97-AF65-F5344CB8AC3E}">
        <p14:creationId xmlns:p14="http://schemas.microsoft.com/office/powerpoint/2010/main" val="33213272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" grpId="0"/>
      <p:bldP spid="8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F0B522C-1398-F543-9F76-4606B3A457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8981" y="1139694"/>
            <a:ext cx="12425552" cy="5457216"/>
          </a:xfrm>
        </p:spPr>
        <p:txBody>
          <a:bodyPr>
            <a:normAutofit fontScale="92500"/>
          </a:bodyPr>
          <a:lstStyle/>
          <a:p>
            <a:pPr marL="466725" indent="-466725">
              <a:buFont typeface="+mj-lt"/>
              <a:buAutoNum type="arabicPeriod"/>
            </a:pPr>
            <a:r>
              <a:rPr lang="zh-CN" altLang="en-US" dirty="0"/>
              <a:t>雖然他沒有錢辦婚禮，我還是和他結婚了，</a:t>
            </a:r>
            <a:r>
              <a:rPr lang="zh-CN" altLang="en-US" dirty="0">
                <a:solidFill>
                  <a:srgbClr val="FF0000"/>
                </a:solidFill>
              </a:rPr>
              <a:t>畢竟</a:t>
            </a:r>
            <a:r>
              <a:rPr lang="zh-CN" altLang="en-US" dirty="0"/>
              <a:t>我很愛他。</a:t>
            </a:r>
            <a:endParaRPr lang="en-US" altLang="zh-CN" dirty="0"/>
          </a:p>
          <a:p>
            <a:pPr marL="466725" indent="-466725">
              <a:buFont typeface="+mj-lt"/>
              <a:buAutoNum type="arabicPeriod"/>
            </a:pPr>
            <a:r>
              <a:rPr lang="en-US" dirty="0" err="1"/>
              <a:t>我爺爺去世十年了</a:t>
            </a:r>
            <a:r>
              <a:rPr lang="zh-CN" altLang="en-US" dirty="0"/>
              <a:t>，我還是很想念他，畢竟</a:t>
            </a:r>
            <a:r>
              <a:rPr lang="en-US" altLang="zh-CN" dirty="0"/>
              <a:t>……</a:t>
            </a:r>
          </a:p>
          <a:p>
            <a:pPr marL="466725" indent="-466725">
              <a:buFont typeface="+mj-lt"/>
              <a:buAutoNum type="arabicPeriod"/>
            </a:pPr>
            <a:r>
              <a:rPr lang="zh-CN" altLang="en-US" dirty="0"/>
              <a:t>雖然他</a:t>
            </a:r>
            <a:r>
              <a:rPr lang="zh-CN" altLang="en-US" u="sng" dirty="0"/>
              <a:t>說謊</a:t>
            </a:r>
            <a:r>
              <a:rPr lang="zh-CN" altLang="en-US" dirty="0"/>
              <a:t>了，我還是</a:t>
            </a:r>
            <a:r>
              <a:rPr lang="zh-CN" altLang="en-US" u="sng" dirty="0"/>
              <a:t>原諒</a:t>
            </a:r>
            <a:r>
              <a:rPr lang="zh-CN" altLang="en-US" dirty="0"/>
              <a:t>了他，畢竟</a:t>
            </a:r>
            <a:r>
              <a:rPr lang="en-US" altLang="zh-CN" dirty="0"/>
              <a:t>……</a:t>
            </a:r>
          </a:p>
          <a:p>
            <a:pPr marL="466725" indent="-466725">
              <a:buFont typeface="+mj-lt"/>
              <a:buAutoNum type="arabicPeriod"/>
            </a:pPr>
            <a:r>
              <a:rPr lang="en-US" dirty="0" err="1"/>
              <a:t>雖然我沒什麼錢</a:t>
            </a:r>
            <a:r>
              <a:rPr lang="zh-CN" altLang="en-US" dirty="0"/>
              <a:t>，但我還是給他包了</a:t>
            </a:r>
            <a:r>
              <a:rPr lang="en-US" altLang="zh-CN" dirty="0"/>
              <a:t>1000</a:t>
            </a:r>
            <a:r>
              <a:rPr lang="zh-CN" altLang="en-US" dirty="0"/>
              <a:t>塊的紅包，畢竟</a:t>
            </a:r>
            <a:r>
              <a:rPr lang="en-US" altLang="zh-CN" dirty="0"/>
              <a:t>……</a:t>
            </a:r>
          </a:p>
          <a:p>
            <a:pPr marL="466725" indent="-466725">
              <a:buFont typeface="+mj-lt"/>
              <a:buAutoNum type="arabicPeriod"/>
            </a:pPr>
            <a:r>
              <a:rPr lang="en-US" dirty="0" err="1"/>
              <a:t>雖然收到了請帖</a:t>
            </a:r>
            <a:r>
              <a:rPr lang="zh-CN" altLang="en-US" dirty="0"/>
              <a:t>，但他最後還是沒去參加她們的婚禮，</a:t>
            </a:r>
            <a:endParaRPr lang="en-US" altLang="zh-CN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dirty="0"/>
              <a:t>畢竟</a:t>
            </a:r>
            <a:r>
              <a:rPr lang="en-US" altLang="zh-CN" dirty="0"/>
              <a:t>……</a:t>
            </a:r>
            <a:endParaRPr lang="en-US" dirty="0"/>
          </a:p>
          <a:p>
            <a:pPr marL="466725" indent="-466725">
              <a:buFont typeface="+mj-lt"/>
              <a:buAutoNum type="arabicPeriod"/>
            </a:pPr>
            <a:endParaRPr lang="en-US" dirty="0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322A5DF4-21E0-5A4A-8C26-90861827946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08797" y="379254"/>
            <a:ext cx="10515600" cy="882907"/>
          </a:xfrm>
        </p:spPr>
        <p:txBody>
          <a:bodyPr/>
          <a:lstStyle/>
          <a:p>
            <a:r>
              <a:rPr lang="en-US" dirty="0" err="1"/>
              <a:t>畢竟</a:t>
            </a:r>
            <a:r>
              <a:rPr lang="zh-CN" altLang="en-US" dirty="0"/>
              <a:t>    </a:t>
            </a:r>
            <a:r>
              <a:rPr lang="en-US" altLang="zh-CN" sz="3200" dirty="0"/>
              <a:t>after</a:t>
            </a:r>
            <a:r>
              <a:rPr lang="zh-CN" altLang="en-US" sz="3200" dirty="0"/>
              <a:t> </a:t>
            </a:r>
            <a:r>
              <a:rPr lang="en-US" altLang="zh-CN" sz="3200" dirty="0"/>
              <a:t>all</a:t>
            </a:r>
            <a:r>
              <a:rPr lang="zh-CN" altLang="en-US" sz="3200" dirty="0"/>
              <a:t> </a:t>
            </a:r>
            <a:r>
              <a:rPr lang="en-US" altLang="zh-CN" sz="3200" dirty="0"/>
              <a:t>(to</a:t>
            </a:r>
            <a:r>
              <a:rPr lang="zh-CN" altLang="en-US" sz="3200" dirty="0"/>
              <a:t> </a:t>
            </a:r>
            <a:r>
              <a:rPr lang="en-US" altLang="zh-CN" sz="3200" dirty="0"/>
              <a:t>emphasize</a:t>
            </a:r>
            <a:r>
              <a:rPr lang="zh-CN" altLang="en-US" sz="3200" dirty="0"/>
              <a:t> </a:t>
            </a:r>
            <a:r>
              <a:rPr lang="en-US" altLang="zh-CN" sz="3200" dirty="0"/>
              <a:t>a</a:t>
            </a:r>
            <a:r>
              <a:rPr lang="zh-CN" altLang="en-US" sz="3200" dirty="0"/>
              <a:t> </a:t>
            </a:r>
            <a:r>
              <a:rPr lang="en-US" altLang="zh-CN" sz="3200" dirty="0"/>
              <a:t>reason</a:t>
            </a:r>
            <a:r>
              <a:rPr lang="zh-CN" altLang="en-US" sz="3200" dirty="0"/>
              <a:t> </a:t>
            </a:r>
            <a:r>
              <a:rPr lang="en-US" altLang="zh-CN" sz="3200" dirty="0"/>
              <a:t>or</a:t>
            </a:r>
            <a:r>
              <a:rPr lang="zh-CN" altLang="en-US" sz="3200" dirty="0"/>
              <a:t> </a:t>
            </a:r>
            <a:r>
              <a:rPr lang="en-US" altLang="zh-CN" sz="3200" dirty="0"/>
              <a:t>fact)</a:t>
            </a:r>
            <a:endParaRPr lang="en-US" sz="3200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A140F9FF-BC02-5745-9BF2-E9746CA4E6A5}"/>
              </a:ext>
            </a:extLst>
          </p:cNvPr>
          <p:cNvSpPr txBox="1"/>
          <p:nvPr/>
        </p:nvSpPr>
        <p:spPr>
          <a:xfrm>
            <a:off x="476195" y="127223"/>
            <a:ext cx="35939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bì</a:t>
            </a:r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DDE87A3E-B579-314C-8823-1C7C0D387B07}"/>
              </a:ext>
            </a:extLst>
          </p:cNvPr>
          <p:cNvSpPr txBox="1"/>
          <p:nvPr/>
        </p:nvSpPr>
        <p:spPr>
          <a:xfrm>
            <a:off x="2212692" y="2834388"/>
            <a:ext cx="7697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huǎng</a:t>
            </a:r>
            <a:endParaRPr lang="en-US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A9CDCFD8-39C6-1448-9496-915E64089EAE}"/>
              </a:ext>
            </a:extLst>
          </p:cNvPr>
          <p:cNvSpPr txBox="1"/>
          <p:nvPr/>
        </p:nvSpPr>
        <p:spPr>
          <a:xfrm>
            <a:off x="5250645" y="2775121"/>
            <a:ext cx="63190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liàng</a:t>
            </a:r>
            <a:endParaRPr lang="en-US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6217689A-6C0F-D246-8D2B-B9B7CE699D42}"/>
              </a:ext>
            </a:extLst>
          </p:cNvPr>
          <p:cNvSpPr txBox="1"/>
          <p:nvPr/>
        </p:nvSpPr>
        <p:spPr>
          <a:xfrm>
            <a:off x="4836429" y="3560203"/>
            <a:ext cx="828432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forgive</a:t>
            </a:r>
          </a:p>
        </p:txBody>
      </p:sp>
    </p:spTree>
    <p:extLst>
      <p:ext uri="{BB962C8B-B14F-4D97-AF65-F5344CB8AC3E}">
        <p14:creationId xmlns:p14="http://schemas.microsoft.com/office/powerpoint/2010/main" val="27961429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uiExpand="1" build="p"/>
      <p:bldP spid="9" grpId="0"/>
      <p:bldP spid="10" grpId="0"/>
      <p:bldP spid="11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33F18B5-C89A-0A47-A9AA-81ABA68431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0"/>
            <a:ext cx="10515600" cy="1687570"/>
          </a:xfrm>
        </p:spPr>
        <p:txBody>
          <a:bodyPr>
            <a:normAutofit fontScale="90000"/>
          </a:bodyPr>
          <a:lstStyle/>
          <a:p>
            <a:pPr algn="ctr">
              <a:lnSpc>
                <a:spcPct val="150000"/>
              </a:lnSpc>
            </a:pPr>
            <a:r>
              <a:rPr lang="en-US" dirty="0" err="1"/>
              <a:t>至於</a:t>
            </a:r>
            <a:r>
              <a:rPr lang="zh-CN" altLang="en-US" dirty="0"/>
              <a:t>     即使</a:t>
            </a:r>
            <a:r>
              <a:rPr lang="en-US" altLang="zh-CN" dirty="0"/>
              <a:t>…</a:t>
            </a:r>
            <a:r>
              <a:rPr lang="zh-CN" altLang="en-US" dirty="0"/>
              <a:t>也</a:t>
            </a:r>
            <a:r>
              <a:rPr lang="en-US" altLang="zh-CN" dirty="0"/>
              <a:t>…</a:t>
            </a:r>
            <a:r>
              <a:rPr lang="zh-CN" altLang="en-US" dirty="0"/>
              <a:t>     寧願</a:t>
            </a:r>
            <a:r>
              <a:rPr lang="en-US" altLang="zh-CN" dirty="0"/>
              <a:t>…</a:t>
            </a:r>
            <a:r>
              <a:rPr lang="zh-CN" altLang="en-US" dirty="0"/>
              <a:t>也不</a:t>
            </a:r>
            <a:r>
              <a:rPr lang="en-US" altLang="zh-CN" dirty="0"/>
              <a:t>…</a:t>
            </a:r>
            <a:r>
              <a:rPr lang="zh-CN" altLang="en-US" dirty="0"/>
              <a:t>    </a:t>
            </a:r>
            <a:br>
              <a:rPr lang="en-US" altLang="zh-CN" dirty="0"/>
            </a:br>
            <a:r>
              <a:rPr lang="zh-CN" altLang="en-US" dirty="0"/>
              <a:t>畢竟     之所以</a:t>
            </a:r>
            <a:r>
              <a:rPr lang="en-US" altLang="zh-CN" dirty="0"/>
              <a:t>…</a:t>
            </a:r>
            <a:r>
              <a:rPr lang="zh-CN" altLang="en-US" dirty="0"/>
              <a:t>是因為</a:t>
            </a:r>
            <a:r>
              <a:rPr lang="en-US" altLang="zh-CN" dirty="0"/>
              <a:t>…</a:t>
            </a:r>
            <a:r>
              <a:rPr lang="zh-CN" altLang="en-US" dirty="0"/>
              <a:t>  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EB87DB-5001-974A-974F-BE06AD0892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703288" y="1897173"/>
            <a:ext cx="10713649" cy="4644725"/>
          </a:xfrm>
        </p:spPr>
        <p:txBody>
          <a:bodyPr>
            <a:normAutofit lnSpcReduction="10000"/>
          </a:bodyPr>
          <a:lstStyle/>
          <a:p>
            <a:pPr marL="0" indent="0">
              <a:buNone/>
            </a:pPr>
            <a:r>
              <a:rPr lang="zh-CN" altLang="en-US" dirty="0"/>
              <a:t>        她常常問他：「我們什麼時候結婚呀？」她</a:t>
            </a:r>
            <a:r>
              <a:rPr lang="en-US" altLang="zh-CN" dirty="0"/>
              <a:t>____</a:t>
            </a:r>
            <a:r>
              <a:rPr lang="zh-CN" altLang="en-US" dirty="0"/>
              <a:t>常常這樣問他，</a:t>
            </a:r>
            <a:r>
              <a:rPr lang="en-US" altLang="zh-CN" dirty="0"/>
              <a:t>____</a:t>
            </a:r>
            <a:r>
              <a:rPr lang="zh-CN" altLang="en-US" dirty="0"/>
              <a:t>她已經</a:t>
            </a:r>
            <a:r>
              <a:rPr lang="en-US" altLang="zh-CN" dirty="0"/>
              <a:t>32</a:t>
            </a:r>
            <a:r>
              <a:rPr lang="zh-CN" altLang="en-US" dirty="0"/>
              <a:t>歲了，父母天天催她結婚。</a:t>
            </a:r>
            <a:r>
              <a:rPr lang="en-US" altLang="zh-CN" dirty="0"/>
              <a:t>____</a:t>
            </a:r>
            <a:r>
              <a:rPr lang="zh-CN" altLang="en-US" dirty="0"/>
              <a:t>他的想法呢，雖然他很愛她，可是他害怕結婚。他 </a:t>
            </a:r>
            <a:r>
              <a:rPr lang="en-US" altLang="zh-CN" dirty="0"/>
              <a:t>____</a:t>
            </a:r>
            <a:r>
              <a:rPr lang="zh-CN" altLang="en-US" dirty="0"/>
              <a:t>和她分手， </a:t>
            </a:r>
            <a:r>
              <a:rPr lang="en-US" altLang="zh-CN" dirty="0"/>
              <a:t>____</a:t>
            </a:r>
            <a:r>
              <a:rPr lang="zh-CN" altLang="en-US" dirty="0"/>
              <a:t>想結婚。 </a:t>
            </a:r>
            <a:r>
              <a:rPr lang="en-US" altLang="zh-CN" dirty="0"/>
              <a:t>____</a:t>
            </a:r>
            <a:r>
              <a:rPr lang="zh-CN" altLang="en-US" dirty="0"/>
              <a:t>結了婚就不能像單身的時候那麼自由了。 </a:t>
            </a:r>
            <a:r>
              <a:rPr lang="en-US" altLang="zh-CN" dirty="0"/>
              <a:t>____</a:t>
            </a:r>
            <a:r>
              <a:rPr lang="zh-CN" altLang="en-US" dirty="0"/>
              <a:t>他知道她家很有錢，他</a:t>
            </a:r>
            <a:r>
              <a:rPr lang="en-US" altLang="zh-CN" dirty="0"/>
              <a:t>____</a:t>
            </a:r>
            <a:r>
              <a:rPr lang="zh-CN" altLang="en-US" dirty="0"/>
              <a:t>不打算和她結婚。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537380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1004D3D-2215-4948-9851-23188B38A82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11946268" cy="882907"/>
          </a:xfrm>
        </p:spPr>
        <p:txBody>
          <a:bodyPr>
            <a:normAutofit fontScale="90000"/>
          </a:bodyPr>
          <a:lstStyle/>
          <a:p>
            <a:r>
              <a:rPr lang="zh-CN" altLang="en-US" dirty="0"/>
              <a:t>一旦 </a:t>
            </a:r>
            <a:r>
              <a:rPr lang="en-US" altLang="zh-CN" dirty="0"/>
              <a:t>+</a:t>
            </a:r>
            <a:r>
              <a:rPr lang="zh-CN" altLang="en-US" dirty="0"/>
              <a:t> </a:t>
            </a:r>
            <a:r>
              <a:rPr lang="en-US" altLang="zh-CN" sz="3800" dirty="0" err="1"/>
              <a:t>c</a:t>
            </a:r>
            <a:r>
              <a:rPr lang="en-US" sz="3800" dirty="0" err="1"/>
              <a:t>ondition，</a:t>
            </a:r>
            <a:r>
              <a:rPr lang="en-US" dirty="0" err="1"/>
              <a:t>S</a:t>
            </a:r>
            <a:r>
              <a:rPr lang="zh-CN" altLang="en-US" dirty="0"/>
              <a:t> 就 </a:t>
            </a:r>
            <a:r>
              <a:rPr lang="en-US" altLang="zh-CN" dirty="0"/>
              <a:t>+</a:t>
            </a:r>
            <a:r>
              <a:rPr lang="zh-CN" altLang="en-US" dirty="0"/>
              <a:t> </a:t>
            </a:r>
            <a:r>
              <a:rPr lang="en-US" altLang="zh-CN" sz="3800" dirty="0"/>
              <a:t>c</a:t>
            </a:r>
            <a:r>
              <a:rPr lang="en-US" sz="3800" dirty="0"/>
              <a:t>onsequence </a:t>
            </a:r>
            <a:r>
              <a:rPr lang="en-US" altLang="zh-CN" sz="3800" dirty="0"/>
              <a:t>(often</a:t>
            </a:r>
            <a:r>
              <a:rPr lang="zh-CN" altLang="en-US" sz="3800" dirty="0"/>
              <a:t> </a:t>
            </a:r>
            <a:r>
              <a:rPr lang="en-US" altLang="zh-CN" sz="3800" dirty="0"/>
              <a:t>negative)</a:t>
            </a:r>
            <a:br>
              <a:rPr lang="en-US" sz="3800" dirty="0"/>
            </a:br>
            <a:r>
              <a:rPr lang="en-US" sz="3200" dirty="0"/>
              <a:t>once </a:t>
            </a:r>
            <a:r>
              <a:rPr lang="en-US" altLang="zh-CN" sz="3200" dirty="0"/>
              <a:t>(</a:t>
            </a:r>
            <a:r>
              <a:rPr lang="en-US" sz="3200" dirty="0"/>
              <a:t>something happens</a:t>
            </a:r>
            <a:r>
              <a:rPr lang="en-US" altLang="zh-CN" sz="3200" dirty="0"/>
              <a:t>)</a:t>
            </a:r>
            <a:r>
              <a:rPr lang="en-US" sz="3200" dirty="0"/>
              <a:t>, then</a:t>
            </a:r>
            <a:r>
              <a:rPr lang="en-US" altLang="zh-CN" sz="3200" dirty="0"/>
              <a:t>……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3ACA45F-2B9E-7A46-8DB2-E905239ACA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88507" y="1270157"/>
            <a:ext cx="11614986" cy="4644725"/>
          </a:xfrm>
        </p:spPr>
        <p:txBody>
          <a:bodyPr>
            <a:normAutofit fontScale="92500"/>
          </a:bodyPr>
          <a:lstStyle/>
          <a:p>
            <a:pPr marL="466725" indent="-466725">
              <a:buFont typeface="+mj-lt"/>
              <a:buAutoNum type="arabicPeriod"/>
            </a:pPr>
            <a:r>
              <a:rPr lang="zh-CN" altLang="en-US" dirty="0"/>
              <a:t>「見光死」是指幻想中的美好事物</a:t>
            </a:r>
            <a:r>
              <a:rPr lang="zh-CN" altLang="en-US" dirty="0">
                <a:highlight>
                  <a:srgbClr val="FFFF00"/>
                </a:highlight>
              </a:rPr>
              <a:t>一旦</a:t>
            </a:r>
            <a:r>
              <a:rPr lang="zh-CN" altLang="en-US" dirty="0"/>
              <a:t>真實地出現在現實生活中，美感</a:t>
            </a:r>
            <a:r>
              <a:rPr lang="zh-CN" altLang="en-US" dirty="0">
                <a:highlight>
                  <a:srgbClr val="FFFF00"/>
                </a:highlight>
              </a:rPr>
              <a:t>就</a:t>
            </a:r>
            <a:r>
              <a:rPr lang="zh-CN" altLang="en-US" dirty="0"/>
              <a:t>蕩然無存。</a:t>
            </a:r>
            <a:endParaRPr lang="en-US" altLang="zh-CN" dirty="0"/>
          </a:p>
          <a:p>
            <a:pPr marL="466725" indent="-466725">
              <a:buFont typeface="+mj-lt"/>
              <a:buAutoNum type="arabicPeriod"/>
            </a:pPr>
            <a:r>
              <a:rPr lang="en-US" dirty="0"/>
              <a:t>Some people change as soon as they have money.</a:t>
            </a:r>
          </a:p>
          <a:p>
            <a:pPr marL="466725" indent="-466725">
              <a:buFont typeface="+mj-lt"/>
              <a:buAutoNum type="arabicPeriod"/>
            </a:pPr>
            <a:r>
              <a:rPr lang="en-US" dirty="0"/>
              <a:t>If you raise the prices, you will </a:t>
            </a:r>
            <a:r>
              <a:rPr lang="en-US" altLang="zh-CN" dirty="0"/>
              <a:t>probably</a:t>
            </a:r>
            <a:r>
              <a:rPr lang="zh-CN" altLang="en-US" dirty="0"/>
              <a:t> </a:t>
            </a:r>
            <a:r>
              <a:rPr lang="en-US" dirty="0"/>
              <a:t>lose a lot of customers.</a:t>
            </a:r>
          </a:p>
          <a:p>
            <a:pPr marL="466725" indent="-466725">
              <a:buFont typeface="+mj-lt"/>
              <a:buAutoNum type="arabicPeriod"/>
            </a:pPr>
            <a:r>
              <a:rPr lang="en-US" altLang="zh-CN" dirty="0"/>
              <a:t>Once</a:t>
            </a:r>
            <a:r>
              <a:rPr lang="zh-CN" altLang="en-US" dirty="0"/>
              <a:t> </a:t>
            </a:r>
            <a:r>
              <a:rPr lang="en-US" altLang="zh-CN" dirty="0"/>
              <a:t>infected ,</a:t>
            </a:r>
            <a:r>
              <a:rPr lang="zh-CN" altLang="en-US" dirty="0"/>
              <a:t> </a:t>
            </a:r>
            <a:r>
              <a:rPr lang="en-US" altLang="zh-CN" dirty="0"/>
              <a:t>i</a:t>
            </a:r>
            <a:r>
              <a:rPr lang="en-US" dirty="0"/>
              <a:t>t is difficult to cure this diseas</a:t>
            </a:r>
            <a:r>
              <a:rPr lang="en-US" altLang="zh-CN" dirty="0"/>
              <a:t>e.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423745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372239-C026-6E4E-8235-401C49BB625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36874" y="128283"/>
            <a:ext cx="12194463" cy="882907"/>
          </a:xfrm>
        </p:spPr>
        <p:txBody>
          <a:bodyPr>
            <a:normAutofit/>
          </a:bodyPr>
          <a:lstStyle/>
          <a:p>
            <a:r>
              <a:rPr lang="en-US" altLang="zh-CN" sz="4000" dirty="0"/>
              <a:t>…</a:t>
            </a:r>
            <a:r>
              <a:rPr lang="en-US" altLang="zh-CN" sz="4000" dirty="0">
                <a:highlight>
                  <a:srgbClr val="FFFF00"/>
                </a:highlight>
              </a:rPr>
              <a:t>yes/no</a:t>
            </a:r>
            <a:r>
              <a:rPr lang="zh-CN" altLang="en-US" sz="4000" dirty="0"/>
              <a:t>  </a:t>
            </a:r>
            <a:r>
              <a:rPr lang="zh-CN" altLang="en-US" sz="4000" dirty="0">
                <a:solidFill>
                  <a:schemeClr val="tx1"/>
                </a:solidFill>
              </a:rPr>
              <a:t>關鍵看 </a:t>
            </a:r>
            <a:r>
              <a:rPr lang="en-US" altLang="zh-CN" sz="4000" dirty="0"/>
              <a:t>S</a:t>
            </a:r>
            <a:r>
              <a:rPr lang="zh-CN" altLang="en-US" sz="4000" dirty="0"/>
              <a:t> 有沒有</a:t>
            </a:r>
            <a:r>
              <a:rPr lang="en-US" altLang="zh-CN" sz="4000" dirty="0"/>
              <a:t>/</a:t>
            </a:r>
            <a:r>
              <a:rPr lang="zh-CN" altLang="en-US" sz="4000" dirty="0"/>
              <a:t>想不想</a:t>
            </a:r>
            <a:r>
              <a:rPr lang="en-US" altLang="zh-CN" sz="4000" dirty="0"/>
              <a:t>/</a:t>
            </a:r>
            <a:r>
              <a:rPr lang="zh-CN" altLang="en-US" sz="4000" dirty="0"/>
              <a:t>能不能</a:t>
            </a:r>
            <a:r>
              <a:rPr lang="en-US" altLang="zh-CN" sz="4000" dirty="0"/>
              <a:t>/</a:t>
            </a:r>
            <a:r>
              <a:rPr lang="zh-CN" altLang="en-US" sz="4000" dirty="0"/>
              <a:t>是什麼</a:t>
            </a:r>
            <a:endParaRPr lang="en-US" sz="40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B59743-8C4B-5641-B033-6ADD9F8D51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65589" y="1264512"/>
            <a:ext cx="10515600" cy="5378838"/>
          </a:xfrm>
        </p:spPr>
        <p:txBody>
          <a:bodyPr>
            <a:normAutofit lnSpcReduction="10000"/>
          </a:bodyPr>
          <a:lstStyle/>
          <a:p>
            <a:pPr marL="517525" indent="-517525">
              <a:buFont typeface="+mj-lt"/>
              <a:buAutoNum type="arabicPeriod"/>
            </a:pPr>
            <a:r>
              <a:rPr lang="zh-TW" altLang="en-US" dirty="0"/>
              <a:t>網戀成功</a:t>
            </a:r>
            <a:r>
              <a:rPr lang="zh-TW" altLang="en-US" dirty="0">
                <a:highlight>
                  <a:srgbClr val="FFFF00"/>
                </a:highlight>
              </a:rPr>
              <a:t>與否</a:t>
            </a:r>
            <a:r>
              <a:rPr lang="zh-TW" altLang="en-US" dirty="0"/>
              <a:t>關鍵是看網戀雙方的初衷是什麼。</a:t>
            </a:r>
            <a:r>
              <a:rPr lang="en-US" dirty="0"/>
              <a:t> </a:t>
            </a:r>
          </a:p>
          <a:p>
            <a:pPr marL="517525" indent="-517525">
              <a:buFont typeface="+mj-lt"/>
              <a:buAutoNum type="arabicPeriod"/>
            </a:pPr>
            <a:r>
              <a:rPr lang="zh-TW" altLang="en-US" dirty="0"/>
              <a:t>我認為網戀成功</a:t>
            </a:r>
            <a:r>
              <a:rPr lang="zh-TW" altLang="en-US" dirty="0">
                <a:highlight>
                  <a:srgbClr val="FFFF00"/>
                </a:highlight>
              </a:rPr>
              <a:t>與否</a:t>
            </a:r>
            <a:r>
              <a:rPr lang="zh-TW" altLang="en-US" dirty="0"/>
              <a:t>關鍵看</a:t>
            </a:r>
            <a:r>
              <a:rPr lang="en-US" dirty="0"/>
              <a:t>......</a:t>
            </a:r>
          </a:p>
          <a:p>
            <a:pPr marL="517525" indent="-517525">
              <a:buFont typeface="+mj-lt"/>
              <a:buAutoNum type="arabicPeriod"/>
            </a:pPr>
            <a:r>
              <a:rPr lang="zh-TW" altLang="en-US" dirty="0">
                <a:highlight>
                  <a:srgbClr val="FFFF00"/>
                </a:highlight>
              </a:rPr>
              <a:t>能否</a:t>
            </a:r>
            <a:r>
              <a:rPr lang="zh-TW" altLang="en-US" dirty="0"/>
              <a:t>成功申請上一個好大學關鍵看</a:t>
            </a:r>
            <a:r>
              <a:rPr lang="en-US" dirty="0"/>
              <a:t>......</a:t>
            </a:r>
          </a:p>
          <a:p>
            <a:pPr marL="517525" indent="-517525">
              <a:buFont typeface="+mj-lt"/>
              <a:buAutoNum type="arabicPeriod"/>
            </a:pPr>
            <a:r>
              <a:rPr lang="zh-TW" altLang="en-US" dirty="0"/>
              <a:t>決定</a:t>
            </a:r>
            <a:r>
              <a:rPr lang="zh-TW" altLang="en-US" dirty="0">
                <a:highlight>
                  <a:srgbClr val="FFFF00"/>
                </a:highlight>
              </a:rPr>
              <a:t>要不要</a:t>
            </a:r>
            <a:r>
              <a:rPr lang="zh-TW" altLang="en-US" dirty="0"/>
              <a:t>繼續讀碩士關鍵看</a:t>
            </a:r>
            <a:r>
              <a:rPr lang="en-US" dirty="0"/>
              <a:t>......</a:t>
            </a:r>
          </a:p>
          <a:p>
            <a:pPr marL="517525" indent="-517525">
              <a:buFont typeface="+mj-lt"/>
              <a:buAutoNum type="arabicPeriod"/>
            </a:pPr>
            <a:r>
              <a:rPr lang="zh-TW" altLang="en-US" dirty="0"/>
              <a:t>畢業以後</a:t>
            </a:r>
            <a:r>
              <a:rPr lang="zh-TW" altLang="en-US" dirty="0">
                <a:highlight>
                  <a:srgbClr val="FFFF00"/>
                </a:highlight>
              </a:rPr>
              <a:t>能否</a:t>
            </a:r>
            <a:r>
              <a:rPr lang="zh-TW" altLang="en-US" dirty="0"/>
              <a:t>成功找到工作關鍵看</a:t>
            </a:r>
            <a:r>
              <a:rPr lang="en-US" dirty="0"/>
              <a:t>......</a:t>
            </a:r>
          </a:p>
          <a:p>
            <a:pPr marL="517525" indent="-517525">
              <a:buFont typeface="+mj-lt"/>
              <a:buAutoNum type="arabicPeriod"/>
            </a:pPr>
            <a:r>
              <a:rPr lang="zh-CN" altLang="en-US" dirty="0"/>
              <a:t>創業成功</a:t>
            </a:r>
            <a:r>
              <a:rPr lang="zh-CN" altLang="en-US" dirty="0">
                <a:highlight>
                  <a:srgbClr val="FFFF00"/>
                </a:highlight>
              </a:rPr>
              <a:t>與否</a:t>
            </a:r>
            <a:r>
              <a:rPr lang="zh-CN" altLang="en-US" dirty="0"/>
              <a:t>關鍵看</a:t>
            </a:r>
            <a:r>
              <a:rPr lang="en-US" dirty="0"/>
              <a:t>......</a:t>
            </a:r>
          </a:p>
          <a:p>
            <a:pPr marL="517525" indent="-517525">
              <a:buFont typeface="+mj-lt"/>
              <a:buAutoNum type="arabicPeriod"/>
            </a:pPr>
            <a:endParaRPr lang="en-US" dirty="0"/>
          </a:p>
          <a:p>
            <a:pPr marL="517525" indent="-517525">
              <a:buFont typeface="+mj-lt"/>
              <a:buAutoNum type="arabicPeriod"/>
            </a:pP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BFCE5061-EF6B-D944-9C98-A03F657D67F8}"/>
              </a:ext>
            </a:extLst>
          </p:cNvPr>
          <p:cNvSpPr txBox="1"/>
          <p:nvPr/>
        </p:nvSpPr>
        <p:spPr>
          <a:xfrm>
            <a:off x="332817" y="6360385"/>
            <a:ext cx="182524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entrepreneurship</a:t>
            </a: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F6A53C6B-FCBE-3348-8631-597467F58D22}"/>
              </a:ext>
            </a:extLst>
          </p:cNvPr>
          <p:cNvSpPr txBox="1"/>
          <p:nvPr/>
        </p:nvSpPr>
        <p:spPr>
          <a:xfrm>
            <a:off x="709575" y="5577680"/>
            <a:ext cx="86754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chuàng</a:t>
            </a:r>
            <a:endParaRPr lang="en-US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C3DF878B-5527-4441-A54F-1C97F1A0372F}"/>
              </a:ext>
            </a:extLst>
          </p:cNvPr>
          <p:cNvSpPr txBox="1"/>
          <p:nvPr/>
        </p:nvSpPr>
        <p:spPr>
          <a:xfrm>
            <a:off x="4546444" y="3802222"/>
            <a:ext cx="95731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shuò</a:t>
            </a:r>
            <a:r>
              <a:rPr lang="zh-CN" altLang="en-US" dirty="0"/>
              <a:t> </a:t>
            </a:r>
            <a:r>
              <a:rPr lang="en-US" altLang="zh-CN" dirty="0" err="1"/>
              <a:t>shì</a:t>
            </a:r>
            <a:endParaRPr lang="en-US" altLang="zh-CN" dirty="0"/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AB247E1-E794-9D47-BD7A-C4F145FD55BF}"/>
              </a:ext>
            </a:extLst>
          </p:cNvPr>
          <p:cNvSpPr txBox="1"/>
          <p:nvPr/>
        </p:nvSpPr>
        <p:spPr>
          <a:xfrm>
            <a:off x="4600272" y="4545951"/>
            <a:ext cx="8496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Master</a:t>
            </a:r>
            <a:endParaRPr lang="en-US" altLang="zh-CN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D57440D9-8352-4E4C-B4E1-38E85A58E8D4}"/>
              </a:ext>
            </a:extLst>
          </p:cNvPr>
          <p:cNvSpPr txBox="1"/>
          <p:nvPr/>
        </p:nvSpPr>
        <p:spPr>
          <a:xfrm>
            <a:off x="804073" y="841072"/>
            <a:ext cx="4221027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800" dirty="0">
                <a:latin typeface="Times" pitchFamily="2" charset="0"/>
              </a:rPr>
              <a:t>whether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…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depends</a:t>
            </a:r>
            <a:r>
              <a:rPr lang="zh-CN" altLang="en-US" sz="2800" dirty="0">
                <a:latin typeface="Times" pitchFamily="2" charset="0"/>
              </a:rPr>
              <a:t> </a:t>
            </a:r>
            <a:r>
              <a:rPr lang="en-US" altLang="zh-CN" sz="2800" dirty="0">
                <a:latin typeface="Times" pitchFamily="2" charset="0"/>
              </a:rPr>
              <a:t>on……</a:t>
            </a:r>
            <a:endParaRPr lang="en-US" sz="2800" dirty="0">
              <a:latin typeface="Times" pitchFamily="2" charset="0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3B56FBDA-CBF6-0646-91FC-652032BEC8D2}"/>
              </a:ext>
            </a:extLst>
          </p:cNvPr>
          <p:cNvSpPr txBox="1"/>
          <p:nvPr/>
        </p:nvSpPr>
        <p:spPr>
          <a:xfrm>
            <a:off x="3206663" y="1860823"/>
            <a:ext cx="498855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 err="1"/>
              <a:t>fǒu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00123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  <p:bldP spid="5" grpId="0"/>
      <p:bldP spid="6" grpId="0"/>
      <p:bldP spid="7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F120AA5-0B8F-5441-AA58-5207D5B2D1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3446" y="209603"/>
            <a:ext cx="4552691" cy="882907"/>
          </a:xfrm>
        </p:spPr>
        <p:txBody>
          <a:bodyPr>
            <a:normAutofit/>
          </a:bodyPr>
          <a:lstStyle/>
          <a:p>
            <a:r>
              <a:rPr lang="en-US" dirty="0"/>
              <a:t>A</a:t>
            </a:r>
            <a:r>
              <a:rPr lang="zh-CN" altLang="en-US" dirty="0"/>
              <a:t>不如</a:t>
            </a:r>
            <a:r>
              <a:rPr lang="en-US" dirty="0"/>
              <a:t>B（+adj.）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761A9D6-022F-3046-9D7D-714E85ED94D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5569" y="938659"/>
            <a:ext cx="5254470" cy="4398660"/>
          </a:xfrm>
        </p:spPr>
        <p:txBody>
          <a:bodyPr/>
          <a:lstStyle/>
          <a:p>
            <a:r>
              <a:rPr lang="zh-CN" altLang="en-US" dirty="0"/>
              <a:t>虛擬網路不如現實可控。</a:t>
            </a:r>
            <a:endParaRPr lang="en-US" altLang="zh-CN" dirty="0"/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1FA4F19C-61D3-5A4B-845D-39A1B264DB34}"/>
              </a:ext>
            </a:extLst>
          </p:cNvPr>
          <p:cNvSpPr txBox="1">
            <a:spLocks/>
          </p:cNvSpPr>
          <p:nvPr/>
        </p:nvSpPr>
        <p:spPr>
          <a:xfrm>
            <a:off x="5629805" y="1028128"/>
            <a:ext cx="6470754" cy="467840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dirty="0"/>
              <a:t>与其去外面吃不如自己在家做。</a:t>
            </a:r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endParaRPr lang="en-US" altLang="zh-CN" dirty="0"/>
          </a:p>
          <a:p>
            <a:r>
              <a:rPr lang="zh-CN" altLang="en-US" dirty="0"/>
              <a:t>週末與其</a:t>
            </a:r>
            <a:r>
              <a:rPr lang="en-US" altLang="zh-CN" dirty="0"/>
              <a:t>......</a:t>
            </a:r>
            <a:r>
              <a:rPr lang="zh-CN" altLang="en-US" dirty="0"/>
              <a:t>，不如</a:t>
            </a:r>
            <a:r>
              <a:rPr lang="en-US" altLang="zh-CN" dirty="0"/>
              <a:t>......</a:t>
            </a:r>
            <a:endParaRPr lang="en-US" dirty="0"/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B04B5F86-C2B2-764A-BD80-25CFCD23A786}"/>
              </a:ext>
            </a:extLst>
          </p:cNvPr>
          <p:cNvSpPr txBox="1"/>
          <p:nvPr/>
        </p:nvSpPr>
        <p:spPr>
          <a:xfrm>
            <a:off x="198502" y="6063622"/>
            <a:ext cx="5363969" cy="58477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altLang="zh-CN" sz="3200" dirty="0">
                <a:latin typeface="Times" pitchFamily="2" charset="0"/>
              </a:rPr>
              <a:t>Tom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is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more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sincere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than</a:t>
            </a:r>
            <a:r>
              <a:rPr lang="zh-CN" altLang="en-US" sz="3200" dirty="0">
                <a:latin typeface="Times" pitchFamily="2" charset="0"/>
              </a:rPr>
              <a:t> </a:t>
            </a:r>
            <a:r>
              <a:rPr lang="en-US" altLang="zh-CN" sz="3200" dirty="0">
                <a:latin typeface="Times" pitchFamily="2" charset="0"/>
              </a:rPr>
              <a:t>Paul.</a:t>
            </a:r>
            <a:r>
              <a:rPr lang="zh-CN" altLang="en-US" sz="3200" dirty="0">
                <a:latin typeface="Times" pitchFamily="2" charset="0"/>
              </a:rPr>
              <a:t> </a:t>
            </a:r>
            <a:endParaRPr lang="en-US" sz="3200" dirty="0">
              <a:latin typeface="Times" pitchFamily="2" charset="0"/>
            </a:endParaRPr>
          </a:p>
        </p:txBody>
      </p:sp>
      <p:sp>
        <p:nvSpPr>
          <p:cNvPr id="18" name="Title 1">
            <a:extLst>
              <a:ext uri="{FF2B5EF4-FFF2-40B4-BE49-F238E27FC236}">
                <a16:creationId xmlns:a16="http://schemas.microsoft.com/office/drawing/2014/main" id="{0B537E7E-9507-BB4D-B1B5-53D0C01DFA24}"/>
              </a:ext>
            </a:extLst>
          </p:cNvPr>
          <p:cNvSpPr txBox="1">
            <a:spLocks/>
          </p:cNvSpPr>
          <p:nvPr/>
        </p:nvSpPr>
        <p:spPr>
          <a:xfrm>
            <a:off x="6367275" y="209602"/>
            <a:ext cx="5254470" cy="88290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r>
              <a:rPr lang="zh-CN" altLang="en-US" dirty="0"/>
              <a:t>與其 </a:t>
            </a:r>
            <a:r>
              <a:rPr lang="en-US" dirty="0"/>
              <a:t>do A </a:t>
            </a:r>
            <a:r>
              <a:rPr lang="zh-CN" altLang="en-US" dirty="0"/>
              <a:t>不如 </a:t>
            </a:r>
            <a:r>
              <a:rPr lang="en-US" dirty="0"/>
              <a:t>do B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C37444A1-4078-0949-840D-0E511FC8C8E7}"/>
              </a:ext>
            </a:extLst>
          </p:cNvPr>
          <p:cNvSpPr txBox="1"/>
          <p:nvPr/>
        </p:nvSpPr>
        <p:spPr>
          <a:xfrm>
            <a:off x="739904" y="2169446"/>
            <a:ext cx="3546763" cy="11079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此處插入兩張婚紗圖片，引導學生說出“這套婚紗不如這套婚紗好看。” 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51F6045-3626-9342-B8A1-D7456A630CD2}"/>
              </a:ext>
            </a:extLst>
          </p:cNvPr>
          <p:cNvSpPr txBox="1"/>
          <p:nvPr/>
        </p:nvSpPr>
        <p:spPr>
          <a:xfrm>
            <a:off x="739903" y="3914150"/>
            <a:ext cx="3546763" cy="11079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此處插入兩張圖片，引導學生說出“去商店買東西不如網上購物方便。” 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3D3F087B-F0CE-8444-A764-284EE4F23496}"/>
              </a:ext>
            </a:extLst>
          </p:cNvPr>
          <p:cNvSpPr txBox="1"/>
          <p:nvPr/>
        </p:nvSpPr>
        <p:spPr>
          <a:xfrm>
            <a:off x="7091800" y="2643704"/>
            <a:ext cx="3546763" cy="1107996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zh-CN" altLang="en-US" sz="2200" dirty="0">
                <a:latin typeface="SimSun" panose="02010600030101010101" pitchFamily="2" charset="-122"/>
                <a:ea typeface="SimSun" panose="02010600030101010101" pitchFamily="2" charset="-122"/>
              </a:rPr>
              <a:t>此處插入兩張圖片，引導學生說出“與其花錢辦婚禮，不如去旅行。” </a:t>
            </a:r>
            <a:endParaRPr lang="en-US" sz="2200" dirty="0">
              <a:highlight>
                <a:srgbClr val="C0C0C0"/>
              </a:highlight>
              <a:latin typeface="SimSun" panose="02010600030101010101" pitchFamily="2" charset="-122"/>
              <a:ea typeface="SimSun" panose="02010600030101010101" pitchFamily="2" charset="-122"/>
            </a:endParaRPr>
          </a:p>
        </p:txBody>
      </p:sp>
    </p:spTree>
    <p:extLst>
      <p:ext uri="{BB962C8B-B14F-4D97-AF65-F5344CB8AC3E}">
        <p14:creationId xmlns:p14="http://schemas.microsoft.com/office/powerpoint/2010/main" val="406629250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  <p:bldP spid="13" grpId="0"/>
      <p:bldP spid="18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8A43469-A685-0148-BF29-D0415CF5E1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zh-CN" altLang="en-US" dirty="0"/>
              <a:t>真到了</a:t>
            </a:r>
            <a:r>
              <a:rPr lang="en-US" altLang="zh-CN" dirty="0"/>
              <a:t>/</a:t>
            </a:r>
            <a:r>
              <a:rPr lang="zh-CN" altLang="en-US" dirty="0"/>
              <a:t>等到了</a:t>
            </a:r>
            <a:r>
              <a:rPr lang="en-US" altLang="zh-CN" dirty="0"/>
              <a:t>... </a:t>
            </a:r>
            <a:r>
              <a:rPr lang="zh-CN" altLang="en-US" dirty="0"/>
              <a:t>的時候，</a:t>
            </a:r>
            <a:r>
              <a:rPr lang="en-US" dirty="0"/>
              <a:t>S</a:t>
            </a:r>
            <a:r>
              <a:rPr lang="zh-CN" altLang="en-US" dirty="0"/>
              <a:t>就</a:t>
            </a:r>
            <a:r>
              <a:rPr lang="en-US" altLang="zh-CN" dirty="0"/>
              <a:t>......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EE1ABE3-9C88-FA47-B40F-1E7AFECBF6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30630" y="1092510"/>
            <a:ext cx="12061370" cy="5765490"/>
          </a:xfrm>
        </p:spPr>
        <p:txBody>
          <a:bodyPr>
            <a:normAutofit fontScale="92500"/>
          </a:bodyPr>
          <a:lstStyle/>
          <a:p>
            <a:pPr marL="466725" indent="-466725">
              <a:buFont typeface="+mj-lt"/>
              <a:buAutoNum type="arabicPeriod"/>
            </a:pPr>
            <a:r>
              <a:rPr lang="zh-CN" altLang="en-US" dirty="0"/>
              <a:t>即使是視頻聊天，美顏技術也能讓彼此看起來完美無瑕。 但</a:t>
            </a:r>
            <a:r>
              <a:rPr lang="zh-CN" altLang="en-US" dirty="0">
                <a:highlight>
                  <a:srgbClr val="FFFF00"/>
                </a:highlight>
              </a:rPr>
              <a:t>真到了</a:t>
            </a:r>
            <a:r>
              <a:rPr lang="zh-CN" altLang="en-US" dirty="0"/>
              <a:t>見面</a:t>
            </a:r>
            <a:r>
              <a:rPr lang="zh-CN" altLang="en-US" dirty="0">
                <a:highlight>
                  <a:srgbClr val="FFFF00"/>
                </a:highlight>
              </a:rPr>
              <a:t>的時刻</a:t>
            </a:r>
            <a:r>
              <a:rPr lang="zh-CN" altLang="en-US" dirty="0"/>
              <a:t>，網戀雙方</a:t>
            </a:r>
            <a:r>
              <a:rPr lang="zh-CN" altLang="en-US" dirty="0">
                <a:highlight>
                  <a:srgbClr val="FFFF00"/>
                </a:highlight>
              </a:rPr>
              <a:t>就</a:t>
            </a:r>
            <a:r>
              <a:rPr lang="zh-CN" altLang="en-US" dirty="0"/>
              <a:t>會徹底傻眼。 </a:t>
            </a:r>
            <a:endParaRPr lang="en-US" altLang="zh-CN" dirty="0"/>
          </a:p>
          <a:p>
            <a:pPr marL="466725" indent="-466725">
              <a:buFont typeface="+mj-lt"/>
              <a:buAutoNum type="arabicPeriod"/>
            </a:pPr>
            <a:r>
              <a:rPr lang="zh-CN" altLang="en-US" dirty="0"/>
              <a:t>你現在不複習，真到了考試的時候，你就會</a:t>
            </a:r>
            <a:r>
              <a:rPr lang="en-US" altLang="zh-CN" dirty="0"/>
              <a:t>......</a:t>
            </a:r>
          </a:p>
          <a:p>
            <a:pPr marL="466725" indent="-466725">
              <a:buFont typeface="+mj-lt"/>
              <a:buAutoNum type="arabicPeriod"/>
            </a:pPr>
            <a:r>
              <a:rPr lang="zh-CN" altLang="en-US" dirty="0"/>
              <a:t>如果現在不開始積累工作經驗，等到了開始工作的時候，</a:t>
            </a:r>
            <a:r>
              <a:rPr lang="en-US" altLang="zh-CN" dirty="0"/>
              <a:t>.....</a:t>
            </a:r>
          </a:p>
          <a:p>
            <a:pPr marL="466725" indent="-466725">
              <a:buFont typeface="+mj-lt"/>
              <a:buAutoNum type="arabicPeriod"/>
            </a:pPr>
            <a:r>
              <a:rPr lang="zh-CN" altLang="en-US" dirty="0"/>
              <a:t>「你現在不出去賺錢，真到了需要用錢的時候</a:t>
            </a:r>
            <a:r>
              <a:rPr lang="en-US" altLang="zh-CN" dirty="0"/>
              <a:t>,</a:t>
            </a:r>
            <a:r>
              <a:rPr lang="zh-CN" altLang="en-US" dirty="0"/>
              <a:t> </a:t>
            </a:r>
            <a:r>
              <a:rPr lang="en-US" altLang="zh-CN" dirty="0"/>
              <a:t>......</a:t>
            </a:r>
            <a:r>
              <a:rPr lang="zh-CN" altLang="en-US" dirty="0"/>
              <a:t>」</a:t>
            </a:r>
            <a:endParaRPr lang="en-US" altLang="zh-CN" dirty="0"/>
          </a:p>
          <a:p>
            <a:pPr marL="466725" indent="-466725">
              <a:buFont typeface="+mj-lt"/>
              <a:buAutoNum type="arabicPeriod"/>
            </a:pPr>
            <a:r>
              <a:rPr lang="zh-CN" altLang="en-US" dirty="0"/>
              <a:t>「你現在年輕不想結婚，等到了生病的時候，</a:t>
            </a:r>
            <a:r>
              <a:rPr lang="en-US" altLang="zh-CN" dirty="0"/>
              <a:t>……</a:t>
            </a:r>
            <a:r>
              <a:rPr lang="zh-CN" altLang="en-US" dirty="0"/>
              <a:t> 」</a:t>
            </a:r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F1084364-556D-BF4E-B6C8-64E06A892E7B}"/>
              </a:ext>
            </a:extLst>
          </p:cNvPr>
          <p:cNvSpPr txBox="1"/>
          <p:nvPr/>
        </p:nvSpPr>
        <p:spPr>
          <a:xfrm>
            <a:off x="3708499" y="3455894"/>
            <a:ext cx="761747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 dirty="0" err="1"/>
              <a:t>jī</a:t>
            </a:r>
            <a:r>
              <a:rPr lang="zh-CN" altLang="en-US" sz="2400" dirty="0"/>
              <a:t>  </a:t>
            </a:r>
            <a:r>
              <a:rPr lang="en-US" sz="2400" dirty="0" err="1"/>
              <a:t>lěi</a:t>
            </a:r>
            <a:endParaRPr lang="en-US" sz="2400" dirty="0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D2B344F1-FBBD-714F-98AF-57EF22F17578}"/>
              </a:ext>
            </a:extLst>
          </p:cNvPr>
          <p:cNvSpPr txBox="1"/>
          <p:nvPr/>
        </p:nvSpPr>
        <p:spPr>
          <a:xfrm>
            <a:off x="3454326" y="4222377"/>
            <a:ext cx="1270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dirty="0"/>
              <a:t>accumulate</a:t>
            </a:r>
          </a:p>
        </p:txBody>
      </p:sp>
    </p:spTree>
    <p:extLst>
      <p:ext uri="{BB962C8B-B14F-4D97-AF65-F5344CB8AC3E}">
        <p14:creationId xmlns:p14="http://schemas.microsoft.com/office/powerpoint/2010/main" val="16776852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3C169B8-C89B-5846-8D16-2C729E6F8E5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CN" altLang="en-US" dirty="0"/>
              <a:t>比較正式                           比較口語化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FA31D1-19BB-564D-BFC4-F60B18164D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63446" y="1092510"/>
            <a:ext cx="6054920" cy="5751363"/>
          </a:xfrm>
        </p:spPr>
        <p:txBody>
          <a:bodyPr>
            <a:normAutofit/>
          </a:bodyPr>
          <a:lstStyle/>
          <a:p>
            <a:r>
              <a:rPr lang="zh-CN" altLang="en-US" dirty="0"/>
              <a:t>一旦</a:t>
            </a:r>
            <a:r>
              <a:rPr lang="en-US" altLang="zh-CN" dirty="0"/>
              <a:t>+ </a:t>
            </a:r>
            <a:r>
              <a:rPr lang="en-US" altLang="zh-CN" sz="3000" dirty="0" err="1"/>
              <a:t>c</a:t>
            </a:r>
            <a:r>
              <a:rPr lang="en-US" sz="3000" dirty="0" err="1"/>
              <a:t>ondition，</a:t>
            </a:r>
            <a:r>
              <a:rPr lang="en-US" altLang="zh-CN" sz="3000" dirty="0" err="1"/>
              <a:t>c</a:t>
            </a:r>
            <a:r>
              <a:rPr lang="en-US" sz="3000" dirty="0" err="1"/>
              <a:t>onsequence</a:t>
            </a:r>
            <a:r>
              <a:rPr lang="en-US" sz="3000" dirty="0"/>
              <a:t>   </a:t>
            </a:r>
            <a:r>
              <a:rPr lang="en-US" dirty="0"/>
              <a:t>
... </a:t>
            </a:r>
            <a:r>
              <a:rPr lang="zh-CN" altLang="en-US" dirty="0"/>
              <a:t>成功與否關鍵看</a:t>
            </a:r>
            <a:r>
              <a:rPr lang="en-US" altLang="zh-CN" dirty="0"/>
              <a:t>...
... </a:t>
            </a:r>
            <a:r>
              <a:rPr lang="zh-CN" altLang="en-US" dirty="0"/>
              <a:t>太過</a:t>
            </a:r>
            <a:r>
              <a:rPr lang="en-US" altLang="zh-CN" dirty="0"/>
              <a:t>...
</a:t>
            </a:r>
            <a:r>
              <a:rPr lang="zh-CN" altLang="en-US" dirty="0"/>
              <a:t>由於</a:t>
            </a:r>
            <a:r>
              <a:rPr lang="en-US" altLang="zh-CN" dirty="0"/>
              <a:t>... </a:t>
            </a:r>
            <a:r>
              <a:rPr lang="zh-CN" altLang="en-US" dirty="0"/>
              <a:t>原因
出於</a:t>
            </a:r>
            <a:r>
              <a:rPr lang="en-US" altLang="zh-CN" dirty="0"/>
              <a:t>... </a:t>
            </a:r>
            <a:r>
              <a:rPr lang="zh-CN" altLang="en-US" dirty="0"/>
              <a:t>的目的</a:t>
            </a:r>
            <a:endParaRPr lang="en-US" dirty="0"/>
          </a:p>
        </p:txBody>
      </p:sp>
      <p:sp>
        <p:nvSpPr>
          <p:cNvPr id="4" name="Content Placeholder 2">
            <a:extLst>
              <a:ext uri="{FF2B5EF4-FFF2-40B4-BE49-F238E27FC236}">
                <a16:creationId xmlns:a16="http://schemas.microsoft.com/office/drawing/2014/main" id="{6C7E4594-BE5D-874D-80B8-BC70C1F05010}"/>
              </a:ext>
            </a:extLst>
          </p:cNvPr>
          <p:cNvSpPr txBox="1">
            <a:spLocks/>
          </p:cNvSpPr>
          <p:nvPr/>
        </p:nvSpPr>
        <p:spPr>
          <a:xfrm>
            <a:off x="6313118" y="1106637"/>
            <a:ext cx="5878882" cy="312716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zh-CN" altLang="en-US" sz="3200" dirty="0"/>
              <a:t>真到了</a:t>
            </a:r>
            <a:r>
              <a:rPr lang="en-US" altLang="zh-CN" sz="3200" dirty="0"/>
              <a:t>... </a:t>
            </a:r>
            <a:r>
              <a:rPr lang="zh-CN" altLang="en-US" sz="3200" dirty="0"/>
              <a:t>的時候，</a:t>
            </a:r>
            <a:r>
              <a:rPr lang="en-US" sz="3200" dirty="0"/>
              <a:t>S</a:t>
            </a:r>
            <a:r>
              <a:rPr lang="zh-CN" altLang="en-US" sz="3200" dirty="0"/>
              <a:t>就</a:t>
            </a:r>
            <a:r>
              <a:rPr lang="en-US" altLang="zh-CN" sz="3200" dirty="0"/>
              <a:t>...</a:t>
            </a:r>
          </a:p>
          <a:p>
            <a:r>
              <a:rPr lang="en-US" sz="3200" dirty="0" err="1"/>
              <a:t>傻眼</a:t>
            </a:r>
            <a:endParaRPr lang="en-US" sz="3200" dirty="0"/>
          </a:p>
        </p:txBody>
      </p:sp>
    </p:spTree>
    <p:extLst>
      <p:ext uri="{BB962C8B-B14F-4D97-AF65-F5344CB8AC3E}">
        <p14:creationId xmlns:p14="http://schemas.microsoft.com/office/powerpoint/2010/main" val="1549539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A051152-7D2A-B846-8855-F97B52B05BC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68818" y="442258"/>
            <a:ext cx="10515600" cy="5973483"/>
          </a:xfrm>
        </p:spPr>
        <p:txBody>
          <a:bodyPr>
            <a:normAutofit lnSpcReduction="10000"/>
          </a:bodyPr>
          <a:lstStyle/>
          <a:p>
            <a:pPr marL="971550" lvl="1" indent="-514350">
              <a:buFont typeface="+mj-lt"/>
              <a:buAutoNum type="arabicPeriod"/>
            </a:pPr>
            <a:r>
              <a:rPr lang="en-US" dirty="0" err="1"/>
              <a:t>首先</a:t>
            </a:r>
            <a:r>
              <a:rPr lang="zh-CN" altLang="en-US" dirty="0"/>
              <a:t>、其次、最后</a:t>
            </a:r>
            <a:endParaRPr lang="en-US" altLang="zh-CN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/>
              <a:t>一般来说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/>
              <a:t>至於</a:t>
            </a:r>
            <a:r>
              <a:rPr lang="en-US" altLang="zh-CN" dirty="0"/>
              <a:t>…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endParaRPr lang="en-US" dirty="0"/>
          </a:p>
          <a:p>
            <a:pPr marL="971550" lvl="1" indent="-514350">
              <a:buFont typeface="+mj-lt"/>
              <a:buAutoNum type="arabicPeriod"/>
            </a:pPr>
            <a:r>
              <a:rPr lang="en-US" dirty="0" err="1"/>
              <a:t>之所以</a:t>
            </a:r>
            <a:r>
              <a:rPr lang="en-US" altLang="zh-CN" dirty="0"/>
              <a:t> ……</a:t>
            </a:r>
            <a:r>
              <a:rPr lang="zh-CN" altLang="en-US" dirty="0"/>
              <a:t>是因為</a:t>
            </a:r>
            <a:r>
              <a:rPr lang="en-US" altLang="zh-CN" dirty="0"/>
              <a:t>……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/>
              <a:t>即使</a:t>
            </a:r>
            <a:r>
              <a:rPr lang="en-US" altLang="zh-CN" dirty="0"/>
              <a:t> ……</a:t>
            </a:r>
            <a:r>
              <a:rPr lang="zh-CN" altLang="en-US" dirty="0"/>
              <a:t>也</a:t>
            </a:r>
            <a:r>
              <a:rPr lang="en-US" altLang="zh-CN" dirty="0"/>
              <a:t>……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dirty="0" err="1"/>
              <a:t>寧願</a:t>
            </a:r>
            <a:r>
              <a:rPr lang="en-US" altLang="zh-CN" dirty="0"/>
              <a:t> ……</a:t>
            </a:r>
            <a:r>
              <a:rPr lang="zh-CN" altLang="en-US" dirty="0"/>
              <a:t>也不</a:t>
            </a:r>
            <a:r>
              <a:rPr lang="en-US" altLang="zh-CN" dirty="0"/>
              <a:t>……</a:t>
            </a:r>
          </a:p>
          <a:p>
            <a:pPr marL="971550" lvl="1" indent="-514350">
              <a:buFont typeface="+mj-lt"/>
              <a:buAutoNum type="arabicPeriod"/>
            </a:pPr>
            <a:r>
              <a:rPr lang="en-US" altLang="zh-CN" dirty="0"/>
              <a:t>……</a:t>
            </a:r>
            <a:r>
              <a:rPr lang="zh-CN" altLang="en-US" dirty="0"/>
              <a:t>，</a:t>
            </a:r>
            <a:r>
              <a:rPr lang="en-US" dirty="0" err="1"/>
              <a:t>畢竟</a:t>
            </a:r>
            <a:r>
              <a:rPr lang="en-US" altLang="zh-CN" dirty="0"/>
              <a:t>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0149344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BFDA1A-1673-A14B-901F-2D26F3DDA87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27271" y="0"/>
            <a:ext cx="10515600" cy="882907"/>
          </a:xfrm>
        </p:spPr>
        <p:txBody>
          <a:bodyPr>
            <a:normAutofit/>
          </a:bodyPr>
          <a:lstStyle/>
          <a:p>
            <a:r>
              <a:rPr lang="en-US" sz="3600" dirty="0" err="1">
                <a:solidFill>
                  <a:schemeClr val="tx1"/>
                </a:solidFill>
              </a:rPr>
              <a:t>用括號裡的句型或者短語回答問題</a:t>
            </a:r>
            <a:r>
              <a:rPr lang="zh-CN" altLang="en-US" sz="3600" dirty="0">
                <a:solidFill>
                  <a:schemeClr val="tx1"/>
                </a:solidFill>
              </a:rPr>
              <a:t>：</a:t>
            </a:r>
            <a:endParaRPr lang="en-US" sz="36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A50FF7-7FD8-6842-8004-878133519F2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18503" y="840692"/>
            <a:ext cx="12082660" cy="6386826"/>
          </a:xfrm>
        </p:spPr>
        <p:txBody>
          <a:bodyPr>
            <a:normAutofit fontScale="77500" lnSpcReduction="20000"/>
          </a:bodyPr>
          <a:lstStyle/>
          <a:p>
            <a:pPr>
              <a:lnSpc>
                <a:spcPct val="120000"/>
              </a:lnSpc>
            </a:pPr>
            <a:r>
              <a:rPr lang="zh-CN" altLang="en-US" dirty="0"/>
              <a:t>為什麼網戀的人越來越多？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7030A0"/>
                </a:solidFill>
              </a:rPr>
              <a:t>(</a:t>
            </a:r>
            <a:r>
              <a:rPr lang="zh-CN" altLang="en-US" dirty="0">
                <a:solidFill>
                  <a:srgbClr val="7030A0"/>
                </a:solidFill>
              </a:rPr>
              <a:t>首先、其次、最後；交友軟件；美顏技術；社交圈；社恐</a:t>
            </a:r>
            <a:r>
              <a:rPr lang="en-US" altLang="zh-CN" dirty="0">
                <a:solidFill>
                  <a:srgbClr val="7030A0"/>
                </a:solidFill>
              </a:rPr>
              <a:t>…)</a:t>
            </a:r>
            <a:r>
              <a:rPr lang="zh-CN" altLang="en-US" dirty="0"/>
              <a:t> 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zh-CN" altLang="en-US" dirty="0"/>
              <a:t>「</a:t>
            </a:r>
            <a:r>
              <a:rPr lang="en-US" dirty="0" err="1"/>
              <a:t>見光死</a:t>
            </a:r>
            <a:r>
              <a:rPr lang="zh-CN" altLang="en-US" dirty="0"/>
              <a:t>」</a:t>
            </a:r>
            <a:r>
              <a:rPr lang="en-US" dirty="0" err="1"/>
              <a:t>是什麼意思</a:t>
            </a:r>
            <a:r>
              <a:rPr lang="zh-CN" altLang="en-US" dirty="0"/>
              <a:t>？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7030A0"/>
                </a:solidFill>
              </a:rPr>
              <a:t>(…</a:t>
            </a:r>
            <a:r>
              <a:rPr lang="zh-CN" altLang="en-US" dirty="0">
                <a:solidFill>
                  <a:srgbClr val="7030A0"/>
                </a:solidFill>
              </a:rPr>
              <a:t>與</a:t>
            </a:r>
            <a:r>
              <a:rPr lang="en-US" altLang="zh-CN" dirty="0">
                <a:solidFill>
                  <a:srgbClr val="7030A0"/>
                </a:solidFill>
              </a:rPr>
              <a:t>…</a:t>
            </a:r>
            <a:r>
              <a:rPr lang="zh-CN" altLang="en-US" dirty="0">
                <a:solidFill>
                  <a:srgbClr val="7030A0"/>
                </a:solidFill>
              </a:rPr>
              <a:t>差距巨大；真到了</a:t>
            </a:r>
            <a:r>
              <a:rPr lang="en-US" altLang="zh-CN" dirty="0">
                <a:solidFill>
                  <a:srgbClr val="7030A0"/>
                </a:solidFill>
              </a:rPr>
              <a:t>... </a:t>
            </a:r>
            <a:r>
              <a:rPr lang="zh-CN" altLang="en-US" dirty="0">
                <a:solidFill>
                  <a:srgbClr val="7030A0"/>
                </a:solidFill>
              </a:rPr>
              <a:t>的時候</a:t>
            </a:r>
            <a:r>
              <a:rPr lang="en-US" altLang="zh-CN" dirty="0">
                <a:solidFill>
                  <a:srgbClr val="7030A0"/>
                </a:solidFill>
              </a:rPr>
              <a:t>/</a:t>
            </a:r>
            <a:r>
              <a:rPr lang="zh-CN" altLang="en-US" dirty="0">
                <a:solidFill>
                  <a:srgbClr val="7030A0"/>
                </a:solidFill>
              </a:rPr>
              <a:t>時刻，</a:t>
            </a:r>
            <a:r>
              <a:rPr lang="en-US" dirty="0">
                <a:solidFill>
                  <a:srgbClr val="7030A0"/>
                </a:solidFill>
              </a:rPr>
              <a:t>S</a:t>
            </a:r>
            <a:r>
              <a:rPr lang="zh-CN" altLang="en-US" dirty="0">
                <a:solidFill>
                  <a:srgbClr val="7030A0"/>
                </a:solidFill>
              </a:rPr>
              <a:t>就</a:t>
            </a:r>
            <a:r>
              <a:rPr lang="en-US" altLang="zh-CN" dirty="0">
                <a:solidFill>
                  <a:srgbClr val="7030A0"/>
                </a:solidFill>
              </a:rPr>
              <a:t>...)</a:t>
            </a:r>
          </a:p>
          <a:p>
            <a:pPr>
              <a:lnSpc>
                <a:spcPct val="120000"/>
              </a:lnSpc>
            </a:pPr>
            <a:r>
              <a:rPr lang="zh-CN" altLang="en-US" dirty="0"/>
              <a:t>為什麼網戀常會出現「見光死」的情況？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7030A0"/>
                </a:solidFill>
              </a:rPr>
              <a:t>(</a:t>
            </a:r>
            <a:r>
              <a:rPr lang="zh-CN" altLang="en-US" dirty="0">
                <a:solidFill>
                  <a:srgbClr val="7030A0"/>
                </a:solidFill>
              </a:rPr>
              <a:t>美顏技術；之所以</a:t>
            </a:r>
            <a:r>
              <a:rPr lang="en-US" altLang="zh-CN" dirty="0">
                <a:solidFill>
                  <a:srgbClr val="7030A0"/>
                </a:solidFill>
              </a:rPr>
              <a:t>…</a:t>
            </a:r>
            <a:r>
              <a:rPr lang="zh-CN" altLang="en-US" dirty="0">
                <a:solidFill>
                  <a:srgbClr val="7030A0"/>
                </a:solidFill>
              </a:rPr>
              <a:t>是因為</a:t>
            </a:r>
            <a:r>
              <a:rPr lang="en-US" altLang="zh-CN" dirty="0">
                <a:solidFill>
                  <a:srgbClr val="7030A0"/>
                </a:solidFill>
              </a:rPr>
              <a:t>…</a:t>
            </a:r>
            <a:r>
              <a:rPr lang="zh-CN" altLang="en-US" dirty="0">
                <a:solidFill>
                  <a:srgbClr val="7030A0"/>
                </a:solidFill>
              </a:rPr>
              <a:t>；把</a:t>
            </a:r>
            <a:r>
              <a:rPr lang="en-US" altLang="zh-CN" dirty="0">
                <a:solidFill>
                  <a:srgbClr val="7030A0"/>
                </a:solidFill>
              </a:rPr>
              <a:t>…</a:t>
            </a:r>
            <a:r>
              <a:rPr lang="zh-CN" altLang="en-US" dirty="0">
                <a:solidFill>
                  <a:srgbClr val="7030A0"/>
                </a:solidFill>
              </a:rPr>
              <a:t>幻想成</a:t>
            </a:r>
            <a:r>
              <a:rPr lang="en-US" altLang="zh-CN" dirty="0">
                <a:solidFill>
                  <a:srgbClr val="7030A0"/>
                </a:solidFill>
              </a:rPr>
              <a:t>…</a:t>
            </a:r>
            <a:r>
              <a:rPr lang="zh-CN" altLang="en-US" dirty="0">
                <a:solidFill>
                  <a:srgbClr val="7030A0"/>
                </a:solidFill>
              </a:rPr>
              <a:t>；</a:t>
            </a:r>
            <a:r>
              <a:rPr lang="en-US" altLang="zh-CN" dirty="0">
                <a:solidFill>
                  <a:srgbClr val="7030A0"/>
                </a:solidFill>
              </a:rPr>
              <a:t>…</a:t>
            </a:r>
            <a:r>
              <a:rPr lang="zh-CN" altLang="en-US" dirty="0">
                <a:solidFill>
                  <a:srgbClr val="7030A0"/>
                </a:solidFill>
              </a:rPr>
              <a:t>太過</a:t>
            </a:r>
            <a:r>
              <a:rPr lang="en-US" altLang="zh-CN" dirty="0">
                <a:solidFill>
                  <a:srgbClr val="7030A0"/>
                </a:solidFill>
              </a:rPr>
              <a:t>…</a:t>
            </a:r>
            <a:r>
              <a:rPr lang="zh-CN" altLang="en-US" dirty="0">
                <a:solidFill>
                  <a:srgbClr val="7030A0"/>
                </a:solidFill>
              </a:rPr>
              <a:t>；</a:t>
            </a:r>
            <a:r>
              <a:rPr lang="en-US" altLang="zh-CN" dirty="0">
                <a:solidFill>
                  <a:srgbClr val="7030A0"/>
                </a:solidFill>
              </a:rPr>
              <a:t>…</a:t>
            </a:r>
            <a:r>
              <a:rPr lang="zh-CN" altLang="en-US" dirty="0">
                <a:solidFill>
                  <a:srgbClr val="7030A0"/>
                </a:solidFill>
              </a:rPr>
              <a:t>越高，</a:t>
            </a:r>
            <a:r>
              <a:rPr lang="en-US" altLang="zh-CN" dirty="0">
                <a:solidFill>
                  <a:srgbClr val="7030A0"/>
                </a:solidFill>
              </a:rPr>
              <a:t>…</a:t>
            </a:r>
            <a:r>
              <a:rPr lang="zh-CN" altLang="en-US" dirty="0">
                <a:solidFill>
                  <a:srgbClr val="7030A0"/>
                </a:solidFill>
              </a:rPr>
              <a:t>越大</a:t>
            </a:r>
            <a:r>
              <a:rPr lang="en-US" altLang="zh-CN" dirty="0">
                <a:solidFill>
                  <a:srgbClr val="7030A0"/>
                </a:solidFill>
              </a:rPr>
              <a:t>)</a:t>
            </a:r>
          </a:p>
          <a:p>
            <a:pPr>
              <a:lnSpc>
                <a:spcPct val="120000"/>
              </a:lnSpc>
            </a:pPr>
            <a:r>
              <a:rPr lang="zh-CN" altLang="en-US" dirty="0"/>
              <a:t>為什麼有的人通過交友軟件找到了理想的另一半？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7030A0"/>
                </a:solidFill>
              </a:rPr>
              <a:t>(</a:t>
            </a:r>
            <a:r>
              <a:rPr lang="zh-CN" altLang="en-US" dirty="0">
                <a:solidFill>
                  <a:srgbClr val="7030A0"/>
                </a:solidFill>
              </a:rPr>
              <a:t>出於</a:t>
            </a:r>
            <a:r>
              <a:rPr lang="en-US" altLang="zh-CN" dirty="0">
                <a:solidFill>
                  <a:srgbClr val="7030A0"/>
                </a:solidFill>
              </a:rPr>
              <a:t>…</a:t>
            </a:r>
            <a:r>
              <a:rPr lang="zh-CN" altLang="en-US" dirty="0">
                <a:solidFill>
                  <a:srgbClr val="7030A0"/>
                </a:solidFill>
              </a:rPr>
              <a:t>的目的；修成了正果；</a:t>
            </a:r>
            <a:r>
              <a:rPr lang="en-US" altLang="zh-CN" dirty="0">
                <a:solidFill>
                  <a:srgbClr val="7030A0"/>
                </a:solidFill>
              </a:rPr>
              <a:t>…</a:t>
            </a:r>
            <a:r>
              <a:rPr lang="zh-CN" altLang="en-US" dirty="0">
                <a:solidFill>
                  <a:srgbClr val="7030A0"/>
                </a:solidFill>
              </a:rPr>
              <a:t>成功與否關鍵看</a:t>
            </a:r>
            <a:r>
              <a:rPr lang="en-US" altLang="zh-CN" dirty="0">
                <a:solidFill>
                  <a:srgbClr val="7030A0"/>
                </a:solidFill>
              </a:rPr>
              <a:t>…)</a:t>
            </a:r>
          </a:p>
          <a:p>
            <a:pPr>
              <a:lnSpc>
                <a:spcPct val="120000"/>
              </a:lnSpc>
            </a:pPr>
            <a:r>
              <a:rPr lang="zh-CN" altLang="en-US" dirty="0"/>
              <a:t>去參加中國人的婚禮的時候應該注意什麼？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>
                <a:solidFill>
                  <a:srgbClr val="7030A0"/>
                </a:solidFill>
              </a:rPr>
              <a:t>(</a:t>
            </a:r>
            <a:r>
              <a:rPr lang="zh-CN" altLang="en-US" dirty="0">
                <a:solidFill>
                  <a:srgbClr val="7030A0"/>
                </a:solidFill>
              </a:rPr>
              <a:t>首先</a:t>
            </a:r>
            <a:r>
              <a:rPr lang="en-US" altLang="zh-CN" dirty="0">
                <a:solidFill>
                  <a:srgbClr val="7030A0"/>
                </a:solidFill>
              </a:rPr>
              <a:t>…</a:t>
            </a:r>
            <a:r>
              <a:rPr lang="zh-CN" altLang="en-US" dirty="0">
                <a:solidFill>
                  <a:srgbClr val="7030A0"/>
                </a:solidFill>
              </a:rPr>
              <a:t>。其次</a:t>
            </a:r>
            <a:r>
              <a:rPr lang="en-US" altLang="zh-CN" dirty="0">
                <a:solidFill>
                  <a:srgbClr val="7030A0"/>
                </a:solidFill>
              </a:rPr>
              <a:t>…</a:t>
            </a:r>
            <a:r>
              <a:rPr lang="zh-CN" altLang="en-US" dirty="0">
                <a:solidFill>
                  <a:srgbClr val="7030A0"/>
                </a:solidFill>
              </a:rPr>
              <a:t>。服裝？紅包？至於</a:t>
            </a:r>
            <a:r>
              <a:rPr lang="en-US" altLang="zh-CN" dirty="0">
                <a:solidFill>
                  <a:srgbClr val="7030A0"/>
                </a:solidFill>
              </a:rPr>
              <a:t>…</a:t>
            </a:r>
            <a:r>
              <a:rPr lang="zh-CN" altLang="en-US" dirty="0">
                <a:solidFill>
                  <a:srgbClr val="7030A0"/>
                </a:solidFill>
              </a:rPr>
              <a:t>，一般來說，</a:t>
            </a:r>
            <a:r>
              <a:rPr lang="en-US" altLang="zh-CN" dirty="0">
                <a:solidFill>
                  <a:srgbClr val="7030A0"/>
                </a:solidFill>
              </a:rPr>
              <a:t>……)</a:t>
            </a:r>
          </a:p>
        </p:txBody>
      </p:sp>
    </p:spTree>
    <p:extLst>
      <p:ext uri="{BB962C8B-B14F-4D97-AF65-F5344CB8AC3E}">
        <p14:creationId xmlns:p14="http://schemas.microsoft.com/office/powerpoint/2010/main" val="425647578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D0A06-E84F-554B-BEB4-CDFEAEBD7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77" y="110999"/>
            <a:ext cx="11950623" cy="770111"/>
          </a:xfrm>
        </p:spPr>
        <p:txBody>
          <a:bodyPr>
            <a:normAutofit fontScale="90000"/>
          </a:bodyPr>
          <a:lstStyle/>
          <a:p>
            <a:r>
              <a:rPr lang="en-US" altLang="zh-CN" sz="3600" dirty="0">
                <a:solidFill>
                  <a:schemeClr val="tx1"/>
                </a:solidFill>
              </a:rPr>
              <a:t>List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several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points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to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support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an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argument: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首先</a:t>
            </a:r>
            <a:r>
              <a:rPr lang="zh-CN" altLang="en-US" dirty="0">
                <a:solidFill>
                  <a:schemeClr val="tx1"/>
                </a:solidFill>
              </a:rPr>
              <a:t>、其次、最後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C0162E0-F1B2-3347-9F4C-601773D3E59D}"/>
              </a:ext>
            </a:extLst>
          </p:cNvPr>
          <p:cNvSpPr txBox="1">
            <a:spLocks/>
          </p:cNvSpPr>
          <p:nvPr/>
        </p:nvSpPr>
        <p:spPr>
          <a:xfrm>
            <a:off x="380714" y="3722580"/>
            <a:ext cx="11062349" cy="7184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E99A1EB-EE9A-F548-A134-61B798B22950}"/>
              </a:ext>
            </a:extLst>
          </p:cNvPr>
          <p:cNvSpPr txBox="1">
            <a:spLocks/>
          </p:cNvSpPr>
          <p:nvPr/>
        </p:nvSpPr>
        <p:spPr>
          <a:xfrm>
            <a:off x="380714" y="752624"/>
            <a:ext cx="11569909" cy="3845501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 err="1"/>
              <a:t>中美婚禮有什麼不同</a:t>
            </a:r>
            <a:r>
              <a:rPr lang="zh-CN" altLang="en-US" dirty="0"/>
              <a:t>？</a:t>
            </a:r>
            <a:endParaRPr lang="en-US" altLang="zh-CN" dirty="0"/>
          </a:p>
          <a:p>
            <a:pPr marL="457200" lvl="1" indent="0">
              <a:lnSpc>
                <a:spcPct val="200000"/>
              </a:lnSpc>
              <a:buNone/>
            </a:pPr>
            <a:r>
              <a:rPr lang="zh-CN" altLang="en-US" dirty="0">
                <a:solidFill>
                  <a:srgbClr val="FF0000"/>
                </a:solidFill>
              </a:rPr>
              <a:t>首先</a:t>
            </a:r>
            <a:r>
              <a:rPr lang="zh-CN" altLang="en-US" dirty="0"/>
              <a:t>，拍婚紗照的時間不同。 美國人</a:t>
            </a:r>
            <a:r>
              <a:rPr lang="en-US" altLang="zh-CN" dirty="0"/>
              <a:t>.....; </a:t>
            </a:r>
            <a:r>
              <a:rPr lang="zh-CN" altLang="en-US" dirty="0">
                <a:solidFill>
                  <a:srgbClr val="FF0000"/>
                </a:solidFill>
              </a:rPr>
              <a:t>而</a:t>
            </a:r>
            <a:r>
              <a:rPr lang="zh-CN" altLang="en-US" dirty="0"/>
              <a:t>中國人</a:t>
            </a:r>
            <a:r>
              <a:rPr lang="en-US" altLang="zh-CN" dirty="0"/>
              <a:t>.....</a:t>
            </a:r>
            <a:r>
              <a:rPr lang="zh-CN" altLang="en-US" dirty="0"/>
              <a:t>。</a:t>
            </a:r>
            <a:endParaRPr lang="en-US" altLang="zh-CN" dirty="0"/>
          </a:p>
          <a:p>
            <a:pPr marL="457200" lvl="1" indent="0">
              <a:lnSpc>
                <a:spcPct val="200000"/>
              </a:lnSpc>
              <a:buNone/>
            </a:pPr>
            <a:r>
              <a:rPr lang="zh-CN" altLang="en-US" dirty="0">
                <a:solidFill>
                  <a:srgbClr val="FF0000"/>
                </a:solidFill>
              </a:rPr>
              <a:t>其次</a:t>
            </a:r>
            <a:r>
              <a:rPr lang="zh-CN" altLang="en-US" dirty="0"/>
              <a:t>，送禮的方式不同。</a:t>
            </a:r>
            <a:r>
              <a:rPr lang="en-US" altLang="zh-CN" dirty="0"/>
              <a:t>……</a:t>
            </a:r>
          </a:p>
          <a:p>
            <a:pPr marL="457200" lvl="1" indent="0">
              <a:lnSpc>
                <a:spcPct val="200000"/>
              </a:lnSpc>
              <a:buNone/>
            </a:pPr>
            <a:r>
              <a:rPr lang="zh-CN" altLang="en-US" dirty="0">
                <a:solidFill>
                  <a:srgbClr val="FF0000"/>
                </a:solidFill>
              </a:rPr>
              <a:t>最後</a:t>
            </a:r>
            <a:r>
              <a:rPr lang="zh-CN" altLang="en-US" dirty="0"/>
              <a:t>，新郎新娘和賓客的服裝不同。在美國</a:t>
            </a:r>
            <a:r>
              <a:rPr lang="en-US" altLang="zh-CN" dirty="0"/>
              <a:t>…… </a:t>
            </a:r>
            <a:r>
              <a:rPr lang="zh-CN" altLang="en-US" dirty="0"/>
              <a:t>；在中國</a:t>
            </a:r>
            <a:r>
              <a:rPr lang="en-US" altLang="zh-CN" dirty="0"/>
              <a:t>…… </a:t>
            </a:r>
            <a:r>
              <a:rPr lang="zh-CN" altLang="en-US" dirty="0"/>
              <a:t>。</a:t>
            </a:r>
            <a:endParaRPr lang="en-US" altLang="zh-CN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1602D555-BDF1-134E-8704-66CA9E174828}"/>
              </a:ext>
            </a:extLst>
          </p:cNvPr>
          <p:cNvSpPr txBox="1"/>
          <p:nvPr/>
        </p:nvSpPr>
        <p:spPr>
          <a:xfrm>
            <a:off x="2661007" y="5311739"/>
            <a:ext cx="4108817" cy="369332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b="0" i="0" u="none" strike="noStrike" dirty="0">
                <a:solidFill>
                  <a:srgbClr val="000000"/>
                </a:solidFill>
                <a:effectLst/>
                <a:latin typeface="Segoe UI Web (West European)"/>
              </a:rPr>
              <a:t>建議根據填空處的內容插入相關圖片。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757834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F5D0A06-E84F-554B-BEB4-CDFEAEBD78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41377" y="110999"/>
            <a:ext cx="11950623" cy="770111"/>
          </a:xfrm>
        </p:spPr>
        <p:txBody>
          <a:bodyPr>
            <a:normAutofit fontScale="90000"/>
          </a:bodyPr>
          <a:lstStyle/>
          <a:p>
            <a:r>
              <a:rPr lang="en-US" altLang="zh-CN" sz="3600" dirty="0">
                <a:solidFill>
                  <a:schemeClr val="tx1"/>
                </a:solidFill>
              </a:rPr>
              <a:t>List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several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points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to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support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an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altLang="zh-CN" sz="3600" dirty="0">
                <a:solidFill>
                  <a:schemeClr val="tx1"/>
                </a:solidFill>
              </a:rPr>
              <a:t>argument:</a:t>
            </a:r>
            <a:r>
              <a:rPr lang="zh-CN" altLang="en-US" sz="3600" dirty="0">
                <a:solidFill>
                  <a:schemeClr val="tx1"/>
                </a:solidFill>
              </a:rPr>
              <a:t> </a:t>
            </a:r>
            <a:r>
              <a:rPr lang="en-US" dirty="0" err="1">
                <a:solidFill>
                  <a:schemeClr val="tx1"/>
                </a:solidFill>
              </a:rPr>
              <a:t>首先</a:t>
            </a:r>
            <a:r>
              <a:rPr lang="zh-CN" altLang="en-US" dirty="0">
                <a:solidFill>
                  <a:schemeClr val="tx1"/>
                </a:solidFill>
              </a:rPr>
              <a:t>、其次、最後</a:t>
            </a:r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DC0162E0-F1B2-3347-9F4C-601773D3E59D}"/>
              </a:ext>
            </a:extLst>
          </p:cNvPr>
          <p:cNvSpPr txBox="1">
            <a:spLocks/>
          </p:cNvSpPr>
          <p:nvPr/>
        </p:nvSpPr>
        <p:spPr>
          <a:xfrm>
            <a:off x="380714" y="3722580"/>
            <a:ext cx="11062349" cy="718458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rgbClr val="0070C0"/>
                </a:solidFill>
                <a:latin typeface="Times" pitchFamily="2" charset="0"/>
                <a:ea typeface="KaiTi" panose="02010609060101010101" pitchFamily="49" charset="-122"/>
                <a:cs typeface="+mj-cs"/>
              </a:defRPr>
            </a:lvl1pPr>
          </a:lstStyle>
          <a:p>
            <a:endParaRPr lang="en-US" sz="3600" dirty="0"/>
          </a:p>
        </p:txBody>
      </p:sp>
      <p:sp>
        <p:nvSpPr>
          <p:cNvPr id="5" name="Content Placeholder 2">
            <a:extLst>
              <a:ext uri="{FF2B5EF4-FFF2-40B4-BE49-F238E27FC236}">
                <a16:creationId xmlns:a16="http://schemas.microsoft.com/office/drawing/2014/main" id="{8E99A1EB-EE9A-F548-A134-61B798B22950}"/>
              </a:ext>
            </a:extLst>
          </p:cNvPr>
          <p:cNvSpPr txBox="1">
            <a:spLocks/>
          </p:cNvSpPr>
          <p:nvPr/>
        </p:nvSpPr>
        <p:spPr>
          <a:xfrm>
            <a:off x="380714" y="752624"/>
            <a:ext cx="11236163" cy="6105376"/>
          </a:xfrm>
          <a:prstGeom prst="rect">
            <a:avLst/>
          </a:prstGeom>
        </p:spPr>
        <p:txBody>
          <a:bodyPr vert="horz" lIns="91440" tIns="45720" rIns="91440" bIns="45720" rtlCol="0">
            <a:normAutofit fontScale="92500"/>
          </a:bodyPr>
          <a:lstStyle>
            <a:lvl1pPr marL="228600" indent="-228600" algn="l" defTabSz="914400" rtl="0" eaLnBrk="1" latinLnBrk="0" hangingPunct="1">
              <a:lnSpc>
                <a:spcPct val="15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15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3600" kern="1200">
                <a:solidFill>
                  <a:schemeClr val="tx1"/>
                </a:solidFill>
                <a:latin typeface="Times" pitchFamily="2" charset="0"/>
                <a:ea typeface="KaiTi" panose="02010609060101010101" pitchFamily="49" charset="-122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dirty="0" err="1"/>
              <a:t>中美婚禮有很多不同</a:t>
            </a:r>
            <a:r>
              <a:rPr lang="zh-CN" altLang="en-US" dirty="0"/>
              <a:t>，</a:t>
            </a:r>
            <a:endParaRPr lang="en-US" altLang="zh-CN" dirty="0"/>
          </a:p>
          <a:p>
            <a:pPr marL="457200" lvl="1" indent="0">
              <a:buNone/>
            </a:pPr>
            <a:r>
              <a:rPr lang="zh-CN" altLang="en-US" dirty="0">
                <a:solidFill>
                  <a:srgbClr val="FF0000"/>
                </a:solidFill>
              </a:rPr>
              <a:t>首先</a:t>
            </a:r>
            <a:r>
              <a:rPr lang="zh-CN" altLang="en-US" dirty="0"/>
              <a:t>，拍婚紗照的時間不同。 美國人</a:t>
            </a:r>
            <a:r>
              <a:rPr lang="en-US" altLang="zh-CN" dirty="0"/>
              <a:t>.....; </a:t>
            </a:r>
            <a:r>
              <a:rPr lang="zh-CN" altLang="en-US" dirty="0">
                <a:solidFill>
                  <a:srgbClr val="FF0000"/>
                </a:solidFill>
              </a:rPr>
              <a:t>而</a:t>
            </a:r>
            <a:r>
              <a:rPr lang="zh-CN" altLang="en-US" dirty="0"/>
              <a:t>中國人</a:t>
            </a:r>
            <a:r>
              <a:rPr lang="en-US" altLang="zh-CN" dirty="0"/>
              <a:t>.....</a:t>
            </a:r>
            <a:r>
              <a:rPr lang="zh-CN" altLang="en-US" dirty="0"/>
              <a:t>。
</a:t>
            </a:r>
            <a:r>
              <a:rPr lang="zh-CN" altLang="en-US" dirty="0">
                <a:solidFill>
                  <a:srgbClr val="FF0000"/>
                </a:solidFill>
              </a:rPr>
              <a:t>其次</a:t>
            </a:r>
            <a:r>
              <a:rPr lang="zh-CN" altLang="en-US" dirty="0"/>
              <a:t>，送禮的方式不同。</a:t>
            </a:r>
            <a:r>
              <a:rPr lang="en-US" altLang="zh-CN" dirty="0"/>
              <a:t>……</a:t>
            </a:r>
          </a:p>
          <a:p>
            <a:pPr marL="457200" lvl="1" indent="0">
              <a:buNone/>
            </a:pPr>
            <a:r>
              <a:rPr lang="zh-CN" altLang="en-US" dirty="0">
                <a:solidFill>
                  <a:srgbClr val="FF0000"/>
                </a:solidFill>
              </a:rPr>
              <a:t>最後</a:t>
            </a:r>
            <a:r>
              <a:rPr lang="zh-CN" altLang="en-US" dirty="0"/>
              <a:t>，新郎新娘和賓客的服裝不同。在中國</a:t>
            </a:r>
            <a:r>
              <a:rPr lang="en-US" altLang="zh-CN" dirty="0"/>
              <a:t>…</a:t>
            </a:r>
            <a:r>
              <a:rPr lang="zh-CN" altLang="en-US" dirty="0"/>
              <a:t>；在美國</a:t>
            </a:r>
            <a:r>
              <a:rPr lang="en-US" altLang="zh-CN" dirty="0"/>
              <a:t>…</a:t>
            </a:r>
            <a:r>
              <a:rPr lang="zh-CN" altLang="en-US" dirty="0"/>
              <a:t>。</a:t>
            </a:r>
            <a:endParaRPr lang="en-US" altLang="zh-CN" dirty="0"/>
          </a:p>
          <a:p>
            <a:pPr>
              <a:lnSpc>
                <a:spcPct val="120000"/>
              </a:lnSpc>
            </a:pPr>
            <a:r>
              <a:rPr lang="zh-CN" altLang="en-US" dirty="0">
                <a:solidFill>
                  <a:srgbClr val="7030A0"/>
                </a:solidFill>
              </a:rPr>
              <a:t>中國的高考和美國的</a:t>
            </a:r>
            <a:r>
              <a:rPr lang="en-US" altLang="zh-CN" dirty="0">
                <a:solidFill>
                  <a:srgbClr val="7030A0"/>
                </a:solidFill>
              </a:rPr>
              <a:t>SAT</a:t>
            </a:r>
            <a:r>
              <a:rPr lang="zh-CN" altLang="en-US" dirty="0">
                <a:solidFill>
                  <a:srgbClr val="7030A0"/>
                </a:solidFill>
              </a:rPr>
              <a:t>有什麼不同？</a:t>
            </a:r>
            <a:endParaRPr lang="en-US" altLang="zh-CN" dirty="0">
              <a:solidFill>
                <a:srgbClr val="7030A0"/>
              </a:solidFill>
            </a:endParaRPr>
          </a:p>
          <a:p>
            <a:pPr>
              <a:lnSpc>
                <a:spcPct val="120000"/>
              </a:lnSpc>
            </a:pPr>
            <a:r>
              <a:rPr lang="zh-CN" altLang="en-US" dirty="0">
                <a:solidFill>
                  <a:srgbClr val="7030A0"/>
                </a:solidFill>
              </a:rPr>
              <a:t>中國飲食和美國飲食有什麼不同？</a:t>
            </a:r>
            <a:endParaRPr lang="en-US" altLang="zh-CN" dirty="0">
              <a:solidFill>
                <a:srgbClr val="7030A0"/>
              </a:solidFill>
            </a:endParaRPr>
          </a:p>
          <a:p>
            <a:pPr>
              <a:lnSpc>
                <a:spcPct val="120000"/>
              </a:lnSpc>
            </a:pPr>
            <a:r>
              <a:rPr lang="zh-CN" altLang="en-US" dirty="0">
                <a:solidFill>
                  <a:srgbClr val="7030A0"/>
                </a:solidFill>
              </a:rPr>
              <a:t>為什麼西方節日在中國越來越流行？</a:t>
            </a:r>
            <a:endParaRPr lang="en-US" dirty="0">
              <a:solidFill>
                <a:srgbClr val="7030A0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2672172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4E3511-F835-BA4A-BA89-81AF6A401E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48047" y="112929"/>
            <a:ext cx="10515600" cy="882907"/>
          </a:xfrm>
        </p:spPr>
        <p:txBody>
          <a:bodyPr/>
          <a:lstStyle/>
          <a:p>
            <a:r>
              <a:rPr lang="en-US" dirty="0" err="1"/>
              <a:t>一般來說</a:t>
            </a:r>
            <a:r>
              <a:rPr lang="zh-CN" altLang="en-US" dirty="0"/>
              <a:t>   </a:t>
            </a:r>
            <a:r>
              <a:rPr lang="en-US" altLang="zh-CN" sz="3200" dirty="0"/>
              <a:t>Generally</a:t>
            </a:r>
            <a:r>
              <a:rPr lang="zh-CN" altLang="en-US" sz="3200" dirty="0"/>
              <a:t> </a:t>
            </a:r>
            <a:r>
              <a:rPr lang="en-US" altLang="zh-CN" sz="3200" dirty="0"/>
              <a:t>speaking,</a:t>
            </a:r>
            <a:r>
              <a:rPr lang="zh-CN" altLang="en-US" sz="3200" dirty="0"/>
              <a:t> </a:t>
            </a:r>
            <a:r>
              <a:rPr lang="en-US" altLang="zh-CN" sz="3200" dirty="0"/>
              <a:t>……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89F5745-FB88-8A4E-8639-CCA4395A4D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9318" y="995836"/>
            <a:ext cx="11693363" cy="5652561"/>
          </a:xfrm>
        </p:spPr>
        <p:txBody>
          <a:bodyPr>
            <a:noAutofit/>
          </a:bodyPr>
          <a:lstStyle/>
          <a:p>
            <a:pPr marL="0" indent="0">
              <a:lnSpc>
                <a:spcPct val="120000"/>
              </a:lnSpc>
              <a:buNone/>
            </a:pPr>
            <a:r>
              <a:rPr lang="en-US" dirty="0"/>
              <a:t>A:</a:t>
            </a:r>
            <a:r>
              <a:rPr lang="zh-CN" altLang="en-US" dirty="0"/>
              <a:t> </a:t>
            </a:r>
            <a:r>
              <a:rPr lang="en-US" dirty="0" err="1"/>
              <a:t>參加婚禮的時候</a:t>
            </a:r>
            <a:r>
              <a:rPr lang="zh-CN" altLang="en-US" dirty="0"/>
              <a:t>，一般包多少錢的紅包？</a:t>
            </a:r>
            <a:endParaRPr lang="en-US" altLang="zh-CN" dirty="0"/>
          </a:p>
          <a:p>
            <a:pPr marL="0" indent="0">
              <a:lnSpc>
                <a:spcPct val="120000"/>
              </a:lnSpc>
              <a:buNone/>
            </a:pPr>
            <a:r>
              <a:rPr lang="en-US" altLang="zh-CN" dirty="0"/>
              <a:t>B:</a:t>
            </a:r>
            <a:r>
              <a:rPr lang="zh-CN" altLang="en-US" dirty="0"/>
              <a:t> 每個地方的標準不一樣。</a:t>
            </a:r>
            <a:r>
              <a:rPr lang="zh-CN" altLang="en-US" dirty="0">
                <a:highlight>
                  <a:srgbClr val="FFFF00"/>
                </a:highlight>
              </a:rPr>
              <a:t>一般來說</a:t>
            </a:r>
            <a:r>
              <a:rPr lang="zh-CN" altLang="en-US" dirty="0"/>
              <a:t>，關係普通的朋友一般包</a:t>
            </a:r>
            <a:r>
              <a:rPr lang="en-US" altLang="zh-CN" dirty="0"/>
              <a:t>…</a:t>
            </a:r>
            <a:r>
              <a:rPr lang="zh-CN" altLang="en-US" dirty="0"/>
              <a:t>；關係很好的朋友</a:t>
            </a:r>
            <a:r>
              <a:rPr lang="en-US" altLang="zh-CN" dirty="0"/>
              <a:t>…</a:t>
            </a:r>
            <a:r>
              <a:rPr lang="zh-CN" altLang="en-US" dirty="0"/>
              <a:t>；親戚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dirty="0"/>
              <a:t>A:</a:t>
            </a:r>
            <a:r>
              <a:rPr lang="zh-CN" altLang="en-US" dirty="0"/>
              <a:t> </a:t>
            </a:r>
            <a:r>
              <a:rPr lang="en-US" dirty="0" err="1"/>
              <a:t>在美國</a:t>
            </a:r>
            <a:r>
              <a:rPr lang="zh-CN" altLang="en-US" dirty="0"/>
              <a:t>，賓客們會穿什麼衣服參加婚禮？</a:t>
            </a:r>
            <a:endParaRPr lang="en-US" altLang="zh-CN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dirty="0"/>
              <a:t>B:</a:t>
            </a:r>
            <a:r>
              <a:rPr lang="zh-CN" altLang="en-US" dirty="0"/>
              <a:t> </a:t>
            </a:r>
            <a:r>
              <a:rPr lang="zh-CN" altLang="en-US" dirty="0">
                <a:highlight>
                  <a:srgbClr val="FFFF00"/>
                </a:highlight>
              </a:rPr>
              <a:t>一般來說</a:t>
            </a:r>
            <a:r>
              <a:rPr lang="zh-CN" altLang="en-US" dirty="0"/>
              <a:t>，男人</a:t>
            </a:r>
            <a:r>
              <a:rPr lang="en-US" altLang="zh-CN" dirty="0"/>
              <a:t>……</a:t>
            </a:r>
            <a:r>
              <a:rPr lang="zh-CN" altLang="en-US" dirty="0"/>
              <a:t>；女人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dirty="0"/>
              <a:t>A:</a:t>
            </a:r>
            <a:r>
              <a:rPr lang="zh-CN" altLang="en-US" dirty="0"/>
              <a:t> 在美國，參加婚禮的時候，親戚們會送什麼禮物？</a:t>
            </a:r>
            <a:endParaRPr lang="en-US" altLang="zh-CN" dirty="0"/>
          </a:p>
          <a:p>
            <a:pPr marL="0" indent="0">
              <a:lnSpc>
                <a:spcPct val="100000"/>
              </a:lnSpc>
              <a:buNone/>
            </a:pPr>
            <a:r>
              <a:rPr lang="en-US" altLang="zh-CN" dirty="0"/>
              <a:t>B:</a:t>
            </a:r>
            <a:r>
              <a:rPr lang="zh-CN" altLang="en-US" dirty="0"/>
              <a:t> 這要看情況。</a:t>
            </a:r>
            <a:r>
              <a:rPr lang="zh-CN" altLang="en-US" dirty="0">
                <a:highlight>
                  <a:srgbClr val="FFFF00"/>
                </a:highlight>
              </a:rPr>
              <a:t>一般來說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</a:p>
        </p:txBody>
      </p:sp>
    </p:spTree>
    <p:extLst>
      <p:ext uri="{BB962C8B-B14F-4D97-AF65-F5344CB8AC3E}">
        <p14:creationId xmlns:p14="http://schemas.microsoft.com/office/powerpoint/2010/main" val="34951314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DF7A764-9CBF-2E4A-8A72-7CE962153A8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11195" y="444734"/>
            <a:ext cx="11554383" cy="882907"/>
          </a:xfrm>
        </p:spPr>
        <p:txBody>
          <a:bodyPr>
            <a:normAutofit fontScale="90000"/>
          </a:bodyPr>
          <a:lstStyle/>
          <a:p>
            <a:r>
              <a:rPr lang="en-US" dirty="0" err="1"/>
              <a:t>至於</a:t>
            </a:r>
            <a:r>
              <a:rPr lang="en-US" altLang="zh-CN" dirty="0"/>
              <a:t>…</a:t>
            </a:r>
            <a:r>
              <a:rPr lang="zh-CN" altLang="en-US" dirty="0"/>
              <a:t>，</a:t>
            </a:r>
            <a:r>
              <a:rPr lang="en-US" altLang="zh-CN" dirty="0"/>
              <a:t>……</a:t>
            </a:r>
            <a:r>
              <a:rPr lang="zh-CN" altLang="en-US" dirty="0"/>
              <a:t>。  </a:t>
            </a:r>
            <a:r>
              <a:rPr lang="en-US" altLang="zh-CN" dirty="0"/>
              <a:t>As</a:t>
            </a:r>
            <a:r>
              <a:rPr lang="zh-CN" altLang="en-US" dirty="0"/>
              <a:t> </a:t>
            </a:r>
            <a:r>
              <a:rPr lang="en-US" altLang="zh-CN" dirty="0"/>
              <a:t>for……</a:t>
            </a:r>
            <a:br>
              <a:rPr lang="en-US" altLang="zh-CN" dirty="0"/>
            </a:br>
            <a:r>
              <a:rPr lang="en-US" altLang="zh-CN" sz="3600" dirty="0"/>
              <a:t>(</a:t>
            </a:r>
            <a:r>
              <a:rPr lang="en-US" sz="3300" dirty="0"/>
              <a:t>often used at the beginning of a second sentence or paragraph to </a:t>
            </a:r>
            <a:r>
              <a:rPr lang="zh-CN" altLang="en-US" sz="3300" dirty="0"/>
              <a:t> </a:t>
            </a:r>
            <a:br>
              <a:rPr lang="en-US" altLang="zh-CN" sz="3300" dirty="0"/>
            </a:br>
            <a:r>
              <a:rPr lang="zh-CN" altLang="en-US" sz="3300" dirty="0"/>
              <a:t> </a:t>
            </a:r>
            <a:r>
              <a:rPr lang="en-US" sz="3300" dirty="0"/>
              <a:t>introduce another aspect of the aforementioned topic</a:t>
            </a:r>
            <a:r>
              <a:rPr lang="en-US" altLang="zh-CN" sz="3600" dirty="0"/>
              <a:t>)</a:t>
            </a:r>
            <a:endParaRPr lang="en-US" sz="36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2413032-A128-654F-8DEA-A9C874F68BD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57241" y="1701230"/>
            <a:ext cx="11025267" cy="4896702"/>
          </a:xfrm>
        </p:spPr>
        <p:txBody>
          <a:bodyPr>
            <a:normAutofit fontScale="92500" lnSpcReduction="10000"/>
          </a:bodyPr>
          <a:lstStyle/>
          <a:p>
            <a:r>
              <a:rPr lang="en-US" dirty="0" err="1"/>
              <a:t>我們打算明年結婚</a:t>
            </a:r>
            <a:r>
              <a:rPr lang="zh-CN" altLang="en-US" dirty="0"/>
              <a:t>。</a:t>
            </a:r>
            <a:r>
              <a:rPr lang="zh-CN" altLang="en-US" dirty="0">
                <a:highlight>
                  <a:srgbClr val="FFFF00"/>
                </a:highlight>
              </a:rPr>
              <a:t>至於</a:t>
            </a:r>
            <a:r>
              <a:rPr lang="zh-CN" altLang="en-US" dirty="0"/>
              <a:t>去哪兒度</a:t>
            </a:r>
            <a:r>
              <a:rPr lang="zh-CN" altLang="en-US" u="sng" dirty="0"/>
              <a:t>蜜月</a:t>
            </a:r>
            <a:r>
              <a:rPr lang="zh-CN" altLang="en-US" dirty="0"/>
              <a:t>，我們還在討論。 </a:t>
            </a:r>
            <a:endParaRPr lang="en-US" altLang="zh-CN" dirty="0"/>
          </a:p>
          <a:p>
            <a:r>
              <a:rPr lang="zh-CN" altLang="en-US" dirty="0"/>
              <a:t>我只知道她結婚了，</a:t>
            </a:r>
            <a:r>
              <a:rPr lang="zh-CN" altLang="en-US" dirty="0">
                <a:highlight>
                  <a:srgbClr val="FFFF00"/>
                </a:highlight>
              </a:rPr>
              <a:t>至於</a:t>
            </a:r>
            <a:r>
              <a:rPr lang="zh-CN" altLang="en-US" dirty="0"/>
              <a:t>什麼時候結的婚，我就不知道了。</a:t>
            </a:r>
            <a:endParaRPr lang="en-US" altLang="zh-CN" dirty="0"/>
          </a:p>
          <a:p>
            <a:r>
              <a:rPr lang="en-US" dirty="0" err="1"/>
              <a:t>中國人參加婚禮的時候一般會包個紅包送給新婚夫婦</a:t>
            </a:r>
            <a:r>
              <a:rPr lang="zh-CN" altLang="en-US" dirty="0"/>
              <a:t>。</a:t>
            </a:r>
            <a:r>
              <a:rPr lang="zh-CN" altLang="en-US" dirty="0">
                <a:highlight>
                  <a:srgbClr val="FFFF00"/>
                </a:highlight>
              </a:rPr>
              <a:t>至於</a:t>
            </a:r>
            <a:r>
              <a:rPr lang="zh-CN" altLang="en-US" dirty="0"/>
              <a:t>包多少錢，每個地方的標準不一樣。一般來說，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在中國的婚禮上，新娘一般都穿得非常講究，</a:t>
            </a:r>
            <a:r>
              <a:rPr lang="zh-CN" altLang="en-US" u="sng" dirty="0"/>
              <a:t>至少</a:t>
            </a:r>
            <a:r>
              <a:rPr lang="en-US" altLang="zh-CN" u="sng" dirty="0"/>
              <a:t>at</a:t>
            </a:r>
            <a:r>
              <a:rPr lang="zh-CN" altLang="en-US" u="sng" dirty="0"/>
              <a:t> </a:t>
            </a:r>
            <a:r>
              <a:rPr lang="en-US" altLang="zh-CN" u="sng" dirty="0"/>
              <a:t>least</a:t>
            </a:r>
            <a:r>
              <a:rPr lang="zh-CN" altLang="en-US" dirty="0"/>
              <a:t>要換兩套服裝。</a:t>
            </a:r>
            <a:r>
              <a:rPr lang="zh-CN" altLang="en-US" dirty="0">
                <a:highlight>
                  <a:srgbClr val="FFFF00"/>
                </a:highlight>
              </a:rPr>
              <a:t>至於</a:t>
            </a:r>
            <a:r>
              <a:rPr lang="zh-CN" altLang="en-US" dirty="0"/>
              <a:t>賓客，他們一般</a:t>
            </a:r>
            <a:r>
              <a:rPr lang="en-US" altLang="zh-CN" dirty="0"/>
              <a:t>……</a:t>
            </a:r>
          </a:p>
          <a:p>
            <a:endParaRPr lang="en-US" dirty="0"/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52CD168-3948-D04F-8F2C-664470A9F581}"/>
              </a:ext>
            </a:extLst>
          </p:cNvPr>
          <p:cNvSpPr txBox="1"/>
          <p:nvPr/>
        </p:nvSpPr>
        <p:spPr>
          <a:xfrm>
            <a:off x="6793070" y="2261718"/>
            <a:ext cx="104015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V</a:t>
            </a:r>
            <a:r>
              <a:rPr lang="en-US" altLang="zh-CN" dirty="0"/>
              <a:t>.</a:t>
            </a:r>
            <a:r>
              <a:rPr lang="zh-CN" altLang="en-US" dirty="0"/>
              <a:t>  </a:t>
            </a:r>
            <a:r>
              <a:rPr lang="en-US" altLang="zh-CN" dirty="0"/>
              <a:t>honey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9210259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4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8AAC6-6675-D947-B418-60E741B27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333" y="65315"/>
            <a:ext cx="12794124" cy="882907"/>
          </a:xfrm>
        </p:spPr>
        <p:txBody>
          <a:bodyPr>
            <a:noAutofit/>
          </a:bodyPr>
          <a:lstStyle/>
          <a:p>
            <a:r>
              <a:rPr lang="en-US" altLang="zh-CN" sz="3200" dirty="0">
                <a:solidFill>
                  <a:schemeClr val="tx1"/>
                </a:solidFill>
              </a:rPr>
              <a:t>…a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sz="3200" dirty="0">
                <a:solidFill>
                  <a:schemeClr val="tx1"/>
                </a:solidFill>
              </a:rPr>
              <a:t>situ</a:t>
            </a:r>
            <a:r>
              <a:rPr lang="en-US" altLang="zh-CN" sz="3200" dirty="0">
                <a:solidFill>
                  <a:schemeClr val="tx1"/>
                </a:solidFill>
              </a:rPr>
              <a:t>ation…</a:t>
            </a:r>
            <a:r>
              <a:rPr lang="zh-CN" altLang="en-US" sz="3200" dirty="0">
                <a:solidFill>
                  <a:schemeClr val="tx1"/>
                </a:solidFill>
              </a:rPr>
              <a:t>。</a:t>
            </a:r>
            <a:r>
              <a:rPr lang="en-US" altLang="zh-CN" sz="3200" dirty="0">
                <a:solidFill>
                  <a:schemeClr val="tx1"/>
                </a:solidFill>
              </a:rPr>
              <a:t>(S)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sz="3200" dirty="0" err="1">
                <a:solidFill>
                  <a:schemeClr val="tx1"/>
                </a:solidFill>
              </a:rPr>
              <a:t>之所以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this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situation</a:t>
            </a:r>
            <a:r>
              <a:rPr lang="zh-CN" altLang="en-US" sz="3200" dirty="0">
                <a:solidFill>
                  <a:schemeClr val="tx1"/>
                </a:solidFill>
              </a:rPr>
              <a:t> </a:t>
            </a:r>
            <a:r>
              <a:rPr lang="en-US" altLang="zh-CN" sz="3200" dirty="0">
                <a:solidFill>
                  <a:schemeClr val="tx1"/>
                </a:solidFill>
              </a:rPr>
              <a:t>occurs</a:t>
            </a:r>
            <a:r>
              <a:rPr lang="zh-CN" altLang="en-US" sz="3200" dirty="0">
                <a:solidFill>
                  <a:schemeClr val="tx1"/>
                </a:solidFill>
              </a:rPr>
              <a:t>，是因為 </a:t>
            </a:r>
            <a:r>
              <a:rPr lang="en-US" altLang="zh-CN" sz="3200" dirty="0">
                <a:solidFill>
                  <a:schemeClr val="tx1"/>
                </a:solidFill>
              </a:rPr>
              <a:t>…reason…</a:t>
            </a:r>
            <a:endParaRPr lang="en-US" sz="3200" dirty="0">
              <a:solidFill>
                <a:schemeClr val="tx1"/>
              </a:solidFill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DE23B-D934-4E4C-8C1C-4C2628146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83367" y="674565"/>
            <a:ext cx="11025266" cy="5561121"/>
          </a:xfrm>
        </p:spPr>
        <p:txBody>
          <a:bodyPr>
            <a:normAutofit/>
          </a:bodyPr>
          <a:lstStyle/>
          <a:p>
            <a:r>
              <a:rPr lang="zh-CN" altLang="en-US" dirty="0">
                <a:highlight>
                  <a:srgbClr val="FFFF00"/>
                </a:highlight>
              </a:rPr>
              <a:t>因為</a:t>
            </a:r>
            <a:r>
              <a:rPr lang="zh-CN" altLang="en-US" dirty="0">
                <a:solidFill>
                  <a:srgbClr val="FF0000"/>
                </a:solidFill>
              </a:rPr>
              <a:t>我對中國文化感興趣</a:t>
            </a:r>
            <a:r>
              <a:rPr lang="zh-CN" altLang="en-US" dirty="0"/>
              <a:t>，</a:t>
            </a:r>
            <a:r>
              <a:rPr lang="zh-CN" altLang="en-US" dirty="0">
                <a:highlight>
                  <a:srgbClr val="FFFF00"/>
                </a:highlight>
              </a:rPr>
              <a:t>所以</a:t>
            </a:r>
            <a:r>
              <a:rPr lang="zh-CN" altLang="en-US" dirty="0">
                <a:solidFill>
                  <a:srgbClr val="0070C0"/>
                </a:solidFill>
              </a:rPr>
              <a:t>我學習中文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u="sng" dirty="0"/>
              <a:t>我學習中文五年了。</a:t>
            </a:r>
            <a:r>
              <a:rPr lang="zh-CN" altLang="en-US" dirty="0"/>
              <a:t>我</a:t>
            </a:r>
            <a:r>
              <a:rPr lang="zh-CN" altLang="en-US" dirty="0">
                <a:highlight>
                  <a:srgbClr val="FFFF00"/>
                </a:highlight>
              </a:rPr>
              <a:t>之所以</a:t>
            </a:r>
            <a:r>
              <a:rPr lang="zh-CN" altLang="en-US" dirty="0">
                <a:solidFill>
                  <a:srgbClr val="0070C0"/>
                </a:solidFill>
              </a:rPr>
              <a:t>學習中文</a:t>
            </a:r>
            <a:r>
              <a:rPr lang="zh-CN" altLang="en-US" dirty="0"/>
              <a:t>，</a:t>
            </a:r>
            <a:r>
              <a:rPr lang="zh-CN" altLang="en-US" dirty="0">
                <a:highlight>
                  <a:srgbClr val="FFFF00"/>
                </a:highlight>
              </a:rPr>
              <a:t>是因為</a:t>
            </a:r>
            <a:r>
              <a:rPr lang="zh-CN" altLang="en-US" dirty="0">
                <a:solidFill>
                  <a:srgbClr val="FF0000"/>
                </a:solidFill>
              </a:rPr>
              <a:t>我對中國文化感興趣</a:t>
            </a:r>
            <a:r>
              <a:rPr lang="zh-CN" altLang="en-US" dirty="0"/>
              <a:t>。</a:t>
            </a:r>
            <a:endParaRPr lang="en-US" altLang="zh-CN" dirty="0"/>
          </a:p>
          <a:p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一般來說，在中國的婚禮上，新娘會換三套衣服：一套婚紗、一套中式禮服、一套晚禮服。</a:t>
            </a:r>
            <a:r>
              <a:rPr lang="zh-CN" altLang="en-US" dirty="0"/>
              <a:t>中國的新娘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之所以</a:t>
            </a:r>
            <a:r>
              <a:rPr lang="zh-CN" altLang="en-US" dirty="0">
                <a:solidFill>
                  <a:schemeClr val="bg1">
                    <a:lumMod val="50000"/>
                  </a:schemeClr>
                </a:solidFill>
              </a:rPr>
              <a:t>也穿婚紗</a:t>
            </a:r>
            <a:r>
              <a:rPr lang="zh-CN" altLang="en-US" dirty="0"/>
              <a:t>，是因為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  <a:p>
            <a:endParaRPr lang="en-US" altLang="zh-CN" dirty="0"/>
          </a:p>
        </p:txBody>
      </p:sp>
      <p:cxnSp>
        <p:nvCxnSpPr>
          <p:cNvPr id="6" name="Straight Arrow Connector 5">
            <a:extLst>
              <a:ext uri="{FF2B5EF4-FFF2-40B4-BE49-F238E27FC236}">
                <a16:creationId xmlns:a16="http://schemas.microsoft.com/office/drawing/2014/main" id="{41CF6E18-42D5-DA43-81E0-10335708050C}"/>
              </a:ext>
            </a:extLst>
          </p:cNvPr>
          <p:cNvCxnSpPr>
            <a:cxnSpLocks/>
          </p:cNvCxnSpPr>
          <p:nvPr/>
        </p:nvCxnSpPr>
        <p:spPr>
          <a:xfrm>
            <a:off x="4164696" y="1389963"/>
            <a:ext cx="6220275" cy="4823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F6F3B22A-AEB7-3641-B7EE-E7122BF5F398}"/>
              </a:ext>
            </a:extLst>
          </p:cNvPr>
          <p:cNvCxnSpPr>
            <a:cxnSpLocks/>
          </p:cNvCxnSpPr>
          <p:nvPr/>
        </p:nvCxnSpPr>
        <p:spPr>
          <a:xfrm flipH="1">
            <a:off x="6716486" y="1389963"/>
            <a:ext cx="1445446" cy="48238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41DF38DA-9F91-614F-B29C-E09AA5F908BA}"/>
              </a:ext>
            </a:extLst>
          </p:cNvPr>
          <p:cNvCxnSpPr>
            <a:cxnSpLocks/>
          </p:cNvCxnSpPr>
          <p:nvPr/>
        </p:nvCxnSpPr>
        <p:spPr>
          <a:xfrm flipH="1" flipV="1">
            <a:off x="1428206" y="4983480"/>
            <a:ext cx="1717765" cy="38317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dk1"/>
          </a:lnRef>
          <a:fillRef idx="0">
            <a:schemeClr val="dk1"/>
          </a:fillRef>
          <a:effectRef idx="0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9270205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778AAC6-6675-D947-B418-60E741B278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6334" y="65315"/>
            <a:ext cx="11959331" cy="882907"/>
          </a:xfrm>
        </p:spPr>
        <p:txBody>
          <a:bodyPr>
            <a:noAutofit/>
          </a:bodyPr>
          <a:lstStyle/>
          <a:p>
            <a:r>
              <a:rPr lang="en-US" altLang="zh-CN" sz="3200" dirty="0"/>
              <a:t>…a</a:t>
            </a:r>
            <a:r>
              <a:rPr lang="zh-CN" altLang="en-US" sz="3200" dirty="0"/>
              <a:t> </a:t>
            </a:r>
            <a:r>
              <a:rPr lang="en-US" sz="3200" dirty="0"/>
              <a:t>situ</a:t>
            </a:r>
            <a:r>
              <a:rPr lang="en-US" altLang="zh-CN" sz="3200" dirty="0"/>
              <a:t>ation…</a:t>
            </a:r>
            <a:r>
              <a:rPr lang="zh-CN" altLang="en-US" sz="3600" dirty="0"/>
              <a:t>。</a:t>
            </a:r>
            <a:r>
              <a:rPr lang="en-US" sz="3600" dirty="0" err="1"/>
              <a:t>之所以</a:t>
            </a:r>
            <a:r>
              <a:rPr lang="zh-CN" altLang="en-US" sz="3200" dirty="0"/>
              <a:t> </a:t>
            </a:r>
            <a:r>
              <a:rPr lang="en-US" altLang="zh-CN" sz="3200" dirty="0"/>
              <a:t>this</a:t>
            </a:r>
            <a:r>
              <a:rPr lang="zh-CN" altLang="en-US" sz="3200" dirty="0"/>
              <a:t> </a:t>
            </a:r>
            <a:r>
              <a:rPr lang="en-US" altLang="zh-CN" sz="3200" dirty="0" err="1"/>
              <a:t>siutation</a:t>
            </a:r>
            <a:r>
              <a:rPr lang="zh-CN" altLang="en-US" sz="3200" dirty="0"/>
              <a:t> </a:t>
            </a:r>
            <a:r>
              <a:rPr lang="en-US" altLang="zh-CN" sz="3200" dirty="0"/>
              <a:t>occurs</a:t>
            </a:r>
            <a:r>
              <a:rPr lang="zh-CN" altLang="en-US" sz="3600" dirty="0"/>
              <a:t>，是因為 </a:t>
            </a:r>
            <a:r>
              <a:rPr lang="en-US" altLang="zh-CN" sz="3200" dirty="0"/>
              <a:t>…reason…</a:t>
            </a:r>
            <a:endParaRPr lang="en-US" sz="3200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A8DE23B-D934-4E4C-8C1C-4C2628146FD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46088" y="760705"/>
            <a:ext cx="11959330" cy="5561121"/>
          </a:xfrm>
        </p:spPr>
        <p:txBody>
          <a:bodyPr>
            <a:normAutofit/>
          </a:bodyPr>
          <a:lstStyle/>
          <a:p>
            <a:r>
              <a:rPr lang="zh-CN" altLang="en-US" dirty="0"/>
              <a:t>和西方不同，中國的新郎新娘會先拍婚紗照，然後再舉行婚禮。</a:t>
            </a:r>
            <a:r>
              <a:rPr lang="zh-CN" altLang="en-US" dirty="0">
                <a:highlight>
                  <a:srgbClr val="FFFF00"/>
                </a:highlight>
              </a:rPr>
              <a:t>之所以</a:t>
            </a:r>
            <a:r>
              <a:rPr lang="zh-CN" altLang="en-US" dirty="0"/>
              <a:t>在婚禮前拍婚紗照，</a:t>
            </a:r>
            <a:r>
              <a:rPr lang="zh-CN" altLang="en-US" dirty="0">
                <a:highlight>
                  <a:srgbClr val="FFFF00"/>
                </a:highlight>
              </a:rPr>
              <a:t>是因為</a:t>
            </a:r>
            <a:r>
              <a:rPr lang="en-US" altLang="zh-CN" dirty="0"/>
              <a:t>……</a:t>
            </a:r>
          </a:p>
          <a:p>
            <a:r>
              <a:rPr lang="zh-CN" altLang="en-US" dirty="0"/>
              <a:t>小趙：聽說你給新婚夫婦包了</a:t>
            </a:r>
            <a:r>
              <a:rPr lang="en-US" altLang="zh-CN" dirty="0"/>
              <a:t>1000</a:t>
            </a:r>
            <a:r>
              <a:rPr lang="zh-CN" altLang="en-US" dirty="0"/>
              <a:t>美元的紅包？！</a:t>
            </a:r>
            <a:endParaRPr lang="en-US" altLang="zh-CN" dirty="0"/>
          </a:p>
          <a:p>
            <a:pPr marL="0" indent="0">
              <a:buNone/>
            </a:pPr>
            <a:r>
              <a:rPr lang="zh-CN" altLang="en-US" dirty="0"/>
              <a:t>  小張：我</a:t>
            </a:r>
            <a:r>
              <a:rPr lang="zh-CN" altLang="en-US" dirty="0">
                <a:highlight>
                  <a:srgbClr val="FFFF00"/>
                </a:highlight>
              </a:rPr>
              <a:t>之所以</a:t>
            </a:r>
            <a:r>
              <a:rPr lang="zh-CN" altLang="en-US" dirty="0"/>
              <a:t>給他們包了這麼多錢，</a:t>
            </a:r>
            <a:r>
              <a:rPr lang="zh-CN" altLang="en-US" dirty="0">
                <a:highlight>
                  <a:srgbClr val="FFFF00"/>
                </a:highlight>
              </a:rPr>
              <a:t>是因為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</a:p>
          <a:p>
            <a:r>
              <a:rPr lang="zh-CN" altLang="en-US" dirty="0"/>
              <a:t>在西方的婚禮上，男賓客一般會穿西服，女賓客一般會穿晚禮服。西方人</a:t>
            </a:r>
            <a:r>
              <a:rPr lang="zh-CN" altLang="en-US" dirty="0">
                <a:highlight>
                  <a:srgbClr val="FFFF00"/>
                </a:highlight>
              </a:rPr>
              <a:t>之所以</a:t>
            </a:r>
            <a:r>
              <a:rPr lang="zh-CN" altLang="en-US" dirty="0"/>
              <a:t>習慣着盛裝出席婚禮，</a:t>
            </a:r>
            <a:r>
              <a:rPr lang="zh-CN" altLang="en-US" dirty="0">
                <a:highlight>
                  <a:srgbClr val="FFFF00"/>
                </a:highlight>
              </a:rPr>
              <a:t>是因為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altLang="zh-CN" dirty="0"/>
          </a:p>
        </p:txBody>
      </p:sp>
    </p:spTree>
    <p:extLst>
      <p:ext uri="{BB962C8B-B14F-4D97-AF65-F5344CB8AC3E}">
        <p14:creationId xmlns:p14="http://schemas.microsoft.com/office/powerpoint/2010/main" val="25696098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FB327F3-095C-6249-948E-7BAE019CFA1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64267" y="121399"/>
            <a:ext cx="11863466" cy="2023674"/>
          </a:xfrm>
        </p:spPr>
        <p:txBody>
          <a:bodyPr/>
          <a:lstStyle/>
          <a:p>
            <a:pPr marL="0" indent="0">
              <a:lnSpc>
                <a:spcPct val="100000"/>
              </a:lnSpc>
              <a:buNone/>
            </a:pPr>
            <a:r>
              <a:rPr lang="zh-CN" altLang="en-US" dirty="0"/>
              <a:t>小趙：聽說拍一套婚紗照差不多要五千塊？</a:t>
            </a:r>
            <a:endParaRPr lang="en-US" altLang="zh-CN" dirty="0"/>
          </a:p>
          <a:p>
            <a:pPr marL="0" indent="0">
              <a:lnSpc>
                <a:spcPct val="100000"/>
              </a:lnSpc>
              <a:buNone/>
            </a:pPr>
            <a:r>
              <a:rPr lang="zh-CN" altLang="en-US" dirty="0"/>
              <a:t>小齊：對，這幾年婚紗照的價格越來越貴。婚紗照</a:t>
            </a:r>
            <a:r>
              <a:rPr lang="zh-CN" altLang="en-US" dirty="0">
                <a:highlight>
                  <a:srgbClr val="FFFF00"/>
                </a:highlight>
              </a:rPr>
              <a:t>之所以</a:t>
            </a:r>
            <a:r>
              <a:rPr lang="zh-CN" altLang="en-US" dirty="0"/>
              <a:t>這麼貴，</a:t>
            </a:r>
            <a:r>
              <a:rPr lang="zh-CN" altLang="en-US" dirty="0">
                <a:highlight>
                  <a:srgbClr val="FFFF00"/>
                </a:highlight>
              </a:rPr>
              <a:t>是因为</a:t>
            </a:r>
            <a:r>
              <a:rPr lang="en-US" altLang="zh-CN" dirty="0"/>
              <a:t>……</a:t>
            </a:r>
            <a:r>
              <a:rPr lang="zh-CN" altLang="en-US" dirty="0"/>
              <a:t>。</a:t>
            </a:r>
            <a:endParaRPr lang="en-US" dirty="0"/>
          </a:p>
        </p:txBody>
      </p:sp>
      <p:graphicFrame>
        <p:nvGraphicFramePr>
          <p:cNvPr id="4" name="Table 6">
            <a:extLst>
              <a:ext uri="{FF2B5EF4-FFF2-40B4-BE49-F238E27FC236}">
                <a16:creationId xmlns:a16="http://schemas.microsoft.com/office/drawing/2014/main" id="{D9FE9DD6-AF8D-EE4D-A447-825350CA146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598151292"/>
              </p:ext>
            </p:extLst>
          </p:nvPr>
        </p:nvGraphicFramePr>
        <p:xfrm>
          <a:off x="1762319" y="2560320"/>
          <a:ext cx="7586273" cy="173736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234784">
                  <a:extLst>
                    <a:ext uri="{9D8B030D-6E8A-4147-A177-3AD203B41FA5}">
                      <a16:colId xmlns:a16="http://schemas.microsoft.com/office/drawing/2014/main" val="2671379234"/>
                    </a:ext>
                  </a:extLst>
                </a:gridCol>
                <a:gridCol w="2038662">
                  <a:extLst>
                    <a:ext uri="{9D8B030D-6E8A-4147-A177-3AD203B41FA5}">
                      <a16:colId xmlns:a16="http://schemas.microsoft.com/office/drawing/2014/main" val="3946755518"/>
                    </a:ext>
                  </a:extLst>
                </a:gridCol>
                <a:gridCol w="2038663">
                  <a:extLst>
                    <a:ext uri="{9D8B030D-6E8A-4147-A177-3AD203B41FA5}">
                      <a16:colId xmlns:a16="http://schemas.microsoft.com/office/drawing/2014/main" val="3948956197"/>
                    </a:ext>
                  </a:extLst>
                </a:gridCol>
                <a:gridCol w="1274164">
                  <a:extLst>
                    <a:ext uri="{9D8B030D-6E8A-4147-A177-3AD203B41FA5}">
                      <a16:colId xmlns:a16="http://schemas.microsoft.com/office/drawing/2014/main" val="3812877599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dirty="0">
                          <a:solidFill>
                            <a:schemeClr val="tx1"/>
                          </a:solidFill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種類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dirty="0">
                          <a:solidFill>
                            <a:schemeClr val="tx1"/>
                          </a:solidFill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價格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dirty="0">
                          <a:solidFill>
                            <a:schemeClr val="tx1"/>
                          </a:solidFill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照片張數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CN" altLang="en-US" sz="3200" b="0" dirty="0">
                          <a:solidFill>
                            <a:schemeClr val="tx1"/>
                          </a:solidFill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精修</a:t>
                      </a:r>
                      <a:endParaRPr lang="en-US" sz="3200" b="0" dirty="0">
                        <a:solidFill>
                          <a:schemeClr val="tx1"/>
                        </a:solidFill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9085474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全內景</a:t>
                      </a:r>
                      <a:endParaRPr lang="en-US" sz="32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3000-4000</a:t>
                      </a:r>
                      <a:endParaRPr lang="en-US" sz="32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120</a:t>
                      </a:r>
                      <a:endParaRPr lang="en-US" sz="32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30</a:t>
                      </a:r>
                      <a:endParaRPr lang="en-US" sz="32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308303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zh-CN" altLang="en-US" sz="32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內景</a:t>
                      </a:r>
                      <a:r>
                        <a:rPr lang="en-US" altLang="zh-CN" sz="32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+</a:t>
                      </a:r>
                      <a:r>
                        <a:rPr lang="zh-CN" altLang="en-US" sz="32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外景</a:t>
                      </a:r>
                      <a:endParaRPr lang="en-US" sz="32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altLang="zh-CN" sz="32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6000-8000</a:t>
                      </a:r>
                      <a:endParaRPr lang="en-US" sz="32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220</a:t>
                      </a:r>
                      <a:endParaRPr lang="en-US" sz="32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 altLang="zh-CN" sz="3200" dirty="0">
                          <a:latin typeface="KaiTi" panose="02010609060101010101" pitchFamily="49" charset="-122"/>
                          <a:ea typeface="KaiTi" panose="02010609060101010101" pitchFamily="49" charset="-122"/>
                        </a:rPr>
                        <a:t>55</a:t>
                      </a:r>
                      <a:endParaRPr lang="en-US" sz="3200" dirty="0">
                        <a:latin typeface="KaiTi" panose="02010609060101010101" pitchFamily="49" charset="-122"/>
                        <a:ea typeface="KaiTi" panose="02010609060101010101" pitchFamily="49" charset="-122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64583023"/>
                  </a:ext>
                </a:extLst>
              </a:tr>
            </a:tbl>
          </a:graphicData>
        </a:graphic>
      </p:graphicFrame>
      <p:sp>
        <p:nvSpPr>
          <p:cNvPr id="9" name="TextBox 8">
            <a:extLst>
              <a:ext uri="{FF2B5EF4-FFF2-40B4-BE49-F238E27FC236}">
                <a16:creationId xmlns:a16="http://schemas.microsoft.com/office/drawing/2014/main" id="{98233AD2-85F9-3340-BE92-76E494FD0949}"/>
              </a:ext>
            </a:extLst>
          </p:cNvPr>
          <p:cNvSpPr txBox="1"/>
          <p:nvPr/>
        </p:nvSpPr>
        <p:spPr>
          <a:xfrm>
            <a:off x="2661007" y="5311739"/>
            <a:ext cx="3777252" cy="646331"/>
          </a:xfrm>
          <a:prstGeom prst="rect">
            <a:avLst/>
          </a:prstGeom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zh-CN" altLang="en-US" b="0" i="0" u="none" strike="noStrike" dirty="0">
                <a:solidFill>
                  <a:srgbClr val="000000"/>
                </a:solidFill>
                <a:effectLst/>
                <a:latin typeface="Segoe UI Web (West European)"/>
              </a:rPr>
              <a:t>建議插入不同背景的婚纱照图片。</a:t>
            </a:r>
            <a:endParaRPr lang="en-US" altLang="zh-CN" b="0" i="0" u="none" strike="noStrike" dirty="0">
              <a:solidFill>
                <a:srgbClr val="000000"/>
              </a:solidFill>
              <a:effectLst/>
              <a:latin typeface="Segoe UI Web (West European)"/>
            </a:endParaRPr>
          </a:p>
          <a:p>
            <a:r>
              <a:rPr lang="zh-CN" altLang="en-US" dirty="0">
                <a:solidFill>
                  <a:srgbClr val="000000"/>
                </a:solidFill>
                <a:latin typeface="Segoe UI Web (West European)"/>
              </a:rPr>
              <a:t>之所以贵：服装、旅游拍婚纱照</a:t>
            </a:r>
            <a:r>
              <a:rPr lang="en-US" altLang="zh-CN" dirty="0">
                <a:solidFill>
                  <a:srgbClr val="000000"/>
                </a:solidFill>
                <a:latin typeface="Segoe UI Web (West European)"/>
              </a:rPr>
              <a:t>……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50100301"/>
      </p:ext>
    </p:extLst>
  </p:cSld>
  <p:clrMapOvr>
    <a:masterClrMapping/>
  </p:clrMapOvr>
</p:sld>
</file>

<file path=ppt/theme/theme1.xml><?xml version="1.0" encoding="utf-8"?>
<a:theme xmlns:a="http://schemas.openxmlformats.org/drawingml/2006/main" name="常用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常用" id="{9DDAE6EC-1737-1044-87DE-CDDA2A82D898}" vid="{A2DAEE89-EE25-824A-ABB5-4B8EA61E7538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常用</Template>
  <TotalTime>109</TotalTime>
  <Words>1981</Words>
  <Application>Microsoft Macintosh PowerPoint</Application>
  <PresentationFormat>Widescreen</PresentationFormat>
  <Paragraphs>159</Paragraphs>
  <Slides>20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8" baseType="lpstr">
      <vt:lpstr>KaiTi</vt:lpstr>
      <vt:lpstr>Segoe UI Web (West European)</vt:lpstr>
      <vt:lpstr>SimSun</vt:lpstr>
      <vt:lpstr>Arial</vt:lpstr>
      <vt:lpstr>Calibri</vt:lpstr>
      <vt:lpstr>Calibri Light</vt:lpstr>
      <vt:lpstr>Times</vt:lpstr>
      <vt:lpstr>常用</vt:lpstr>
      <vt:lpstr>第七課 婚禮和網戀</vt:lpstr>
      <vt:lpstr>PowerPoint Presentation</vt:lpstr>
      <vt:lpstr>List several points to support an argument: 首先、其次、最後</vt:lpstr>
      <vt:lpstr>List several points to support an argument: 首先、其次、最後</vt:lpstr>
      <vt:lpstr>一般來說   Generally speaking, ……</vt:lpstr>
      <vt:lpstr>至於…，……。  As for…… (often used at the beginning of a second sentence or paragraph to    introduce another aspect of the aforementioned topic)</vt:lpstr>
      <vt:lpstr>…a situation…。(S) 之所以 this situation occurs，是因為 …reason…</vt:lpstr>
      <vt:lpstr>…a situation…。之所以 this siutation occurs，是因為 …reason…</vt:lpstr>
      <vt:lpstr>PowerPoint Presentation</vt:lpstr>
      <vt:lpstr>即使(S)…，(S)也…     even if/even though…</vt:lpstr>
      <vt:lpstr>S 寧願 do A 也不 do B        Option B is even worse, so S would rather do A </vt:lpstr>
      <vt:lpstr>S 寧願 do A 也不 do B (Option B is even worse, so S would rather do A) </vt:lpstr>
      <vt:lpstr>畢竟    after all (to emphasize a reason or fact)</vt:lpstr>
      <vt:lpstr>至於     即使…也…     寧願…也不…     畢竟     之所以…是因為…  </vt:lpstr>
      <vt:lpstr>一旦 + condition，S 就 + consequence (often negative) once (something happens), then……</vt:lpstr>
      <vt:lpstr>…yes/no  關鍵看 S 有沒有/想不想/能不能/是什麼</vt:lpstr>
      <vt:lpstr>A不如B（+adj.）</vt:lpstr>
      <vt:lpstr>真到了/等到了... 的時候，S就......</vt:lpstr>
      <vt:lpstr>比較正式                           比較口語化</vt:lpstr>
      <vt:lpstr>用括號裡的句型或者短語回答問題：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第七課 婚禮和網戀</dc:title>
  <dc:creator>Runqing Qi</dc:creator>
  <cp:lastModifiedBy>Runqing Qi</cp:lastModifiedBy>
  <cp:revision>5</cp:revision>
  <dcterms:created xsi:type="dcterms:W3CDTF">2023-09-29T21:58:09Z</dcterms:created>
  <dcterms:modified xsi:type="dcterms:W3CDTF">2023-12-03T00:03:26Z</dcterms:modified>
</cp:coreProperties>
</file>