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270" r:id="rId4"/>
    <p:sldId id="261" r:id="rId5"/>
    <p:sldId id="275" r:id="rId6"/>
    <p:sldId id="265" r:id="rId7"/>
    <p:sldId id="266" r:id="rId8"/>
    <p:sldId id="269" r:id="rId9"/>
    <p:sldId id="271" r:id="rId10"/>
    <p:sldId id="260" r:id="rId11"/>
    <p:sldId id="259" r:id="rId12"/>
    <p:sldId id="274" r:id="rId13"/>
    <p:sldId id="267" r:id="rId14"/>
    <p:sldId id="268" r:id="rId15"/>
    <p:sldId id="277" r:id="rId16"/>
    <p:sldId id="272" r:id="rId17"/>
    <p:sldId id="278" r:id="rId18"/>
    <p:sldId id="280" r:id="rId19"/>
    <p:sldId id="279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90"/>
    <p:restoredTop sz="94694"/>
  </p:normalViewPr>
  <p:slideViewPr>
    <p:cSldViewPr snapToGrid="0" snapToObjects="1">
      <p:cViewPr varScale="1">
        <p:scale>
          <a:sx n="76" d="100"/>
          <a:sy n="76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157E9-65A9-0B42-ACEE-6636C04C3293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5729B-633D-6F45-B123-63374F23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2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1200" dirty="0" err="1"/>
              <a:t>在中國的婚禮上</a:t>
            </a:r>
            <a:r>
              <a:rPr lang="zh-CN" altLang="en-US" sz="1200" dirty="0"/>
              <a:t>，新娘會穿什麼服裝？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200" dirty="0"/>
              <a:t>不同的地方可能不一樣。</a:t>
            </a:r>
            <a:r>
              <a:rPr lang="zh-CN" altLang="en-US" sz="1200" dirty="0">
                <a:highlight>
                  <a:srgbClr val="FFFF00"/>
                </a:highlight>
              </a:rPr>
              <a:t>一般來說</a:t>
            </a:r>
            <a:r>
              <a:rPr lang="zh-CN" altLang="en-US" sz="1200" dirty="0"/>
              <a:t>，</a:t>
            </a:r>
            <a:r>
              <a:rPr lang="en-US" altLang="zh-CN" sz="1200" dirty="0"/>
              <a:t>……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E3730-99B2-3141-96EC-9B6AACDC4E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22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zhuanlan.zhihu.com</a:t>
            </a:r>
            <a:r>
              <a:rPr lang="en-US" dirty="0"/>
              <a:t>/p/106599025#:~:text=%E4%B8%80%E8%88%AC%E5%A9%9A%E7%BA%B1%E7%85%A7%E4%BB%B7%E6%A0%BC%E5%9C%A8,%E4%BB%A5%E5%8F%8A%E4%B8%AA%E4%BA%BA%E9%9C%80%E6%B1%82%E5%90%88%E7%90%86%E9%80%89%E6%8B%A9%E3%80%82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E3730-99B2-3141-96EC-9B6AACDC4E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1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从这张开始没讲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B89C4B-5163-B048-87CC-3E0EC4CD1B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1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C6C1-ACC2-0045-BD14-EB8644E8F4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第七课 婚礼和网恋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38E81-A2E3-4844-ABCB-737167ACF4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7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D606C-3289-9448-96AC-A88E63D5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37" y="200274"/>
            <a:ext cx="10515600" cy="882907"/>
          </a:xfrm>
        </p:spPr>
        <p:txBody>
          <a:bodyPr/>
          <a:lstStyle/>
          <a:p>
            <a:r>
              <a:rPr lang="en-US" dirty="0" err="1"/>
              <a:t>即使</a:t>
            </a:r>
            <a:r>
              <a:rPr lang="en-US" altLang="zh-CN" dirty="0"/>
              <a:t>(S)…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也</a:t>
            </a:r>
            <a:r>
              <a:rPr lang="en-US" altLang="zh-CN" dirty="0"/>
              <a:t>…</a:t>
            </a:r>
            <a:r>
              <a:rPr lang="zh-CN" altLang="en-US" dirty="0"/>
              <a:t>     </a:t>
            </a:r>
            <a:r>
              <a:rPr lang="en-US" altLang="zh-CN" sz="3200" dirty="0"/>
              <a:t>even</a:t>
            </a:r>
            <a:r>
              <a:rPr lang="zh-CN" altLang="en-US" sz="3200" dirty="0"/>
              <a:t> </a:t>
            </a:r>
            <a:r>
              <a:rPr lang="en-US" altLang="zh-CN" sz="3200" dirty="0"/>
              <a:t>if/even</a:t>
            </a:r>
            <a:r>
              <a:rPr lang="zh-CN" altLang="en-US" sz="3200" dirty="0"/>
              <a:t> </a:t>
            </a:r>
            <a:r>
              <a:rPr lang="en-US" altLang="zh-CN" sz="3200" dirty="0"/>
              <a:t>though…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510B-8E83-C943-B7A8-D74BD3786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5" y="759871"/>
            <a:ext cx="12946542" cy="6644597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dirty="0"/>
              <a:t>I want to buy a beautiful wedding dress </a:t>
            </a:r>
            <a:r>
              <a:rPr lang="en-US" altLang="zh-CN" sz="3200" dirty="0">
                <a:highlight>
                  <a:srgbClr val="FFFF00"/>
                </a:highlight>
              </a:rPr>
              <a:t>even if </a:t>
            </a:r>
            <a:r>
              <a:rPr lang="en-US" altLang="zh-CN" sz="3200" dirty="0">
                <a:solidFill>
                  <a:srgbClr val="FF0000"/>
                </a:solidFill>
              </a:rPr>
              <a:t>I don't have much money.</a:t>
            </a:r>
            <a:endParaRPr lang="en-US" sz="3200" dirty="0">
              <a:solidFill>
                <a:srgbClr val="FF0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dirty="0">
                <a:highlight>
                  <a:srgbClr val="FFFF00"/>
                </a:highlight>
              </a:rPr>
              <a:t>即使</a:t>
            </a:r>
            <a:r>
              <a:rPr lang="zh-CN" altLang="en-US" dirty="0">
                <a:solidFill>
                  <a:srgbClr val="FF0000"/>
                </a:solidFill>
              </a:rPr>
              <a:t>我没什么钱</a:t>
            </a:r>
            <a:r>
              <a:rPr lang="zh-CN" altLang="en-US" dirty="0"/>
              <a:t>，我也想买一套漂亮的婚纱。
即使她不想结婚，她的父母也</a:t>
            </a:r>
            <a:r>
              <a:rPr lang="en-US" altLang="zh-CN" dirty="0"/>
              <a:t>......</a:t>
            </a:r>
            <a:r>
              <a:rPr lang="zh-CN" altLang="en-US" dirty="0"/>
              <a:t>。
即使今天下大雪，</a:t>
            </a:r>
            <a:r>
              <a:rPr lang="en-US" altLang="zh-CN" dirty="0"/>
              <a:t>......
</a:t>
            </a:r>
            <a:r>
              <a:rPr lang="zh-CN" altLang="en-US" dirty="0"/>
              <a:t>即使我在招待晚宴上吃了很多菜，</a:t>
            </a:r>
            <a:r>
              <a:rPr lang="en-US" altLang="zh-CN" dirty="0"/>
              <a:t>......
</a:t>
            </a:r>
            <a:r>
              <a:rPr lang="zh-CN" altLang="en-US" dirty="0"/>
              <a:t>即使我是一个社牛，</a:t>
            </a:r>
            <a:r>
              <a:rPr lang="en-US" altLang="zh-CN" dirty="0"/>
              <a:t>......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66CF356-C9C8-C64D-AF47-7A4790417123}"/>
              </a:ext>
            </a:extLst>
          </p:cNvPr>
          <p:cNvCxnSpPr>
            <a:cxnSpLocks/>
          </p:cNvCxnSpPr>
          <p:nvPr/>
        </p:nvCxnSpPr>
        <p:spPr>
          <a:xfrm flipH="1">
            <a:off x="3057993" y="1558113"/>
            <a:ext cx="6653843" cy="582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337A2C2-A702-C944-9085-2805CF8DC670}"/>
              </a:ext>
            </a:extLst>
          </p:cNvPr>
          <p:cNvCxnSpPr>
            <a:cxnSpLocks/>
          </p:cNvCxnSpPr>
          <p:nvPr/>
        </p:nvCxnSpPr>
        <p:spPr>
          <a:xfrm>
            <a:off x="2877992" y="1558113"/>
            <a:ext cx="4287306" cy="582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23A23FF-6CE5-FD4E-8AC3-B41CF8BCFEBD}"/>
              </a:ext>
            </a:extLst>
          </p:cNvPr>
          <p:cNvSpPr txBox="1"/>
          <p:nvPr/>
        </p:nvSpPr>
        <p:spPr>
          <a:xfrm>
            <a:off x="390577" y="395505"/>
            <a:ext cx="34176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jí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5487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90BA-B5C2-C445-9747-FFF5DB5CA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606" y="411840"/>
            <a:ext cx="11584097" cy="535365"/>
          </a:xfrm>
        </p:spPr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zh-CN" altLang="en-US" dirty="0"/>
              <a:t> 宁愿 </a:t>
            </a:r>
            <a:r>
              <a:rPr lang="en-US" altLang="zh-CN" sz="3600" dirty="0"/>
              <a:t>do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也不 </a:t>
            </a:r>
            <a:r>
              <a:rPr lang="en-US" altLang="zh-CN" sz="3600" dirty="0">
                <a:solidFill>
                  <a:srgbClr val="FF0000"/>
                </a:solidFill>
              </a:rPr>
              <a:t>do</a:t>
            </a:r>
            <a:r>
              <a:rPr lang="zh-CN" altLang="en-US" sz="3600" dirty="0">
                <a:solidFill>
                  <a:srgbClr val="FF0000"/>
                </a:solidFill>
              </a:rPr>
              <a:t> </a:t>
            </a:r>
            <a:r>
              <a:rPr lang="en-US" altLang="zh-CN" sz="3600" dirty="0">
                <a:solidFill>
                  <a:srgbClr val="FF0000"/>
                </a:solidFill>
              </a:rPr>
              <a:t>B</a:t>
            </a:r>
            <a:r>
              <a:rPr lang="zh-CN" altLang="en-US" dirty="0"/>
              <a:t>  </a:t>
            </a:r>
            <a:r>
              <a:rPr lang="zh-CN" altLang="en-US" sz="3200" dirty="0"/>
              <a:t>     </a:t>
            </a:r>
            <a:br>
              <a:rPr lang="en-US" altLang="zh-CN" sz="3200" dirty="0"/>
            </a:br>
            <a:r>
              <a:rPr lang="en-US" altLang="zh-CN" sz="3200" dirty="0">
                <a:solidFill>
                  <a:srgbClr val="FF0000"/>
                </a:solidFill>
              </a:rPr>
              <a:t>Option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B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is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even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worse</a:t>
            </a:r>
            <a:r>
              <a:rPr lang="en-US" altLang="zh-CN" sz="3200" dirty="0"/>
              <a:t>,</a:t>
            </a:r>
            <a:r>
              <a:rPr lang="zh-CN" altLang="en-US" sz="3200" dirty="0"/>
              <a:t> </a:t>
            </a:r>
            <a:r>
              <a:rPr lang="en-US" altLang="zh-CN" sz="3200" dirty="0"/>
              <a:t>so</a:t>
            </a:r>
            <a:r>
              <a:rPr lang="zh-CN" altLang="en-US" sz="3200" dirty="0"/>
              <a:t> </a:t>
            </a:r>
            <a:r>
              <a:rPr lang="en-US" altLang="zh-CN" sz="3200" dirty="0"/>
              <a:t>S</a:t>
            </a:r>
            <a:r>
              <a:rPr lang="zh-CN" altLang="en-US" sz="3200" dirty="0"/>
              <a:t> </a:t>
            </a:r>
            <a:r>
              <a:rPr lang="en-US" altLang="zh-CN" sz="3200" dirty="0"/>
              <a:t>would</a:t>
            </a:r>
            <a:r>
              <a:rPr lang="zh-CN" altLang="en-US" sz="3200" dirty="0"/>
              <a:t> </a:t>
            </a:r>
            <a:r>
              <a:rPr lang="en-US" altLang="zh-CN" sz="3200" dirty="0"/>
              <a:t>rather</a:t>
            </a:r>
            <a:r>
              <a:rPr lang="zh-CN" altLang="en-US" sz="3200" dirty="0"/>
              <a:t> </a:t>
            </a:r>
            <a:r>
              <a:rPr lang="en-US" altLang="zh-CN" sz="3200" dirty="0"/>
              <a:t>do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zh-CN" altLang="en-US" sz="3200" dirty="0"/>
              <a:t> </a:t>
            </a:r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479722-1266-5D4A-9314-A2154A0D5C06}"/>
              </a:ext>
            </a:extLst>
          </p:cNvPr>
          <p:cNvSpPr txBox="1">
            <a:spLocks/>
          </p:cNvSpPr>
          <p:nvPr/>
        </p:nvSpPr>
        <p:spPr>
          <a:xfrm>
            <a:off x="123812" y="1342964"/>
            <a:ext cx="11584096" cy="5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A</a:t>
            </a:r>
            <a:r>
              <a:rPr lang="zh-CN" altLang="en-US" dirty="0"/>
              <a:t>：听说这周五有个聚会，你去吗？
</a:t>
            </a:r>
            <a:r>
              <a:rPr lang="en-US" altLang="zh-CN" dirty="0"/>
              <a:t>B</a:t>
            </a:r>
            <a:r>
              <a:rPr lang="zh-CN" altLang="en-US" dirty="0"/>
              <a:t>：我听说你前男友也会参加那个聚会。
</a:t>
            </a:r>
            <a:r>
              <a:rPr lang="en-US" altLang="zh-CN" dirty="0"/>
              <a:t>A</a:t>
            </a:r>
            <a:r>
              <a:rPr lang="zh-CN" altLang="en-US" dirty="0"/>
              <a:t>：真的？ 那我</a:t>
            </a:r>
            <a:r>
              <a:rPr lang="zh-CN" altLang="en-US" dirty="0">
                <a:solidFill>
                  <a:srgbClr val="0070C0"/>
                </a:solidFill>
              </a:rPr>
              <a:t>宁愿</a:t>
            </a:r>
            <a:r>
              <a:rPr lang="zh-CN" altLang="en-US" dirty="0"/>
              <a:t>不去参加那个聚会，</a:t>
            </a:r>
            <a:r>
              <a:rPr lang="zh-CN" altLang="en-US" dirty="0">
                <a:solidFill>
                  <a:srgbClr val="FF0000"/>
                </a:solidFill>
              </a:rPr>
              <a:t>也不</a:t>
            </a:r>
            <a:r>
              <a:rPr lang="zh-CN" altLang="en-US" dirty="0"/>
              <a:t>想见到他！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（选择一和选择二 </a:t>
            </a:r>
            <a:r>
              <a:rPr lang="en-US" altLang="zh-CN" dirty="0"/>
              <a:t>Subject</a:t>
            </a:r>
            <a:r>
              <a:rPr lang="zh-CN" altLang="en-US" dirty="0"/>
              <a:t> 都不喜欢，可是选择一比选择二好一点）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F50188-E9A8-C648-92A6-E0344C1D098F}"/>
              </a:ext>
            </a:extLst>
          </p:cNvPr>
          <p:cNvSpPr txBox="1"/>
          <p:nvPr/>
        </p:nvSpPr>
        <p:spPr>
          <a:xfrm>
            <a:off x="5186596" y="3623714"/>
            <a:ext cx="14157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选择一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FEC4B0-6EE2-4942-ACF0-2CDB5DF15802}"/>
              </a:ext>
            </a:extLst>
          </p:cNvPr>
          <p:cNvSpPr txBox="1"/>
          <p:nvPr/>
        </p:nvSpPr>
        <p:spPr>
          <a:xfrm>
            <a:off x="9510767" y="3623714"/>
            <a:ext cx="14157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选择二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710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479722-1266-5D4A-9314-A2154A0D5C06}"/>
              </a:ext>
            </a:extLst>
          </p:cNvPr>
          <p:cNvSpPr txBox="1">
            <a:spLocks/>
          </p:cNvSpPr>
          <p:nvPr/>
        </p:nvSpPr>
        <p:spPr>
          <a:xfrm>
            <a:off x="233740" y="936258"/>
            <a:ext cx="11958260" cy="60037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1. A</a:t>
            </a:r>
            <a:r>
              <a:rPr lang="zh-CN" altLang="en-US" dirty="0"/>
              <a:t>：明天我们去参加婚礼，要包多少钱的红包？ </a:t>
            </a:r>
            <a:r>
              <a:rPr lang="en-US" altLang="zh-CN" dirty="0"/>
              <a:t>400</a:t>
            </a:r>
            <a:r>
              <a:rPr lang="zh-CN" altLang="en-US" dirty="0"/>
              <a:t>块够吗？
    </a:t>
            </a:r>
            <a:r>
              <a:rPr lang="en-US" altLang="zh-CN" dirty="0"/>
              <a:t>B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0070C0"/>
                </a:solidFill>
              </a:rPr>
              <a:t>宁愿</a:t>
            </a:r>
            <a:r>
              <a:rPr lang="zh-CN" altLang="en-US" dirty="0"/>
              <a:t>包</a:t>
            </a:r>
            <a:r>
              <a:rPr lang="en-US" altLang="zh-CN" dirty="0"/>
              <a:t>200</a:t>
            </a:r>
            <a:r>
              <a:rPr lang="zh-CN" altLang="en-US" dirty="0"/>
              <a:t>块，</a:t>
            </a:r>
            <a:r>
              <a:rPr lang="zh-CN" altLang="en-US" dirty="0">
                <a:solidFill>
                  <a:srgbClr val="FF0000"/>
                </a:solidFill>
              </a:rPr>
              <a:t>也不</a:t>
            </a:r>
            <a:r>
              <a:rPr lang="zh-CN" altLang="en-US" dirty="0"/>
              <a:t>能包</a:t>
            </a:r>
            <a:r>
              <a:rPr lang="en-US" altLang="zh-CN" dirty="0"/>
              <a:t>400</a:t>
            </a:r>
            <a:r>
              <a:rPr lang="zh-CN" altLang="en-US" dirty="0"/>
              <a:t>块，因为</a:t>
            </a:r>
            <a:r>
              <a:rPr lang="en-US" altLang="zh-CN" dirty="0"/>
              <a:t>4</a:t>
            </a:r>
            <a:r>
              <a:rPr lang="zh-CN" altLang="en-US" dirty="0"/>
              <a:t>这个数字很不吉利。
</a:t>
            </a:r>
            <a:r>
              <a:rPr lang="en-US" altLang="zh-CN" dirty="0"/>
              <a:t>2. A</a:t>
            </a:r>
            <a:r>
              <a:rPr lang="zh-CN" altLang="en-US" dirty="0"/>
              <a:t>：明天我们开车去学校怎么样？
    </a:t>
            </a:r>
            <a:r>
              <a:rPr lang="en-US" altLang="zh-CN" dirty="0"/>
              <a:t>B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0070C0"/>
                </a:solidFill>
              </a:rPr>
              <a:t>宁愿</a:t>
            </a:r>
            <a:r>
              <a:rPr lang="zh-CN" altLang="en-US" dirty="0"/>
              <a:t>走路去，</a:t>
            </a:r>
            <a:r>
              <a:rPr lang="zh-CN" altLang="en-US" dirty="0">
                <a:solidFill>
                  <a:srgbClr val="FF0000"/>
                </a:solidFill>
              </a:rPr>
              <a:t>也不要</a:t>
            </a:r>
            <a:r>
              <a:rPr lang="zh-CN" altLang="en-US" dirty="0"/>
              <a:t>开车去，停车费太贵了！
</a:t>
            </a:r>
            <a:r>
              <a:rPr lang="en-US" altLang="zh-CN" dirty="0"/>
              <a:t>3. </a:t>
            </a:r>
            <a:r>
              <a:rPr lang="zh-CN" altLang="en-US" dirty="0"/>
              <a:t>妈妈：周六去相亲吧，男方条件很不错。
    女儿：我</a:t>
            </a:r>
            <a:r>
              <a:rPr lang="zh-CN" altLang="en-US" dirty="0">
                <a:solidFill>
                  <a:srgbClr val="0070C0"/>
                </a:solidFill>
              </a:rPr>
              <a:t>宁愿</a:t>
            </a:r>
            <a:r>
              <a:rPr lang="en-US" altLang="zh-CN" dirty="0"/>
              <a:t>...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也不</a:t>
            </a:r>
            <a:r>
              <a:rPr lang="en-US" altLang="zh-CN" dirty="0"/>
              <a:t>......
4. </a:t>
            </a:r>
            <a:r>
              <a:rPr lang="zh-CN" altLang="en-US" dirty="0"/>
              <a:t>如果你做错了一件事，你会告诉你的父母还是会</a:t>
            </a:r>
            <a:r>
              <a:rPr lang="zh-CN" altLang="en-US" u="sng" dirty="0"/>
              <a:t>说谎</a:t>
            </a:r>
            <a:r>
              <a:rPr lang="zh-CN" altLang="en-US" dirty="0"/>
              <a:t>？
   （我</a:t>
            </a:r>
            <a:r>
              <a:rPr lang="zh-CN" altLang="en-US" dirty="0">
                <a:solidFill>
                  <a:srgbClr val="0070C0"/>
                </a:solidFill>
              </a:rPr>
              <a:t>宁愿</a:t>
            </a:r>
            <a:r>
              <a:rPr lang="en-US" altLang="zh-CN" dirty="0"/>
              <a:t>...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也不</a:t>
            </a:r>
            <a:r>
              <a:rPr lang="en-US" altLang="zh-CN" dirty="0"/>
              <a:t>......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A20192-37F9-464D-A207-2772994226D0}"/>
              </a:ext>
            </a:extLst>
          </p:cNvPr>
          <p:cNvSpPr txBox="1"/>
          <p:nvPr/>
        </p:nvSpPr>
        <p:spPr>
          <a:xfrm>
            <a:off x="9723053" y="5921742"/>
            <a:ext cx="5036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/>
              <a:t>lie</a:t>
            </a:r>
            <a:endParaRPr lang="en-US" sz="2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0970A5-35EF-7641-9130-D82A2DD7FCAA}"/>
              </a:ext>
            </a:extLst>
          </p:cNvPr>
          <p:cNvSpPr txBox="1"/>
          <p:nvPr/>
        </p:nvSpPr>
        <p:spPr>
          <a:xfrm>
            <a:off x="9841835" y="5091316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huǎng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5D60BF5-4B2E-F443-968E-1029A2A78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40" y="235546"/>
            <a:ext cx="11958260" cy="535365"/>
          </a:xfrm>
        </p:spPr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zh-CN" altLang="en-US" dirty="0"/>
              <a:t> 宁愿 </a:t>
            </a:r>
            <a:r>
              <a:rPr lang="en-US" altLang="zh-CN" sz="3600" dirty="0"/>
              <a:t>do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也不 </a:t>
            </a:r>
            <a:r>
              <a:rPr lang="en-US" altLang="zh-CN" sz="3600" dirty="0">
                <a:solidFill>
                  <a:srgbClr val="FF0000"/>
                </a:solidFill>
              </a:rPr>
              <a:t>do</a:t>
            </a:r>
            <a:r>
              <a:rPr lang="zh-CN" altLang="en-US" sz="3600" dirty="0">
                <a:solidFill>
                  <a:srgbClr val="FF0000"/>
                </a:solidFill>
              </a:rPr>
              <a:t> </a:t>
            </a:r>
            <a:r>
              <a:rPr lang="en-US" altLang="zh-CN" sz="3600" dirty="0">
                <a:solidFill>
                  <a:srgbClr val="FF0000"/>
                </a:solidFill>
              </a:rPr>
              <a:t>B</a:t>
            </a:r>
            <a:r>
              <a:rPr lang="zh-CN" altLang="en-US" dirty="0"/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(Option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B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is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even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worse</a:t>
            </a:r>
            <a:r>
              <a:rPr lang="en-US" altLang="zh-CN" sz="3100" dirty="0"/>
              <a:t>,</a:t>
            </a:r>
            <a:r>
              <a:rPr lang="zh-CN" altLang="en-US" sz="3100" dirty="0"/>
              <a:t> </a:t>
            </a:r>
            <a:r>
              <a:rPr lang="en-US" altLang="zh-CN" sz="3100" dirty="0"/>
              <a:t>so</a:t>
            </a:r>
            <a:r>
              <a:rPr lang="zh-CN" altLang="en-US" sz="3100" dirty="0"/>
              <a:t> </a:t>
            </a:r>
            <a:r>
              <a:rPr lang="en-US" altLang="zh-CN" sz="3100" dirty="0"/>
              <a:t>S</a:t>
            </a:r>
            <a:r>
              <a:rPr lang="zh-CN" altLang="en-US" sz="3100" dirty="0"/>
              <a:t> </a:t>
            </a:r>
            <a:r>
              <a:rPr lang="en-US" altLang="zh-CN" sz="3100" dirty="0"/>
              <a:t>would</a:t>
            </a:r>
            <a:r>
              <a:rPr lang="zh-CN" altLang="en-US" sz="3100" dirty="0"/>
              <a:t> </a:t>
            </a:r>
            <a:r>
              <a:rPr lang="en-US" altLang="zh-CN" sz="3100" dirty="0"/>
              <a:t>rather</a:t>
            </a:r>
            <a:r>
              <a:rPr lang="zh-CN" altLang="en-US" sz="3100" dirty="0"/>
              <a:t> </a:t>
            </a:r>
            <a:r>
              <a:rPr lang="en-US" altLang="zh-CN" sz="3100" dirty="0"/>
              <a:t>do</a:t>
            </a:r>
            <a:r>
              <a:rPr lang="zh-CN" altLang="en-US" sz="3100" dirty="0"/>
              <a:t> </a:t>
            </a:r>
            <a:r>
              <a:rPr lang="en-US" altLang="zh-CN" sz="3100" dirty="0"/>
              <a:t>A)</a:t>
            </a:r>
            <a:r>
              <a:rPr lang="zh-CN" altLang="en-US" sz="3100" dirty="0"/>
              <a:t>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32132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0B522C-1398-F543-9F76-4606B3A45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82" y="1139694"/>
            <a:ext cx="12290086" cy="5457216"/>
          </a:xfrm>
        </p:spPr>
        <p:txBody>
          <a:bodyPr>
            <a:normAutofit fontScale="925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虽然他没有钱办婚礼，我还是和他结婚了，</a:t>
            </a:r>
            <a:r>
              <a:rPr lang="zh-CN" altLang="en-US" dirty="0">
                <a:solidFill>
                  <a:srgbClr val="FF0000"/>
                </a:solidFill>
              </a:rPr>
              <a:t>毕竟</a:t>
            </a:r>
            <a:r>
              <a:rPr lang="zh-CN" altLang="en-US" dirty="0"/>
              <a:t>我很爱他。
我爷爷去世十年了，我还是很想念他，毕竟</a:t>
            </a:r>
            <a:r>
              <a:rPr lang="en-US" altLang="zh-CN" dirty="0"/>
              <a:t>......
</a:t>
            </a:r>
            <a:r>
              <a:rPr lang="zh-CN" altLang="en-US" dirty="0"/>
              <a:t>虽然他</a:t>
            </a:r>
            <a:r>
              <a:rPr lang="zh-CN" altLang="en-US" u="sng" dirty="0"/>
              <a:t>说谎</a:t>
            </a:r>
            <a:r>
              <a:rPr lang="zh-CN" altLang="en-US" dirty="0"/>
              <a:t>了，我还是</a:t>
            </a:r>
            <a:r>
              <a:rPr lang="zh-CN" altLang="en-US" u="sng" dirty="0"/>
              <a:t>原谅</a:t>
            </a:r>
            <a:r>
              <a:rPr lang="zh-CN" altLang="en-US" dirty="0"/>
              <a:t>了他，毕竟</a:t>
            </a:r>
            <a:r>
              <a:rPr lang="en-US" altLang="zh-CN" dirty="0"/>
              <a:t>......
</a:t>
            </a:r>
            <a:r>
              <a:rPr lang="zh-CN" altLang="en-US" dirty="0"/>
              <a:t>虽然我没什么钱，但我还是给他包了</a:t>
            </a:r>
            <a:r>
              <a:rPr lang="en-US" altLang="zh-CN" dirty="0"/>
              <a:t>1000</a:t>
            </a:r>
            <a:r>
              <a:rPr lang="zh-CN" altLang="en-US" dirty="0"/>
              <a:t>块的红包，毕竟</a:t>
            </a:r>
            <a:r>
              <a:rPr lang="en-US" altLang="zh-CN" dirty="0"/>
              <a:t>......
</a:t>
            </a:r>
            <a:r>
              <a:rPr lang="zh-CN" altLang="en-US" dirty="0"/>
              <a:t>虽然收到了请帖，但他最后还是没去参加她们的婚礼，毕竟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22A5DF4-21E0-5A4A-8C26-90861827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867" y="419902"/>
            <a:ext cx="10515600" cy="882907"/>
          </a:xfrm>
        </p:spPr>
        <p:txBody>
          <a:bodyPr/>
          <a:lstStyle/>
          <a:p>
            <a:r>
              <a:rPr lang="zh-CN" altLang="en-US" dirty="0"/>
              <a:t>毕</a:t>
            </a:r>
            <a:r>
              <a:rPr lang="en-US" dirty="0" err="1"/>
              <a:t>竟</a:t>
            </a:r>
            <a:r>
              <a:rPr lang="zh-CN" altLang="en-US" dirty="0"/>
              <a:t>    </a:t>
            </a:r>
            <a:r>
              <a:rPr lang="en-US" altLang="zh-CN" sz="3200" dirty="0"/>
              <a:t>after</a:t>
            </a:r>
            <a:r>
              <a:rPr lang="zh-CN" altLang="en-US" sz="3200" dirty="0"/>
              <a:t> </a:t>
            </a:r>
            <a:r>
              <a:rPr lang="en-US" altLang="zh-CN" sz="3200" dirty="0"/>
              <a:t>all</a:t>
            </a:r>
            <a:r>
              <a:rPr lang="zh-CN" altLang="en-US" sz="3200" dirty="0"/>
              <a:t> </a:t>
            </a:r>
            <a:r>
              <a:rPr lang="en-US" altLang="zh-CN" sz="3200" dirty="0"/>
              <a:t>(to</a:t>
            </a:r>
            <a:r>
              <a:rPr lang="zh-CN" altLang="en-US" sz="3200" dirty="0"/>
              <a:t> </a:t>
            </a:r>
            <a:r>
              <a:rPr lang="en-US" altLang="zh-CN" sz="3200" dirty="0"/>
              <a:t>emphasize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zh-CN" altLang="en-US" sz="3200" dirty="0"/>
              <a:t> </a:t>
            </a:r>
            <a:r>
              <a:rPr lang="en-US" altLang="zh-CN" sz="3200" dirty="0"/>
              <a:t>reason</a:t>
            </a:r>
            <a:r>
              <a:rPr lang="zh-CN" altLang="en-US" sz="3200" dirty="0"/>
              <a:t> </a:t>
            </a:r>
            <a:r>
              <a:rPr lang="en-US" altLang="zh-CN" sz="3200" dirty="0"/>
              <a:t>or</a:t>
            </a:r>
            <a:r>
              <a:rPr lang="zh-CN" altLang="en-US" sz="3200" dirty="0"/>
              <a:t> </a:t>
            </a:r>
            <a:r>
              <a:rPr lang="en-US" altLang="zh-CN" sz="3200" dirty="0"/>
              <a:t>fact)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40F9FF-BC02-5745-9BF2-E9746CA4E6A5}"/>
              </a:ext>
            </a:extLst>
          </p:cNvPr>
          <p:cNvSpPr txBox="1"/>
          <p:nvPr/>
        </p:nvSpPr>
        <p:spPr>
          <a:xfrm>
            <a:off x="707407" y="16109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E87A3E-B579-314C-8823-1C7C0D387B07}"/>
              </a:ext>
            </a:extLst>
          </p:cNvPr>
          <p:cNvSpPr txBox="1"/>
          <p:nvPr/>
        </p:nvSpPr>
        <p:spPr>
          <a:xfrm>
            <a:off x="2009491" y="2793153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huǎng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CDCFD8-39C6-1448-9496-915E64089EAE}"/>
              </a:ext>
            </a:extLst>
          </p:cNvPr>
          <p:cNvSpPr txBox="1"/>
          <p:nvPr/>
        </p:nvSpPr>
        <p:spPr>
          <a:xfrm>
            <a:off x="4964091" y="277622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liàng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17689A-6C0F-D246-8D2B-B9B7CE699D42}"/>
              </a:ext>
            </a:extLst>
          </p:cNvPr>
          <p:cNvSpPr txBox="1"/>
          <p:nvPr/>
        </p:nvSpPr>
        <p:spPr>
          <a:xfrm>
            <a:off x="4649764" y="3536292"/>
            <a:ext cx="828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forgive</a:t>
            </a:r>
          </a:p>
        </p:txBody>
      </p:sp>
    </p:spTree>
    <p:extLst>
      <p:ext uri="{BB962C8B-B14F-4D97-AF65-F5344CB8AC3E}">
        <p14:creationId xmlns:p14="http://schemas.microsoft.com/office/powerpoint/2010/main" val="279614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18B5-C89A-0A47-A9AA-81ABA684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0"/>
            <a:ext cx="10515600" cy="168757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/>
              <a:t>至于    即使</a:t>
            </a:r>
            <a:r>
              <a:rPr lang="en-US" altLang="zh-CN" dirty="0"/>
              <a:t>... </a:t>
            </a:r>
            <a:r>
              <a:rPr lang="zh-CN" altLang="en-US" dirty="0"/>
              <a:t>也</a:t>
            </a:r>
            <a:r>
              <a:rPr lang="en-US" altLang="zh-CN" dirty="0"/>
              <a:t>...     </a:t>
            </a:r>
            <a:r>
              <a:rPr lang="zh-CN" altLang="en-US" dirty="0"/>
              <a:t>宁愿</a:t>
            </a:r>
            <a:r>
              <a:rPr lang="en-US" altLang="zh-CN" dirty="0"/>
              <a:t>... </a:t>
            </a:r>
            <a:r>
              <a:rPr lang="zh-CN" altLang="en-US" dirty="0"/>
              <a:t>也不</a:t>
            </a:r>
            <a:r>
              <a:rPr lang="en-US" altLang="zh-CN" dirty="0"/>
              <a:t>...    </a:t>
            </a:r>
            <a:br>
              <a:rPr lang="en-US" altLang="zh-CN" dirty="0"/>
            </a:br>
            <a:r>
              <a:rPr lang="zh-CN" altLang="en-US" dirty="0"/>
              <a:t>毕竟      之所以</a:t>
            </a:r>
            <a:r>
              <a:rPr lang="en-US" altLang="zh-CN" dirty="0"/>
              <a:t>... </a:t>
            </a:r>
            <a:r>
              <a:rPr lang="zh-CN" altLang="en-US" dirty="0"/>
              <a:t>是因为</a:t>
            </a:r>
            <a:r>
              <a:rPr lang="en-US" altLang="zh-CN" dirty="0"/>
              <a:t>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B87DB-5001-974A-974F-BE06AD089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897173"/>
            <a:ext cx="10713649" cy="4644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  她常常问他：“我们什么时候结婚呀？”她</a:t>
            </a:r>
            <a:r>
              <a:rPr lang="en-US" altLang="zh-CN" dirty="0"/>
              <a:t>____</a:t>
            </a:r>
            <a:r>
              <a:rPr lang="zh-CN" altLang="en-US" dirty="0"/>
              <a:t>常常这样问他，</a:t>
            </a:r>
            <a:r>
              <a:rPr lang="en-US" altLang="zh-CN" dirty="0"/>
              <a:t>____</a:t>
            </a:r>
            <a:r>
              <a:rPr lang="zh-CN" altLang="en-US" dirty="0"/>
              <a:t>她已经</a:t>
            </a:r>
            <a:r>
              <a:rPr lang="en-US" altLang="zh-CN" dirty="0"/>
              <a:t>32</a:t>
            </a:r>
            <a:r>
              <a:rPr lang="zh-CN" altLang="en-US" dirty="0"/>
              <a:t>岁了，父母天天催她结婚。 </a:t>
            </a:r>
            <a:r>
              <a:rPr lang="en-US" altLang="zh-CN" dirty="0"/>
              <a:t>____</a:t>
            </a:r>
            <a:r>
              <a:rPr lang="zh-CN" altLang="en-US" dirty="0"/>
              <a:t>他的想法呢，虽然他很爱她，可是他害怕结婚。他 </a:t>
            </a:r>
            <a:r>
              <a:rPr lang="en-US" altLang="zh-CN" dirty="0"/>
              <a:t>____</a:t>
            </a:r>
            <a:r>
              <a:rPr lang="zh-CN" altLang="en-US" dirty="0"/>
              <a:t>和她分手， </a:t>
            </a:r>
            <a:r>
              <a:rPr lang="en-US" altLang="zh-CN" dirty="0"/>
              <a:t>____</a:t>
            </a:r>
            <a:r>
              <a:rPr lang="zh-CN" altLang="en-US" dirty="0"/>
              <a:t>想结婚。 </a:t>
            </a:r>
            <a:r>
              <a:rPr lang="en-US" altLang="zh-CN" dirty="0"/>
              <a:t>____</a:t>
            </a:r>
            <a:r>
              <a:rPr lang="zh-CN" altLang="en-US" dirty="0"/>
              <a:t>结了婚就不能像单身的时候那么自由了。</a:t>
            </a:r>
            <a:r>
              <a:rPr lang="en-US" altLang="zh-CN" dirty="0"/>
              <a:t>____</a:t>
            </a:r>
            <a:r>
              <a:rPr lang="zh-CN" altLang="en-US" dirty="0"/>
              <a:t>他知道她家很有钱，他</a:t>
            </a:r>
            <a:r>
              <a:rPr lang="en-US" altLang="zh-CN" dirty="0"/>
              <a:t>____</a:t>
            </a:r>
            <a:r>
              <a:rPr lang="zh-CN" altLang="en-US" dirty="0"/>
              <a:t>不打算和她结婚。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73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4D3D-2215-4948-9851-23188B38A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946268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一旦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sz="3800" dirty="0" err="1"/>
              <a:t>c</a:t>
            </a:r>
            <a:r>
              <a:rPr lang="en-US" sz="3800" dirty="0" err="1"/>
              <a:t>ondition，</a:t>
            </a:r>
            <a:r>
              <a:rPr lang="en-US" dirty="0" err="1"/>
              <a:t>S</a:t>
            </a:r>
            <a:r>
              <a:rPr lang="zh-CN" altLang="en-US" dirty="0"/>
              <a:t> 就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sz="3800" dirty="0"/>
              <a:t>c</a:t>
            </a:r>
            <a:r>
              <a:rPr lang="en-US" sz="3800" dirty="0"/>
              <a:t>onsequence </a:t>
            </a:r>
            <a:r>
              <a:rPr lang="en-US" altLang="zh-CN" sz="3800" dirty="0"/>
              <a:t>(often</a:t>
            </a:r>
            <a:r>
              <a:rPr lang="zh-CN" altLang="en-US" sz="3800" dirty="0"/>
              <a:t> </a:t>
            </a:r>
            <a:r>
              <a:rPr lang="en-US" altLang="zh-CN" sz="3800" dirty="0"/>
              <a:t>negative)</a:t>
            </a:r>
            <a:br>
              <a:rPr lang="en-US" sz="3800" dirty="0"/>
            </a:br>
            <a:r>
              <a:rPr lang="en-US" sz="3200" dirty="0"/>
              <a:t>once </a:t>
            </a:r>
            <a:r>
              <a:rPr lang="en-US" altLang="zh-CN" sz="3200" dirty="0"/>
              <a:t>(</a:t>
            </a:r>
            <a:r>
              <a:rPr lang="en-US" sz="3200" dirty="0"/>
              <a:t>something happens</a:t>
            </a:r>
            <a:r>
              <a:rPr lang="en-US" altLang="zh-CN" sz="3200" dirty="0"/>
              <a:t>)</a:t>
            </a:r>
            <a:r>
              <a:rPr lang="en-US" sz="3200" dirty="0"/>
              <a:t>, then</a:t>
            </a:r>
            <a:r>
              <a:rPr lang="en-US" altLang="zh-CN" sz="3200" dirty="0"/>
              <a:t>……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CA45F-2B9E-7A46-8DB2-E905239AC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507" y="1270157"/>
            <a:ext cx="11614986" cy="5164510"/>
          </a:xfrm>
        </p:spPr>
        <p:txBody>
          <a:bodyPr>
            <a:normAutofit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「见光死」是指幻想中的美好事物</a:t>
            </a:r>
            <a:r>
              <a:rPr lang="zh-CN" altLang="en-US" dirty="0">
                <a:solidFill>
                  <a:srgbClr val="FF0000"/>
                </a:solidFill>
              </a:rPr>
              <a:t>一旦</a:t>
            </a:r>
            <a:r>
              <a:rPr lang="zh-CN" altLang="en-US" dirty="0"/>
              <a:t>真实地出现在现实生活中，美感</a:t>
            </a:r>
            <a:r>
              <a:rPr lang="zh-CN" altLang="en-US" dirty="0">
                <a:solidFill>
                  <a:srgbClr val="FF0000"/>
                </a:solidFill>
              </a:rPr>
              <a:t>就</a:t>
            </a:r>
            <a:r>
              <a:rPr lang="zh-CN" altLang="en-US" dirty="0"/>
              <a:t>荡然无存。</a:t>
            </a:r>
            <a:endParaRPr lang="en-US" altLang="zh-CN" dirty="0"/>
          </a:p>
          <a:p>
            <a:pPr marL="517525" indent="-517525">
              <a:buFont typeface="+mj-lt"/>
              <a:buAutoNum type="arabicPeriod"/>
            </a:pPr>
            <a:r>
              <a:rPr lang="en-US" dirty="0"/>
              <a:t>Some people change as soon as they have money.</a:t>
            </a:r>
          </a:p>
          <a:p>
            <a:pPr marL="517525" indent="-517525">
              <a:buFont typeface="+mj-lt"/>
              <a:buAutoNum type="arabicPeriod"/>
            </a:pPr>
            <a:r>
              <a:rPr lang="en-US" dirty="0"/>
              <a:t>If you raise the prices, you will </a:t>
            </a:r>
            <a:r>
              <a:rPr lang="en-US" altLang="zh-CN" dirty="0"/>
              <a:t>probably</a:t>
            </a:r>
            <a:r>
              <a:rPr lang="zh-CN" altLang="en-US" dirty="0"/>
              <a:t> </a:t>
            </a:r>
            <a:r>
              <a:rPr lang="en-US" dirty="0"/>
              <a:t>lose a lot of customers.</a:t>
            </a:r>
          </a:p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Once</a:t>
            </a:r>
            <a:r>
              <a:rPr lang="zh-CN" altLang="en-US" dirty="0"/>
              <a:t> </a:t>
            </a:r>
            <a:r>
              <a:rPr lang="en-US" altLang="zh-CN" dirty="0"/>
              <a:t>infected ,</a:t>
            </a:r>
            <a:r>
              <a:rPr lang="zh-CN" altLang="en-US" dirty="0"/>
              <a:t> </a:t>
            </a:r>
            <a:r>
              <a:rPr lang="en-US" altLang="zh-CN" dirty="0"/>
              <a:t>i</a:t>
            </a:r>
            <a:r>
              <a:rPr lang="en-US" dirty="0"/>
              <a:t>t is difficult to cure this diseas</a:t>
            </a:r>
            <a:r>
              <a:rPr lang="en-US" altLang="zh-CN" dirty="0"/>
              <a:t>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72239-C026-6E4E-8235-401C49BB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74" y="128283"/>
            <a:ext cx="12194463" cy="882907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…</a:t>
            </a:r>
            <a:r>
              <a:rPr lang="en-US" altLang="zh-CN" sz="4000" dirty="0">
                <a:highlight>
                  <a:srgbClr val="FFFF00"/>
                </a:highlight>
              </a:rPr>
              <a:t>yes/no</a:t>
            </a:r>
            <a:r>
              <a:rPr lang="zh-CN" altLang="en-US" sz="4000" dirty="0"/>
              <a:t>  </a:t>
            </a:r>
            <a:r>
              <a:rPr lang="zh-CN" altLang="en-US" sz="4000" dirty="0">
                <a:solidFill>
                  <a:schemeClr val="tx1"/>
                </a:solidFill>
              </a:rPr>
              <a:t>关键看 </a:t>
            </a:r>
            <a:r>
              <a:rPr lang="en-US" altLang="zh-CN" sz="4000" dirty="0"/>
              <a:t>S</a:t>
            </a:r>
            <a:r>
              <a:rPr lang="zh-CN" altLang="en-US" sz="4000" dirty="0"/>
              <a:t> 有没有</a:t>
            </a:r>
            <a:r>
              <a:rPr lang="en-US" altLang="zh-CN" sz="4000" dirty="0"/>
              <a:t>/</a:t>
            </a:r>
            <a:r>
              <a:rPr lang="zh-CN" altLang="en-US" sz="4000" dirty="0"/>
              <a:t>想不想</a:t>
            </a:r>
            <a:r>
              <a:rPr lang="en-US" altLang="zh-CN" sz="4000" dirty="0"/>
              <a:t>/</a:t>
            </a:r>
            <a:r>
              <a:rPr lang="zh-CN" altLang="en-US" sz="4000" dirty="0"/>
              <a:t>能不能</a:t>
            </a:r>
            <a:r>
              <a:rPr lang="en-US" altLang="zh-CN" sz="4000" dirty="0"/>
              <a:t>/</a:t>
            </a:r>
            <a:r>
              <a:rPr lang="zh-CN" altLang="en-US" sz="4000" dirty="0"/>
              <a:t>是什么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59743-8C4B-5641-B033-6ADD9F8D5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89" y="1234240"/>
            <a:ext cx="10515600" cy="5378838"/>
          </a:xfrm>
        </p:spPr>
        <p:txBody>
          <a:bodyPr>
            <a:normAutofit lnSpcReduction="100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TW" altLang="en-US" dirty="0"/>
              <a:t>网恋成功</a:t>
            </a:r>
            <a:r>
              <a:rPr lang="zh-TW" altLang="en-US" dirty="0">
                <a:solidFill>
                  <a:srgbClr val="FF0000"/>
                </a:solidFill>
              </a:rPr>
              <a:t>与否</a:t>
            </a:r>
            <a:r>
              <a:rPr lang="zh-TW" altLang="en-US" dirty="0"/>
              <a:t>关键是看网恋双方的初衷是</a:t>
            </a:r>
            <a:r>
              <a:rPr lang="zh-TW" altLang="en-US" dirty="0">
                <a:solidFill>
                  <a:srgbClr val="FF0000"/>
                </a:solidFill>
              </a:rPr>
              <a:t>什么</a:t>
            </a:r>
            <a:r>
              <a:rPr lang="zh-TW" altLang="en-US" dirty="0"/>
              <a:t>。 
我认为网恋成功</a:t>
            </a:r>
            <a:r>
              <a:rPr lang="zh-TW" altLang="en-US" dirty="0">
                <a:solidFill>
                  <a:srgbClr val="FF0000"/>
                </a:solidFill>
              </a:rPr>
              <a:t>与否</a:t>
            </a:r>
            <a:r>
              <a:rPr lang="zh-TW" altLang="en-US" dirty="0"/>
              <a:t>关键看</a:t>
            </a:r>
            <a:r>
              <a:rPr lang="en-US" altLang="zh-TW" dirty="0"/>
              <a:t>......
</a:t>
            </a:r>
            <a:r>
              <a:rPr lang="zh-TW" altLang="en-US" dirty="0">
                <a:solidFill>
                  <a:srgbClr val="FF0000"/>
                </a:solidFill>
              </a:rPr>
              <a:t>能否</a:t>
            </a:r>
            <a:r>
              <a:rPr lang="zh-TW" altLang="en-US" dirty="0"/>
              <a:t>成功申请上一个好大学关键看</a:t>
            </a:r>
            <a:r>
              <a:rPr lang="en-US" altLang="zh-TW" dirty="0"/>
              <a:t>......
</a:t>
            </a:r>
            <a:r>
              <a:rPr lang="zh-TW" altLang="en-US" dirty="0"/>
              <a:t>决定</a:t>
            </a:r>
            <a:r>
              <a:rPr lang="zh-TW" altLang="en-US" dirty="0">
                <a:solidFill>
                  <a:srgbClr val="FF0000"/>
                </a:solidFill>
              </a:rPr>
              <a:t>要不要</a:t>
            </a:r>
            <a:r>
              <a:rPr lang="zh-TW" altLang="en-US" dirty="0"/>
              <a:t>继续读硕士关键看</a:t>
            </a:r>
            <a:r>
              <a:rPr lang="en-US" altLang="zh-TW" dirty="0"/>
              <a:t>......
</a:t>
            </a:r>
            <a:r>
              <a:rPr lang="zh-TW" altLang="en-US" dirty="0"/>
              <a:t>毕业以后</a:t>
            </a:r>
            <a:r>
              <a:rPr lang="zh-TW" altLang="en-US" dirty="0">
                <a:solidFill>
                  <a:srgbClr val="FF0000"/>
                </a:solidFill>
              </a:rPr>
              <a:t>能否</a:t>
            </a:r>
            <a:r>
              <a:rPr lang="zh-TW" altLang="en-US" dirty="0"/>
              <a:t>成功找到工作关键看</a:t>
            </a:r>
            <a:r>
              <a:rPr lang="en-US" altLang="zh-TW" dirty="0"/>
              <a:t>......
</a:t>
            </a:r>
            <a:r>
              <a:rPr lang="zh-TW" altLang="en-US" dirty="0"/>
              <a:t>创业成功</a:t>
            </a:r>
            <a:r>
              <a:rPr lang="zh-TW" altLang="en-US" dirty="0">
                <a:solidFill>
                  <a:srgbClr val="FF0000"/>
                </a:solidFill>
              </a:rPr>
              <a:t>与否</a:t>
            </a:r>
            <a:r>
              <a:rPr lang="zh-TW" altLang="en-US" dirty="0"/>
              <a:t>关键看</a:t>
            </a:r>
            <a:r>
              <a:rPr lang="en-US" altLang="zh-TW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E5061-EF6B-D944-9C98-A03F657D67F8}"/>
              </a:ext>
            </a:extLst>
          </p:cNvPr>
          <p:cNvSpPr txBox="1"/>
          <p:nvPr/>
        </p:nvSpPr>
        <p:spPr>
          <a:xfrm>
            <a:off x="332817" y="6360385"/>
            <a:ext cx="1825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entrepreneurship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A53C6B-FCBE-3348-8631-597467F58D22}"/>
              </a:ext>
            </a:extLst>
          </p:cNvPr>
          <p:cNvSpPr txBox="1"/>
          <p:nvPr/>
        </p:nvSpPr>
        <p:spPr>
          <a:xfrm>
            <a:off x="709575" y="5577680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chuàng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DF878B-5527-4441-A54F-1C97F1A0372F}"/>
              </a:ext>
            </a:extLst>
          </p:cNvPr>
          <p:cNvSpPr txBox="1"/>
          <p:nvPr/>
        </p:nvSpPr>
        <p:spPr>
          <a:xfrm>
            <a:off x="4546444" y="380222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shuò</a:t>
            </a:r>
            <a:r>
              <a:rPr lang="zh-CN" altLang="en-US" dirty="0"/>
              <a:t> </a:t>
            </a:r>
            <a:r>
              <a:rPr lang="en-US" altLang="zh-CN" dirty="0" err="1"/>
              <a:t>shì</a:t>
            </a:r>
            <a:endParaRPr lang="en-US" altLang="zh-C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B247E1-E794-9D47-BD7A-C4F145FD55BF}"/>
              </a:ext>
            </a:extLst>
          </p:cNvPr>
          <p:cNvSpPr txBox="1"/>
          <p:nvPr/>
        </p:nvSpPr>
        <p:spPr>
          <a:xfrm>
            <a:off x="4600272" y="4545951"/>
            <a:ext cx="849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Master</a:t>
            </a:r>
            <a:endParaRPr lang="en-US" altLang="zh-C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7440D9-8352-4E4C-B4E1-38E85A58E8D4}"/>
              </a:ext>
            </a:extLst>
          </p:cNvPr>
          <p:cNvSpPr txBox="1"/>
          <p:nvPr/>
        </p:nvSpPr>
        <p:spPr>
          <a:xfrm>
            <a:off x="804073" y="841072"/>
            <a:ext cx="4221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" pitchFamily="2" charset="0"/>
              </a:rPr>
              <a:t>whether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…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depends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on……</a:t>
            </a:r>
            <a:endParaRPr lang="en-US" sz="2800" dirty="0">
              <a:latin typeface="Times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56FBDA-CBF6-0646-91FC-652032BEC8D2}"/>
              </a:ext>
            </a:extLst>
          </p:cNvPr>
          <p:cNvSpPr txBox="1"/>
          <p:nvPr/>
        </p:nvSpPr>
        <p:spPr>
          <a:xfrm>
            <a:off x="3206663" y="1860823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fǒu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20AA5-0B8F-5441-AA58-5207D5B2D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4552691" cy="882907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zh-CN" altLang="en-US" dirty="0"/>
              <a:t>不如</a:t>
            </a:r>
            <a:r>
              <a:rPr lang="en-US" dirty="0"/>
              <a:t>B（+adj.）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A9D6-022F-3046-9D7D-714E85ED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69" y="938659"/>
            <a:ext cx="5254470" cy="4398660"/>
          </a:xfrm>
        </p:spPr>
        <p:txBody>
          <a:bodyPr/>
          <a:lstStyle/>
          <a:p>
            <a:r>
              <a:rPr lang="zh-CN" altLang="en-US" dirty="0"/>
              <a:t>虚拟网络不如现实可控。</a:t>
            </a:r>
            <a:endParaRPr lang="en-US" altLang="zh-CN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FA4F19C-61D3-5A4B-845D-39A1B264DB34}"/>
              </a:ext>
            </a:extLst>
          </p:cNvPr>
          <p:cNvSpPr txBox="1">
            <a:spLocks/>
          </p:cNvSpPr>
          <p:nvPr/>
        </p:nvSpPr>
        <p:spPr>
          <a:xfrm>
            <a:off x="5629805" y="1028128"/>
            <a:ext cx="6470754" cy="4678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与其去外面吃不如自己在家做。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周末与其</a:t>
            </a:r>
            <a:r>
              <a:rPr lang="en-US" altLang="zh-CN" dirty="0"/>
              <a:t>......</a:t>
            </a:r>
            <a:r>
              <a:rPr lang="zh-CN" altLang="en-US" dirty="0"/>
              <a:t>，不如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4B5F86-C2B2-764A-BD80-25CFCD23A786}"/>
              </a:ext>
            </a:extLst>
          </p:cNvPr>
          <p:cNvSpPr txBox="1"/>
          <p:nvPr/>
        </p:nvSpPr>
        <p:spPr>
          <a:xfrm>
            <a:off x="198502" y="6063622"/>
            <a:ext cx="5363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" pitchFamily="2" charset="0"/>
              </a:rPr>
              <a:t>Tom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is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more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sincere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than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Paul.</a:t>
            </a:r>
            <a:r>
              <a:rPr lang="zh-CN" altLang="en-US" sz="3200" dirty="0">
                <a:latin typeface="Times" pitchFamily="2" charset="0"/>
              </a:rPr>
              <a:t> </a:t>
            </a:r>
            <a:endParaRPr lang="en-US" sz="3200" dirty="0">
              <a:latin typeface="Times" pitchFamily="2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B537E7E-9507-BB4D-B1B5-53D0C01DFA24}"/>
              </a:ext>
            </a:extLst>
          </p:cNvPr>
          <p:cNvSpPr txBox="1">
            <a:spLocks/>
          </p:cNvSpPr>
          <p:nvPr/>
        </p:nvSpPr>
        <p:spPr>
          <a:xfrm>
            <a:off x="6367275" y="209602"/>
            <a:ext cx="525447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与其 </a:t>
            </a:r>
            <a:r>
              <a:rPr lang="en-US" dirty="0"/>
              <a:t>do A </a:t>
            </a:r>
            <a:r>
              <a:rPr lang="zh-CN" altLang="en-US" dirty="0"/>
              <a:t>不如 </a:t>
            </a:r>
            <a:r>
              <a:rPr lang="en-US" dirty="0"/>
              <a:t>do 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444A1-4078-0949-840D-0E511FC8C8E7}"/>
              </a:ext>
            </a:extLst>
          </p:cNvPr>
          <p:cNvSpPr txBox="1"/>
          <p:nvPr/>
        </p:nvSpPr>
        <p:spPr>
          <a:xfrm>
            <a:off x="739904" y="2169446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此处插入两张婚纱图片，引导学生说出“这套婚纱不如这套婚纱好看。 ”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1F6045-3626-9342-B8A1-D7456A630CD2}"/>
              </a:ext>
            </a:extLst>
          </p:cNvPr>
          <p:cNvSpPr txBox="1"/>
          <p:nvPr/>
        </p:nvSpPr>
        <p:spPr>
          <a:xfrm>
            <a:off x="739903" y="3914150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此处插入两张图片，引导学生说出“去商店买东西不如网上购物方便。 ”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3F087B-F0CE-8444-A764-284EE4F23496}"/>
              </a:ext>
            </a:extLst>
          </p:cNvPr>
          <p:cNvSpPr txBox="1"/>
          <p:nvPr/>
        </p:nvSpPr>
        <p:spPr>
          <a:xfrm>
            <a:off x="7091800" y="2643704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此处插入两张图片，引导学生说出“与其花钱办婚礼，不如去旅行。 ”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629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43469-A685-0148-BF29-D0415CF5E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真到了</a:t>
            </a:r>
            <a:r>
              <a:rPr lang="en-US" altLang="zh-CN" dirty="0"/>
              <a:t>/</a:t>
            </a:r>
            <a:r>
              <a:rPr lang="zh-CN" altLang="en-US" dirty="0"/>
              <a:t>等到了</a:t>
            </a:r>
            <a:r>
              <a:rPr lang="en-US" altLang="zh-CN" dirty="0"/>
              <a:t>... </a:t>
            </a:r>
            <a:r>
              <a:rPr lang="zh-CN" altLang="en-US" dirty="0"/>
              <a:t>的时候，</a:t>
            </a:r>
            <a:r>
              <a:rPr lang="en-US" dirty="0"/>
              <a:t>S</a:t>
            </a:r>
            <a:r>
              <a:rPr lang="zh-CN" altLang="en-US" dirty="0"/>
              <a:t>就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1ABE3-9C88-FA47-B40F-1E7AFECBF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30" y="1092509"/>
            <a:ext cx="11841237" cy="5765491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sz="3400" dirty="0"/>
              <a:t>即使是视频聊天，美颜技术也能让彼此看起来完美无瑕。 但</a:t>
            </a:r>
            <a:r>
              <a:rPr lang="zh-CN" altLang="en-US" sz="3400" dirty="0">
                <a:solidFill>
                  <a:srgbClr val="FF0000"/>
                </a:solidFill>
              </a:rPr>
              <a:t>真到了</a:t>
            </a:r>
            <a:r>
              <a:rPr lang="zh-CN" altLang="en-US" sz="3400" dirty="0"/>
              <a:t>见面</a:t>
            </a:r>
            <a:r>
              <a:rPr lang="zh-CN" altLang="en-US" sz="3400" dirty="0">
                <a:solidFill>
                  <a:srgbClr val="FF0000"/>
                </a:solidFill>
              </a:rPr>
              <a:t>的时刻</a:t>
            </a:r>
            <a:r>
              <a:rPr lang="zh-CN" altLang="en-US" sz="3400" dirty="0"/>
              <a:t>，网恋双方</a:t>
            </a:r>
            <a:r>
              <a:rPr lang="zh-CN" altLang="en-US" sz="3400" dirty="0">
                <a:solidFill>
                  <a:srgbClr val="FF0000"/>
                </a:solidFill>
              </a:rPr>
              <a:t>就</a:t>
            </a:r>
            <a:r>
              <a:rPr lang="zh-CN" altLang="en-US" sz="3400" dirty="0"/>
              <a:t>会彻底傻眼。 
你现在不复习，真到了考试的时候，你就会</a:t>
            </a:r>
            <a:r>
              <a:rPr lang="en-US" altLang="zh-CN" sz="3400" dirty="0"/>
              <a:t>......
</a:t>
            </a:r>
            <a:r>
              <a:rPr lang="zh-CN" altLang="en-US" sz="3400" dirty="0"/>
              <a:t>如果现在不开始积累工作经验，等到了开始工作的时候</a:t>
            </a:r>
            <a:r>
              <a:rPr lang="en-US" altLang="zh-CN" sz="3400" dirty="0"/>
              <a:t>,.....
</a:t>
            </a:r>
            <a:r>
              <a:rPr lang="zh-CN" altLang="en-US" sz="3400" dirty="0"/>
              <a:t>「你现在不出去赚钱，真到了需要用钱的时候， </a:t>
            </a:r>
            <a:r>
              <a:rPr lang="en-US" altLang="zh-CN" sz="3400" dirty="0"/>
              <a:t>......</a:t>
            </a:r>
            <a:r>
              <a:rPr lang="zh-CN" altLang="en-US" sz="3400" dirty="0"/>
              <a:t>」
「你现在年轻不想结婚，等到了生病的时候</a:t>
            </a:r>
            <a:r>
              <a:rPr lang="en-US" altLang="zh-CN" sz="3400" dirty="0"/>
              <a:t>,...... </a:t>
            </a:r>
            <a:r>
              <a:rPr lang="zh-CN" altLang="en-US" sz="3400" dirty="0"/>
              <a:t>」</a:t>
            </a:r>
            <a:endParaRPr lang="en-US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84364-556D-BF4E-B6C8-64E06A892E7B}"/>
              </a:ext>
            </a:extLst>
          </p:cNvPr>
          <p:cNvSpPr txBox="1"/>
          <p:nvPr/>
        </p:nvSpPr>
        <p:spPr>
          <a:xfrm>
            <a:off x="3759295" y="3489761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jī</a:t>
            </a:r>
            <a:r>
              <a:rPr lang="zh-CN" altLang="en-US" sz="2400" dirty="0"/>
              <a:t>  </a:t>
            </a:r>
            <a:r>
              <a:rPr lang="en-US" sz="2400" dirty="0" err="1"/>
              <a:t>lěi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344F1-FBBD-714F-98AF-57EF22F17578}"/>
              </a:ext>
            </a:extLst>
          </p:cNvPr>
          <p:cNvSpPr txBox="1"/>
          <p:nvPr/>
        </p:nvSpPr>
        <p:spPr>
          <a:xfrm>
            <a:off x="3505122" y="4256244"/>
            <a:ext cx="1270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accumulate</a:t>
            </a:r>
          </a:p>
        </p:txBody>
      </p:sp>
    </p:spTree>
    <p:extLst>
      <p:ext uri="{BB962C8B-B14F-4D97-AF65-F5344CB8AC3E}">
        <p14:creationId xmlns:p14="http://schemas.microsoft.com/office/powerpoint/2010/main" val="167768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169B8-C89B-5846-8D16-2C729E6F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比较正式</a:t>
            </a:r>
            <a:r>
              <a:rPr lang="zh-CN" altLang="en-US" dirty="0"/>
              <a:t>                            比较口语化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A31D1-19BB-564D-BFC4-F60B18164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6054920" cy="5751363"/>
          </a:xfrm>
        </p:spPr>
        <p:txBody>
          <a:bodyPr>
            <a:normAutofit/>
          </a:bodyPr>
          <a:lstStyle/>
          <a:p>
            <a:r>
              <a:rPr lang="zh-CN" altLang="en-US" dirty="0"/>
              <a:t>一旦</a:t>
            </a:r>
            <a:r>
              <a:rPr lang="en-US" altLang="zh-CN" dirty="0"/>
              <a:t>+ </a:t>
            </a:r>
            <a:r>
              <a:rPr lang="en-US" altLang="zh-CN" sz="3000" dirty="0" err="1"/>
              <a:t>c</a:t>
            </a:r>
            <a:r>
              <a:rPr lang="en-US" sz="3000" dirty="0" err="1"/>
              <a:t>ondition，</a:t>
            </a:r>
            <a:r>
              <a:rPr lang="en-US" altLang="zh-CN" sz="3000" dirty="0" err="1"/>
              <a:t>c</a:t>
            </a:r>
            <a:r>
              <a:rPr lang="en-US" sz="3000" dirty="0" err="1"/>
              <a:t>onsequence</a:t>
            </a:r>
            <a:r>
              <a:rPr lang="en-US" sz="3000" dirty="0"/>
              <a:t>   </a:t>
            </a:r>
            <a:r>
              <a:rPr lang="en-US" dirty="0"/>
              <a:t>
... </a:t>
            </a:r>
            <a:r>
              <a:rPr lang="zh-CN" altLang="en-US" dirty="0"/>
              <a:t>成功与否关键看</a:t>
            </a:r>
            <a:r>
              <a:rPr lang="en-US" altLang="zh-CN" dirty="0"/>
              <a:t>...
... </a:t>
            </a:r>
            <a:r>
              <a:rPr lang="zh-CN" altLang="en-US" dirty="0"/>
              <a:t>太过</a:t>
            </a:r>
            <a:r>
              <a:rPr lang="en-US" altLang="zh-CN" dirty="0"/>
              <a:t>...
</a:t>
            </a:r>
            <a:r>
              <a:rPr lang="zh-CN" altLang="en-US" dirty="0"/>
              <a:t>由于</a:t>
            </a:r>
            <a:r>
              <a:rPr lang="en-US" altLang="zh-CN" dirty="0"/>
              <a:t>... </a:t>
            </a:r>
            <a:r>
              <a:rPr lang="zh-CN" altLang="en-US" dirty="0"/>
              <a:t>原因
出于</a:t>
            </a:r>
            <a:r>
              <a:rPr lang="en-US" altLang="zh-CN" dirty="0"/>
              <a:t>... </a:t>
            </a:r>
            <a:r>
              <a:rPr lang="zh-CN" altLang="en-US" dirty="0"/>
              <a:t>的目的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7E4594-BE5D-874D-80B8-BC70C1F05010}"/>
              </a:ext>
            </a:extLst>
          </p:cNvPr>
          <p:cNvSpPr txBox="1">
            <a:spLocks/>
          </p:cNvSpPr>
          <p:nvPr/>
        </p:nvSpPr>
        <p:spPr>
          <a:xfrm>
            <a:off x="6313118" y="1106637"/>
            <a:ext cx="5878882" cy="3127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/>
              <a:t>真到了</a:t>
            </a:r>
            <a:r>
              <a:rPr lang="en-US" altLang="zh-CN" sz="3200" dirty="0"/>
              <a:t>... </a:t>
            </a:r>
            <a:r>
              <a:rPr lang="zh-CN" altLang="en-US" sz="3200" dirty="0"/>
              <a:t>的时候，</a:t>
            </a:r>
            <a:r>
              <a:rPr lang="en-US" sz="3200" dirty="0"/>
              <a:t>S</a:t>
            </a:r>
            <a:r>
              <a:rPr lang="zh-CN" altLang="en-US" sz="3200" dirty="0"/>
              <a:t>就</a:t>
            </a:r>
            <a:r>
              <a:rPr lang="en-US" altLang="zh-CN" sz="3200" dirty="0"/>
              <a:t>...</a:t>
            </a:r>
          </a:p>
          <a:p>
            <a:r>
              <a:rPr lang="en-US" sz="3200" dirty="0" err="1"/>
              <a:t>傻眼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95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51152-7D2A-B846-8855-F97B52B0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818" y="442258"/>
            <a:ext cx="10515600" cy="5973483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zh-CN" altLang="en-US" dirty="0"/>
              <a:t>首先、其次、最后
一般来说，</a:t>
            </a:r>
            <a:r>
              <a:rPr lang="en-US" altLang="zh-CN" dirty="0"/>
              <a:t> ...... 
</a:t>
            </a:r>
            <a:r>
              <a:rPr lang="zh-CN" altLang="en-US" dirty="0"/>
              <a:t>至于</a:t>
            </a:r>
            <a:r>
              <a:rPr lang="en-US" altLang="zh-CN" dirty="0"/>
              <a:t>...</a:t>
            </a:r>
            <a:r>
              <a:rPr lang="zh-CN" altLang="en-US" dirty="0"/>
              <a:t>，</a:t>
            </a:r>
            <a:r>
              <a:rPr lang="en-US" altLang="zh-CN" dirty="0"/>
              <a:t>......
</a:t>
            </a:r>
            <a:r>
              <a:rPr lang="zh-CN" altLang="en-US" dirty="0"/>
              <a:t>之所以</a:t>
            </a:r>
            <a:r>
              <a:rPr lang="en-US" altLang="zh-CN" dirty="0"/>
              <a:t>...... </a:t>
            </a:r>
            <a:r>
              <a:rPr lang="zh-CN" altLang="en-US" dirty="0"/>
              <a:t>是因为</a:t>
            </a:r>
            <a:r>
              <a:rPr lang="en-US" altLang="zh-CN" dirty="0"/>
              <a:t>...... 
</a:t>
            </a:r>
            <a:r>
              <a:rPr lang="zh-CN" altLang="en-US" dirty="0"/>
              <a:t>即使</a:t>
            </a:r>
            <a:r>
              <a:rPr lang="en-US" altLang="zh-CN" dirty="0"/>
              <a:t>...... </a:t>
            </a:r>
            <a:r>
              <a:rPr lang="zh-CN" altLang="en-US" dirty="0"/>
              <a:t>也</a:t>
            </a:r>
            <a:r>
              <a:rPr lang="en-US" altLang="zh-CN" dirty="0"/>
              <a:t>...... 
</a:t>
            </a:r>
            <a:r>
              <a:rPr lang="zh-CN" altLang="en-US" dirty="0"/>
              <a:t>宁愿</a:t>
            </a:r>
            <a:r>
              <a:rPr lang="en-US" altLang="zh-CN" dirty="0"/>
              <a:t>...... </a:t>
            </a:r>
            <a:r>
              <a:rPr lang="zh-CN" altLang="en-US" dirty="0"/>
              <a:t>也不</a:t>
            </a:r>
            <a:r>
              <a:rPr lang="en-US" altLang="zh-CN" dirty="0"/>
              <a:t>...... 
......</a:t>
            </a:r>
            <a:r>
              <a:rPr lang="zh-CN" altLang="en-US" dirty="0"/>
              <a:t>，毕竟</a:t>
            </a:r>
            <a:r>
              <a:rPr lang="en-US" altLang="zh-CN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93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FDA1A-1673-A14B-901F-2D26F3DD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71" y="0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chemeClr val="tx1"/>
                </a:solidFill>
              </a:rPr>
              <a:t>用括号里的句型或者短语回答问题：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50FF7-7FD8-6842-8004-87813351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03" y="840692"/>
            <a:ext cx="12082660" cy="638682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1.</a:t>
            </a:r>
            <a:r>
              <a:rPr lang="zh-CN" altLang="en-US" dirty="0"/>
              <a:t> 为什么网恋的人越来越多？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solidFill>
                  <a:srgbClr val="7030A0"/>
                </a:solidFill>
              </a:rPr>
              <a:t>（首先、其次、最后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交友软件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美颜技术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社交圈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社恐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） </a:t>
            </a:r>
            <a:r>
              <a:rPr lang="zh-CN" altLang="en-US" dirty="0"/>
              <a:t>
</a:t>
            </a:r>
            <a:r>
              <a:rPr lang="en-US" altLang="zh-CN" dirty="0"/>
              <a:t>2.</a:t>
            </a:r>
            <a:r>
              <a:rPr lang="zh-CN" altLang="en-US" dirty="0"/>
              <a:t>「见光死」是什么意思？
</a:t>
            </a:r>
            <a:r>
              <a:rPr lang="en-US" altLang="zh-CN" dirty="0">
                <a:solidFill>
                  <a:srgbClr val="7030A0"/>
                </a:solidFill>
              </a:rPr>
              <a:t>(... </a:t>
            </a:r>
            <a:r>
              <a:rPr lang="zh-CN" altLang="en-US" dirty="0">
                <a:solidFill>
                  <a:srgbClr val="7030A0"/>
                </a:solidFill>
              </a:rPr>
              <a:t>与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差距巨大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真到了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的时候</a:t>
            </a:r>
            <a:r>
              <a:rPr lang="en-US" altLang="zh-CN" dirty="0">
                <a:solidFill>
                  <a:srgbClr val="7030A0"/>
                </a:solidFill>
              </a:rPr>
              <a:t>/</a:t>
            </a:r>
            <a:r>
              <a:rPr lang="zh-CN" altLang="en-US" dirty="0">
                <a:solidFill>
                  <a:srgbClr val="7030A0"/>
                </a:solidFill>
              </a:rPr>
              <a:t>时刻，</a:t>
            </a:r>
            <a:r>
              <a:rPr lang="en-US" altLang="zh-CN" dirty="0">
                <a:solidFill>
                  <a:srgbClr val="7030A0"/>
                </a:solidFill>
              </a:rPr>
              <a:t>S</a:t>
            </a:r>
            <a:r>
              <a:rPr lang="zh-CN" altLang="en-US" dirty="0">
                <a:solidFill>
                  <a:srgbClr val="7030A0"/>
                </a:solidFill>
              </a:rPr>
              <a:t>就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）</a:t>
            </a:r>
            <a:r>
              <a:rPr lang="zh-CN" altLang="en-US" dirty="0"/>
              <a:t>
</a:t>
            </a:r>
            <a:r>
              <a:rPr lang="en-US" altLang="zh-CN" dirty="0"/>
              <a:t>3.</a:t>
            </a:r>
            <a:r>
              <a:rPr lang="zh-CN" altLang="en-US" dirty="0"/>
              <a:t> 为什么网恋常会出现“见光死”的情况？
</a:t>
            </a:r>
            <a:r>
              <a:rPr lang="zh-CN" altLang="en-US" dirty="0">
                <a:solidFill>
                  <a:srgbClr val="7030A0"/>
                </a:solidFill>
              </a:rPr>
              <a:t>（美颜技术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之所以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是因为</a:t>
            </a:r>
            <a:r>
              <a:rPr lang="en-US" altLang="zh-CN" dirty="0">
                <a:solidFill>
                  <a:srgbClr val="7030A0"/>
                </a:solidFill>
              </a:rPr>
              <a:t>...; </a:t>
            </a:r>
            <a:r>
              <a:rPr lang="zh-CN" altLang="en-US" dirty="0">
                <a:solidFill>
                  <a:srgbClr val="7030A0"/>
                </a:solidFill>
              </a:rPr>
              <a:t>把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幻想成</a:t>
            </a:r>
            <a:r>
              <a:rPr lang="en-US" altLang="zh-CN" dirty="0">
                <a:solidFill>
                  <a:srgbClr val="7030A0"/>
                </a:solidFill>
              </a:rPr>
              <a:t>...; ... </a:t>
            </a:r>
            <a:r>
              <a:rPr lang="zh-CN" altLang="en-US" dirty="0">
                <a:solidFill>
                  <a:srgbClr val="7030A0"/>
                </a:solidFill>
              </a:rPr>
              <a:t>太过</a:t>
            </a:r>
            <a:r>
              <a:rPr lang="en-US" altLang="zh-CN" dirty="0">
                <a:solidFill>
                  <a:srgbClr val="7030A0"/>
                </a:solidFill>
              </a:rPr>
              <a:t>...; ... </a:t>
            </a:r>
            <a:r>
              <a:rPr lang="zh-CN" altLang="en-US" dirty="0">
                <a:solidFill>
                  <a:srgbClr val="7030A0"/>
                </a:solidFill>
              </a:rPr>
              <a:t>越高</a:t>
            </a:r>
            <a:r>
              <a:rPr lang="en-US" altLang="zh-CN" dirty="0">
                <a:solidFill>
                  <a:srgbClr val="7030A0"/>
                </a:solidFill>
              </a:rPr>
              <a:t>,... </a:t>
            </a:r>
            <a:r>
              <a:rPr lang="zh-CN" altLang="en-US" dirty="0">
                <a:solidFill>
                  <a:srgbClr val="7030A0"/>
                </a:solidFill>
              </a:rPr>
              <a:t>越大）
</a:t>
            </a:r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en-US" altLang="zh-CN" dirty="0"/>
              <a:t>.</a:t>
            </a:r>
            <a:r>
              <a:rPr lang="zh-CN" altLang="en-US" dirty="0"/>
              <a:t> 为什么有的人通过交友软件找到了理想的另一半？
</a:t>
            </a:r>
            <a:r>
              <a:rPr lang="zh-CN" altLang="en-US" dirty="0">
                <a:solidFill>
                  <a:srgbClr val="7030A0"/>
                </a:solidFill>
              </a:rPr>
              <a:t>（出于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的目的</a:t>
            </a:r>
            <a:r>
              <a:rPr lang="en-US" altLang="zh-CN" dirty="0">
                <a:solidFill>
                  <a:srgbClr val="7030A0"/>
                </a:solidFill>
              </a:rPr>
              <a:t>; </a:t>
            </a:r>
            <a:r>
              <a:rPr lang="zh-CN" altLang="en-US" dirty="0">
                <a:solidFill>
                  <a:srgbClr val="7030A0"/>
                </a:solidFill>
              </a:rPr>
              <a:t>修成了正果</a:t>
            </a:r>
            <a:r>
              <a:rPr lang="en-US" altLang="zh-CN" dirty="0">
                <a:solidFill>
                  <a:srgbClr val="7030A0"/>
                </a:solidFill>
              </a:rPr>
              <a:t>; ... </a:t>
            </a:r>
            <a:r>
              <a:rPr lang="zh-CN" altLang="en-US" dirty="0">
                <a:solidFill>
                  <a:srgbClr val="7030A0"/>
                </a:solidFill>
              </a:rPr>
              <a:t>成功与否关键看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）</a:t>
            </a:r>
            <a:r>
              <a:rPr lang="zh-CN" altLang="en-US" dirty="0"/>
              <a:t>
</a:t>
            </a:r>
            <a:r>
              <a:rPr lang="en-US" altLang="zh-CN" dirty="0"/>
              <a:t>5.</a:t>
            </a:r>
            <a:r>
              <a:rPr lang="zh-CN" altLang="en-US" dirty="0"/>
              <a:t> 去参加中国人的婚礼的时候应该注意什么？
</a:t>
            </a:r>
            <a:r>
              <a:rPr lang="zh-CN" altLang="en-US" dirty="0">
                <a:solidFill>
                  <a:srgbClr val="7030A0"/>
                </a:solidFill>
              </a:rPr>
              <a:t>（首先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。 其次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。 服装？ 红包？ 至于</a:t>
            </a:r>
            <a:r>
              <a:rPr lang="en-US" altLang="zh-CN" dirty="0">
                <a:solidFill>
                  <a:srgbClr val="7030A0"/>
                </a:solidFill>
              </a:rPr>
              <a:t>...</a:t>
            </a:r>
            <a:r>
              <a:rPr lang="zh-CN" altLang="en-US" dirty="0">
                <a:solidFill>
                  <a:srgbClr val="7030A0"/>
                </a:solidFill>
              </a:rPr>
              <a:t>，一般来说</a:t>
            </a:r>
            <a:r>
              <a:rPr lang="en-US" altLang="zh-CN" dirty="0">
                <a:solidFill>
                  <a:srgbClr val="7030A0"/>
                </a:solidFill>
              </a:rPr>
              <a:t>,......</a:t>
            </a:r>
            <a:r>
              <a:rPr lang="zh-CN" altLang="en-US" dirty="0">
                <a:solidFill>
                  <a:srgbClr val="7030A0"/>
                </a:solidFill>
              </a:rPr>
              <a:t>）</a:t>
            </a:r>
            <a:endParaRPr lang="en-US" altLang="zh-CN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475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0A06-E84F-554B-BEB4-CDFEAEB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77" y="110999"/>
            <a:ext cx="11950623" cy="770111"/>
          </a:xfrm>
        </p:spPr>
        <p:txBody>
          <a:bodyPr>
            <a:normAutofit fontScale="90000"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List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several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points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to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support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an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argument: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dirty="0">
                <a:solidFill>
                  <a:schemeClr val="tx1"/>
                </a:solidFill>
              </a:rPr>
              <a:t>首先、其次、最后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162E0-F1B2-3347-9F4C-601773D3E59D}"/>
              </a:ext>
            </a:extLst>
          </p:cNvPr>
          <p:cNvSpPr txBox="1">
            <a:spLocks/>
          </p:cNvSpPr>
          <p:nvPr/>
        </p:nvSpPr>
        <p:spPr>
          <a:xfrm>
            <a:off x="380714" y="3722580"/>
            <a:ext cx="11062349" cy="7184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99A1EB-EE9A-F548-A134-61B798B22950}"/>
              </a:ext>
            </a:extLst>
          </p:cNvPr>
          <p:cNvSpPr txBox="1">
            <a:spLocks/>
          </p:cNvSpPr>
          <p:nvPr/>
        </p:nvSpPr>
        <p:spPr>
          <a:xfrm>
            <a:off x="380714" y="881110"/>
            <a:ext cx="11569909" cy="3845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中美婚礼有什么不同？
</a:t>
            </a:r>
            <a:r>
              <a:rPr lang="zh-CN" altLang="en-US" dirty="0">
                <a:solidFill>
                  <a:srgbClr val="FF0000"/>
                </a:solidFill>
              </a:rPr>
              <a:t>首先</a:t>
            </a:r>
            <a:r>
              <a:rPr lang="zh-CN" altLang="en-US" dirty="0"/>
              <a:t>，拍婚纱照的时间不同。 美国人</a:t>
            </a:r>
            <a:r>
              <a:rPr lang="en-US" altLang="zh-CN" dirty="0"/>
              <a:t>.....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中国人</a:t>
            </a:r>
            <a:r>
              <a:rPr lang="en-US" altLang="zh-CN" dirty="0"/>
              <a:t>.....</a:t>
            </a:r>
            <a:r>
              <a:rPr lang="zh-CN" altLang="en-US" dirty="0"/>
              <a:t>。
</a:t>
            </a:r>
            <a:r>
              <a:rPr lang="zh-CN" altLang="en-US" dirty="0">
                <a:solidFill>
                  <a:srgbClr val="FF0000"/>
                </a:solidFill>
              </a:rPr>
              <a:t>其次</a:t>
            </a:r>
            <a:r>
              <a:rPr lang="zh-CN" altLang="en-US" dirty="0"/>
              <a:t>，送禮的方式不同。 </a:t>
            </a:r>
            <a:r>
              <a:rPr lang="en-US" altLang="zh-CN" dirty="0"/>
              <a:t>……
</a:t>
            </a:r>
            <a:r>
              <a:rPr lang="zh-CN" altLang="en-US" dirty="0">
                <a:solidFill>
                  <a:srgbClr val="FF0000"/>
                </a:solidFill>
              </a:rPr>
              <a:t>最后</a:t>
            </a:r>
            <a:r>
              <a:rPr lang="zh-CN" altLang="en-US" dirty="0"/>
              <a:t>，新郎新娘和宾客的服装不同。 在美国</a:t>
            </a:r>
            <a:r>
              <a:rPr lang="en-US" altLang="zh-CN" dirty="0"/>
              <a:t>.....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在中国</a:t>
            </a:r>
            <a:r>
              <a:rPr lang="en-US" altLang="zh-CN" dirty="0"/>
              <a:t>..... </a:t>
            </a:r>
            <a:r>
              <a:rPr lang="zh-CN" altLang="en-US" dirty="0"/>
              <a:t>。</a:t>
            </a:r>
            <a:endParaRPr lang="en-US" altLang="zh-C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02D555-BDF1-134E-8704-66CA9E174828}"/>
              </a:ext>
            </a:extLst>
          </p:cNvPr>
          <p:cNvSpPr txBox="1"/>
          <p:nvPr/>
        </p:nvSpPr>
        <p:spPr>
          <a:xfrm>
            <a:off x="2661007" y="5311739"/>
            <a:ext cx="410881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Segoe UI Web (West European)"/>
              </a:rPr>
              <a:t>建議根據填空處的內容插入相關圖片。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7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0A06-E84F-554B-BEB4-CDFEAEB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77" y="110999"/>
            <a:ext cx="11950623" cy="770111"/>
          </a:xfrm>
        </p:spPr>
        <p:txBody>
          <a:bodyPr>
            <a:normAutofit fontScale="90000"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List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several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points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to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support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an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argument: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dirty="0">
                <a:solidFill>
                  <a:schemeClr val="tx1"/>
                </a:solidFill>
              </a:rPr>
              <a:t>首先、其次、最后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162E0-F1B2-3347-9F4C-601773D3E59D}"/>
              </a:ext>
            </a:extLst>
          </p:cNvPr>
          <p:cNvSpPr txBox="1">
            <a:spLocks/>
          </p:cNvSpPr>
          <p:nvPr/>
        </p:nvSpPr>
        <p:spPr>
          <a:xfrm>
            <a:off x="380714" y="3722580"/>
            <a:ext cx="11062349" cy="7184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99A1EB-EE9A-F548-A134-61B798B22950}"/>
              </a:ext>
            </a:extLst>
          </p:cNvPr>
          <p:cNvSpPr txBox="1">
            <a:spLocks/>
          </p:cNvSpPr>
          <p:nvPr/>
        </p:nvSpPr>
        <p:spPr>
          <a:xfrm>
            <a:off x="380714" y="752624"/>
            <a:ext cx="11811286" cy="6105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中美婚礼有什么不同？
</a:t>
            </a:r>
            <a:r>
              <a:rPr lang="zh-CN" altLang="en-US" dirty="0">
                <a:solidFill>
                  <a:srgbClr val="FF0000"/>
                </a:solidFill>
              </a:rPr>
              <a:t>首先</a:t>
            </a:r>
            <a:r>
              <a:rPr lang="zh-CN" altLang="en-US" dirty="0"/>
              <a:t>，拍婚纱照的时间不同。 美国人</a:t>
            </a:r>
            <a:r>
              <a:rPr lang="en-US" altLang="zh-CN" dirty="0"/>
              <a:t>.....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中国人</a:t>
            </a:r>
            <a:r>
              <a:rPr lang="en-US" altLang="zh-CN" dirty="0"/>
              <a:t>.....</a:t>
            </a:r>
            <a:r>
              <a:rPr lang="zh-CN" altLang="en-US" dirty="0"/>
              <a:t>。
</a:t>
            </a:r>
            <a:r>
              <a:rPr lang="zh-CN" altLang="en-US" dirty="0">
                <a:solidFill>
                  <a:srgbClr val="FF0000"/>
                </a:solidFill>
              </a:rPr>
              <a:t>其次</a:t>
            </a:r>
            <a:r>
              <a:rPr lang="zh-CN" altLang="en-US" dirty="0"/>
              <a:t>，送禮的方式不同。 </a:t>
            </a:r>
            <a:r>
              <a:rPr lang="en-US" altLang="zh-CN" dirty="0"/>
              <a:t>……
</a:t>
            </a:r>
            <a:r>
              <a:rPr lang="zh-CN" altLang="en-US" dirty="0">
                <a:solidFill>
                  <a:srgbClr val="FF0000"/>
                </a:solidFill>
              </a:rPr>
              <a:t>最后</a:t>
            </a:r>
            <a:r>
              <a:rPr lang="zh-CN" altLang="en-US" dirty="0"/>
              <a:t>，新郎新娘和宾客的服装不同。 在美国</a:t>
            </a:r>
            <a:r>
              <a:rPr lang="en-US" altLang="zh-CN" dirty="0"/>
              <a:t>.....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在中国</a:t>
            </a:r>
            <a:r>
              <a:rPr lang="en-US" altLang="zh-CN" dirty="0"/>
              <a:t>..... 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中国的高考和美国的</a:t>
            </a:r>
            <a:r>
              <a:rPr lang="en-US" altLang="zh-CN" dirty="0">
                <a:solidFill>
                  <a:srgbClr val="7030A0"/>
                </a:solidFill>
              </a:rPr>
              <a:t>SAT</a:t>
            </a:r>
            <a:r>
              <a:rPr lang="zh-CN" altLang="en-US" dirty="0">
                <a:solidFill>
                  <a:srgbClr val="7030A0"/>
                </a:solidFill>
              </a:rPr>
              <a:t>有什么不同？
中国饮食和美国饮食有什么不同？
为什么西方节日在中国越来越流行？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2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3511-F835-BA4A-BA89-81AF6A40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47" y="112929"/>
            <a:ext cx="10515600" cy="882907"/>
          </a:xfrm>
        </p:spPr>
        <p:txBody>
          <a:bodyPr/>
          <a:lstStyle/>
          <a:p>
            <a:r>
              <a:rPr lang="en-US" dirty="0" err="1"/>
              <a:t>一般</a:t>
            </a:r>
            <a:r>
              <a:rPr lang="zh-CN" altLang="en-US" dirty="0"/>
              <a:t>来说   </a:t>
            </a:r>
            <a:r>
              <a:rPr lang="en-US" altLang="zh-CN" sz="3200" dirty="0"/>
              <a:t>Generally</a:t>
            </a:r>
            <a:r>
              <a:rPr lang="zh-CN" altLang="en-US" sz="3200" dirty="0"/>
              <a:t> </a:t>
            </a:r>
            <a:r>
              <a:rPr lang="en-US" altLang="zh-CN" sz="3200" dirty="0"/>
              <a:t>speaking,</a:t>
            </a:r>
            <a:r>
              <a:rPr lang="zh-CN" altLang="en-US" sz="3200" dirty="0"/>
              <a:t> </a:t>
            </a:r>
            <a:r>
              <a:rPr lang="en-US" altLang="zh-CN" sz="3200" dirty="0"/>
              <a:t>……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5745-FB88-8A4E-8639-CCA4395A4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18" y="995836"/>
            <a:ext cx="11693363" cy="5652561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A： </a:t>
            </a:r>
            <a:r>
              <a:rPr lang="zh-CN" altLang="en-US" dirty="0"/>
              <a:t>参加婚礼的时候，一般包多少钱的红包？
</a:t>
            </a:r>
            <a:r>
              <a:rPr lang="en-US" dirty="0"/>
              <a:t>B： </a:t>
            </a:r>
            <a:r>
              <a:rPr lang="zh-CN" altLang="en-US" dirty="0"/>
              <a:t>每个地方的标准不一样。</a:t>
            </a:r>
            <a:r>
              <a:rPr lang="zh-CN" altLang="en-US" dirty="0">
                <a:solidFill>
                  <a:srgbClr val="FF0000"/>
                </a:solidFill>
              </a:rPr>
              <a:t>一般来说</a:t>
            </a:r>
            <a:r>
              <a:rPr lang="zh-CN" altLang="en-US" dirty="0"/>
              <a:t>，关系普通的朋友一般包</a:t>
            </a:r>
            <a:r>
              <a:rPr lang="en-US" altLang="zh-CN" dirty="0"/>
              <a:t>……; </a:t>
            </a:r>
            <a:r>
              <a:rPr lang="zh-CN" altLang="en-US" dirty="0"/>
              <a:t>关系很好的朋友</a:t>
            </a:r>
            <a:r>
              <a:rPr lang="en-US" altLang="zh-CN" dirty="0"/>
              <a:t>……; </a:t>
            </a:r>
            <a:r>
              <a:rPr lang="zh-CN" altLang="en-US" dirty="0"/>
              <a:t>亲戚</a:t>
            </a:r>
            <a:r>
              <a:rPr lang="en-US" altLang="zh-CN" dirty="0"/>
              <a:t>……</a:t>
            </a:r>
            <a:r>
              <a:rPr lang="zh-CN" altLang="en-US" dirty="0"/>
              <a:t>。
</a:t>
            </a:r>
            <a:r>
              <a:rPr lang="en-US" dirty="0"/>
              <a:t>A： </a:t>
            </a:r>
            <a:r>
              <a:rPr lang="zh-CN" altLang="en-US" dirty="0"/>
              <a:t>在美国，宾客们会穿什么衣服参加婚礼？
</a:t>
            </a:r>
            <a:r>
              <a:rPr lang="en-US" dirty="0"/>
              <a:t>B： </a:t>
            </a:r>
            <a:r>
              <a:rPr lang="zh-CN" altLang="en-US" dirty="0">
                <a:solidFill>
                  <a:srgbClr val="FF0000"/>
                </a:solidFill>
              </a:rPr>
              <a:t>一般来说</a:t>
            </a:r>
            <a:r>
              <a:rPr lang="zh-CN" altLang="en-US" dirty="0"/>
              <a:t>，男人</a:t>
            </a:r>
            <a:r>
              <a:rPr lang="en-US" altLang="zh-CN" dirty="0"/>
              <a:t>……</a:t>
            </a:r>
            <a:r>
              <a:rPr lang="zh-CN" altLang="en-US" dirty="0"/>
              <a:t>；女人</a:t>
            </a:r>
            <a:r>
              <a:rPr lang="en-US" altLang="zh-CN" dirty="0"/>
              <a:t>……</a:t>
            </a:r>
            <a:r>
              <a:rPr lang="zh-CN" altLang="en-US" dirty="0"/>
              <a:t>。
</a:t>
            </a:r>
            <a:r>
              <a:rPr lang="en-US" dirty="0"/>
              <a:t>A： </a:t>
            </a:r>
            <a:r>
              <a:rPr lang="zh-CN" altLang="en-US" dirty="0"/>
              <a:t>在美国，参加婚礼的时候，亲戚们会送什么礼物？
</a:t>
            </a:r>
            <a:r>
              <a:rPr lang="en-US" dirty="0"/>
              <a:t>B： </a:t>
            </a:r>
            <a:r>
              <a:rPr lang="zh-CN" altLang="en-US" dirty="0"/>
              <a:t>这要看情况。 </a:t>
            </a:r>
            <a:r>
              <a:rPr lang="zh-CN" altLang="en-US" dirty="0">
                <a:solidFill>
                  <a:srgbClr val="FF0000"/>
                </a:solidFill>
              </a:rPr>
              <a:t>一般来说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9513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7A764-9CBF-2E4A-8A72-7CE96215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195" y="444734"/>
            <a:ext cx="11554383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至</a:t>
            </a:r>
            <a:r>
              <a:rPr lang="zh-CN" altLang="en-US" dirty="0"/>
              <a:t>于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  </a:t>
            </a:r>
            <a:r>
              <a:rPr lang="en-US" altLang="zh-CN" dirty="0"/>
              <a:t>As</a:t>
            </a:r>
            <a:r>
              <a:rPr lang="zh-CN" altLang="en-US" dirty="0"/>
              <a:t> </a:t>
            </a:r>
            <a:r>
              <a:rPr lang="en-US" altLang="zh-CN" dirty="0"/>
              <a:t>for……</a:t>
            </a:r>
            <a:br>
              <a:rPr lang="en-US" altLang="zh-CN" dirty="0"/>
            </a:br>
            <a:r>
              <a:rPr lang="en-US" altLang="zh-CN" sz="3600" dirty="0"/>
              <a:t>(</a:t>
            </a:r>
            <a:r>
              <a:rPr lang="en-US" sz="3300" dirty="0"/>
              <a:t>often used at the beginning of a second sentence or paragraph to </a:t>
            </a:r>
            <a:r>
              <a:rPr lang="zh-CN" altLang="en-US" sz="3300" dirty="0"/>
              <a:t> </a:t>
            </a:r>
            <a:br>
              <a:rPr lang="en-US" altLang="zh-CN" sz="3300" dirty="0"/>
            </a:br>
            <a:r>
              <a:rPr lang="zh-CN" altLang="en-US" sz="3300" dirty="0"/>
              <a:t> </a:t>
            </a:r>
            <a:r>
              <a:rPr lang="en-US" sz="3300" dirty="0"/>
              <a:t>introduce another aspect of the aforementioned topic</a:t>
            </a:r>
            <a:r>
              <a:rPr lang="en-US" altLang="zh-CN" sz="3600" dirty="0"/>
              <a:t>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3032-A128-654F-8DEA-A9C874F68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933" y="1701230"/>
            <a:ext cx="11311575" cy="4896702"/>
          </a:xfrm>
        </p:spPr>
        <p:txBody>
          <a:bodyPr>
            <a:normAutofit fontScale="92500" lnSpcReduction="10000"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我们打算明年结婚。</a:t>
            </a:r>
            <a:r>
              <a:rPr lang="zh-CN" altLang="en-US" dirty="0">
                <a:solidFill>
                  <a:srgbClr val="FF0000"/>
                </a:solidFill>
              </a:rPr>
              <a:t>至于</a:t>
            </a:r>
            <a:r>
              <a:rPr lang="zh-CN" altLang="en-US" dirty="0"/>
              <a:t>去哪儿度蜜月，我们还在讨论。 
我只知道她结婚了，</a:t>
            </a:r>
            <a:r>
              <a:rPr lang="zh-CN" altLang="en-US" dirty="0">
                <a:solidFill>
                  <a:srgbClr val="FF0000"/>
                </a:solidFill>
              </a:rPr>
              <a:t>至于</a:t>
            </a:r>
            <a:r>
              <a:rPr lang="zh-CN" altLang="en-US" dirty="0"/>
              <a:t>什么时候结的婚，我就不知道了。
中国人参加婚礼的时候一般会包个红包送给新婚夫妇。</a:t>
            </a:r>
            <a:r>
              <a:rPr lang="zh-CN" altLang="en-US" dirty="0">
                <a:solidFill>
                  <a:srgbClr val="FF0000"/>
                </a:solidFill>
              </a:rPr>
              <a:t>至于</a:t>
            </a:r>
            <a:r>
              <a:rPr lang="zh-CN" altLang="en-US" dirty="0"/>
              <a:t>包多少钱，每个地方的标准不一样。 一般来说，</a:t>
            </a:r>
            <a:r>
              <a:rPr lang="en-US" altLang="zh-CN" dirty="0"/>
              <a:t>……
</a:t>
            </a:r>
            <a:r>
              <a:rPr lang="zh-CN" altLang="en-US" dirty="0"/>
              <a:t>在中国的婚礼上，新娘一般都穿得非常讲究，至少</a:t>
            </a:r>
            <a:r>
              <a:rPr lang="en-US" dirty="0"/>
              <a:t>at least</a:t>
            </a:r>
            <a:r>
              <a:rPr lang="zh-CN" altLang="en-US" dirty="0"/>
              <a:t>要换两套服装。</a:t>
            </a:r>
            <a:r>
              <a:rPr lang="zh-CN" altLang="en-US" dirty="0">
                <a:solidFill>
                  <a:srgbClr val="FF0000"/>
                </a:solidFill>
              </a:rPr>
              <a:t>至于</a:t>
            </a:r>
            <a:r>
              <a:rPr lang="zh-CN" altLang="en-US" dirty="0"/>
              <a:t>宾客，他们一般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CD168-3948-D04F-8F2C-664470A9F581}"/>
              </a:ext>
            </a:extLst>
          </p:cNvPr>
          <p:cNvSpPr txBox="1"/>
          <p:nvPr/>
        </p:nvSpPr>
        <p:spPr>
          <a:xfrm>
            <a:off x="6640670" y="2261718"/>
            <a:ext cx="1040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  <a:r>
              <a:rPr lang="en-US" altLang="zh-CN" dirty="0"/>
              <a:t>.</a:t>
            </a:r>
            <a:r>
              <a:rPr lang="zh-CN" altLang="en-US" dirty="0"/>
              <a:t>  </a:t>
            </a:r>
            <a:r>
              <a:rPr lang="en-US" altLang="zh-CN" dirty="0"/>
              <a:t>honey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10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AAC6-6675-D947-B418-60E741B2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33" y="65315"/>
            <a:ext cx="12794124" cy="882907"/>
          </a:xfrm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…a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situ</a:t>
            </a:r>
            <a:r>
              <a:rPr lang="en-US" altLang="zh-CN" sz="3200" dirty="0">
                <a:solidFill>
                  <a:schemeClr val="tx1"/>
                </a:solidFill>
              </a:rPr>
              <a:t>ation…</a:t>
            </a:r>
            <a:r>
              <a:rPr lang="zh-CN" altLang="en-US" sz="3200" dirty="0">
                <a:solidFill>
                  <a:schemeClr val="tx1"/>
                </a:solidFill>
              </a:rPr>
              <a:t>。</a:t>
            </a:r>
            <a:r>
              <a:rPr lang="en-US" altLang="zh-CN" sz="3200" dirty="0">
                <a:solidFill>
                  <a:schemeClr val="tx1"/>
                </a:solidFill>
              </a:rPr>
              <a:t>(S)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之所以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this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situation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occurs</a:t>
            </a:r>
            <a:r>
              <a:rPr lang="zh-CN" altLang="en-US" sz="3200" dirty="0">
                <a:solidFill>
                  <a:schemeClr val="tx1"/>
                </a:solidFill>
              </a:rPr>
              <a:t>，是因为 </a:t>
            </a:r>
            <a:r>
              <a:rPr lang="en-US" altLang="zh-CN" sz="3200" dirty="0">
                <a:solidFill>
                  <a:schemeClr val="tx1"/>
                </a:solidFill>
              </a:rPr>
              <a:t>…reason…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E23B-D934-4E4C-8C1C-4C262814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367" y="674565"/>
            <a:ext cx="11025266" cy="5561121"/>
          </a:xfrm>
        </p:spPr>
        <p:txBody>
          <a:bodyPr>
            <a:normAutofit/>
          </a:bodyPr>
          <a:lstStyle/>
          <a:p>
            <a:r>
              <a:rPr lang="zh-CN" altLang="en-US" dirty="0">
                <a:highlight>
                  <a:srgbClr val="FFFF00"/>
                </a:highlight>
              </a:rPr>
              <a:t>因为</a:t>
            </a:r>
            <a:r>
              <a:rPr lang="zh-CN" altLang="en-US" dirty="0">
                <a:solidFill>
                  <a:srgbClr val="FF0000"/>
                </a:solidFill>
              </a:rPr>
              <a:t>我对中国文化感兴趣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所以</a:t>
            </a:r>
            <a:r>
              <a:rPr lang="zh-CN" altLang="en-US" dirty="0">
                <a:solidFill>
                  <a:srgbClr val="0070C0"/>
                </a:solidFill>
              </a:rPr>
              <a:t>我学习中文</a:t>
            </a:r>
            <a:r>
              <a:rPr lang="zh-CN" altLang="en-US" dirty="0"/>
              <a:t>。
</a:t>
            </a:r>
            <a:r>
              <a:rPr lang="zh-CN" altLang="en-US" u="sng" dirty="0"/>
              <a:t>我学习中文五年了。 </a:t>
            </a:r>
            <a:r>
              <a:rPr lang="zh-CN" altLang="en-US" dirty="0"/>
              <a:t>我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>
                <a:solidFill>
                  <a:srgbClr val="0070C0"/>
                </a:solidFill>
              </a:rPr>
              <a:t>学习中文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是因为</a:t>
            </a:r>
            <a:r>
              <a:rPr lang="zh-CN" altLang="en-US" dirty="0">
                <a:solidFill>
                  <a:srgbClr val="FF0000"/>
                </a:solidFill>
              </a:rPr>
              <a:t>我对中国文化感兴趣</a:t>
            </a:r>
            <a:r>
              <a:rPr lang="zh-CN" altLang="en-US" dirty="0"/>
              <a:t>。
一般来说，在中国的婚礼上，新娘会换三套衣服：一套婚纱、一套中式礼服、一套晚礼服。 中国的新娘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/>
              <a:t>也穿婚纱，是因为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altLang="zh-CN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1CF6E18-42D5-DA43-81E0-10335708050C}"/>
              </a:ext>
            </a:extLst>
          </p:cNvPr>
          <p:cNvCxnSpPr>
            <a:cxnSpLocks/>
          </p:cNvCxnSpPr>
          <p:nvPr/>
        </p:nvCxnSpPr>
        <p:spPr>
          <a:xfrm>
            <a:off x="4164696" y="1389963"/>
            <a:ext cx="6220275" cy="482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6F3B22A-AEB7-3641-B7EE-E7122BF5F398}"/>
              </a:ext>
            </a:extLst>
          </p:cNvPr>
          <p:cNvCxnSpPr>
            <a:cxnSpLocks/>
          </p:cNvCxnSpPr>
          <p:nvPr/>
        </p:nvCxnSpPr>
        <p:spPr>
          <a:xfrm flipH="1">
            <a:off x="6716486" y="1389963"/>
            <a:ext cx="1445446" cy="482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DF38DA-9F91-614F-B29C-E09AA5F908BA}"/>
              </a:ext>
            </a:extLst>
          </p:cNvPr>
          <p:cNvCxnSpPr>
            <a:cxnSpLocks/>
          </p:cNvCxnSpPr>
          <p:nvPr/>
        </p:nvCxnSpPr>
        <p:spPr>
          <a:xfrm flipH="1" flipV="1">
            <a:off x="1428206" y="4983480"/>
            <a:ext cx="1717765" cy="383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70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AAC6-6675-D947-B418-60E741B2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34" y="65315"/>
            <a:ext cx="11959331" cy="882907"/>
          </a:xfrm>
        </p:spPr>
        <p:txBody>
          <a:bodyPr>
            <a:noAutofit/>
          </a:bodyPr>
          <a:lstStyle/>
          <a:p>
            <a:r>
              <a:rPr lang="en-US" altLang="zh-CN" sz="3200" dirty="0"/>
              <a:t>…a</a:t>
            </a:r>
            <a:r>
              <a:rPr lang="zh-CN" altLang="en-US" sz="3200" dirty="0"/>
              <a:t> </a:t>
            </a:r>
            <a:r>
              <a:rPr lang="en-US" sz="3200" dirty="0"/>
              <a:t>situ</a:t>
            </a:r>
            <a:r>
              <a:rPr lang="en-US" altLang="zh-CN" sz="3200" dirty="0"/>
              <a:t>ation…</a:t>
            </a:r>
            <a:r>
              <a:rPr lang="zh-CN" altLang="en-US" sz="3600" dirty="0"/>
              <a:t>。</a:t>
            </a:r>
            <a:r>
              <a:rPr lang="en-US" sz="3600" dirty="0" err="1"/>
              <a:t>之所以</a:t>
            </a:r>
            <a:r>
              <a:rPr lang="zh-CN" altLang="en-US" sz="3200" dirty="0"/>
              <a:t> </a:t>
            </a:r>
            <a:r>
              <a:rPr lang="en-US" altLang="zh-CN" sz="3200" dirty="0"/>
              <a:t>this</a:t>
            </a:r>
            <a:r>
              <a:rPr lang="zh-CN" altLang="en-US" sz="3200" dirty="0"/>
              <a:t> </a:t>
            </a:r>
            <a:r>
              <a:rPr lang="en-US" altLang="zh-CN" sz="3200" dirty="0" err="1"/>
              <a:t>siutation</a:t>
            </a:r>
            <a:r>
              <a:rPr lang="zh-CN" altLang="en-US" sz="3200" dirty="0"/>
              <a:t> </a:t>
            </a:r>
            <a:r>
              <a:rPr lang="en-US" altLang="zh-CN" sz="3200" dirty="0"/>
              <a:t>occurs</a:t>
            </a:r>
            <a:r>
              <a:rPr lang="zh-CN" altLang="en-US" sz="3600" dirty="0"/>
              <a:t>，是因为</a:t>
            </a:r>
            <a:r>
              <a:rPr lang="en-US" altLang="zh-CN" sz="3200" dirty="0"/>
              <a:t>…reason…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E23B-D934-4E4C-8C1C-4C262814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88" y="760705"/>
            <a:ext cx="11959330" cy="5561121"/>
          </a:xfrm>
        </p:spPr>
        <p:txBody>
          <a:bodyPr>
            <a:normAutofit/>
          </a:bodyPr>
          <a:lstStyle/>
          <a:p>
            <a:r>
              <a:rPr lang="zh-CN" altLang="en-US" dirty="0"/>
              <a:t>和西方不同，中国的新郎新娘会先拍婚纱照，然后再举行婚礼。</a:t>
            </a:r>
            <a:r>
              <a:rPr lang="zh-CN" altLang="en-US" dirty="0">
                <a:solidFill>
                  <a:srgbClr val="FF0000"/>
                </a:solidFill>
              </a:rPr>
              <a:t>之所以</a:t>
            </a:r>
            <a:r>
              <a:rPr lang="zh-CN" altLang="en-US" dirty="0"/>
              <a:t>在婚礼前拍婚纱照，</a:t>
            </a:r>
            <a:r>
              <a:rPr lang="zh-CN" altLang="en-US" dirty="0">
                <a:solidFill>
                  <a:srgbClr val="FF0000"/>
                </a:solidFill>
              </a:rPr>
              <a:t>是因为</a:t>
            </a:r>
            <a:r>
              <a:rPr lang="en-US" altLang="zh-CN" dirty="0"/>
              <a:t>......
</a:t>
            </a:r>
            <a:r>
              <a:rPr lang="zh-CN" altLang="en-US" dirty="0"/>
              <a:t>小赵：听说你给新婚夫妇包了</a:t>
            </a:r>
            <a:r>
              <a:rPr lang="en-US" altLang="zh-CN" dirty="0"/>
              <a:t>1000</a:t>
            </a:r>
            <a:r>
              <a:rPr lang="zh-CN" altLang="en-US" dirty="0"/>
              <a:t>美元的红包？！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小张：我</a:t>
            </a:r>
            <a:r>
              <a:rPr lang="zh-CN" altLang="en-US" dirty="0">
                <a:solidFill>
                  <a:srgbClr val="FF0000"/>
                </a:solidFill>
              </a:rPr>
              <a:t>之所以</a:t>
            </a:r>
            <a:r>
              <a:rPr lang="zh-CN" altLang="en-US" dirty="0"/>
              <a:t>给他们包了这么多钱，</a:t>
            </a:r>
            <a:r>
              <a:rPr lang="zh-CN" altLang="en-US" dirty="0">
                <a:solidFill>
                  <a:srgbClr val="FF0000"/>
                </a:solidFill>
              </a:rPr>
              <a:t>是因为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在西方的婚礼上，男宾客一般会穿西服，女宾客一般会穿晚礼服。西方人</a:t>
            </a:r>
            <a:r>
              <a:rPr lang="zh-CN" altLang="en-US" dirty="0">
                <a:solidFill>
                  <a:srgbClr val="FF0000"/>
                </a:solidFill>
              </a:rPr>
              <a:t>之所以</a:t>
            </a:r>
            <a:r>
              <a:rPr lang="zh-CN" altLang="en-US" dirty="0"/>
              <a:t>习惯着盛装出席婚礼，</a:t>
            </a:r>
            <a:r>
              <a:rPr lang="zh-CN" altLang="en-US" dirty="0">
                <a:solidFill>
                  <a:srgbClr val="FF0000"/>
                </a:solidFill>
              </a:rPr>
              <a:t>是因为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960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327F3-095C-6249-948E-7BAE019CF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67" y="121399"/>
            <a:ext cx="11863466" cy="202367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dirty="0"/>
              <a:t>小赵：听说拍一套婚纱照差不多要五千块？
小齐：对，这几年婚纱照的价格越来越贵。 婚纱照</a:t>
            </a:r>
            <a:r>
              <a:rPr lang="zh-CN" altLang="en-US" dirty="0">
                <a:solidFill>
                  <a:srgbClr val="FF0000"/>
                </a:solidFill>
              </a:rPr>
              <a:t>之所以</a:t>
            </a:r>
            <a:r>
              <a:rPr lang="zh-CN" altLang="en-US" dirty="0"/>
              <a:t>这么贵，</a:t>
            </a:r>
            <a:r>
              <a:rPr lang="zh-CN" altLang="en-US" dirty="0">
                <a:solidFill>
                  <a:srgbClr val="FF0000"/>
                </a:solidFill>
              </a:rPr>
              <a:t>是因为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D9FE9DD6-AF8D-EE4D-A447-825350CA1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151292"/>
              </p:ext>
            </p:extLst>
          </p:nvPr>
        </p:nvGraphicFramePr>
        <p:xfrm>
          <a:off x="1762319" y="2560320"/>
          <a:ext cx="7586273" cy="1737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4784">
                  <a:extLst>
                    <a:ext uri="{9D8B030D-6E8A-4147-A177-3AD203B41FA5}">
                      <a16:colId xmlns:a16="http://schemas.microsoft.com/office/drawing/2014/main" val="2671379234"/>
                    </a:ext>
                  </a:extLst>
                </a:gridCol>
                <a:gridCol w="2038662">
                  <a:extLst>
                    <a:ext uri="{9D8B030D-6E8A-4147-A177-3AD203B41FA5}">
                      <a16:colId xmlns:a16="http://schemas.microsoft.com/office/drawing/2014/main" val="3946755518"/>
                    </a:ext>
                  </a:extLst>
                </a:gridCol>
                <a:gridCol w="2038663">
                  <a:extLst>
                    <a:ext uri="{9D8B030D-6E8A-4147-A177-3AD203B41FA5}">
                      <a16:colId xmlns:a16="http://schemas.microsoft.com/office/drawing/2014/main" val="3948956197"/>
                    </a:ext>
                  </a:extLst>
                </a:gridCol>
                <a:gridCol w="1274164">
                  <a:extLst>
                    <a:ext uri="{9D8B030D-6E8A-4147-A177-3AD203B41FA5}">
                      <a16:colId xmlns:a16="http://schemas.microsoft.com/office/drawing/2014/main" val="3812877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种类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价格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照片张数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精修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8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全内景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3000-4000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120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083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内景</a:t>
                      </a:r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+</a:t>
                      </a:r>
                      <a:r>
                        <a:rPr lang="zh-CN" altLang="en-US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外景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6000-8000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220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55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58302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8233AD2-85F9-3340-BE92-76E494FD0949}"/>
              </a:ext>
            </a:extLst>
          </p:cNvPr>
          <p:cNvSpPr txBox="1"/>
          <p:nvPr/>
        </p:nvSpPr>
        <p:spPr>
          <a:xfrm>
            <a:off x="2661007" y="5311739"/>
            <a:ext cx="377725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Segoe UI Web (West European)"/>
              </a:rPr>
              <a:t>建議插入不同背景的婚纱照图片。</a:t>
            </a:r>
            <a:endParaRPr lang="en-US" altLang="zh-CN" b="0" i="0" u="none" strike="noStrike" dirty="0">
              <a:solidFill>
                <a:srgbClr val="000000"/>
              </a:solidFill>
              <a:effectLst/>
              <a:latin typeface="Segoe UI Web (West European)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Segoe UI Web (West European)"/>
              </a:rPr>
              <a:t>之所以贵：服装、旅游拍婚纱照</a:t>
            </a:r>
            <a:r>
              <a:rPr lang="en-US" altLang="zh-CN" dirty="0">
                <a:solidFill>
                  <a:srgbClr val="000000"/>
                </a:solidFill>
                <a:latin typeface="Segoe UI Web (West European)"/>
              </a:rPr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00301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111</TotalTime>
  <Words>2013</Words>
  <Application>Microsoft Macintosh PowerPoint</Application>
  <PresentationFormat>Widescreen</PresentationFormat>
  <Paragraphs>100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KaiTi</vt:lpstr>
      <vt:lpstr>Segoe UI Web (West European)</vt:lpstr>
      <vt:lpstr>SimSun</vt:lpstr>
      <vt:lpstr>Arial</vt:lpstr>
      <vt:lpstr>Calibri</vt:lpstr>
      <vt:lpstr>Calibri Light</vt:lpstr>
      <vt:lpstr>Times</vt:lpstr>
      <vt:lpstr>常用</vt:lpstr>
      <vt:lpstr>第七课 婚礼和网恋</vt:lpstr>
      <vt:lpstr>PowerPoint Presentation</vt:lpstr>
      <vt:lpstr>List several points to support an argument: 首先、其次、最后</vt:lpstr>
      <vt:lpstr>List several points to support an argument: 首先、其次、最后</vt:lpstr>
      <vt:lpstr>一般来说   Generally speaking, ……</vt:lpstr>
      <vt:lpstr>至于…，……。  As for…… (often used at the beginning of a second sentence or paragraph to    introduce another aspect of the aforementioned topic)</vt:lpstr>
      <vt:lpstr>…a situation…。(S) 之所以 this situation occurs，是因为 …reason…</vt:lpstr>
      <vt:lpstr>…a situation…。之所以 this siutation occurs，是因为…reason…</vt:lpstr>
      <vt:lpstr>PowerPoint Presentation</vt:lpstr>
      <vt:lpstr>即使(S)…，(S)也…     even if/even though…</vt:lpstr>
      <vt:lpstr>S 宁愿 do A 也不 do B        Option B is even worse, so S would rather do A </vt:lpstr>
      <vt:lpstr>S 宁愿 do A 也不 do B (Option B is even worse, so S would rather do A) </vt:lpstr>
      <vt:lpstr>毕竟    after all (to emphasize a reason or fact)</vt:lpstr>
      <vt:lpstr>至于    即使... 也...     宁愿... 也不...     毕竟      之所以... 是因为...</vt:lpstr>
      <vt:lpstr>一旦 + condition，S 就 + consequence (often negative) once (something happens), then……</vt:lpstr>
      <vt:lpstr>…yes/no  关键看 S 有没有/想不想/能不能/是什么</vt:lpstr>
      <vt:lpstr>A不如B（+adj.）</vt:lpstr>
      <vt:lpstr>真到了/等到了... 的时候，S就......</vt:lpstr>
      <vt:lpstr>比较正式                            比较口语化</vt:lpstr>
      <vt:lpstr>用括号里的句型或者短语回答问题：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第七課 婚禮和網戀</dc:title>
  <dc:creator>Runqing Qi</dc:creator>
  <cp:lastModifiedBy>Runqing Qi</cp:lastModifiedBy>
  <cp:revision>5</cp:revision>
  <dcterms:created xsi:type="dcterms:W3CDTF">2023-09-29T21:58:09Z</dcterms:created>
  <dcterms:modified xsi:type="dcterms:W3CDTF">2023-12-03T00:03:20Z</dcterms:modified>
</cp:coreProperties>
</file>