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70" r:id="rId3"/>
    <p:sldId id="269" r:id="rId4"/>
    <p:sldId id="257" r:id="rId5"/>
    <p:sldId id="265" r:id="rId6"/>
    <p:sldId id="264" r:id="rId7"/>
    <p:sldId id="266" r:id="rId8"/>
    <p:sldId id="258" r:id="rId9"/>
    <p:sldId id="260" r:id="rId10"/>
    <p:sldId id="261" r:id="rId11"/>
    <p:sldId id="262" r:id="rId12"/>
    <p:sldId id="271" r:id="rId13"/>
    <p:sldId id="272" r:id="rId14"/>
    <p:sldId id="273" r:id="rId15"/>
    <p:sldId id="267" r:id="rId16"/>
    <p:sldId id="277" r:id="rId17"/>
    <p:sldId id="259" r:id="rId18"/>
    <p:sldId id="278" r:id="rId19"/>
    <p:sldId id="279" r:id="rId20"/>
    <p:sldId id="274" r:id="rId21"/>
    <p:sldId id="280" r:id="rId22"/>
    <p:sldId id="281" r:id="rId23"/>
    <p:sldId id="282" r:id="rId24"/>
    <p:sldId id="283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1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E8E8-D2D6-494B-A796-BF0300938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第六課 網絡流行語</a:t>
            </a:r>
            <a:br>
              <a:rPr lang="zh-CN" altLang="en-US" dirty="0"/>
            </a:br>
            <a:r>
              <a:rPr lang="zh-CN" altLang="en-US" dirty="0"/>
              <a:t>「社牛」和「社恐」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321FA-795E-574B-9EA2-E11EBC229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09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F8671-6B9F-A74D-B63B-3D0D1C99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6" y="165180"/>
            <a:ext cx="10515600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不得不</a:t>
            </a:r>
            <a:r>
              <a:rPr lang="zh-CN" altLang="en-US" dirty="0">
                <a:solidFill>
                  <a:schemeClr val="tx1"/>
                </a:solidFill>
              </a:rPr>
              <a:t>                     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chemeClr val="tx1"/>
                </a:solidFill>
              </a:rPr>
              <a:t>不僅</a:t>
            </a:r>
            <a:r>
              <a:rPr lang="en-US" altLang="zh-CN" dirty="0">
                <a:solidFill>
                  <a:schemeClr val="tx1"/>
                </a:solidFill>
              </a:rPr>
              <a:t>... </a:t>
            </a:r>
            <a:r>
              <a:rPr lang="zh-CN" altLang="en-US" dirty="0">
                <a:solidFill>
                  <a:schemeClr val="tx1"/>
                </a:solidFill>
              </a:rPr>
              <a:t>而且</a:t>
            </a:r>
            <a:r>
              <a:rPr lang="en-US" altLang="zh-CN" dirty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065D3-B372-AF45-A51B-8EF1DC52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6" y="995835"/>
            <a:ext cx="12074434" cy="57707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err="1">
                <a:solidFill>
                  <a:srgbClr val="7030A0"/>
                </a:solidFill>
              </a:rPr>
              <a:t>一定要做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；只能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他的父母付不起他的大學學費，所以他不得不</a:t>
            </a:r>
            <a:r>
              <a:rPr lang="en-US" altLang="zh-CN" dirty="0"/>
              <a:t>......
</a:t>
            </a:r>
            <a:r>
              <a:rPr lang="zh-CN" altLang="en-US" dirty="0"/>
              <a:t>雖然他很害怕跟陌生人交談，可是為了找工作，他不得不</a:t>
            </a:r>
            <a:r>
              <a:rPr lang="en-US" altLang="zh-CN" dirty="0"/>
              <a:t>......
</a:t>
            </a:r>
            <a:r>
              <a:rPr lang="zh-CN" altLang="en-US" dirty="0"/>
              <a:t>雖然她很不喜歡她的鄰居，但是她不得不改善和鄰居之間的關係，因為</a:t>
            </a:r>
            <a:r>
              <a:rPr lang="en-US" altLang="zh-CN" dirty="0"/>
              <a:t>......</a:t>
            </a:r>
            <a:r>
              <a:rPr lang="zh-CN" altLang="en-US" dirty="0"/>
              <a:t>。
張阿姨的 </a:t>
            </a:r>
            <a:r>
              <a:rPr lang="en-US" sz="3000" dirty="0"/>
              <a:t>super social skills </a:t>
            </a:r>
            <a:r>
              <a:rPr lang="en-US" sz="3000" dirty="0">
                <a:solidFill>
                  <a:srgbClr val="FF0000"/>
                </a:solidFill>
              </a:rPr>
              <a:t>not only </a:t>
            </a:r>
            <a:r>
              <a:rPr lang="en-US" sz="3000" dirty="0"/>
              <a:t>helped her quickly adapt to life in a</a:t>
            </a:r>
            <a:r>
              <a:rPr lang="zh-CN" altLang="en-US" sz="3000" dirty="0"/>
              <a:t> </a:t>
            </a:r>
            <a:r>
              <a:rPr lang="en-US" altLang="zh-CN" sz="3000" dirty="0"/>
              <a:t>different</a:t>
            </a:r>
            <a:r>
              <a:rPr lang="zh-CN" altLang="en-US" sz="3000" dirty="0"/>
              <a:t> </a:t>
            </a:r>
            <a:r>
              <a:rPr lang="en-US" altLang="zh-CN" sz="3000" dirty="0"/>
              <a:t>city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FF0000"/>
                </a:solidFill>
              </a:rPr>
              <a:t>but also </a:t>
            </a:r>
            <a:r>
              <a:rPr lang="en-US" sz="3000" dirty="0"/>
              <a:t>helped her son improve the relationship with neighbors.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3F719-3E74-4142-9152-0E5D12843133}"/>
              </a:ext>
            </a:extLst>
          </p:cNvPr>
          <p:cNvSpPr txBox="1"/>
          <p:nvPr/>
        </p:nvSpPr>
        <p:spPr>
          <a:xfrm>
            <a:off x="5077097" y="1110342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S不但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，而且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5112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F9572CE-FEA7-1342-8226-AA941350C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18" y="3910909"/>
            <a:ext cx="2493986" cy="2185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5CD2EB-60D1-F441-8562-5E273355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01" y="1222944"/>
            <a:ext cx="2439876" cy="88290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err="1"/>
              <a:t>網絡</a:t>
            </a:r>
            <a:br>
              <a:rPr lang="en-US" altLang="zh-CN" dirty="0"/>
            </a:br>
            <a:r>
              <a:rPr lang="zh-CN" altLang="en-US" dirty="0"/>
              <a:t>形容         </a:t>
            </a:r>
            <a:br>
              <a:rPr lang="en-US" altLang="zh-CN" dirty="0"/>
            </a:br>
            <a:r>
              <a:rPr lang="zh-CN" altLang="en-US" dirty="0"/>
              <a:t>天花板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3EA10-77F6-CE43-BBA6-4F12AB9A9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856" y="94205"/>
            <a:ext cx="9433144" cy="5914709"/>
          </a:xfrm>
        </p:spPr>
        <p:txBody>
          <a:bodyPr>
            <a:normAutofit lnSpcReduction="10000"/>
          </a:bodyPr>
          <a:lstStyle/>
          <a:p>
            <a:r>
              <a:rPr lang="en-US" altLang="zh-CN" sz="3200" dirty="0"/>
              <a:t>Internet</a:t>
            </a:r>
            <a:r>
              <a:rPr lang="zh-CN" altLang="en-US" sz="3200" dirty="0"/>
              <a:t> </a:t>
            </a:r>
            <a:r>
              <a:rPr lang="en-US" altLang="zh-CN" sz="3200" dirty="0"/>
              <a:t>buzzword</a:t>
            </a:r>
          </a:p>
          <a:p>
            <a:r>
              <a:rPr lang="zh-CN" altLang="en-US" dirty="0"/>
              <a:t>網路流行語
很多人用「千軍萬馬過獨木橋」來</a:t>
            </a:r>
            <a:r>
              <a:rPr lang="en-US" altLang="zh-CN" dirty="0"/>
              <a:t>____</a:t>
            </a:r>
            <a:r>
              <a:rPr lang="zh-CN" altLang="en-US" dirty="0"/>
              <a:t>高考，因為高考的難度很大，競爭很激烈。
「</a:t>
            </a:r>
            <a:r>
              <a:rPr lang="zh-CN" altLang="en-US" dirty="0">
                <a:solidFill>
                  <a:srgbClr val="FF0000"/>
                </a:solidFill>
              </a:rPr>
              <a:t>天花板</a:t>
            </a:r>
            <a:r>
              <a:rPr lang="zh-CN" altLang="en-US" dirty="0"/>
              <a:t>」是一個網络流行語，用來</a:t>
            </a:r>
            <a:r>
              <a:rPr lang="zh-CN" altLang="en-US" dirty="0">
                <a:solidFill>
                  <a:srgbClr val="FF0000"/>
                </a:solidFill>
              </a:rPr>
              <a:t>形容</a:t>
            </a:r>
            <a:r>
              <a:rPr lang="zh-CN" altLang="en-US" dirty="0"/>
              <a:t>在某個方面做得最好的人。 比如「社交天花板」就是形容</a:t>
            </a:r>
            <a:r>
              <a:rPr lang="en-US" altLang="zh-CN" dirty="0"/>
              <a:t>......;</a:t>
            </a:r>
            <a:r>
              <a:rPr lang="zh-CN" altLang="en-US" dirty="0"/>
              <a:t>「歌手天花板」就是形容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FA44F-69DF-FE42-891E-82207C14DA76}"/>
              </a:ext>
            </a:extLst>
          </p:cNvPr>
          <p:cNvSpPr/>
          <p:nvPr/>
        </p:nvSpPr>
        <p:spPr>
          <a:xfrm>
            <a:off x="394496" y="3955180"/>
            <a:ext cx="2212531" cy="89871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FFA69-E85D-7B44-AAED-97D4569B6E63}"/>
              </a:ext>
            </a:extLst>
          </p:cNvPr>
          <p:cNvSpPr txBox="1"/>
          <p:nvPr/>
        </p:nvSpPr>
        <p:spPr>
          <a:xfrm>
            <a:off x="9119953" y="3204533"/>
            <a:ext cx="71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fierce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3792F-57F9-8348-BE6E-8E71965BA8F7}"/>
              </a:ext>
            </a:extLst>
          </p:cNvPr>
          <p:cNvSpPr txBox="1"/>
          <p:nvPr/>
        </p:nvSpPr>
        <p:spPr>
          <a:xfrm>
            <a:off x="7475428" y="3191298"/>
            <a:ext cx="132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E0D219-0F6A-1444-B889-8AE493ACEDCC}"/>
              </a:ext>
            </a:extLst>
          </p:cNvPr>
          <p:cNvSpPr txBox="1"/>
          <p:nvPr/>
        </p:nvSpPr>
        <p:spPr>
          <a:xfrm>
            <a:off x="7533484" y="2452914"/>
            <a:ext cx="236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jìng</a:t>
            </a:r>
            <a:r>
              <a:rPr lang="zh-CN" altLang="en-US" dirty="0"/>
              <a:t>  </a:t>
            </a:r>
            <a:r>
              <a:rPr lang="en-US" altLang="zh-CN" dirty="0" err="1"/>
              <a:t>zhēng</a:t>
            </a:r>
            <a:r>
              <a:rPr lang="zh-CN" altLang="en-US" dirty="0"/>
              <a:t>           </a:t>
            </a:r>
            <a:r>
              <a:rPr lang="en-US" altLang="zh-CN" dirty="0" err="1"/>
              <a:t>jī</a:t>
            </a:r>
            <a:r>
              <a:rPr lang="zh-CN" altLang="en-US" dirty="0"/>
              <a:t>     </a:t>
            </a:r>
            <a:r>
              <a:rPr lang="en-US" altLang="zh-CN" dirty="0" err="1"/>
              <a:t>liè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C0FD8-308E-9D40-890F-823C1C148985}"/>
              </a:ext>
            </a:extLst>
          </p:cNvPr>
          <p:cNvSpPr txBox="1"/>
          <p:nvPr/>
        </p:nvSpPr>
        <p:spPr>
          <a:xfrm>
            <a:off x="3004458" y="415513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mǒu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5D15-6D8F-594B-AB80-B4BCF7B28300}"/>
              </a:ext>
            </a:extLst>
          </p:cNvPr>
          <p:cNvSpPr txBox="1"/>
          <p:nvPr/>
        </p:nvSpPr>
        <p:spPr>
          <a:xfrm>
            <a:off x="3062514" y="4853894"/>
            <a:ext cx="100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certain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DA4BB9-90D1-DF44-A421-104874AC2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776" y="5817558"/>
            <a:ext cx="10287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生詞表二的生詞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C095-9024-CD4B-93E9-0C0C1E06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37" y="209603"/>
            <a:ext cx="11728554" cy="5957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(</a:t>
            </a:r>
            <a:r>
              <a:rPr lang="zh-CN" altLang="en-US" dirty="0"/>
              <a:t>點</a:t>
            </a:r>
            <a:r>
              <a:rPr lang="en-US" altLang="zh-CN" dirty="0"/>
              <a:t>)</a:t>
            </a:r>
            <a:r>
              <a:rPr lang="zh-CN" altLang="en-US" dirty="0"/>
              <a:t>外賣    </a:t>
            </a:r>
            <a:r>
              <a:rPr lang="en-US" altLang="zh-CN" dirty="0"/>
              <a:t>(</a:t>
            </a:r>
            <a:r>
              <a:rPr lang="zh-CN" altLang="en-US" dirty="0"/>
              <a:t>收</a:t>
            </a:r>
            <a:r>
              <a:rPr lang="en-US" altLang="zh-CN" dirty="0"/>
              <a:t>)</a:t>
            </a:r>
            <a:r>
              <a:rPr lang="zh-CN" altLang="en-US" dirty="0"/>
              <a:t> 快遞    程序員    外賣員    快遞員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A6E388-A258-5B4A-903E-31CF27645AB3}"/>
              </a:ext>
            </a:extLst>
          </p:cNvPr>
          <p:cNvSpPr txBox="1"/>
          <p:nvPr/>
        </p:nvSpPr>
        <p:spPr>
          <a:xfrm>
            <a:off x="3684914" y="2321004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027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B457F-87FB-2546-A876-1396EA1A9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39" y="300448"/>
            <a:ext cx="2288106" cy="390579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快遞
快遞員
外賣
外賣員   
程序員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F80E07-A5AA-E94A-85D3-CC021B82CA17}"/>
              </a:ext>
            </a:extLst>
          </p:cNvPr>
          <p:cNvSpPr txBox="1">
            <a:spLocks/>
          </p:cNvSpPr>
          <p:nvPr/>
        </p:nvSpPr>
        <p:spPr>
          <a:xfrm>
            <a:off x="4369596" y="300448"/>
            <a:ext cx="7822403" cy="4841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你在網上買的，然後送到你家的早飯、午飯或者晚飯
送外賣的人    
送到你家的你在網上買的東西   
送快遞的人
在電腦上寫代碼的人。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A5400A-DBD3-9A45-A711-BD991E7B62B9}"/>
              </a:ext>
            </a:extLst>
          </p:cNvPr>
          <p:cNvSpPr txBox="1"/>
          <p:nvPr/>
        </p:nvSpPr>
        <p:spPr>
          <a:xfrm>
            <a:off x="625163" y="42062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“碼農”</a:t>
            </a:r>
            <a:endParaRPr lang="en-US" sz="40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29FD07-D2F8-7841-BC84-7EC787EACD8B}"/>
              </a:ext>
            </a:extLst>
          </p:cNvPr>
          <p:cNvCxnSpPr/>
          <p:nvPr/>
        </p:nvCxnSpPr>
        <p:spPr>
          <a:xfrm flipH="1">
            <a:off x="2076994" y="822962"/>
            <a:ext cx="2259875" cy="1493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FF31C4-6E2C-914A-864B-99E3B83371C8}"/>
              </a:ext>
            </a:extLst>
          </p:cNvPr>
          <p:cNvCxnSpPr>
            <a:cxnSpLocks/>
          </p:cNvCxnSpPr>
          <p:nvPr/>
        </p:nvCxnSpPr>
        <p:spPr>
          <a:xfrm flipH="1">
            <a:off x="2229981" y="2247433"/>
            <a:ext cx="2231643" cy="84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45C78A-A272-7E4A-8541-15BB300C49E0}"/>
              </a:ext>
            </a:extLst>
          </p:cNvPr>
          <p:cNvCxnSpPr>
            <a:cxnSpLocks/>
          </p:cNvCxnSpPr>
          <p:nvPr/>
        </p:nvCxnSpPr>
        <p:spPr>
          <a:xfrm flipH="1" flipV="1">
            <a:off x="2076994" y="624191"/>
            <a:ext cx="2329877" cy="2527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289A8C-7CAB-EF44-9ADD-C7550595E131}"/>
              </a:ext>
            </a:extLst>
          </p:cNvPr>
          <p:cNvCxnSpPr>
            <a:cxnSpLocks/>
          </p:cNvCxnSpPr>
          <p:nvPr/>
        </p:nvCxnSpPr>
        <p:spPr>
          <a:xfrm flipH="1" flipV="1">
            <a:off x="2180864" y="1530849"/>
            <a:ext cx="2226007" cy="2347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0F116F-57A2-2447-AD23-6CA04A975530}"/>
              </a:ext>
            </a:extLst>
          </p:cNvPr>
          <p:cNvCxnSpPr>
            <a:cxnSpLocks/>
          </p:cNvCxnSpPr>
          <p:nvPr/>
        </p:nvCxnSpPr>
        <p:spPr>
          <a:xfrm flipH="1" flipV="1">
            <a:off x="2229981" y="3868176"/>
            <a:ext cx="2106888" cy="84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99D2327-1B4A-D44A-89FB-C6E5D0C40B44}"/>
              </a:ext>
            </a:extLst>
          </p:cNvPr>
          <p:cNvSpPr txBox="1"/>
          <p:nvPr/>
        </p:nvSpPr>
        <p:spPr>
          <a:xfrm>
            <a:off x="1088291" y="5414780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建議在此處插入兩張相關圖片，幫助學生理解碼農和農民的相似之處。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770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D5C3-C652-0448-BCAC-34EA2ED8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和你的同學聊一聊：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69A12-DA76-DC40-B6CC-3EFCDBCE0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222084"/>
          </a:xfrm>
        </p:spPr>
        <p:txBody>
          <a:bodyPr>
            <a:normAutofit/>
          </a:bodyPr>
          <a:lstStyle/>
          <a:p>
            <a:r>
              <a:rPr lang="zh-CN" altLang="en-US" dirty="0"/>
              <a:t>你常常</a:t>
            </a:r>
            <a:r>
              <a:rPr lang="zh-CN" altLang="en-US" dirty="0">
                <a:solidFill>
                  <a:srgbClr val="FF0000"/>
                </a:solidFill>
              </a:rPr>
              <a:t>點</a:t>
            </a:r>
            <a:r>
              <a:rPr lang="zh-CN" altLang="en-US" dirty="0"/>
              <a:t>外賣嗎？你一般會</a:t>
            </a:r>
            <a:r>
              <a:rPr lang="zh-CN" altLang="en-US" dirty="0">
                <a:solidFill>
                  <a:srgbClr val="FF0000"/>
                </a:solidFill>
              </a:rPr>
              <a:t>點</a:t>
            </a:r>
            <a:r>
              <a:rPr lang="zh-CN" altLang="en-US" dirty="0"/>
              <a:t>哪裡的</a:t>
            </a:r>
            <a:r>
              <a:rPr lang="zh-CN" altLang="en-US" dirty="0">
                <a:solidFill>
                  <a:srgbClr val="FF0000"/>
                </a:solidFill>
              </a:rPr>
              <a:t>外賣</a:t>
            </a:r>
            <a:r>
              <a:rPr lang="zh-CN" altLang="en-US" dirty="0"/>
              <a:t>？
你常常</a:t>
            </a:r>
            <a:r>
              <a:rPr lang="zh-CN" altLang="en-US" dirty="0">
                <a:solidFill>
                  <a:srgbClr val="FF0000"/>
                </a:solidFill>
              </a:rPr>
              <a:t>收</a:t>
            </a:r>
            <a:r>
              <a:rPr lang="zh-CN" altLang="en-US" dirty="0"/>
              <a:t>快遞嗎？快遞會送到你家門口嗎？
你做過外賣員、快遞員或者程序員嗎？
外賣員和快遞員在工作中可能會遇到什麼問題？
你覺得程序員的工作怎麼樣？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9FB7D-6EFC-CD49-B2A0-91F4B08CB4F4}"/>
              </a:ext>
            </a:extLst>
          </p:cNvPr>
          <p:cNvSpPr txBox="1"/>
          <p:nvPr/>
        </p:nvSpPr>
        <p:spPr>
          <a:xfrm>
            <a:off x="7458892" y="386660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2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EF4B-6AC3-E445-B4B6-399B4180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232" y="65313"/>
            <a:ext cx="2697765" cy="62440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交流 </a:t>
            </a:r>
            <a:br>
              <a:rPr lang="en-US" altLang="zh-CN" dirty="0"/>
            </a:br>
            <a:r>
              <a:rPr lang="zh-CN" altLang="en-US" dirty="0"/>
              <a:t>交談 </a:t>
            </a:r>
            <a:br>
              <a:rPr lang="en-US" altLang="zh-CN" dirty="0"/>
            </a:br>
            <a:r>
              <a:rPr lang="zh-CN" altLang="en-US" dirty="0"/>
              <a:t>交往 </a:t>
            </a:r>
            <a:br>
              <a:rPr lang="en-US" altLang="zh-CN" dirty="0"/>
            </a:br>
            <a:r>
              <a:rPr lang="zh-CN" altLang="en-US" dirty="0"/>
              <a:t>相處 </a:t>
            </a:r>
            <a:br>
              <a:rPr lang="en-US" altLang="zh-CN" dirty="0"/>
            </a:br>
            <a:r>
              <a:rPr lang="zh-CN" altLang="en-US" dirty="0"/>
              <a:t>獨處 擅長</a:t>
            </a:r>
            <a:r>
              <a:rPr lang="en-US" altLang="zh-CN" dirty="0"/>
              <a:t>+VO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CAB94-1CBA-B840-B13F-DB8450F049FC}"/>
              </a:ext>
            </a:extLst>
          </p:cNvPr>
          <p:cNvSpPr txBox="1"/>
          <p:nvPr/>
        </p:nvSpPr>
        <p:spPr>
          <a:xfrm>
            <a:off x="3299870" y="2537599"/>
            <a:ext cx="2239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interact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</a:p>
          <a:p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relationship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8F48-606A-E240-8C14-E184B056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456" y="306978"/>
            <a:ext cx="6888479" cy="62440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和別人說話、聊天
給別人寫信、發郵件、打電話等等
一個人待著，不和別人在一起
做什麼做得很好
你和同屋</a:t>
            </a:r>
            <a:r>
              <a:rPr lang="en-US" altLang="zh-CN" sz="3200" dirty="0"/>
              <a:t>____</a:t>
            </a:r>
            <a:r>
              <a:rPr lang="zh-CN" altLang="en-US" sz="3200" dirty="0"/>
              <a:t>得怎麼樣？
他們在</a:t>
            </a:r>
            <a:r>
              <a:rPr lang="en-US" altLang="zh-CN" sz="3200" dirty="0"/>
              <a:t>____</a:t>
            </a:r>
            <a:r>
              <a:rPr lang="zh-CN" altLang="en-US" sz="3200" dirty="0"/>
              <a:t>嗎？
他是一個社牛，很</a:t>
            </a:r>
            <a:r>
              <a:rPr lang="en-US" altLang="zh-CN" sz="3200" dirty="0"/>
              <a:t>____</a:t>
            </a:r>
            <a:r>
              <a:rPr lang="zh-CN" altLang="en-US" sz="3200" dirty="0"/>
              <a:t>跟別人交往。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84F662-ECC6-254C-87D7-4345D7D44F94}"/>
              </a:ext>
            </a:extLst>
          </p:cNvPr>
          <p:cNvSpPr txBox="1">
            <a:spLocks/>
          </p:cNvSpPr>
          <p:nvPr/>
        </p:nvSpPr>
        <p:spPr>
          <a:xfrm>
            <a:off x="-6603" y="783770"/>
            <a:ext cx="1528139" cy="2612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</a:rPr>
              <a:t>和</a:t>
            </a:r>
            <a:r>
              <a:rPr lang="en-US" altLang="zh-CN" dirty="0">
                <a:solidFill>
                  <a:schemeClr val="tx1"/>
                </a:solidFill>
                <a:highlight>
                  <a:srgbClr val="FFFF00"/>
                </a:highlight>
              </a:rPr>
              <a:t>…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138149B7-4DD8-D74C-81FB-653BA0E547CA}"/>
              </a:ext>
            </a:extLst>
          </p:cNvPr>
          <p:cNvSpPr/>
          <p:nvPr/>
        </p:nvSpPr>
        <p:spPr>
          <a:xfrm>
            <a:off x="1280159" y="783770"/>
            <a:ext cx="724703" cy="29913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6CED132-D682-4D49-9F9A-640E4AFC98B1}"/>
              </a:ext>
            </a:extLst>
          </p:cNvPr>
          <p:cNvSpPr/>
          <p:nvPr/>
        </p:nvSpPr>
        <p:spPr>
          <a:xfrm>
            <a:off x="3124823" y="2680093"/>
            <a:ext cx="243062" cy="3812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4CD71B-6EF6-154C-B26B-39FEE8240173}"/>
              </a:ext>
            </a:extLst>
          </p:cNvPr>
          <p:cNvSpPr txBox="1"/>
          <p:nvPr/>
        </p:nvSpPr>
        <p:spPr>
          <a:xfrm>
            <a:off x="3299870" y="3550702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spen</a:t>
            </a:r>
            <a:r>
              <a:rPr lang="en-US" altLang="zh-CN" dirty="0"/>
              <a:t>d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</a:p>
          <a:p>
            <a:r>
              <a:rPr lang="en-US" altLang="zh-CN" dirty="0"/>
              <a:t>get</a:t>
            </a:r>
            <a:r>
              <a:rPr lang="zh-CN" altLang="en-US" dirty="0"/>
              <a:t> </a:t>
            </a:r>
            <a:r>
              <a:rPr lang="en-US" altLang="zh-CN" dirty="0"/>
              <a:t>along</a:t>
            </a:r>
            <a:endParaRPr lang="en-US" dirty="0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EE5F0E40-40A6-F541-AE53-E19B593316BC}"/>
              </a:ext>
            </a:extLst>
          </p:cNvPr>
          <p:cNvSpPr/>
          <p:nvPr/>
        </p:nvSpPr>
        <p:spPr>
          <a:xfrm>
            <a:off x="3124823" y="3693196"/>
            <a:ext cx="243062" cy="3812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F4661E-D61C-FF49-BC99-55B8866AB2EB}"/>
              </a:ext>
            </a:extLst>
          </p:cNvPr>
          <p:cNvCxnSpPr>
            <a:cxnSpLocks/>
          </p:cNvCxnSpPr>
          <p:nvPr/>
        </p:nvCxnSpPr>
        <p:spPr>
          <a:xfrm flipH="1" flipV="1">
            <a:off x="3124823" y="871980"/>
            <a:ext cx="2328633" cy="73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9FF977-68F7-A24C-A16C-04006D5C5CFE}"/>
              </a:ext>
            </a:extLst>
          </p:cNvPr>
          <p:cNvCxnSpPr>
            <a:cxnSpLocks/>
          </p:cNvCxnSpPr>
          <p:nvPr/>
        </p:nvCxnSpPr>
        <p:spPr>
          <a:xfrm flipH="1">
            <a:off x="3159202" y="783770"/>
            <a:ext cx="2294254" cy="1090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E91A6E-BDDE-8E40-9B4D-FF6E08675546}"/>
              </a:ext>
            </a:extLst>
          </p:cNvPr>
          <p:cNvCxnSpPr>
            <a:cxnSpLocks/>
          </p:cNvCxnSpPr>
          <p:nvPr/>
        </p:nvCxnSpPr>
        <p:spPr>
          <a:xfrm flipH="1">
            <a:off x="3124823" y="2537599"/>
            <a:ext cx="2392545" cy="225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2EBADE-16B5-5E4C-A2E0-B4862C4BCF57}"/>
              </a:ext>
            </a:extLst>
          </p:cNvPr>
          <p:cNvCxnSpPr>
            <a:cxnSpLocks/>
          </p:cNvCxnSpPr>
          <p:nvPr/>
        </p:nvCxnSpPr>
        <p:spPr>
          <a:xfrm flipH="1">
            <a:off x="2978331" y="3396340"/>
            <a:ext cx="2588364" cy="2196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FCA0E4E-53BF-274D-BBA9-39EE2AD57267}"/>
              </a:ext>
            </a:extLst>
          </p:cNvPr>
          <p:cNvSpPr txBox="1"/>
          <p:nvPr/>
        </p:nvSpPr>
        <p:spPr>
          <a:xfrm>
            <a:off x="7537241" y="37820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相處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20138E-BF30-E44A-BD1B-A758FD6B3518}"/>
              </a:ext>
            </a:extLst>
          </p:cNvPr>
          <p:cNvSpPr txBox="1"/>
          <p:nvPr/>
        </p:nvSpPr>
        <p:spPr>
          <a:xfrm>
            <a:off x="7186856" y="461328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交往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2243B3-C9BE-A34B-A96D-34FEEDD9422F}"/>
              </a:ext>
            </a:extLst>
          </p:cNvPr>
          <p:cNvSpPr txBox="1"/>
          <p:nvPr/>
        </p:nvSpPr>
        <p:spPr>
          <a:xfrm>
            <a:off x="9231915" y="5491252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擅長</a:t>
            </a:r>
            <a:endParaRPr lang="en-US" sz="3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4D63C0-0217-794F-A21A-8A2DA852AAE0}"/>
              </a:ext>
            </a:extLst>
          </p:cNvPr>
          <p:cNvSpPr txBox="1"/>
          <p:nvPr/>
        </p:nvSpPr>
        <p:spPr>
          <a:xfrm>
            <a:off x="9073718" y="4600759"/>
            <a:ext cx="2700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此處插入一張情侶交往交往的圖片</a:t>
            </a:r>
            <a:endParaRPr lang="en-US" sz="22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89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0A7C-3431-8D43-8F7C-1063A9E9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020" y="115007"/>
            <a:ext cx="11559080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交往     交流    交談    獨處    相處    擅長</a:t>
            </a:r>
            <a:r>
              <a:rPr lang="en-US" altLang="zh-CN" dirty="0"/>
              <a:t>+</a:t>
            </a:r>
            <a:r>
              <a:rPr lang="en-US" dirty="0"/>
              <a:t>VO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421B7F-0209-FF4A-B91C-2786F93FF7C0}"/>
              </a:ext>
            </a:extLst>
          </p:cNvPr>
          <p:cNvSpPr txBox="1"/>
          <p:nvPr/>
        </p:nvSpPr>
        <p:spPr>
          <a:xfrm>
            <a:off x="3684914" y="2321004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582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2E01-F503-9443-85B1-4D05F723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對</a:t>
            </a:r>
            <a:r>
              <a:rPr lang="en-US" altLang="zh-CN" dirty="0"/>
              <a:t>... </a:t>
            </a:r>
            <a:r>
              <a:rPr lang="zh-CN" altLang="en-US" dirty="0">
                <a:solidFill>
                  <a:srgbClr val="FF0000"/>
                </a:solidFill>
              </a:rPr>
              <a:t>感到</a:t>
            </a:r>
            <a:r>
              <a:rPr lang="zh-CN" altLang="en-US" dirty="0"/>
              <a:t>恐懼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22EC2-7CE8-E543-B16B-F30719024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090" y="316086"/>
            <a:ext cx="6096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/>
              <a:t>      「社牛」一般用來</a:t>
            </a:r>
            <a:r>
              <a:rPr lang="zh-CN" altLang="en-US" dirty="0">
                <a:solidFill>
                  <a:srgbClr val="FF0000"/>
                </a:solidFill>
              </a:rPr>
              <a:t>形容</a:t>
            </a:r>
            <a:r>
              <a:rPr lang="zh-CN" altLang="en-US" dirty="0"/>
              <a:t>很</a:t>
            </a:r>
            <a:r>
              <a:rPr lang="zh-CN" altLang="en-US" dirty="0">
                <a:solidFill>
                  <a:srgbClr val="FF0000"/>
                </a:solidFill>
              </a:rPr>
              <a:t>擅長</a:t>
            </a:r>
            <a:r>
              <a:rPr lang="en-US" altLang="zh-CN" dirty="0"/>
              <a:t>...... </a:t>
            </a:r>
            <a:r>
              <a:rPr lang="zh-CN" altLang="en-US" dirty="0"/>
              <a:t>，</a:t>
            </a:r>
            <a:r>
              <a:rPr lang="en-US" altLang="zh-CN" dirty="0"/>
              <a:t>...... </a:t>
            </a:r>
            <a:r>
              <a:rPr lang="zh-CN" altLang="en-US" dirty="0"/>
              <a:t>很強的人，說白了就是</a:t>
            </a:r>
            <a:r>
              <a:rPr lang="en-US" altLang="zh-CN" dirty="0"/>
              <a:t>......</a:t>
            </a:r>
            <a:r>
              <a:rPr lang="zh-CN" altLang="en-US" dirty="0"/>
              <a:t>。 如果一個人比社牛還牛，就可以用</a:t>
            </a:r>
            <a:r>
              <a:rPr lang="en-US" altLang="zh-CN" dirty="0"/>
              <a:t>...... </a:t>
            </a:r>
            <a:r>
              <a:rPr lang="zh-CN" altLang="en-US" dirty="0"/>
              <a:t>來形容他。
      「社恐」本來是一個</a:t>
            </a:r>
            <a:r>
              <a:rPr lang="zh-CN" altLang="en-US" dirty="0">
                <a:solidFill>
                  <a:srgbClr val="FF0000"/>
                </a:solidFill>
              </a:rPr>
              <a:t>心理學術語</a:t>
            </a:r>
            <a:r>
              <a:rPr lang="zh-CN" altLang="en-US" dirty="0"/>
              <a:t>，現在成了網络流行語，用來形容</a:t>
            </a:r>
            <a:r>
              <a:rPr lang="en-US" altLang="zh-CN" dirty="0"/>
              <a:t>...... </a:t>
            </a:r>
            <a:r>
              <a:rPr lang="zh-CN" altLang="en-US" dirty="0"/>
              <a:t>的人，</a:t>
            </a:r>
            <a:r>
              <a:rPr lang="en-US" altLang="zh-CN" dirty="0"/>
              <a:t>...... </a:t>
            </a:r>
            <a:r>
              <a:rPr lang="zh-CN" altLang="en-US" dirty="0"/>
              <a:t>，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C8EC6-2714-E44A-9CAE-B69D3FA8D287}"/>
              </a:ext>
            </a:extLst>
          </p:cNvPr>
          <p:cNvSpPr txBox="1"/>
          <p:nvPr/>
        </p:nvSpPr>
        <p:spPr>
          <a:xfrm>
            <a:off x="463446" y="5926361"/>
            <a:ext cx="62889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你會對什麼感到恐懼？為什麼？</a:t>
            </a:r>
            <a:endParaRPr lang="en-US" sz="3400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3A9B7D-CC0A-D543-A38B-C4F540F6ABBA}"/>
              </a:ext>
            </a:extLst>
          </p:cNvPr>
          <p:cNvSpPr txBox="1"/>
          <p:nvPr/>
        </p:nvSpPr>
        <p:spPr>
          <a:xfrm>
            <a:off x="1242944" y="2017258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建議在此插入兩張圖片，直觀對比社牛和社恐。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55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6F3C-E10B-7D41-B10C-F9FB2AC93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84232"/>
            <a:ext cx="10515600" cy="882907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描述 </a:t>
            </a:r>
            <a:r>
              <a:rPr lang="en-US" altLang="zh-CN" dirty="0"/>
              <a:t>(</a:t>
            </a:r>
            <a:r>
              <a:rPr lang="zh-CN" altLang="en-US" dirty="0"/>
              <a:t>一個人、一件事情、一個東西</a:t>
            </a:r>
            <a:r>
              <a:rPr lang="en-US" altLang="zh-CN" dirty="0"/>
              <a:t>)</a:t>
            </a:r>
            <a:r>
              <a:rPr lang="zh-CN" altLang="en-US" dirty="0"/>
              <a:t>     </a:t>
            </a:r>
            <a:br>
              <a:rPr lang="en-US" altLang="zh-CN" dirty="0"/>
            </a:br>
            <a:r>
              <a:rPr lang="zh-CN" altLang="en-US" dirty="0"/>
              <a:t>形容 </a:t>
            </a:r>
            <a:r>
              <a:rPr lang="en-US" altLang="zh-CN" dirty="0"/>
              <a:t>(</a:t>
            </a:r>
            <a:r>
              <a:rPr lang="zh-CN" altLang="en-US" dirty="0"/>
              <a:t>人、</a:t>
            </a:r>
            <a:r>
              <a:rPr lang="en-US" altLang="zh-CN" dirty="0"/>
              <a:t>+metaphor)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73EB-3A8B-364E-AB29-EA291862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5" y="1707106"/>
            <a:ext cx="11491487" cy="5029745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如果一個人用「社牛」來</a:t>
            </a:r>
            <a:r>
              <a:rPr lang="zh-CN" altLang="en-US" dirty="0">
                <a:solidFill>
                  <a:srgbClr val="FF0000"/>
                </a:solidFill>
              </a:rPr>
              <a:t>形容</a:t>
            </a:r>
            <a:r>
              <a:rPr lang="zh-CN" altLang="en-US" dirty="0"/>
              <a:t>自己，那麼他是一個什麼樣的人？（擅長、交往、和</a:t>
            </a:r>
            <a:r>
              <a:rPr lang="en-US" altLang="zh-CN" dirty="0"/>
              <a:t>... </a:t>
            </a:r>
            <a:r>
              <a:rPr lang="zh-CN" altLang="en-US" dirty="0"/>
              <a:t>套近乎）
「社恐」常常被用來形容</a:t>
            </a:r>
            <a:r>
              <a:rPr lang="en-US" altLang="zh-CN" dirty="0"/>
              <a:t>...... </a:t>
            </a:r>
            <a:r>
              <a:rPr lang="zh-CN" altLang="en-US" dirty="0"/>
              <a:t>的人。
請你</a:t>
            </a:r>
            <a:r>
              <a:rPr lang="zh-CN" altLang="en-US" dirty="0">
                <a:solidFill>
                  <a:srgbClr val="FF0000"/>
                </a:solidFill>
              </a:rPr>
              <a:t>描述</a:t>
            </a:r>
            <a:r>
              <a:rPr lang="zh-CN" altLang="en-US" dirty="0"/>
              <a:t>一下你的大學生活。 （例如你每天做什麼，你喜歡什麼，不喜歡什麼等等）
中國人常用「千軍萬馬過獨木橋」來</a:t>
            </a:r>
            <a:r>
              <a:rPr lang="en-US" altLang="zh-CN" dirty="0"/>
              <a:t>____</a:t>
            </a:r>
            <a:r>
              <a:rPr lang="zh-CN" altLang="en-US" dirty="0"/>
              <a:t>高考。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生詞表一的生詞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37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67E2-7769-0542-B018-6BF72E94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給</a:t>
            </a:r>
            <a:r>
              <a:rPr lang="en-US" altLang="zh-CN" dirty="0"/>
              <a:t>... </a:t>
            </a:r>
            <a:r>
              <a:rPr lang="zh-CN" altLang="en-US" dirty="0"/>
              <a:t>貼標籤          給</a:t>
            </a:r>
            <a:r>
              <a:rPr lang="en-US" altLang="zh-CN" dirty="0"/>
              <a:t>... </a:t>
            </a:r>
            <a:r>
              <a:rPr lang="zh-CN" altLang="en-US" dirty="0"/>
              <a:t>貼上了</a:t>
            </a:r>
            <a:r>
              <a:rPr lang="en-US" altLang="zh-CN" dirty="0"/>
              <a:t>... </a:t>
            </a:r>
            <a:r>
              <a:rPr lang="zh-CN" altLang="en-US" dirty="0"/>
              <a:t>的標籤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070D-85A2-8544-A972-6F2A8DD7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10" y="1298882"/>
            <a:ext cx="6221435" cy="1881600"/>
          </a:xfrm>
        </p:spPr>
        <p:txBody>
          <a:bodyPr/>
          <a:lstStyle/>
          <a:p>
            <a:r>
              <a:rPr lang="zh-CN" altLang="en-US" dirty="0"/>
              <a:t>中國人常常會給程序員貼上什麼樣的標籤？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110D23C-4DFC-6B47-9992-3562BB7E54E7}"/>
              </a:ext>
            </a:extLst>
          </p:cNvPr>
          <p:cNvSpPr txBox="1">
            <a:spLocks/>
          </p:cNvSpPr>
          <p:nvPr/>
        </p:nvSpPr>
        <p:spPr>
          <a:xfrm>
            <a:off x="463446" y="3677519"/>
            <a:ext cx="4056303" cy="4982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中國人常常會給快遞員貼上什麼樣的標籤？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0DC513C-ABC2-244B-B0A0-5B8FA05D6CEC}"/>
              </a:ext>
            </a:extLst>
          </p:cNvPr>
          <p:cNvSpPr txBox="1">
            <a:spLocks/>
          </p:cNvSpPr>
          <p:nvPr/>
        </p:nvSpPr>
        <p:spPr>
          <a:xfrm>
            <a:off x="6642545" y="5484014"/>
            <a:ext cx="5325417" cy="18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dirty="0"/>
              <a:t>你會給自己貼上什麼樣的標籤？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0D8C81-7B22-FB42-8467-F7FC57524F90}"/>
              </a:ext>
            </a:extLst>
          </p:cNvPr>
          <p:cNvSpPr txBox="1"/>
          <p:nvPr/>
        </p:nvSpPr>
        <p:spPr>
          <a:xfrm>
            <a:off x="6851183" y="1598147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建議在此插入相關圖片，請學生根據圖片回答問題。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5E5D4-9280-6843-99B2-FC9B8EDF1F92}"/>
              </a:ext>
            </a:extLst>
          </p:cNvPr>
          <p:cNvSpPr txBox="1"/>
          <p:nvPr/>
        </p:nvSpPr>
        <p:spPr>
          <a:xfrm>
            <a:off x="4519749" y="4081334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建議在此插入相關圖片，請學生根據圖片回答問題。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0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A3C7-8540-F74E-A7F6-F9529691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10" y="397565"/>
            <a:ext cx="1661917" cy="553940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安排 相親 姑娘 主動</a:t>
            </a:r>
            <a:br>
              <a:rPr lang="zh-CN" altLang="en-US" dirty="0"/>
            </a:br>
            <a:r>
              <a:rPr lang="zh-CN" altLang="en-US" dirty="0"/>
              <a:t>尷尬場合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1C45F8-440A-1F42-9729-15ACB852DCED}"/>
              </a:ext>
            </a:extLst>
          </p:cNvPr>
          <p:cNvSpPr txBox="1">
            <a:spLocks/>
          </p:cNvSpPr>
          <p:nvPr/>
        </p:nvSpPr>
        <p:spPr>
          <a:xfrm>
            <a:off x="3246045" y="397565"/>
            <a:ext cx="9290512" cy="5766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兩個人見面、約會，如果合適就可能結婚
打算（讓別人）做什麼
地方</a:t>
            </a:r>
            <a:r>
              <a:rPr lang="en-US" altLang="zh-CN" dirty="0"/>
              <a:t>+</a:t>
            </a:r>
            <a:r>
              <a:rPr lang="zh-CN" altLang="en-US" dirty="0"/>
              <a:t>情況
女孩子、女性
不是別人讓你做你才做，而是自己開始做。
覺得很不好意思、很不舒服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D99FEE-003B-0E4F-81BD-A61C63C2D2AF}"/>
              </a:ext>
            </a:extLst>
          </p:cNvPr>
          <p:cNvCxnSpPr>
            <a:cxnSpLocks/>
          </p:cNvCxnSpPr>
          <p:nvPr/>
        </p:nvCxnSpPr>
        <p:spPr>
          <a:xfrm flipH="1">
            <a:off x="1557001" y="2804825"/>
            <a:ext cx="1751792" cy="270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6390A7-903C-2344-9267-8BD1919E29D7}"/>
              </a:ext>
            </a:extLst>
          </p:cNvPr>
          <p:cNvCxnSpPr>
            <a:cxnSpLocks/>
          </p:cNvCxnSpPr>
          <p:nvPr/>
        </p:nvCxnSpPr>
        <p:spPr>
          <a:xfrm flipH="1" flipV="1">
            <a:off x="1530965" y="2920340"/>
            <a:ext cx="1754836" cy="79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5A0A0E-181F-974A-A9BC-1A315FE170C2}"/>
              </a:ext>
            </a:extLst>
          </p:cNvPr>
          <p:cNvCxnSpPr>
            <a:cxnSpLocks/>
          </p:cNvCxnSpPr>
          <p:nvPr/>
        </p:nvCxnSpPr>
        <p:spPr>
          <a:xfrm flipH="1" flipV="1">
            <a:off x="1491209" y="1035658"/>
            <a:ext cx="1754836" cy="79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553DC7-3AF1-2249-A4F7-9CACDA28982D}"/>
              </a:ext>
            </a:extLst>
          </p:cNvPr>
          <p:cNvCxnSpPr>
            <a:cxnSpLocks/>
          </p:cNvCxnSpPr>
          <p:nvPr/>
        </p:nvCxnSpPr>
        <p:spPr>
          <a:xfrm flipH="1" flipV="1">
            <a:off x="1530965" y="3710610"/>
            <a:ext cx="1754836" cy="83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FBD714-FE2C-BD4B-95F5-A3C66C8FC6B8}"/>
              </a:ext>
            </a:extLst>
          </p:cNvPr>
          <p:cNvCxnSpPr>
            <a:cxnSpLocks/>
          </p:cNvCxnSpPr>
          <p:nvPr/>
        </p:nvCxnSpPr>
        <p:spPr>
          <a:xfrm flipH="1" flipV="1">
            <a:off x="1553957" y="4689507"/>
            <a:ext cx="1754836" cy="83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CDFF5CE-164D-0145-97C3-05EE966C75F0}"/>
              </a:ext>
            </a:extLst>
          </p:cNvPr>
          <p:cNvCxnSpPr>
            <a:cxnSpLocks/>
          </p:cNvCxnSpPr>
          <p:nvPr/>
        </p:nvCxnSpPr>
        <p:spPr>
          <a:xfrm flipH="1">
            <a:off x="1683365" y="1035658"/>
            <a:ext cx="1562680" cy="1044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5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A8F5E5-2B54-4449-89FA-3C7FFC467F1D}"/>
              </a:ext>
            </a:extLst>
          </p:cNvPr>
          <p:cNvSpPr txBox="1"/>
          <p:nvPr/>
        </p:nvSpPr>
        <p:spPr>
          <a:xfrm>
            <a:off x="4322618" y="260523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建議在此插入和相親，相親角相關的圖片或者短視頻，老師根據圖片提問，請學生用相關生詞回答問題。</a:t>
            </a:r>
            <a:endParaRPr lang="en-US" sz="2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5525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A295-9E93-E54D-9505-7CCFB1F4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339F84-B2E7-F64E-A94D-4900A21A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403" y="2406626"/>
            <a:ext cx="5775889" cy="22380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2600" dirty="0">
                <a:ea typeface="SimSun" panose="02010600030101010101" pitchFamily="2" charset="-122"/>
              </a:rPr>
              <a:t>請學生觀看紀錄片</a:t>
            </a:r>
            <a:r>
              <a:rPr lang="en-US" altLang="zh-CN" sz="2600" dirty="0">
                <a:ea typeface="SimSun" panose="02010600030101010101" pitchFamily="2" charset="-122"/>
              </a:rPr>
              <a:t>《</a:t>
            </a:r>
            <a:r>
              <a:rPr lang="zh-CN" altLang="en-US" sz="2600" dirty="0">
                <a:ea typeface="SimSun" panose="02010600030101010101" pitchFamily="2" charset="-122"/>
              </a:rPr>
              <a:t>大齡剩女</a:t>
            </a:r>
            <a:r>
              <a:rPr lang="en-US" altLang="zh-CN" sz="2600" dirty="0">
                <a:ea typeface="SimSun" panose="02010600030101010101" pitchFamily="2" charset="-122"/>
              </a:rPr>
              <a:t>》</a:t>
            </a:r>
            <a:r>
              <a:rPr lang="zh-CN" altLang="en-US" sz="2600" dirty="0">
                <a:ea typeface="SimSun" panose="02010600030101010101" pitchFamily="2" charset="-122"/>
              </a:rPr>
              <a:t>（</a:t>
            </a:r>
            <a:r>
              <a:rPr lang="en-US" sz="2600" dirty="0">
                <a:ea typeface="SimSun" panose="02010600030101010101" pitchFamily="2" charset="-122"/>
              </a:rPr>
              <a:t>https://</a:t>
            </a:r>
            <a:r>
              <a:rPr lang="en-US" sz="2600" dirty="0" err="1">
                <a:ea typeface="SimSun" panose="02010600030101010101" pitchFamily="2" charset="-122"/>
              </a:rPr>
              <a:t>www.bilibili.com</a:t>
            </a:r>
            <a:r>
              <a:rPr lang="en-US" sz="2600" dirty="0">
                <a:ea typeface="SimSun" panose="02010600030101010101" pitchFamily="2" charset="-122"/>
              </a:rPr>
              <a:t>/video/BV1mg4y1z7A5/）0</a:t>
            </a:r>
            <a:r>
              <a:rPr lang="en-US" altLang="zh-CN" sz="2600" dirty="0">
                <a:ea typeface="SimSun" panose="02010600030101010101" pitchFamily="2" charset="-122"/>
              </a:rPr>
              <a:t>:</a:t>
            </a:r>
            <a:r>
              <a:rPr lang="en-US" sz="2600" dirty="0">
                <a:ea typeface="SimSun" panose="02010600030101010101" pitchFamily="2" charset="-122"/>
              </a:rPr>
              <a:t>37</a:t>
            </a:r>
            <a:r>
              <a:rPr lang="en-US" altLang="zh-CN" sz="2600" dirty="0">
                <a:ea typeface="SimSun" panose="02010600030101010101" pitchFamily="2" charset="-122"/>
              </a:rPr>
              <a:t>:</a:t>
            </a:r>
            <a:r>
              <a:rPr lang="en-US" sz="2600" dirty="0">
                <a:ea typeface="SimSun" panose="02010600030101010101" pitchFamily="2" charset="-122"/>
              </a:rPr>
              <a:t>39-0</a:t>
            </a:r>
            <a:r>
              <a:rPr lang="en-US" altLang="zh-CN" sz="2600" dirty="0">
                <a:ea typeface="SimSun" panose="02010600030101010101" pitchFamily="2" charset="-122"/>
              </a:rPr>
              <a:t>:</a:t>
            </a:r>
            <a:r>
              <a:rPr lang="en-US" sz="2600" dirty="0">
                <a:ea typeface="SimSun" panose="02010600030101010101" pitchFamily="2" charset="-122"/>
              </a:rPr>
              <a:t>41</a:t>
            </a:r>
            <a:r>
              <a:rPr lang="en-US" altLang="zh-CN" sz="2600" dirty="0">
                <a:ea typeface="SimSun" panose="02010600030101010101" pitchFamily="2" charset="-122"/>
              </a:rPr>
              <a:t>:</a:t>
            </a:r>
            <a:r>
              <a:rPr lang="en-US" sz="2600" dirty="0">
                <a:ea typeface="SimSun" panose="02010600030101010101" pitchFamily="2" charset="-122"/>
              </a:rPr>
              <a:t>16 </a:t>
            </a:r>
            <a:r>
              <a:rPr lang="zh-CN" altLang="en-US" sz="2600" dirty="0">
                <a:ea typeface="SimSun" panose="02010600030101010101" pitchFamily="2" charset="-122"/>
              </a:rPr>
              <a:t>這一段中的部分內容，然後請學生回答下一頁的問題。</a:t>
            </a:r>
            <a:endParaRPr lang="en-US" sz="26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0092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0A3F-33AE-6647-A488-00B9FD07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安排    相親    姑娘    主動    尷尬    場合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504A-CDFB-084D-96AD-BCA4E97F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7" y="1087276"/>
            <a:ext cx="11728554" cy="2341724"/>
          </a:xfrm>
        </p:spPr>
        <p:txBody>
          <a:bodyPr>
            <a:noAutofit/>
          </a:bodyPr>
          <a:lstStyle/>
          <a:p>
            <a:r>
              <a:rPr lang="zh-CN" altLang="en-US" sz="3400" dirty="0"/>
              <a:t>你覺得相親是一個</a:t>
            </a:r>
            <a:r>
              <a:rPr lang="zh-CN" altLang="en-US" sz="3400" dirty="0">
                <a:solidFill>
                  <a:srgbClr val="FF0000"/>
                </a:solidFill>
              </a:rPr>
              <a:t>尷尬</a:t>
            </a:r>
            <a:r>
              <a:rPr lang="zh-CN" altLang="en-US" sz="3400" dirty="0"/>
              <a:t>的</a:t>
            </a:r>
            <a:r>
              <a:rPr lang="zh-CN" altLang="en-US" sz="3400" dirty="0">
                <a:solidFill>
                  <a:srgbClr val="FF0000"/>
                </a:solidFill>
              </a:rPr>
              <a:t>場合</a:t>
            </a:r>
            <a:r>
              <a:rPr lang="zh-CN" altLang="en-US" sz="3400" dirty="0"/>
              <a:t>嗎？為什麼？
他們兩個人相親的時候誰比較</a:t>
            </a:r>
            <a:r>
              <a:rPr lang="zh-CN" altLang="en-US" sz="3400" dirty="0">
                <a:solidFill>
                  <a:srgbClr val="FF0000"/>
                </a:solidFill>
              </a:rPr>
              <a:t>主動</a:t>
            </a:r>
            <a:r>
              <a:rPr lang="zh-CN" altLang="en-US" sz="3400" dirty="0"/>
              <a:t>？是</a:t>
            </a:r>
            <a:r>
              <a:rPr lang="zh-CN" altLang="en-US" sz="3400" dirty="0">
                <a:solidFill>
                  <a:srgbClr val="FF0000"/>
                </a:solidFill>
              </a:rPr>
              <a:t>姑娘</a:t>
            </a:r>
            <a:r>
              <a:rPr lang="zh-CN" altLang="en-US" sz="3400" dirty="0"/>
              <a:t>還是小夥子？</a:t>
            </a:r>
            <a:endParaRPr lang="en-US" altLang="zh-CN" sz="3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27753B-EB9F-B544-9AED-B7D65A2493A8}"/>
              </a:ext>
            </a:extLst>
          </p:cNvPr>
          <p:cNvSpPr txBox="1">
            <a:spLocks/>
          </p:cNvSpPr>
          <p:nvPr/>
        </p:nvSpPr>
        <p:spPr>
          <a:xfrm>
            <a:off x="345477" y="3017002"/>
            <a:ext cx="11687497" cy="2753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如果你到了</a:t>
            </a:r>
            <a:r>
              <a:rPr lang="en-US" altLang="zh-CN" dirty="0"/>
              <a:t>30</a:t>
            </a:r>
            <a:r>
              <a:rPr lang="zh-CN" altLang="en-US" dirty="0"/>
              <a:t>歲還沒結婚，你的父母會給你</a:t>
            </a:r>
            <a:r>
              <a:rPr lang="zh-CN" altLang="en-US" dirty="0">
                <a:solidFill>
                  <a:srgbClr val="FF0000"/>
                </a:solidFill>
              </a:rPr>
              <a:t>安排相親</a:t>
            </a:r>
            <a:r>
              <a:rPr lang="zh-CN" altLang="en-US" dirty="0"/>
              <a:t>嗎？你會去父母安排的相親嗎？為什麼？
如果你有喜歡的小夥子或者姑娘，你會</a:t>
            </a:r>
            <a:r>
              <a:rPr lang="zh-CN" altLang="en-US" dirty="0">
                <a:solidFill>
                  <a:srgbClr val="FF0000"/>
                </a:solidFill>
              </a:rPr>
              <a:t>主動</a:t>
            </a:r>
            <a:r>
              <a:rPr lang="zh-CN" altLang="en-US" dirty="0"/>
              <a:t>去追她</a:t>
            </a:r>
            <a:r>
              <a:rPr lang="en-US" altLang="zh-CN" dirty="0"/>
              <a:t>/</a:t>
            </a:r>
            <a:r>
              <a:rPr lang="zh-CN" altLang="en-US" dirty="0"/>
              <a:t>他嗎？</a:t>
            </a:r>
            <a:endParaRPr lang="en-US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508819-B752-374F-A1E0-845AE0FD5509}"/>
              </a:ext>
            </a:extLst>
          </p:cNvPr>
          <p:cNvSpPr txBox="1"/>
          <p:nvPr/>
        </p:nvSpPr>
        <p:spPr>
          <a:xfrm>
            <a:off x="9766695" y="547749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zhuī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24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7FAF-CA41-F244-B19E-A14DC3CB7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38" y="921611"/>
            <a:ext cx="2440392" cy="1658954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zh-CN" altLang="en-US" dirty="0"/>
              <a:t>沉默寡言 悶葫蘆</a:t>
            </a:r>
            <a:br>
              <a:rPr lang="zh-CN" altLang="en-US" dirty="0"/>
            </a:br>
            <a:r>
              <a:rPr lang="zh-CN" altLang="en-US" dirty="0"/>
              <a:t>實在</a:t>
            </a:r>
            <a:br>
              <a:rPr lang="en-US" altLang="zh-CN" dirty="0"/>
            </a:br>
            <a:r>
              <a:rPr lang="zh-CN" altLang="en-US" dirty="0"/>
              <a:t>繼續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AD10D-947F-514B-B8D9-131E1FDA4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41" y="3429000"/>
            <a:ext cx="11872717" cy="27190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/>
              <a:t>我很不喜歡父母</a:t>
            </a:r>
            <a:r>
              <a:rPr lang="en-US" altLang="zh-CN" dirty="0"/>
              <a:t>____</a:t>
            </a:r>
            <a:r>
              <a:rPr lang="zh-CN" altLang="en-US" dirty="0"/>
              <a:t>的相親。 我覺得這種相親場合特別</a:t>
            </a:r>
            <a:r>
              <a:rPr lang="en-US" altLang="zh-CN" dirty="0"/>
              <a:t>____</a:t>
            </a:r>
            <a:r>
              <a:rPr lang="zh-CN" altLang="en-US" dirty="0"/>
              <a:t>。 如果遇到了沉默寡言的人，我就更覺得</a:t>
            </a:r>
            <a:r>
              <a:rPr lang="en-US" altLang="zh-CN" dirty="0"/>
              <a:t>____</a:t>
            </a:r>
            <a:r>
              <a:rPr lang="zh-CN" altLang="en-US" dirty="0"/>
              <a:t>了，因為在這種時候我常常要</a:t>
            </a:r>
            <a:r>
              <a:rPr lang="en-US" altLang="zh-CN" dirty="0"/>
              <a:t>_____</a:t>
            </a:r>
            <a:r>
              <a:rPr lang="zh-CN" altLang="en-US" dirty="0"/>
              <a:t>和他說話，但有時我</a:t>
            </a:r>
            <a:r>
              <a:rPr lang="en-US" altLang="zh-CN" dirty="0"/>
              <a:t>____</a:t>
            </a:r>
            <a:r>
              <a:rPr lang="zh-CN" altLang="en-US" dirty="0"/>
              <a:t>不知道應該說什麼。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B08A0E-6B1C-B348-8D55-425931A1BE14}"/>
              </a:ext>
            </a:extLst>
          </p:cNvPr>
          <p:cNvSpPr txBox="1">
            <a:spLocks/>
          </p:cNvSpPr>
          <p:nvPr/>
        </p:nvSpPr>
        <p:spPr>
          <a:xfrm>
            <a:off x="2706130" y="196946"/>
            <a:ext cx="9720649" cy="3108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說話說得很少，不常常說話
沉默寡言的人，很少告訴別人自己的感覺、想法的人
真的</a:t>
            </a:r>
            <a:r>
              <a:rPr lang="en-US" altLang="zh-CN" dirty="0"/>
              <a:t>... (</a:t>
            </a:r>
            <a:r>
              <a:rPr lang="en-US" dirty="0"/>
              <a:t>adv.)
continue (to do </a:t>
            </a:r>
            <a:r>
              <a:rPr lang="en-US" dirty="0" err="1"/>
              <a:t>sth</a:t>
            </a:r>
            <a:r>
              <a:rPr lang="en-US" dirty="0"/>
              <a:t>.)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E0EAA7A-F99E-FD4B-9E88-9BA09EDB5808}"/>
              </a:ext>
            </a:extLst>
          </p:cNvPr>
          <p:cNvSpPr txBox="1">
            <a:spLocks/>
          </p:cNvSpPr>
          <p:nvPr/>
        </p:nvSpPr>
        <p:spPr>
          <a:xfrm>
            <a:off x="1911179" y="597509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安排   相親   姑娘   主動   尷尬   場合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673A87-B26A-5B40-98B4-5B2FBA677B89}"/>
              </a:ext>
            </a:extLst>
          </p:cNvPr>
          <p:cNvSpPr txBox="1"/>
          <p:nvPr/>
        </p:nvSpPr>
        <p:spPr>
          <a:xfrm>
            <a:off x="1092177" y="4114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8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0E29-B77F-E94A-8221-09D365CB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678671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適應                  改善             關係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67FB2-3DC8-4F49-8DC6-4B1093E81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764" y="853492"/>
            <a:ext cx="11642236" cy="57513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adapt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      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better</a:t>
            </a:r>
            <a:r>
              <a:rPr lang="zh-CN" altLang="en-US" dirty="0"/>
              <a:t>        </a:t>
            </a:r>
            <a:r>
              <a:rPr lang="en-US" altLang="zh-CN" dirty="0"/>
              <a:t>relation</a:t>
            </a:r>
            <a:r>
              <a:rPr lang="zh-CN" altLang="en-US" dirty="0"/>
              <a:t>    動詞</a:t>
            </a:r>
            <a:r>
              <a:rPr lang="en-US" altLang="zh-CN" dirty="0"/>
              <a:t>V</a:t>
            </a:r>
            <a:r>
              <a:rPr lang="zh-CN" altLang="en-US" dirty="0"/>
              <a:t>？  名詞</a:t>
            </a:r>
            <a:r>
              <a:rPr lang="en-US" altLang="zh-CN" dirty="0"/>
              <a:t>N</a:t>
            </a:r>
            <a:r>
              <a:rPr lang="zh-CN" altLang="en-US" dirty="0"/>
              <a:t>？</a:t>
            </a:r>
            <a:endParaRPr lang="en-US" altLang="zh-CN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70C0"/>
                </a:solidFill>
              </a:rPr>
              <a:t>和你的同學問答下面的問題：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522288" indent="-52228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“我是大一新生，我怎麼</a:t>
            </a:r>
            <a:r>
              <a:rPr lang="zh-CN" altLang="en-US" dirty="0">
                <a:solidFill>
                  <a:srgbClr val="FF0000"/>
                </a:solidFill>
              </a:rPr>
              <a:t>適應</a:t>
            </a:r>
            <a:r>
              <a:rPr lang="zh-CN" altLang="en-US" dirty="0"/>
              <a:t>大學生活？”
“怎麼才能</a:t>
            </a:r>
            <a:r>
              <a:rPr lang="zh-CN" altLang="en-US" dirty="0">
                <a:solidFill>
                  <a:srgbClr val="FF0000"/>
                </a:solidFill>
              </a:rPr>
              <a:t>適應</a:t>
            </a:r>
            <a:r>
              <a:rPr lang="zh-CN" altLang="en-US" dirty="0"/>
              <a:t>一邊打工一邊上課的生活？”
你和你父母的</a:t>
            </a:r>
            <a:r>
              <a:rPr lang="zh-CN" altLang="en-US" dirty="0">
                <a:solidFill>
                  <a:srgbClr val="FF0000"/>
                </a:solidFill>
              </a:rPr>
              <a:t>關係</a:t>
            </a:r>
            <a:r>
              <a:rPr lang="zh-CN" altLang="en-US" dirty="0"/>
              <a:t>怎麼樣？
誰是和你</a:t>
            </a:r>
            <a:r>
              <a:rPr lang="zh-CN" altLang="en-US" dirty="0">
                <a:solidFill>
                  <a:srgbClr val="FF0000"/>
                </a:solidFill>
              </a:rPr>
              <a:t>關係</a:t>
            </a:r>
            <a:r>
              <a:rPr lang="zh-CN" altLang="en-US" dirty="0"/>
              <a:t>最好的朋友？
“我和我媽媽</a:t>
            </a:r>
            <a:r>
              <a:rPr lang="zh-CN" altLang="en-US" dirty="0">
                <a:solidFill>
                  <a:srgbClr val="FF0000"/>
                </a:solidFill>
              </a:rPr>
              <a:t>關係</a:t>
            </a:r>
            <a:r>
              <a:rPr lang="zh-CN" altLang="en-US" dirty="0"/>
              <a:t>不太好，我怎麼才能</a:t>
            </a:r>
            <a:r>
              <a:rPr lang="zh-CN" altLang="en-US" dirty="0">
                <a:solidFill>
                  <a:srgbClr val="FF0000"/>
                </a:solidFill>
              </a:rPr>
              <a:t>改善</a:t>
            </a:r>
            <a:r>
              <a:rPr lang="zh-CN" altLang="en-US" dirty="0"/>
              <a:t>和她的關係？”
“我常常感冒，我怎麼才能</a:t>
            </a:r>
            <a:r>
              <a:rPr lang="zh-CN" altLang="en-US" dirty="0">
                <a:solidFill>
                  <a:srgbClr val="FF0000"/>
                </a:solidFill>
              </a:rPr>
              <a:t>改善</a:t>
            </a:r>
            <a:r>
              <a:rPr lang="zh-CN" altLang="en-US" dirty="0"/>
              <a:t>我的身體健康情況？”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5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4699-FD79-B74C-BF79-9C44847B4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16" y="182879"/>
            <a:ext cx="2405672" cy="65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陌生人   
熟人 
人群 
外星人    
北漂    
阿姨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084B5E-AE3F-424D-847A-9FD05AB37D4A}"/>
              </a:ext>
            </a:extLst>
          </p:cNvPr>
          <p:cNvSpPr txBox="1">
            <a:spLocks/>
          </p:cNvSpPr>
          <p:nvPr/>
        </p:nvSpPr>
        <p:spPr>
          <a:xfrm>
            <a:off x="3902350" y="156752"/>
            <a:ext cx="8902266" cy="6531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0888" indent="-750888">
              <a:buFont typeface="+mj-lt"/>
              <a:buAutoNum type="arabicPeriod"/>
            </a:pPr>
            <a:r>
              <a:rPr lang="zh-CN" altLang="en-US" dirty="0">
                <a:solidFill>
                  <a:srgbClr val="7030A0"/>
                </a:solidFill>
              </a:rPr>
              <a:t>關係很近的人
不認識的人
生活在北京的人，但是不是北京人。
不住在地球</a:t>
            </a:r>
            <a:r>
              <a:rPr lang="en-US" dirty="0">
                <a:solidFill>
                  <a:srgbClr val="7030A0"/>
                </a:solidFill>
              </a:rPr>
              <a:t>🌏</a:t>
            </a:r>
            <a:r>
              <a:rPr lang="zh-CN" altLang="en-US" dirty="0">
                <a:solidFill>
                  <a:srgbClr val="7030A0"/>
                </a:solidFill>
              </a:rPr>
              <a:t>上的人
很多人 
和我媽媽差不多大的女人
媽媽的姐姐或者妹妹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D8C3F9-555E-E748-8A84-826C90F21806}"/>
              </a:ext>
            </a:extLst>
          </p:cNvPr>
          <p:cNvCxnSpPr/>
          <p:nvPr/>
        </p:nvCxnSpPr>
        <p:spPr>
          <a:xfrm flipV="1">
            <a:off x="1513310" y="704626"/>
            <a:ext cx="238904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1B0D6E-26AC-4446-85BF-3976C2A3DE5B}"/>
              </a:ext>
            </a:extLst>
          </p:cNvPr>
          <p:cNvCxnSpPr>
            <a:cxnSpLocks/>
          </p:cNvCxnSpPr>
          <p:nvPr/>
        </p:nvCxnSpPr>
        <p:spPr>
          <a:xfrm>
            <a:off x="1732946" y="731520"/>
            <a:ext cx="2052917" cy="712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603223-1E87-C046-A3E3-0F0DB819BEA4}"/>
              </a:ext>
            </a:extLst>
          </p:cNvPr>
          <p:cNvCxnSpPr>
            <a:cxnSpLocks/>
          </p:cNvCxnSpPr>
          <p:nvPr/>
        </p:nvCxnSpPr>
        <p:spPr>
          <a:xfrm>
            <a:off x="1513310" y="2624100"/>
            <a:ext cx="2272553" cy="1522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23A70B-3735-A04D-B78C-A592B3109A69}"/>
              </a:ext>
            </a:extLst>
          </p:cNvPr>
          <p:cNvCxnSpPr>
            <a:cxnSpLocks/>
          </p:cNvCxnSpPr>
          <p:nvPr/>
        </p:nvCxnSpPr>
        <p:spPr>
          <a:xfrm flipV="1">
            <a:off x="1853968" y="3385586"/>
            <a:ext cx="1931895" cy="15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91CED6-6007-AA49-97CB-460CB59BB4D5}"/>
              </a:ext>
            </a:extLst>
          </p:cNvPr>
          <p:cNvCxnSpPr>
            <a:cxnSpLocks/>
          </p:cNvCxnSpPr>
          <p:nvPr/>
        </p:nvCxnSpPr>
        <p:spPr>
          <a:xfrm flipV="1">
            <a:off x="1455066" y="2445442"/>
            <a:ext cx="2447284" cy="2158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FEC662-B682-A94B-BAC2-B6C2340DDBDC}"/>
              </a:ext>
            </a:extLst>
          </p:cNvPr>
          <p:cNvCxnSpPr>
            <a:cxnSpLocks/>
          </p:cNvCxnSpPr>
          <p:nvPr/>
        </p:nvCxnSpPr>
        <p:spPr>
          <a:xfrm flipV="1">
            <a:off x="1455066" y="5164819"/>
            <a:ext cx="2430652" cy="32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20E77B-80A6-3B4F-8EED-422D1DA47BE1}"/>
              </a:ext>
            </a:extLst>
          </p:cNvPr>
          <p:cNvSpPr txBox="1"/>
          <p:nvPr/>
        </p:nvSpPr>
        <p:spPr>
          <a:xfrm>
            <a:off x="7255204" y="612761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大姨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、二姨、三姨、老姨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4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5021758-8034-C941-B83A-3121B2E36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54" y="163286"/>
            <a:ext cx="2405672" cy="65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陌生人</a:t>
            </a:r>
            <a:r>
              <a:rPr lang="zh-CN" altLang="en-US" dirty="0"/>
              <a:t>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熟人 </a:t>
            </a:r>
            <a:endParaRPr lang="en-US" altLang="zh-CN" dirty="0"/>
          </a:p>
          <a:p>
            <a:pPr marL="0" indent="0">
              <a:buNone/>
            </a:pPr>
            <a:r>
              <a:rPr lang="en-US" dirty="0" err="1"/>
              <a:t>人群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外星人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北漂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阿姨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18E503-DF5D-FC43-BFD5-CED97F765437}"/>
              </a:ext>
            </a:extLst>
          </p:cNvPr>
          <p:cNvSpPr txBox="1"/>
          <p:nvPr/>
        </p:nvSpPr>
        <p:spPr>
          <a:xfrm>
            <a:off x="5278582" y="2105891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881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E71953-43FD-3441-9816-C0CC6173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54" y="163286"/>
            <a:ext cx="2405672" cy="65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陌生人   
熟人 
人群 
外星人    
北漂    
阿姨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4D6928-D7AA-D742-80DB-40AD5D43DAD7}"/>
              </a:ext>
            </a:extLst>
          </p:cNvPr>
          <p:cNvSpPr txBox="1">
            <a:spLocks/>
          </p:cNvSpPr>
          <p:nvPr/>
        </p:nvSpPr>
        <p:spPr>
          <a:xfrm>
            <a:off x="2481942" y="264316"/>
            <a:ext cx="9588137" cy="582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/>
              <a:t>你覺得有</a:t>
            </a:r>
            <a:r>
              <a:rPr lang="zh-CN" altLang="en-US" dirty="0">
                <a:solidFill>
                  <a:srgbClr val="FF0000"/>
                </a:solidFill>
              </a:rPr>
              <a:t>外星人</a:t>
            </a:r>
            <a:r>
              <a:rPr lang="zh-CN" altLang="en-US" dirty="0"/>
              <a:t>嗎？為什麼？
和</a:t>
            </a:r>
            <a:r>
              <a:rPr lang="zh-CN" altLang="en-US" dirty="0">
                <a:solidFill>
                  <a:srgbClr val="FF0000"/>
                </a:solidFill>
              </a:rPr>
              <a:t>陌生人</a:t>
            </a:r>
            <a:r>
              <a:rPr lang="zh-CN" altLang="en-US" dirty="0"/>
              <a:t>說話的時候，你會緊張嗎？
「</a:t>
            </a:r>
            <a:r>
              <a:rPr lang="zh-CN" altLang="en-US" dirty="0">
                <a:solidFill>
                  <a:srgbClr val="FF0000"/>
                </a:solidFill>
              </a:rPr>
              <a:t>北漂</a:t>
            </a:r>
            <a:r>
              <a:rPr lang="zh-CN" altLang="en-US" dirty="0"/>
              <a:t>」的「漂」是什麼意思？為什麼把生活在北京的外地人叫做「</a:t>
            </a:r>
            <a:r>
              <a:rPr lang="zh-CN" altLang="en-US" dirty="0">
                <a:solidFill>
                  <a:srgbClr val="FF0000"/>
                </a:solidFill>
              </a:rPr>
              <a:t>北漂</a:t>
            </a:r>
            <a:r>
              <a:rPr lang="zh-CN" altLang="en-US" dirty="0"/>
              <a:t>」？
如果你在一個中國的公園裡看到有一個中年女人在打太極拳，你也想和她一起打，你會說什麼？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0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3B1CE-8DE1-9643-8E5E-E3E70C14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92036"/>
            <a:ext cx="10515600" cy="882907"/>
          </a:xfrm>
        </p:spPr>
        <p:txBody>
          <a:bodyPr/>
          <a:lstStyle/>
          <a:p>
            <a:r>
              <a:rPr lang="zh-CN" altLang="en-US" dirty="0"/>
              <a:t>鄰居      社區      做客      串門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B45D-E4B5-B742-BD1A-C406E4DF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4130131"/>
            <a:ext cx="10515600" cy="4644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/>
              <a:t>你家和鄰居的關係怎麼樣？請舉例說明。
你常常去鄰居家做客嗎？
誰是你關係最好的朋友？你常常去他家串門嗎？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40600-06D5-DA44-B582-C50BB8D48B42}"/>
              </a:ext>
            </a:extLst>
          </p:cNvPr>
          <p:cNvSpPr txBox="1"/>
          <p:nvPr/>
        </p:nvSpPr>
        <p:spPr>
          <a:xfrm>
            <a:off x="2242122" y="284422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中國的小區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49C796-24ED-CA4F-B79D-53B1D59B293E}"/>
              </a:ext>
            </a:extLst>
          </p:cNvPr>
          <p:cNvSpPr txBox="1"/>
          <p:nvPr/>
        </p:nvSpPr>
        <p:spPr>
          <a:xfrm>
            <a:off x="7470978" y="2832795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美國的社區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街區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C4259-6C71-5445-AC5A-596F65FB4258}"/>
              </a:ext>
            </a:extLst>
          </p:cNvPr>
          <p:cNvSpPr txBox="1"/>
          <p:nvPr/>
        </p:nvSpPr>
        <p:spPr>
          <a:xfrm>
            <a:off x="4181303" y="1164283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建議在此處放兩張相關圖片，幫助學生理解中國的社區和美國的街區的區別。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360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5B3F-BA6C-8E4A-8EA9-6A801420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42368"/>
            <a:ext cx="10515600" cy="88290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套近乎</a:t>
            </a:r>
            <a:r>
              <a:rPr lang="en-US" altLang="zh-CN" sz="3200" dirty="0">
                <a:solidFill>
                  <a:schemeClr val="tx1"/>
                </a:solidFill>
              </a:rPr>
              <a:t>(negative)</a:t>
            </a:r>
            <a:r>
              <a:rPr lang="zh-CN" altLang="en-US" sz="3200" dirty="0">
                <a:solidFill>
                  <a:schemeClr val="tx1"/>
                </a:solidFill>
              </a:rPr>
              <a:t>        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混熟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了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6605-B73B-5046-92E2-8BBF38704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18" y="1087276"/>
            <a:ext cx="12424883" cy="567928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 有一個目的 → 和這個人聊天 → 拉近和這個人的關係
 把不太熟的人變成了熟人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/>
              <a:t>很多家長為了讓老師多關心自己的孩子會和老師</a:t>
            </a:r>
            <a:r>
              <a:rPr lang="en-US" altLang="zh-CN" dirty="0"/>
              <a:t>_____</a:t>
            </a:r>
            <a:r>
              <a:rPr lang="zh-CN" altLang="en-US" dirty="0"/>
              <a:t>。
這些人喜歡錢，如果你很有錢，他們就會和你</a:t>
            </a:r>
            <a:r>
              <a:rPr lang="en-US" altLang="zh-CN" dirty="0"/>
              <a:t>____</a:t>
            </a:r>
            <a:r>
              <a:rPr lang="zh-CN" altLang="en-US" dirty="0"/>
              <a:t>。
我想請他幫個忙，你能和她套</a:t>
            </a:r>
            <a:r>
              <a:rPr lang="zh-CN" altLang="en-US" dirty="0">
                <a:highlight>
                  <a:srgbClr val="FFFF00"/>
                </a:highlight>
              </a:rPr>
              <a:t>上</a:t>
            </a:r>
            <a:r>
              <a:rPr lang="zh-CN" altLang="en-US" dirty="0"/>
              <a:t>近乎嗎？
張阿姨很喜歡社交，剛在這個社區住了一個月就和鄰居們</a:t>
            </a:r>
            <a:r>
              <a:rPr lang="en-US" altLang="zh-CN" dirty="0"/>
              <a:t>_____</a:t>
            </a:r>
            <a:r>
              <a:rPr lang="zh-CN" altLang="en-US" dirty="0"/>
              <a:t>。
你在宿舍都住了一個學期了，還沒有和室友</a:t>
            </a:r>
            <a:r>
              <a:rPr lang="en-US" altLang="zh-CN" dirty="0"/>
              <a:t>_____</a:t>
            </a:r>
            <a:r>
              <a:rPr lang="zh-CN" altLang="en-US" dirty="0"/>
              <a:t>嗎？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7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EB54-BB44-EC4C-9B53-DB953272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01" y="-474617"/>
            <a:ext cx="1665799" cy="604810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自如 害怕 聚會 交談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5F63-207C-8C43-8EAC-B96C2205E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577" y="285296"/>
            <a:ext cx="5982789" cy="4521835"/>
          </a:xfrm>
        </p:spPr>
        <p:txBody>
          <a:bodyPr>
            <a:normAutofit/>
          </a:bodyPr>
          <a:lstStyle/>
          <a:p>
            <a:r>
              <a:rPr lang="zh-CN" altLang="en-US" dirty="0"/>
              <a:t>不緊張、很舒服、很放鬆
很不自如，很緊張
很多人聚在一起
比聊天更正式</a:t>
            </a:r>
            <a:endParaRPr lang="en-US" altLang="zh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DFABA-B64E-C44F-BE5D-EC4029DCDD6B}"/>
              </a:ext>
            </a:extLst>
          </p:cNvPr>
          <p:cNvSpPr txBox="1"/>
          <p:nvPr/>
        </p:nvSpPr>
        <p:spPr>
          <a:xfrm>
            <a:off x="0" y="390586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CN" sz="3200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44560D-8CC9-3D48-B0D8-76B48F280B26}"/>
              </a:ext>
            </a:extLst>
          </p:cNvPr>
          <p:cNvSpPr txBox="1">
            <a:spLocks/>
          </p:cNvSpPr>
          <p:nvPr/>
        </p:nvSpPr>
        <p:spPr>
          <a:xfrm>
            <a:off x="3239589" y="4365413"/>
            <a:ext cx="8952411" cy="2416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在</a:t>
            </a:r>
            <a:r>
              <a:rPr lang="zh-CN" altLang="en-US" dirty="0">
                <a:solidFill>
                  <a:srgbClr val="FF0000"/>
                </a:solidFill>
              </a:rPr>
              <a:t>聚會</a:t>
            </a:r>
            <a:r>
              <a:rPr lang="zh-CN" altLang="en-US" dirty="0"/>
              <a:t>上，你習慣和陌生人交談嗎？
和陌生人交談的時候，你會感到害怕嗎？
在你認識的人中，誰能和陌生人自如交談？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51B77DC-274D-1E4A-A44E-9548F0A0B851}"/>
              </a:ext>
            </a:extLst>
          </p:cNvPr>
          <p:cNvCxnSpPr>
            <a:cxnSpLocks/>
          </p:cNvCxnSpPr>
          <p:nvPr/>
        </p:nvCxnSpPr>
        <p:spPr>
          <a:xfrm flipV="1">
            <a:off x="1815257" y="3709851"/>
            <a:ext cx="1006320" cy="1110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1EB15-2124-EA4A-A9BA-E297E89103C5}"/>
              </a:ext>
            </a:extLst>
          </p:cNvPr>
          <p:cNvCxnSpPr>
            <a:cxnSpLocks/>
          </p:cNvCxnSpPr>
          <p:nvPr/>
        </p:nvCxnSpPr>
        <p:spPr>
          <a:xfrm flipV="1">
            <a:off x="1697724" y="2821577"/>
            <a:ext cx="1123853" cy="690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112293-1845-F347-8BB1-5158817B636C}"/>
              </a:ext>
            </a:extLst>
          </p:cNvPr>
          <p:cNvCxnSpPr>
            <a:cxnSpLocks/>
          </p:cNvCxnSpPr>
          <p:nvPr/>
        </p:nvCxnSpPr>
        <p:spPr>
          <a:xfrm flipV="1">
            <a:off x="1697724" y="1789611"/>
            <a:ext cx="1123853" cy="37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0372AF-BB67-6149-BBBC-5FB0F4F14F30}"/>
              </a:ext>
            </a:extLst>
          </p:cNvPr>
          <p:cNvCxnSpPr>
            <a:cxnSpLocks/>
          </p:cNvCxnSpPr>
          <p:nvPr/>
        </p:nvCxnSpPr>
        <p:spPr>
          <a:xfrm flipV="1">
            <a:off x="1756490" y="759969"/>
            <a:ext cx="1065087" cy="60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7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246</TotalTime>
  <Words>1807</Words>
  <Application>Microsoft Macintosh PowerPoint</Application>
  <PresentationFormat>Widescreen</PresentationFormat>
  <Paragraphs>91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KaiTi</vt:lpstr>
      <vt:lpstr>SimSun</vt:lpstr>
      <vt:lpstr>Arial</vt:lpstr>
      <vt:lpstr>Calibri</vt:lpstr>
      <vt:lpstr>Calibri Light</vt:lpstr>
      <vt:lpstr>Times</vt:lpstr>
      <vt:lpstr>Wingdings</vt:lpstr>
      <vt:lpstr>常用</vt:lpstr>
      <vt:lpstr>第六課 網絡流行語 「社牛」和「社恐」</vt:lpstr>
      <vt:lpstr>PowerPoint Presentation</vt:lpstr>
      <vt:lpstr>適應                  改善             關係</vt:lpstr>
      <vt:lpstr>PowerPoint Presentation</vt:lpstr>
      <vt:lpstr>PowerPoint Presentation</vt:lpstr>
      <vt:lpstr>PowerPoint Presentation</vt:lpstr>
      <vt:lpstr>鄰居      社區      做客      串門</vt:lpstr>
      <vt:lpstr>S和…套近乎(negative)           S和…混熟(了) </vt:lpstr>
      <vt:lpstr>自如 害怕 聚會 交談</vt:lpstr>
      <vt:lpstr>不得不                      S不僅... 而且...</vt:lpstr>
      <vt:lpstr>網絡 形容          天花板</vt:lpstr>
      <vt:lpstr>PowerPoint Presentation</vt:lpstr>
      <vt:lpstr>(點)外賣    (收) 快遞    程序員    外賣員    快遞員</vt:lpstr>
      <vt:lpstr>PowerPoint Presentation</vt:lpstr>
      <vt:lpstr>和你的同學聊一聊：</vt:lpstr>
      <vt:lpstr>交流  交談  交往  相處  獨處 擅長+VO</vt:lpstr>
      <vt:lpstr>交往     交流    交談    獨處    相處    擅長+VO</vt:lpstr>
      <vt:lpstr>對... 感到恐懼</vt:lpstr>
      <vt:lpstr>描述 (一個人、一件事情、一個東西)      形容 (人、+metaphor)</vt:lpstr>
      <vt:lpstr>給... 貼標籤          給... 貼上了... 的標籤</vt:lpstr>
      <vt:lpstr>安排 相親 姑娘 主動 尷尬場合</vt:lpstr>
      <vt:lpstr>PowerPoint Presentation</vt:lpstr>
      <vt:lpstr>PowerPoint Presentation</vt:lpstr>
      <vt:lpstr>安排    相親    姑娘    主動    尷尬    場合</vt:lpstr>
      <vt:lpstr>沉默寡言 悶葫蘆 實在 繼續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6</cp:revision>
  <dcterms:created xsi:type="dcterms:W3CDTF">2023-09-16T15:37:53Z</dcterms:created>
  <dcterms:modified xsi:type="dcterms:W3CDTF">2024-03-03T21:14:27Z</dcterms:modified>
</cp:coreProperties>
</file>