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70" r:id="rId3"/>
    <p:sldId id="269" r:id="rId4"/>
    <p:sldId id="257" r:id="rId5"/>
    <p:sldId id="265" r:id="rId6"/>
    <p:sldId id="264" r:id="rId7"/>
    <p:sldId id="266" r:id="rId8"/>
    <p:sldId id="258" r:id="rId9"/>
    <p:sldId id="260" r:id="rId10"/>
    <p:sldId id="261" r:id="rId11"/>
    <p:sldId id="262" r:id="rId12"/>
    <p:sldId id="271" r:id="rId13"/>
    <p:sldId id="272" r:id="rId14"/>
    <p:sldId id="273" r:id="rId15"/>
    <p:sldId id="267" r:id="rId16"/>
    <p:sldId id="277" r:id="rId17"/>
    <p:sldId id="259" r:id="rId18"/>
    <p:sldId id="278" r:id="rId19"/>
    <p:sldId id="279" r:id="rId20"/>
    <p:sldId id="274" r:id="rId21"/>
    <p:sldId id="280" r:id="rId22"/>
    <p:sldId id="281" r:id="rId23"/>
    <p:sldId id="282" r:id="rId24"/>
    <p:sldId id="283" r:id="rId25"/>
    <p:sldId id="263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9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71"/>
    <p:restoredTop sz="94694"/>
  </p:normalViewPr>
  <p:slideViewPr>
    <p:cSldViewPr snapToGrid="0" snapToObjects="1">
      <p:cViewPr varScale="1">
        <p:scale>
          <a:sx n="98" d="100"/>
          <a:sy n="98" d="100"/>
        </p:scale>
        <p:origin x="44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C2DAC-F0E2-AD4E-9147-19B700274D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1D5C7E-40ED-5041-A2D3-90B0CC315D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latin typeface="Times" pitchFamily="2" charset="0"/>
                <a:ea typeface="KaiTi" panose="02010609060101010101" pitchFamily="49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C02C3-DC72-D94E-981C-2C22732E2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744EAA-FEB5-1545-9354-431874E6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F227D9-F3FF-FA4C-98E5-EB6336BF3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361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1FA27-4B1B-8448-BE84-2DFA41B89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64B318-A634-CA42-A7EA-68D0F55C9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7235F-930E-5C4F-B508-359E74A7E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B9B76-8BA8-5E43-9522-C53B8253C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8D72E-DA0F-874C-AE6E-7A443109F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18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CF8E27-2AD8-C941-9F65-F16E0D1DFA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822ADE-244D-6245-B488-6D54F7C51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35486-542D-584D-8B8E-F4E426E60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FF620-3354-3347-9C90-5D1E16EFC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9AB7E-BB1D-A047-863D-F008B8399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75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5FF52-9798-2843-8771-155812194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/>
          <a:lstStyle>
            <a:lvl1pPr>
              <a:defRPr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FA296-2940-9E4E-AAB9-805FFAF7F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4644725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1pPr>
            <a:lvl2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2pPr>
            <a:lvl3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3pPr>
            <a:lvl4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4pPr>
            <a:lvl5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1BE6BE-FBAA-AE42-94C2-C62687141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F8810-A993-BC46-B156-254A1B1DF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9B9C1-79CA-314F-BFC9-1B0E63D50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2120" y="6372860"/>
            <a:ext cx="2743200" cy="365125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" pitchFamily="2" charset="0"/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770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E6C5E-5F82-2F48-A1CD-CCD3A8910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2950C1-14F7-7146-9CB2-79873440D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FF37C-3540-9041-9969-36EAE338D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465E5-E4C3-CD4F-B2AF-2D914CFA2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3BF38F-C68A-304C-9285-3DB02D9E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32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F0EC7-1697-274A-80A1-FC5A2BA5A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33EE8-708A-F444-BA26-0993B3C7D3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6A6A46-AFEB-3F4A-A9BD-76DBE3E44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71E993-321E-7742-9A8B-619041243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392EDE-486D-A441-BB4B-21F6551DF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A621D-F98B-4D40-9917-CAA3E044F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838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85957-2CDC-6F46-BB99-FCAD5944C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502479-D168-824B-B537-9582CB35B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7F09EE-9EAF-0646-A900-6CFC6D7BC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62C687-24FF-5C4D-8E87-282D478238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6969FD-347D-234E-A3AF-B82FB1A9B0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8E8E27-3D9C-B842-9090-EE7D08A5C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3/3/24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E296A6-1ECC-B646-B358-D306070F6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70DA33-BECB-964C-BE59-3EBAE3DE3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42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E0164-FBF4-974D-8312-549BD9737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8C6660-0D68-1A46-8F1C-246D34352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3/3/24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DEC6E1-8480-0D4A-891A-5CFD2A7FB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7E9A1F-0616-ED42-B3A9-346FFC3F9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72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275A0A-E0AA-5142-8C6E-25347535E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3/3/24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E79857-A657-9B46-AC8B-0D0C3114C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7CC917-2087-0C4F-99A7-B5A2AFEE7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0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328D2-9760-CE45-8D53-933466127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D9723-04A6-F646-A7E6-FC5C308DC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9A11EA-E87F-634B-9535-8A11595C9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F4A5A-2502-7745-8BA7-D667E55C4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DCAD1F-FA04-9B4D-9559-7F7976891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450685-4FBF-A942-A89B-2F15AEE91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59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1FA72-E2D4-5D4C-961C-DB5F518DC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CC97C7-29DA-6547-A4CC-0266B70304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1B6F92-A1DA-A445-98EC-BA8A29DFBD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BA2572-0AFD-CE4E-BB08-C82ED2DF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3/3/24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032282-B557-7A4C-8F95-6897C8CFC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027D6E-F36A-E743-82BD-09ECDCDD9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567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A8D86D-30AE-274C-83B2-D52F4DB57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69D9B7-2C01-6246-A796-CEC5D6924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33B9F-CC9A-EE4F-8106-5C773A01D4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2B26D-977A-1D4E-AC76-DB93B7F2DFFC}" type="datetimeFigureOut">
              <a:rPr lang="en-US" smtClean="0"/>
              <a:t>3/3/24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29222-6D68-1B41-B4AB-431A67E30F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62C56-A1F3-7E48-9F73-255EB3E55F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900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7E8E8-D2D6-494B-A796-BF0300938B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第六課 網絡流行語</a:t>
            </a:r>
            <a:br>
              <a:rPr lang="zh-CN" altLang="en-US" dirty="0"/>
            </a:br>
            <a:r>
              <a:rPr lang="zh-CN" altLang="en-US" dirty="0"/>
              <a:t>「社牛」和「社恐」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1321FA-795E-574B-9EA2-E11EBC2291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/>
              <a:t>生詞練習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7098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F8671-6B9F-A74D-B63B-3D0D1C994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566" y="165180"/>
            <a:ext cx="10515600" cy="882907"/>
          </a:xfrm>
        </p:spPr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不得不</a:t>
            </a:r>
            <a:r>
              <a:rPr lang="zh-CN" altLang="en-US" dirty="0">
                <a:solidFill>
                  <a:schemeClr val="tx1"/>
                </a:solidFill>
              </a:rPr>
              <a:t>                      </a:t>
            </a:r>
            <a:r>
              <a:rPr lang="en-US" altLang="zh-CN" dirty="0">
                <a:solidFill>
                  <a:schemeClr val="tx1"/>
                </a:solidFill>
              </a:rPr>
              <a:t>S</a:t>
            </a:r>
            <a:r>
              <a:rPr lang="zh-CN" altLang="en-US" dirty="0">
                <a:solidFill>
                  <a:schemeClr val="tx1"/>
                </a:solidFill>
              </a:rPr>
              <a:t>不僅</a:t>
            </a:r>
            <a:r>
              <a:rPr lang="en-US" altLang="zh-CN" dirty="0">
                <a:solidFill>
                  <a:schemeClr val="tx1"/>
                </a:solidFill>
              </a:rPr>
              <a:t>... </a:t>
            </a:r>
            <a:r>
              <a:rPr lang="zh-CN" altLang="en-US" dirty="0">
                <a:solidFill>
                  <a:schemeClr val="tx1"/>
                </a:solidFill>
              </a:rPr>
              <a:t>而且</a:t>
            </a:r>
            <a:r>
              <a:rPr lang="en-US" altLang="zh-CN" dirty="0">
                <a:solidFill>
                  <a:schemeClr val="tx1"/>
                </a:solidFill>
              </a:rPr>
              <a:t>...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B065D3-B372-AF45-A51B-8EF1DC5216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566" y="995835"/>
            <a:ext cx="12074434" cy="5770724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40000"/>
              </a:lnSpc>
              <a:buNone/>
            </a:pPr>
            <a:r>
              <a:rPr lang="en-US" dirty="0" err="1">
                <a:solidFill>
                  <a:srgbClr val="7030A0"/>
                </a:solidFill>
              </a:rPr>
              <a:t>一定要做</a:t>
            </a:r>
            <a:r>
              <a:rPr lang="en-US" altLang="zh-CN" dirty="0">
                <a:solidFill>
                  <a:srgbClr val="7030A0"/>
                </a:solidFill>
              </a:rPr>
              <a:t>…</a:t>
            </a:r>
            <a:r>
              <a:rPr lang="zh-CN" altLang="en-US" dirty="0">
                <a:solidFill>
                  <a:srgbClr val="7030A0"/>
                </a:solidFill>
              </a:rPr>
              <a:t>；只能</a:t>
            </a:r>
            <a:r>
              <a:rPr lang="en-US" altLang="zh-CN" dirty="0">
                <a:solidFill>
                  <a:srgbClr val="7030A0"/>
                </a:solidFill>
              </a:rPr>
              <a:t>…</a:t>
            </a:r>
          </a:p>
          <a:p>
            <a:pPr>
              <a:lnSpc>
                <a:spcPct val="140000"/>
              </a:lnSpc>
            </a:pPr>
            <a:r>
              <a:rPr lang="zh-CN" altLang="en-US" dirty="0"/>
              <a:t>他的父母付不起他的大學學費，所以他不得不</a:t>
            </a:r>
            <a:r>
              <a:rPr lang="en-US" altLang="zh-CN" dirty="0"/>
              <a:t>......
</a:t>
            </a:r>
            <a:r>
              <a:rPr lang="zh-CN" altLang="en-US" dirty="0"/>
              <a:t>雖然他很害怕跟陌生人交談，可是為了找工作，他不得不</a:t>
            </a:r>
            <a:r>
              <a:rPr lang="en-US" altLang="zh-CN" dirty="0"/>
              <a:t>......
</a:t>
            </a:r>
            <a:r>
              <a:rPr lang="zh-CN" altLang="en-US" dirty="0"/>
              <a:t>雖然她很不喜歡她的鄰居，但是她不得不改善和鄰居之間的關係，因為</a:t>
            </a:r>
            <a:r>
              <a:rPr lang="en-US" altLang="zh-CN" dirty="0"/>
              <a:t>......</a:t>
            </a:r>
            <a:r>
              <a:rPr lang="zh-CN" altLang="en-US" dirty="0"/>
              <a:t>。
張阿姨的 </a:t>
            </a:r>
            <a:r>
              <a:rPr lang="en-US" sz="3000" dirty="0"/>
              <a:t>super social skills </a:t>
            </a:r>
            <a:r>
              <a:rPr lang="en-US" sz="3000" dirty="0">
                <a:solidFill>
                  <a:srgbClr val="FF0000"/>
                </a:solidFill>
              </a:rPr>
              <a:t>not only </a:t>
            </a:r>
            <a:r>
              <a:rPr lang="en-US" sz="3000" dirty="0"/>
              <a:t>helped her quickly adapt to life in a</a:t>
            </a:r>
            <a:r>
              <a:rPr lang="zh-CN" altLang="en-US" sz="3000" dirty="0"/>
              <a:t> </a:t>
            </a:r>
            <a:r>
              <a:rPr lang="en-US" altLang="zh-CN" sz="3000" dirty="0"/>
              <a:t>different</a:t>
            </a:r>
            <a:r>
              <a:rPr lang="zh-CN" altLang="en-US" sz="3000" dirty="0"/>
              <a:t> </a:t>
            </a:r>
            <a:r>
              <a:rPr lang="en-US" altLang="zh-CN" sz="3000" dirty="0"/>
              <a:t>city</a:t>
            </a:r>
            <a:r>
              <a:rPr lang="en-US" sz="3000" dirty="0"/>
              <a:t>, </a:t>
            </a:r>
            <a:r>
              <a:rPr lang="en-US" sz="3000" dirty="0">
                <a:solidFill>
                  <a:srgbClr val="FF0000"/>
                </a:solidFill>
              </a:rPr>
              <a:t>but also </a:t>
            </a:r>
            <a:r>
              <a:rPr lang="en-US" sz="3000" dirty="0"/>
              <a:t>helped her son improve the relationship with neighbors.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A3F719-3E74-4142-9152-0E5D12843133}"/>
              </a:ext>
            </a:extLst>
          </p:cNvPr>
          <p:cNvSpPr txBox="1"/>
          <p:nvPr/>
        </p:nvSpPr>
        <p:spPr>
          <a:xfrm>
            <a:off x="5077097" y="1110342"/>
            <a:ext cx="32624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S不但</a:t>
            </a:r>
            <a:r>
              <a:rPr lang="en-US" altLang="zh-CN" sz="32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  <a:r>
              <a:rPr lang="zh-CN" altLang="en-US" sz="32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，而且</a:t>
            </a:r>
            <a:r>
              <a:rPr lang="en-US" altLang="zh-CN" sz="32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4151129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5F9572CE-FEA7-1342-8226-AA941350C1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218" y="3910909"/>
            <a:ext cx="2493986" cy="218516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E5CD2EB-60D1-F441-8562-5E273355E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701" y="1222944"/>
            <a:ext cx="2439876" cy="882907"/>
          </a:xfrm>
        </p:spPr>
        <p:txBody>
          <a:bodyPr>
            <a:normAutofit fontScale="90000"/>
          </a:bodyPr>
          <a:lstStyle/>
          <a:p>
            <a:pPr>
              <a:lnSpc>
                <a:spcPct val="200000"/>
              </a:lnSpc>
            </a:pPr>
            <a:r>
              <a:rPr lang="en-US" dirty="0" err="1"/>
              <a:t>網絡</a:t>
            </a:r>
            <a:br>
              <a:rPr lang="en-US" altLang="zh-CN" dirty="0"/>
            </a:br>
            <a:r>
              <a:rPr lang="zh-CN" altLang="en-US" dirty="0"/>
              <a:t>形容         </a:t>
            </a:r>
            <a:br>
              <a:rPr lang="en-US" altLang="zh-CN" dirty="0"/>
            </a:br>
            <a:r>
              <a:rPr lang="zh-CN" altLang="en-US" dirty="0"/>
              <a:t>天花板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33EA10-77F6-CE43-BBA6-4F12AB9A9F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8856" y="94205"/>
            <a:ext cx="9433144" cy="5914709"/>
          </a:xfrm>
        </p:spPr>
        <p:txBody>
          <a:bodyPr>
            <a:normAutofit lnSpcReduction="10000"/>
          </a:bodyPr>
          <a:lstStyle/>
          <a:p>
            <a:r>
              <a:rPr lang="en-US" altLang="zh-CN" sz="3200" dirty="0"/>
              <a:t>Internet</a:t>
            </a:r>
            <a:r>
              <a:rPr lang="zh-CN" altLang="en-US" sz="3200" dirty="0"/>
              <a:t> </a:t>
            </a:r>
            <a:r>
              <a:rPr lang="en-US" altLang="zh-CN" sz="3200" dirty="0"/>
              <a:t>buzzword</a:t>
            </a:r>
          </a:p>
          <a:p>
            <a:r>
              <a:rPr lang="zh-CN" altLang="en-US" dirty="0"/>
              <a:t>網路流行語
很多人用「千軍萬馬過獨木橋」來</a:t>
            </a:r>
            <a:r>
              <a:rPr lang="en-US" altLang="zh-CN" dirty="0"/>
              <a:t>____</a:t>
            </a:r>
            <a:r>
              <a:rPr lang="zh-CN" altLang="en-US" dirty="0"/>
              <a:t>高考，因為高考的難度很大，競爭很激烈。
「</a:t>
            </a:r>
            <a:r>
              <a:rPr lang="zh-CN" altLang="en-US" dirty="0">
                <a:solidFill>
                  <a:srgbClr val="FF0000"/>
                </a:solidFill>
              </a:rPr>
              <a:t>天花板</a:t>
            </a:r>
            <a:r>
              <a:rPr lang="zh-CN" altLang="en-US" dirty="0"/>
              <a:t>」是一個網络流行語，用來</a:t>
            </a:r>
            <a:r>
              <a:rPr lang="zh-CN" altLang="en-US" dirty="0">
                <a:solidFill>
                  <a:srgbClr val="FF0000"/>
                </a:solidFill>
              </a:rPr>
              <a:t>形容</a:t>
            </a:r>
            <a:r>
              <a:rPr lang="zh-CN" altLang="en-US" dirty="0"/>
              <a:t>在某個方面做得最好的人。 比如「社交天花板」就是形容</a:t>
            </a:r>
            <a:r>
              <a:rPr lang="en-US" altLang="zh-CN" dirty="0"/>
              <a:t>......;</a:t>
            </a:r>
            <a:r>
              <a:rPr lang="zh-CN" altLang="en-US" dirty="0"/>
              <a:t>「歌手天花板」就是形容</a:t>
            </a:r>
            <a:endParaRPr lang="en-US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8CFA44F-69DF-FE42-891E-82207C14DA76}"/>
              </a:ext>
            </a:extLst>
          </p:cNvPr>
          <p:cNvSpPr/>
          <p:nvPr/>
        </p:nvSpPr>
        <p:spPr>
          <a:xfrm>
            <a:off x="394496" y="3955180"/>
            <a:ext cx="2212531" cy="898714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E1FFA69-E85D-7B44-AAED-97D4569B6E63}"/>
              </a:ext>
            </a:extLst>
          </p:cNvPr>
          <p:cNvSpPr txBox="1"/>
          <p:nvPr/>
        </p:nvSpPr>
        <p:spPr>
          <a:xfrm>
            <a:off x="9119953" y="3204533"/>
            <a:ext cx="7134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fierce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33792F-57F9-8348-BE6E-8E71965BA8F7}"/>
              </a:ext>
            </a:extLst>
          </p:cNvPr>
          <p:cNvSpPr txBox="1"/>
          <p:nvPr/>
        </p:nvSpPr>
        <p:spPr>
          <a:xfrm>
            <a:off x="7475428" y="3191298"/>
            <a:ext cx="1326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competition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5E0D219-0F6A-1444-B889-8AE493ACEDCC}"/>
              </a:ext>
            </a:extLst>
          </p:cNvPr>
          <p:cNvSpPr txBox="1"/>
          <p:nvPr/>
        </p:nvSpPr>
        <p:spPr>
          <a:xfrm>
            <a:off x="7533484" y="2452914"/>
            <a:ext cx="23631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jìng</a:t>
            </a:r>
            <a:r>
              <a:rPr lang="zh-CN" altLang="en-US" dirty="0"/>
              <a:t>  </a:t>
            </a:r>
            <a:r>
              <a:rPr lang="en-US" altLang="zh-CN" dirty="0" err="1"/>
              <a:t>zhēng</a:t>
            </a:r>
            <a:r>
              <a:rPr lang="zh-CN" altLang="en-US" dirty="0"/>
              <a:t>           </a:t>
            </a:r>
            <a:r>
              <a:rPr lang="en-US" altLang="zh-CN" dirty="0" err="1"/>
              <a:t>jī</a:t>
            </a:r>
            <a:r>
              <a:rPr lang="zh-CN" altLang="en-US" dirty="0"/>
              <a:t>     </a:t>
            </a:r>
            <a:r>
              <a:rPr lang="en-US" altLang="zh-CN" dirty="0" err="1"/>
              <a:t>liè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28C0FD8-308E-9D40-890F-823C1C148985}"/>
              </a:ext>
            </a:extLst>
          </p:cNvPr>
          <p:cNvSpPr txBox="1"/>
          <p:nvPr/>
        </p:nvSpPr>
        <p:spPr>
          <a:xfrm>
            <a:off x="3004458" y="4155132"/>
            <a:ext cx="6126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mǒu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FE95D15-6D8F-594B-AB80-B4BCF7B28300}"/>
              </a:ext>
            </a:extLst>
          </p:cNvPr>
          <p:cNvSpPr txBox="1"/>
          <p:nvPr/>
        </p:nvSpPr>
        <p:spPr>
          <a:xfrm>
            <a:off x="3062514" y="4853894"/>
            <a:ext cx="10009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  <a:r>
              <a:rPr lang="zh-CN" altLang="en-US" dirty="0"/>
              <a:t> </a:t>
            </a:r>
            <a:r>
              <a:rPr lang="en-US" altLang="zh-CN" dirty="0"/>
              <a:t>certain</a:t>
            </a:r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2DA4BB9-90D1-DF44-A421-104874AC2E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2776" y="5817558"/>
            <a:ext cx="1028700" cy="58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7180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  <p:bldP spid="6" grpId="0"/>
      <p:bldP spid="7" grpId="0"/>
      <p:bldP spid="8" grpId="0"/>
      <p:bldP spid="9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940DAA-AB6F-D045-AA06-E5AC1D5E46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3542" y="2651760"/>
            <a:ext cx="7365345" cy="3080241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生詞表二的生詞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4372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8C095-9024-CD4B-93E9-0C0C1E06C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337" y="209603"/>
            <a:ext cx="11728554" cy="595792"/>
          </a:xfrm>
        </p:spPr>
        <p:txBody>
          <a:bodyPr>
            <a:normAutofit fontScale="90000"/>
          </a:bodyPr>
          <a:lstStyle/>
          <a:p>
            <a:r>
              <a:rPr lang="en-US" altLang="zh-CN" dirty="0"/>
              <a:t>(</a:t>
            </a:r>
            <a:r>
              <a:rPr lang="zh-CN" altLang="en-US" dirty="0"/>
              <a:t>點</a:t>
            </a:r>
            <a:r>
              <a:rPr lang="en-US" altLang="zh-CN" dirty="0"/>
              <a:t>)</a:t>
            </a:r>
            <a:r>
              <a:rPr lang="zh-CN" altLang="en-US" dirty="0"/>
              <a:t>外賣    </a:t>
            </a:r>
            <a:r>
              <a:rPr lang="en-US" altLang="zh-CN" dirty="0"/>
              <a:t>(</a:t>
            </a:r>
            <a:r>
              <a:rPr lang="zh-CN" altLang="en-US" dirty="0"/>
              <a:t>收</a:t>
            </a:r>
            <a:r>
              <a:rPr lang="en-US" altLang="zh-CN" dirty="0"/>
              <a:t>)</a:t>
            </a:r>
            <a:r>
              <a:rPr lang="zh-CN" altLang="en-US" dirty="0"/>
              <a:t> 快遞    程序員    外賣員    快遞員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2A6E388-A258-5B4A-903E-31CF27645AB3}"/>
              </a:ext>
            </a:extLst>
          </p:cNvPr>
          <p:cNvSpPr txBox="1"/>
          <p:nvPr/>
        </p:nvSpPr>
        <p:spPr>
          <a:xfrm>
            <a:off x="3684914" y="2321004"/>
            <a:ext cx="35467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建議在此處放一些相關圖片，出一張圖片，請學生說一個詞。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802787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FB457F-87FB-2546-A876-1396EA1A9C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0039" y="300448"/>
            <a:ext cx="2288106" cy="3905794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dirty="0"/>
              <a:t>快遞
快遞員
外賣
外賣員   
程序員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CF80E07-A5AA-E94A-85D3-CC021B82CA17}"/>
              </a:ext>
            </a:extLst>
          </p:cNvPr>
          <p:cNvSpPr txBox="1">
            <a:spLocks/>
          </p:cNvSpPr>
          <p:nvPr/>
        </p:nvSpPr>
        <p:spPr>
          <a:xfrm>
            <a:off x="4369596" y="300448"/>
            <a:ext cx="7822403" cy="484185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你在網上買的，然後送到你家的早飯、午飯或者晚飯
送外賣的人    
送到你家的你在網上買的東西   
送快遞的人
在電腦上寫代碼的人。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3A5400A-DBD3-9A45-A711-BD991E7B62B9}"/>
              </a:ext>
            </a:extLst>
          </p:cNvPr>
          <p:cNvSpPr txBox="1"/>
          <p:nvPr/>
        </p:nvSpPr>
        <p:spPr>
          <a:xfrm>
            <a:off x="625163" y="4206242"/>
            <a:ext cx="22365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000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“碼農”</a:t>
            </a:r>
            <a:endParaRPr lang="en-US" sz="4000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029FD07-D2F8-7841-BC84-7EC787EACD8B}"/>
              </a:ext>
            </a:extLst>
          </p:cNvPr>
          <p:cNvCxnSpPr/>
          <p:nvPr/>
        </p:nvCxnSpPr>
        <p:spPr>
          <a:xfrm flipH="1">
            <a:off x="2076994" y="822962"/>
            <a:ext cx="2259875" cy="14936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DFF31C4-6E2C-914A-864B-99E3B83371C8}"/>
              </a:ext>
            </a:extLst>
          </p:cNvPr>
          <p:cNvCxnSpPr>
            <a:cxnSpLocks/>
          </p:cNvCxnSpPr>
          <p:nvPr/>
        </p:nvCxnSpPr>
        <p:spPr>
          <a:xfrm flipH="1">
            <a:off x="2229981" y="2247433"/>
            <a:ext cx="2231643" cy="84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C45C78A-A272-7E4A-8541-15BB300C49E0}"/>
              </a:ext>
            </a:extLst>
          </p:cNvPr>
          <p:cNvCxnSpPr>
            <a:cxnSpLocks/>
          </p:cNvCxnSpPr>
          <p:nvPr/>
        </p:nvCxnSpPr>
        <p:spPr>
          <a:xfrm flipH="1" flipV="1">
            <a:off x="2076994" y="624191"/>
            <a:ext cx="2329877" cy="25274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E289A8C-7CAB-EF44-9ADD-C7550595E131}"/>
              </a:ext>
            </a:extLst>
          </p:cNvPr>
          <p:cNvCxnSpPr>
            <a:cxnSpLocks/>
          </p:cNvCxnSpPr>
          <p:nvPr/>
        </p:nvCxnSpPr>
        <p:spPr>
          <a:xfrm flipH="1" flipV="1">
            <a:off x="2180864" y="1530849"/>
            <a:ext cx="2226007" cy="23477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60F116F-57A2-2447-AD23-6CA04A975530}"/>
              </a:ext>
            </a:extLst>
          </p:cNvPr>
          <p:cNvCxnSpPr>
            <a:cxnSpLocks/>
          </p:cNvCxnSpPr>
          <p:nvPr/>
        </p:nvCxnSpPr>
        <p:spPr>
          <a:xfrm flipH="1" flipV="1">
            <a:off x="2229981" y="3868176"/>
            <a:ext cx="2106888" cy="848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E99D2327-1B4A-D44A-89FB-C6E5D0C40B44}"/>
              </a:ext>
            </a:extLst>
          </p:cNvPr>
          <p:cNvSpPr txBox="1"/>
          <p:nvPr/>
        </p:nvSpPr>
        <p:spPr>
          <a:xfrm>
            <a:off x="1088291" y="5414780"/>
            <a:ext cx="35467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建議在此處插入兩張相關圖片，幫助學生理解碼農和農民的相似之處。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57709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56D5C3-C652-0448-BCAC-34EA2ED8B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和你的同學聊一聊：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669A12-DA76-DC40-B6CC-3EFCDBCE04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5222084"/>
          </a:xfrm>
        </p:spPr>
        <p:txBody>
          <a:bodyPr>
            <a:normAutofit/>
          </a:bodyPr>
          <a:lstStyle/>
          <a:p>
            <a:r>
              <a:rPr lang="zh-CN" altLang="en-US" dirty="0"/>
              <a:t>你常常</a:t>
            </a:r>
            <a:r>
              <a:rPr lang="zh-CN" altLang="en-US" dirty="0">
                <a:solidFill>
                  <a:srgbClr val="FF0000"/>
                </a:solidFill>
              </a:rPr>
              <a:t>點</a:t>
            </a:r>
            <a:r>
              <a:rPr lang="zh-CN" altLang="en-US" dirty="0"/>
              <a:t>外賣嗎？你一般會</a:t>
            </a:r>
            <a:r>
              <a:rPr lang="zh-CN" altLang="en-US" dirty="0">
                <a:solidFill>
                  <a:srgbClr val="FF0000"/>
                </a:solidFill>
              </a:rPr>
              <a:t>點</a:t>
            </a:r>
            <a:r>
              <a:rPr lang="zh-CN" altLang="en-US" dirty="0"/>
              <a:t>哪裡的</a:t>
            </a:r>
            <a:r>
              <a:rPr lang="zh-CN" altLang="en-US" dirty="0">
                <a:solidFill>
                  <a:srgbClr val="FF0000"/>
                </a:solidFill>
              </a:rPr>
              <a:t>外賣</a:t>
            </a:r>
            <a:r>
              <a:rPr lang="zh-CN" altLang="en-US" dirty="0"/>
              <a:t>？
你常常</a:t>
            </a:r>
            <a:r>
              <a:rPr lang="zh-CN" altLang="en-US" dirty="0">
                <a:solidFill>
                  <a:srgbClr val="FF0000"/>
                </a:solidFill>
              </a:rPr>
              <a:t>收</a:t>
            </a:r>
            <a:r>
              <a:rPr lang="zh-CN" altLang="en-US" dirty="0"/>
              <a:t>快遞嗎？快遞會送到你家門口嗎？
你做過外賣員、快遞員或者程序員嗎？
外賣員和快遞員在工作中可能會遇到什麼問題？
你覺得程序員的工作怎麼樣？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BE9FB7D-6EFC-CD49-B2A0-91F4B08CB4F4}"/>
              </a:ext>
            </a:extLst>
          </p:cNvPr>
          <p:cNvSpPr txBox="1"/>
          <p:nvPr/>
        </p:nvSpPr>
        <p:spPr>
          <a:xfrm>
            <a:off x="7458892" y="3866606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yù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3243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7EF4B-6AC3-E445-B4B6-399B4180B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4232" y="65313"/>
            <a:ext cx="2697765" cy="624404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/>
              <a:t>交流 </a:t>
            </a:r>
            <a:br>
              <a:rPr lang="en-US" altLang="zh-CN" dirty="0"/>
            </a:br>
            <a:r>
              <a:rPr lang="zh-CN" altLang="en-US" dirty="0"/>
              <a:t>交談 </a:t>
            </a:r>
            <a:br>
              <a:rPr lang="en-US" altLang="zh-CN" dirty="0"/>
            </a:br>
            <a:r>
              <a:rPr lang="zh-CN" altLang="en-US" dirty="0"/>
              <a:t>交往 </a:t>
            </a:r>
            <a:br>
              <a:rPr lang="en-US" altLang="zh-CN" dirty="0"/>
            </a:br>
            <a:r>
              <a:rPr lang="zh-CN" altLang="en-US" dirty="0"/>
              <a:t>相處 </a:t>
            </a:r>
            <a:br>
              <a:rPr lang="en-US" altLang="zh-CN" dirty="0"/>
            </a:br>
            <a:r>
              <a:rPr lang="zh-CN" altLang="en-US" dirty="0"/>
              <a:t>獨處 擅長</a:t>
            </a:r>
            <a:r>
              <a:rPr lang="en-US" altLang="zh-CN" dirty="0"/>
              <a:t>+VO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2ACAB94-1CBA-B840-B13F-DB8450F049FC}"/>
              </a:ext>
            </a:extLst>
          </p:cNvPr>
          <p:cNvSpPr txBox="1"/>
          <p:nvPr/>
        </p:nvSpPr>
        <p:spPr>
          <a:xfrm>
            <a:off x="3299870" y="2537599"/>
            <a:ext cx="22393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interact</a:t>
            </a:r>
            <a:r>
              <a:rPr lang="zh-CN" altLang="en-US" dirty="0"/>
              <a:t> </a:t>
            </a:r>
            <a:r>
              <a:rPr lang="en-US" altLang="zh-CN" dirty="0"/>
              <a:t>with</a:t>
            </a:r>
          </a:p>
          <a:p>
            <a:r>
              <a:rPr lang="en-US" altLang="zh-CN" dirty="0"/>
              <a:t>in</a:t>
            </a:r>
            <a:r>
              <a:rPr lang="zh-CN" altLang="en-US" dirty="0"/>
              <a:t> </a:t>
            </a:r>
            <a:r>
              <a:rPr lang="en-US" altLang="zh-CN" dirty="0"/>
              <a:t>a</a:t>
            </a:r>
            <a:r>
              <a:rPr lang="zh-CN" altLang="en-US" dirty="0"/>
              <a:t> </a:t>
            </a:r>
            <a:r>
              <a:rPr lang="en-US" altLang="zh-CN" dirty="0"/>
              <a:t>relationship</a:t>
            </a:r>
            <a:r>
              <a:rPr lang="zh-CN" altLang="en-US" dirty="0"/>
              <a:t> </a:t>
            </a:r>
            <a:r>
              <a:rPr lang="en-US" altLang="zh-CN" dirty="0"/>
              <a:t>with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6F8F48-606A-E240-8C14-E184B0564E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53456" y="306978"/>
            <a:ext cx="6888479" cy="624404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zh-CN" altLang="en-US" sz="3200" dirty="0"/>
              <a:t>和別人說話、聊天
給別人寫信、發郵件、打電話等等
一個人待著，不和別人在一起
做什麼做得很好
你和同屋</a:t>
            </a:r>
            <a:r>
              <a:rPr lang="en-US" altLang="zh-CN" sz="3200" dirty="0"/>
              <a:t>____</a:t>
            </a:r>
            <a:r>
              <a:rPr lang="zh-CN" altLang="en-US" sz="3200" dirty="0"/>
              <a:t>得怎麼樣？
他們在</a:t>
            </a:r>
            <a:r>
              <a:rPr lang="en-US" altLang="zh-CN" sz="3200" dirty="0"/>
              <a:t>____</a:t>
            </a:r>
            <a:r>
              <a:rPr lang="zh-CN" altLang="en-US" sz="3200" dirty="0"/>
              <a:t>嗎？
他是一個社牛，很</a:t>
            </a:r>
            <a:r>
              <a:rPr lang="en-US" altLang="zh-CN" sz="3200" dirty="0"/>
              <a:t>____</a:t>
            </a:r>
            <a:r>
              <a:rPr lang="zh-CN" altLang="en-US" sz="3200" dirty="0"/>
              <a:t>跟別人交往。</a:t>
            </a:r>
            <a:endParaRPr lang="en-US" sz="32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084F662-ECC6-254C-87D7-4345D7D44F94}"/>
              </a:ext>
            </a:extLst>
          </p:cNvPr>
          <p:cNvSpPr txBox="1">
            <a:spLocks/>
          </p:cNvSpPr>
          <p:nvPr/>
        </p:nvSpPr>
        <p:spPr>
          <a:xfrm>
            <a:off x="-6603" y="783770"/>
            <a:ext cx="1528139" cy="2612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dirty="0" err="1">
                <a:solidFill>
                  <a:schemeClr val="tx1"/>
                </a:solidFill>
                <a:highlight>
                  <a:srgbClr val="FFFF00"/>
                </a:highlight>
              </a:rPr>
              <a:t>和</a:t>
            </a:r>
            <a:r>
              <a:rPr lang="en-US" altLang="zh-CN" dirty="0">
                <a:solidFill>
                  <a:schemeClr val="tx1"/>
                </a:solidFill>
                <a:highlight>
                  <a:srgbClr val="FFFF00"/>
                </a:highlight>
              </a:rPr>
              <a:t>…</a:t>
            </a:r>
            <a:endParaRPr lang="en-US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5" name="Left Brace 4">
            <a:extLst>
              <a:ext uri="{FF2B5EF4-FFF2-40B4-BE49-F238E27FC236}">
                <a16:creationId xmlns:a16="http://schemas.microsoft.com/office/drawing/2014/main" id="{138149B7-4DD8-D74C-81FB-653BA0E547CA}"/>
              </a:ext>
            </a:extLst>
          </p:cNvPr>
          <p:cNvSpPr/>
          <p:nvPr/>
        </p:nvSpPr>
        <p:spPr>
          <a:xfrm>
            <a:off x="1280159" y="783770"/>
            <a:ext cx="724703" cy="299139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Left Brace 8">
            <a:extLst>
              <a:ext uri="{FF2B5EF4-FFF2-40B4-BE49-F238E27FC236}">
                <a16:creationId xmlns:a16="http://schemas.microsoft.com/office/drawing/2014/main" id="{76CED132-D682-4D49-9F9A-640E4AFC98B1}"/>
              </a:ext>
            </a:extLst>
          </p:cNvPr>
          <p:cNvSpPr/>
          <p:nvPr/>
        </p:nvSpPr>
        <p:spPr>
          <a:xfrm>
            <a:off x="3124823" y="2680093"/>
            <a:ext cx="243062" cy="38121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84CD71B-6EF6-154C-B26B-39FEE8240173}"/>
              </a:ext>
            </a:extLst>
          </p:cNvPr>
          <p:cNvSpPr txBox="1"/>
          <p:nvPr/>
        </p:nvSpPr>
        <p:spPr>
          <a:xfrm>
            <a:off x="3299870" y="3550702"/>
            <a:ext cx="17075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spen</a:t>
            </a:r>
            <a:r>
              <a:rPr lang="en-US" altLang="zh-CN" dirty="0"/>
              <a:t>d</a:t>
            </a:r>
            <a:r>
              <a:rPr lang="zh-CN" altLang="en-US" dirty="0"/>
              <a:t> </a:t>
            </a:r>
            <a:r>
              <a:rPr lang="en-US" altLang="zh-CN" dirty="0"/>
              <a:t>time</a:t>
            </a:r>
            <a:r>
              <a:rPr lang="zh-CN" altLang="en-US" dirty="0"/>
              <a:t> </a:t>
            </a:r>
            <a:r>
              <a:rPr lang="en-US" altLang="zh-CN" dirty="0"/>
              <a:t>with</a:t>
            </a:r>
          </a:p>
          <a:p>
            <a:r>
              <a:rPr lang="en-US" altLang="zh-CN" dirty="0"/>
              <a:t>get</a:t>
            </a:r>
            <a:r>
              <a:rPr lang="zh-CN" altLang="en-US" dirty="0"/>
              <a:t> </a:t>
            </a:r>
            <a:r>
              <a:rPr lang="en-US" altLang="zh-CN" dirty="0"/>
              <a:t>along</a:t>
            </a:r>
            <a:endParaRPr lang="en-US" dirty="0"/>
          </a:p>
        </p:txBody>
      </p:sp>
      <p:sp>
        <p:nvSpPr>
          <p:cNvPr id="11" name="Left Brace 10">
            <a:extLst>
              <a:ext uri="{FF2B5EF4-FFF2-40B4-BE49-F238E27FC236}">
                <a16:creationId xmlns:a16="http://schemas.microsoft.com/office/drawing/2014/main" id="{EE5F0E40-40A6-F541-AE53-E19B593316BC}"/>
              </a:ext>
            </a:extLst>
          </p:cNvPr>
          <p:cNvSpPr/>
          <p:nvPr/>
        </p:nvSpPr>
        <p:spPr>
          <a:xfrm>
            <a:off x="3124823" y="3693196"/>
            <a:ext cx="243062" cy="38121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FF4661E-D61C-FF49-BC99-55B8866AB2EB}"/>
              </a:ext>
            </a:extLst>
          </p:cNvPr>
          <p:cNvCxnSpPr>
            <a:cxnSpLocks/>
          </p:cNvCxnSpPr>
          <p:nvPr/>
        </p:nvCxnSpPr>
        <p:spPr>
          <a:xfrm flipH="1" flipV="1">
            <a:off x="3124823" y="871980"/>
            <a:ext cx="2328633" cy="7354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E9FF977-68F7-A24C-A16C-04006D5C5CFE}"/>
              </a:ext>
            </a:extLst>
          </p:cNvPr>
          <p:cNvCxnSpPr>
            <a:cxnSpLocks/>
          </p:cNvCxnSpPr>
          <p:nvPr/>
        </p:nvCxnSpPr>
        <p:spPr>
          <a:xfrm flipH="1">
            <a:off x="3159202" y="783770"/>
            <a:ext cx="2294254" cy="10905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DE91A6E-BDDE-8E40-9B4D-FF6E08675546}"/>
              </a:ext>
            </a:extLst>
          </p:cNvPr>
          <p:cNvCxnSpPr>
            <a:cxnSpLocks/>
          </p:cNvCxnSpPr>
          <p:nvPr/>
        </p:nvCxnSpPr>
        <p:spPr>
          <a:xfrm flipH="1">
            <a:off x="3124823" y="2537599"/>
            <a:ext cx="2392545" cy="22527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F2EBADE-16B5-5E4C-A2E0-B4862C4BCF57}"/>
              </a:ext>
            </a:extLst>
          </p:cNvPr>
          <p:cNvCxnSpPr>
            <a:cxnSpLocks/>
          </p:cNvCxnSpPr>
          <p:nvPr/>
        </p:nvCxnSpPr>
        <p:spPr>
          <a:xfrm flipH="1">
            <a:off x="2978331" y="3396340"/>
            <a:ext cx="2588364" cy="21968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2FCA0E4E-53BF-274D-BBA9-39EE2AD57267}"/>
              </a:ext>
            </a:extLst>
          </p:cNvPr>
          <p:cNvSpPr txBox="1"/>
          <p:nvPr/>
        </p:nvSpPr>
        <p:spPr>
          <a:xfrm>
            <a:off x="7537241" y="3782026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相處</a:t>
            </a:r>
            <a:endParaRPr lang="en-US" sz="32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320138E-BF30-E44A-BD1B-A758FD6B3518}"/>
              </a:ext>
            </a:extLst>
          </p:cNvPr>
          <p:cNvSpPr txBox="1"/>
          <p:nvPr/>
        </p:nvSpPr>
        <p:spPr>
          <a:xfrm>
            <a:off x="7186856" y="4613281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交往</a:t>
            </a:r>
            <a:endParaRPr lang="en-US" sz="32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D2243B3-C9BE-A34B-A96D-34FEEDD9422F}"/>
              </a:ext>
            </a:extLst>
          </p:cNvPr>
          <p:cNvSpPr txBox="1"/>
          <p:nvPr/>
        </p:nvSpPr>
        <p:spPr>
          <a:xfrm>
            <a:off x="9231915" y="5491252"/>
            <a:ext cx="95410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0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擅長</a:t>
            </a:r>
            <a:endParaRPr lang="en-US" sz="30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A4D63C0-0217-794F-A21A-8A2DA852AAE0}"/>
              </a:ext>
            </a:extLst>
          </p:cNvPr>
          <p:cNvSpPr txBox="1"/>
          <p:nvPr/>
        </p:nvSpPr>
        <p:spPr>
          <a:xfrm>
            <a:off x="9073718" y="4600759"/>
            <a:ext cx="270060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dirty="0">
                <a:solidFill>
                  <a:schemeClr val="bg1">
                    <a:lumMod val="75000"/>
                  </a:schemeClr>
                </a:solidFill>
                <a:latin typeface="SimSun" panose="02010600030101010101" pitchFamily="2" charset="-122"/>
                <a:ea typeface="SimSun" panose="02010600030101010101" pitchFamily="2" charset="-122"/>
              </a:rPr>
              <a:t>此處插入一張情侶交往交往的圖片</a:t>
            </a:r>
            <a:endParaRPr lang="en-US" sz="2200" dirty="0">
              <a:solidFill>
                <a:schemeClr val="bg1">
                  <a:lumMod val="75000"/>
                </a:schemeClr>
              </a:solidFill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78932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0" grpId="0"/>
      <p:bldP spid="11" grpId="0" animBg="1"/>
      <p:bldP spid="25" grpId="0"/>
      <p:bldP spid="26" grpId="0"/>
      <p:bldP spid="2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A0A7C-3431-8D43-8F7C-1063A9E98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020" y="115007"/>
            <a:ext cx="11559080" cy="882907"/>
          </a:xfrm>
        </p:spPr>
        <p:txBody>
          <a:bodyPr>
            <a:normAutofit/>
          </a:bodyPr>
          <a:lstStyle/>
          <a:p>
            <a:r>
              <a:rPr lang="zh-CN" altLang="en-US" dirty="0"/>
              <a:t>交往     交流    交談    獨處    相處    擅長</a:t>
            </a:r>
            <a:r>
              <a:rPr lang="en-US" altLang="zh-CN" dirty="0"/>
              <a:t>+</a:t>
            </a:r>
            <a:r>
              <a:rPr lang="en-US" dirty="0"/>
              <a:t>VO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C421B7F-0209-FF4A-B91C-2786F93FF7C0}"/>
              </a:ext>
            </a:extLst>
          </p:cNvPr>
          <p:cNvSpPr txBox="1"/>
          <p:nvPr/>
        </p:nvSpPr>
        <p:spPr>
          <a:xfrm>
            <a:off x="3684914" y="2321004"/>
            <a:ext cx="35467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建議在此處放一些相關圖片，出一張圖片，請學生說一個詞。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258254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F2E01-F503-9443-85B1-4D05F72385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對</a:t>
            </a:r>
            <a:r>
              <a:rPr lang="en-US" altLang="zh-CN" dirty="0"/>
              <a:t>... </a:t>
            </a:r>
            <a:r>
              <a:rPr lang="zh-CN" altLang="en-US" dirty="0">
                <a:solidFill>
                  <a:srgbClr val="FF0000"/>
                </a:solidFill>
              </a:rPr>
              <a:t>感到</a:t>
            </a:r>
            <a:r>
              <a:rPr lang="zh-CN" altLang="en-US" dirty="0"/>
              <a:t>恐懼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022EC2-7CE8-E543-B16B-F307190242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1090" y="316086"/>
            <a:ext cx="6096000" cy="68580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zh-CN" altLang="en-US" dirty="0"/>
              <a:t>      「社牛」一般用來</a:t>
            </a:r>
            <a:r>
              <a:rPr lang="zh-CN" altLang="en-US" dirty="0">
                <a:solidFill>
                  <a:srgbClr val="FF0000"/>
                </a:solidFill>
              </a:rPr>
              <a:t>形容</a:t>
            </a:r>
            <a:r>
              <a:rPr lang="zh-CN" altLang="en-US" dirty="0"/>
              <a:t>很</a:t>
            </a:r>
            <a:r>
              <a:rPr lang="zh-CN" altLang="en-US" dirty="0">
                <a:solidFill>
                  <a:srgbClr val="FF0000"/>
                </a:solidFill>
              </a:rPr>
              <a:t>擅長</a:t>
            </a:r>
            <a:r>
              <a:rPr lang="en-US" altLang="zh-CN" dirty="0"/>
              <a:t>...... </a:t>
            </a:r>
            <a:r>
              <a:rPr lang="zh-CN" altLang="en-US" dirty="0"/>
              <a:t>，</a:t>
            </a:r>
            <a:r>
              <a:rPr lang="en-US" altLang="zh-CN" dirty="0"/>
              <a:t>...... </a:t>
            </a:r>
            <a:r>
              <a:rPr lang="zh-CN" altLang="en-US" dirty="0"/>
              <a:t>很強的人，說白了就是</a:t>
            </a:r>
            <a:r>
              <a:rPr lang="en-US" altLang="zh-CN" dirty="0"/>
              <a:t>......</a:t>
            </a:r>
            <a:r>
              <a:rPr lang="zh-CN" altLang="en-US" dirty="0"/>
              <a:t>。 如果一個人比社牛還牛，就可以用</a:t>
            </a:r>
            <a:r>
              <a:rPr lang="en-US" altLang="zh-CN" dirty="0"/>
              <a:t>...... </a:t>
            </a:r>
            <a:r>
              <a:rPr lang="zh-CN" altLang="en-US" dirty="0"/>
              <a:t>來形容他。
      「社恐」本來是一個</a:t>
            </a:r>
            <a:r>
              <a:rPr lang="zh-CN" altLang="en-US" dirty="0">
                <a:solidFill>
                  <a:srgbClr val="FF0000"/>
                </a:solidFill>
              </a:rPr>
              <a:t>心理學術語</a:t>
            </a:r>
            <a:r>
              <a:rPr lang="zh-CN" altLang="en-US" dirty="0"/>
              <a:t>，現在成了網络流行語，用來形容</a:t>
            </a:r>
            <a:r>
              <a:rPr lang="en-US" altLang="zh-CN" dirty="0"/>
              <a:t>...... </a:t>
            </a:r>
            <a:r>
              <a:rPr lang="zh-CN" altLang="en-US" dirty="0"/>
              <a:t>的人，</a:t>
            </a:r>
            <a:r>
              <a:rPr lang="en-US" altLang="zh-CN" dirty="0"/>
              <a:t>...... </a:t>
            </a:r>
            <a:r>
              <a:rPr lang="zh-CN" altLang="en-US" dirty="0"/>
              <a:t>，</a:t>
            </a:r>
            <a:r>
              <a:rPr lang="en-US" altLang="zh-CN" dirty="0"/>
              <a:t>......</a:t>
            </a:r>
            <a:r>
              <a:rPr lang="zh-CN" altLang="en-US" dirty="0"/>
              <a:t>。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4CC8EC6-2714-E44A-9CAE-B69D3FA8D287}"/>
              </a:ext>
            </a:extLst>
          </p:cNvPr>
          <p:cNvSpPr txBox="1"/>
          <p:nvPr/>
        </p:nvSpPr>
        <p:spPr>
          <a:xfrm>
            <a:off x="463446" y="5926361"/>
            <a:ext cx="6288901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400" dirty="0">
                <a:latin typeface="KaiTi" panose="02010609060101010101" pitchFamily="49" charset="-122"/>
                <a:ea typeface="KaiTi" panose="02010609060101010101" pitchFamily="49" charset="-122"/>
              </a:rPr>
              <a:t>你會對什麼感到恐懼？為什麼？</a:t>
            </a:r>
            <a:endParaRPr lang="en-US" sz="3400" dirty="0">
              <a:highlight>
                <a:srgbClr val="FFFF00"/>
              </a:highligh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3A9B7D-CC0A-D543-A38B-C4F540F6ABBA}"/>
              </a:ext>
            </a:extLst>
          </p:cNvPr>
          <p:cNvSpPr txBox="1"/>
          <p:nvPr/>
        </p:nvSpPr>
        <p:spPr>
          <a:xfrm>
            <a:off x="1242944" y="2017258"/>
            <a:ext cx="35467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建議在此插入兩張圖片，直觀對比社牛和社恐。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77558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26F3C-E10B-7D41-B10C-F9FB2AC93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384232"/>
            <a:ext cx="10515600" cy="882907"/>
          </a:xfrm>
        </p:spPr>
        <p:txBody>
          <a:bodyPr>
            <a:normAutofit fontScale="90000"/>
          </a:bodyPr>
          <a:lstStyle/>
          <a:p>
            <a:pPr>
              <a:lnSpc>
                <a:spcPct val="120000"/>
              </a:lnSpc>
            </a:pPr>
            <a:r>
              <a:rPr lang="zh-CN" altLang="en-US" dirty="0"/>
              <a:t>描述 </a:t>
            </a:r>
            <a:r>
              <a:rPr lang="en-US" altLang="zh-CN" dirty="0"/>
              <a:t>(</a:t>
            </a:r>
            <a:r>
              <a:rPr lang="zh-CN" altLang="en-US" dirty="0"/>
              <a:t>一個人、一件事情、一個東西</a:t>
            </a:r>
            <a:r>
              <a:rPr lang="en-US" altLang="zh-CN" dirty="0"/>
              <a:t>)</a:t>
            </a:r>
            <a:r>
              <a:rPr lang="zh-CN" altLang="en-US" dirty="0"/>
              <a:t>     </a:t>
            </a:r>
            <a:br>
              <a:rPr lang="en-US" altLang="zh-CN" dirty="0"/>
            </a:br>
            <a:r>
              <a:rPr lang="zh-CN" altLang="en-US" dirty="0"/>
              <a:t>形容 </a:t>
            </a:r>
            <a:r>
              <a:rPr lang="en-US" altLang="zh-CN" dirty="0"/>
              <a:t>(</a:t>
            </a:r>
            <a:r>
              <a:rPr lang="zh-CN" altLang="en-US" dirty="0"/>
              <a:t>人、</a:t>
            </a:r>
            <a:r>
              <a:rPr lang="en-US" altLang="zh-CN" dirty="0"/>
              <a:t>+metaphor)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A373EB-3A8B-364E-AB29-EA291862ED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5" y="1707106"/>
            <a:ext cx="11491487" cy="5029745"/>
          </a:xfrm>
        </p:spPr>
        <p:txBody>
          <a:bodyPr>
            <a:normAutofit lnSpcReduction="10000"/>
          </a:bodyPr>
          <a:lstStyle/>
          <a:p>
            <a:r>
              <a:rPr lang="zh-CN" altLang="en-US" dirty="0"/>
              <a:t>如果一個人用「社牛」來</a:t>
            </a:r>
            <a:r>
              <a:rPr lang="zh-CN" altLang="en-US" dirty="0">
                <a:solidFill>
                  <a:srgbClr val="FF0000"/>
                </a:solidFill>
              </a:rPr>
              <a:t>形容</a:t>
            </a:r>
            <a:r>
              <a:rPr lang="zh-CN" altLang="en-US" dirty="0"/>
              <a:t>自己，那麼他是一個什麼樣的人？（擅長、交往、和</a:t>
            </a:r>
            <a:r>
              <a:rPr lang="en-US" altLang="zh-CN" dirty="0"/>
              <a:t>... </a:t>
            </a:r>
            <a:r>
              <a:rPr lang="zh-CN" altLang="en-US" dirty="0"/>
              <a:t>套近乎）
「社恐」常常被用來形容</a:t>
            </a:r>
            <a:r>
              <a:rPr lang="en-US" altLang="zh-CN" dirty="0"/>
              <a:t>...... </a:t>
            </a:r>
            <a:r>
              <a:rPr lang="zh-CN" altLang="en-US" dirty="0"/>
              <a:t>的人。
請你</a:t>
            </a:r>
            <a:r>
              <a:rPr lang="zh-CN" altLang="en-US" dirty="0">
                <a:solidFill>
                  <a:srgbClr val="FF0000"/>
                </a:solidFill>
              </a:rPr>
              <a:t>描述</a:t>
            </a:r>
            <a:r>
              <a:rPr lang="zh-CN" altLang="en-US" dirty="0"/>
              <a:t>一下你的大學生活。 （例如你每天做什麼，你喜歡什麼，不喜歡什麼等等）
中國人常用「千軍萬馬過獨木橋」來</a:t>
            </a:r>
            <a:r>
              <a:rPr lang="en-US" altLang="zh-CN" dirty="0"/>
              <a:t>____</a:t>
            </a:r>
            <a:r>
              <a:rPr lang="zh-CN" altLang="en-US" dirty="0"/>
              <a:t>高考。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924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940DAA-AB6F-D045-AA06-E5AC1D5E46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53542" y="2651760"/>
            <a:ext cx="7365345" cy="3080241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生詞表一的生詞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63371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E67E2-7769-0542-B018-6BF72E947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給</a:t>
            </a:r>
            <a:r>
              <a:rPr lang="en-US" altLang="zh-CN" dirty="0"/>
              <a:t>... </a:t>
            </a:r>
            <a:r>
              <a:rPr lang="zh-CN" altLang="en-US" dirty="0"/>
              <a:t>貼標籤          給</a:t>
            </a:r>
            <a:r>
              <a:rPr lang="en-US" altLang="zh-CN" dirty="0"/>
              <a:t>... </a:t>
            </a:r>
            <a:r>
              <a:rPr lang="zh-CN" altLang="en-US" dirty="0"/>
              <a:t>貼上了</a:t>
            </a:r>
            <a:r>
              <a:rPr lang="en-US" altLang="zh-CN" dirty="0"/>
              <a:t>... </a:t>
            </a:r>
            <a:r>
              <a:rPr lang="zh-CN" altLang="en-US" dirty="0"/>
              <a:t>的標籤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10070D-85A2-8544-A972-6F2A8DD7DF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10" y="1298882"/>
            <a:ext cx="6221435" cy="1881600"/>
          </a:xfrm>
        </p:spPr>
        <p:txBody>
          <a:bodyPr/>
          <a:lstStyle/>
          <a:p>
            <a:r>
              <a:rPr lang="zh-CN" altLang="en-US" dirty="0"/>
              <a:t>中國人常常會給程序員貼上什麼樣的標籤？</a:t>
            </a:r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110D23C-4DFC-6B47-9992-3562BB7E54E7}"/>
              </a:ext>
            </a:extLst>
          </p:cNvPr>
          <p:cNvSpPr txBox="1">
            <a:spLocks/>
          </p:cNvSpPr>
          <p:nvPr/>
        </p:nvSpPr>
        <p:spPr>
          <a:xfrm>
            <a:off x="463446" y="3677519"/>
            <a:ext cx="4056303" cy="49828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dirty="0"/>
              <a:t>中國人常常會給快遞員貼上什麼樣的標籤？</a:t>
            </a:r>
            <a:endParaRPr lang="en-US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0DC513C-ABC2-244B-B0A0-5B8FA05D6CEC}"/>
              </a:ext>
            </a:extLst>
          </p:cNvPr>
          <p:cNvSpPr txBox="1">
            <a:spLocks/>
          </p:cNvSpPr>
          <p:nvPr/>
        </p:nvSpPr>
        <p:spPr>
          <a:xfrm>
            <a:off x="6642545" y="5484014"/>
            <a:ext cx="5325417" cy="1881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zh-CN" altLang="en-US" dirty="0"/>
              <a:t>你會給自己貼上什麼樣的標籤？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60D8C81-7B22-FB42-8467-F7FC57524F90}"/>
              </a:ext>
            </a:extLst>
          </p:cNvPr>
          <p:cNvSpPr txBox="1"/>
          <p:nvPr/>
        </p:nvSpPr>
        <p:spPr>
          <a:xfrm>
            <a:off x="6851183" y="1598147"/>
            <a:ext cx="35467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建議在此插入相關圖片，請學生根據圖片回答問題。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BE5E5D4-9280-6843-99B2-FC9B8EDF1F92}"/>
              </a:ext>
            </a:extLst>
          </p:cNvPr>
          <p:cNvSpPr txBox="1"/>
          <p:nvPr/>
        </p:nvSpPr>
        <p:spPr>
          <a:xfrm>
            <a:off x="4519749" y="4081334"/>
            <a:ext cx="354676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建議在此插入相關圖片，請學生根據圖片回答問題。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9070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0" grpId="0"/>
      <p:bldP spid="1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A2A3C7-8540-F74E-A7F6-F9529691B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710" y="397565"/>
            <a:ext cx="1661917" cy="5539409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zh-CN" altLang="en-US" dirty="0"/>
              <a:t>安排 相親 姑娘 主動</a:t>
            </a:r>
            <a:br>
              <a:rPr lang="zh-CN" altLang="en-US" dirty="0"/>
            </a:br>
            <a:r>
              <a:rPr lang="zh-CN" altLang="en-US" dirty="0"/>
              <a:t>尷尬場合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91C45F8-440A-1F42-9729-15ACB852DCED}"/>
              </a:ext>
            </a:extLst>
          </p:cNvPr>
          <p:cNvSpPr txBox="1">
            <a:spLocks/>
          </p:cNvSpPr>
          <p:nvPr/>
        </p:nvSpPr>
        <p:spPr>
          <a:xfrm>
            <a:off x="3246045" y="397565"/>
            <a:ext cx="9290512" cy="57666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dirty="0"/>
              <a:t>兩個人見面、約會，如果合適就可能結婚
打算（讓別人）做什麼
地方</a:t>
            </a:r>
            <a:r>
              <a:rPr lang="en-US" altLang="zh-CN" dirty="0"/>
              <a:t>+</a:t>
            </a:r>
            <a:r>
              <a:rPr lang="zh-CN" altLang="en-US" dirty="0"/>
              <a:t>情況
女孩子、女性
不是別人讓你做你才做，而是自己開始做。
覺得很不好意思、很不舒服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AD99FEE-003B-0E4F-81BD-A61C63C2D2AF}"/>
              </a:ext>
            </a:extLst>
          </p:cNvPr>
          <p:cNvCxnSpPr>
            <a:cxnSpLocks/>
          </p:cNvCxnSpPr>
          <p:nvPr/>
        </p:nvCxnSpPr>
        <p:spPr>
          <a:xfrm flipH="1">
            <a:off x="1557001" y="2804825"/>
            <a:ext cx="1751792" cy="27092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86390A7-903C-2344-9267-8BD1919E29D7}"/>
              </a:ext>
            </a:extLst>
          </p:cNvPr>
          <p:cNvCxnSpPr>
            <a:cxnSpLocks/>
          </p:cNvCxnSpPr>
          <p:nvPr/>
        </p:nvCxnSpPr>
        <p:spPr>
          <a:xfrm flipH="1" flipV="1">
            <a:off x="1530965" y="2920340"/>
            <a:ext cx="1754836" cy="7902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05A0A0E-181F-974A-A9BC-1A315FE170C2}"/>
              </a:ext>
            </a:extLst>
          </p:cNvPr>
          <p:cNvCxnSpPr>
            <a:cxnSpLocks/>
          </p:cNvCxnSpPr>
          <p:nvPr/>
        </p:nvCxnSpPr>
        <p:spPr>
          <a:xfrm flipH="1" flipV="1">
            <a:off x="1491209" y="1035658"/>
            <a:ext cx="1754836" cy="7902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0553DC7-3AF1-2249-A4F7-9CACDA28982D}"/>
              </a:ext>
            </a:extLst>
          </p:cNvPr>
          <p:cNvCxnSpPr>
            <a:cxnSpLocks/>
          </p:cNvCxnSpPr>
          <p:nvPr/>
        </p:nvCxnSpPr>
        <p:spPr>
          <a:xfrm flipH="1" flipV="1">
            <a:off x="1530965" y="3710610"/>
            <a:ext cx="1754836" cy="8316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0FBD714-FE2C-BD4B-95F5-A3C66C8FC6B8}"/>
              </a:ext>
            </a:extLst>
          </p:cNvPr>
          <p:cNvCxnSpPr>
            <a:cxnSpLocks/>
          </p:cNvCxnSpPr>
          <p:nvPr/>
        </p:nvCxnSpPr>
        <p:spPr>
          <a:xfrm flipH="1" flipV="1">
            <a:off x="1553957" y="4689507"/>
            <a:ext cx="1754836" cy="8316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CDFF5CE-164D-0145-97C3-05EE966C75F0}"/>
              </a:ext>
            </a:extLst>
          </p:cNvPr>
          <p:cNvCxnSpPr>
            <a:cxnSpLocks/>
          </p:cNvCxnSpPr>
          <p:nvPr/>
        </p:nvCxnSpPr>
        <p:spPr>
          <a:xfrm flipH="1">
            <a:off x="1683365" y="1035658"/>
            <a:ext cx="1562680" cy="10440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2512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94A8F5E5-2B54-4449-89FA-3C7FFC467F1D}"/>
              </a:ext>
            </a:extLst>
          </p:cNvPr>
          <p:cNvSpPr txBox="1"/>
          <p:nvPr/>
        </p:nvSpPr>
        <p:spPr>
          <a:xfrm>
            <a:off x="4322618" y="2605231"/>
            <a:ext cx="354676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建議在此插入和相親，相親角相關的圖片或者短視頻，老師根據圖片提問，請學生用相關生詞回答問題。</a:t>
            </a:r>
            <a:endParaRPr lang="en-US" sz="2200" dirty="0"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055253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BA295-9E93-E54D-9505-7CCFB1F4E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6339F84-B2E7-F64E-A94D-4900A21AE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7403" y="2406626"/>
            <a:ext cx="5775889" cy="223803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zh-CN" altLang="en-US" sz="2600" dirty="0">
                <a:ea typeface="SimSun" panose="02010600030101010101" pitchFamily="2" charset="-122"/>
              </a:rPr>
              <a:t>請學生觀看紀錄片</a:t>
            </a:r>
            <a:r>
              <a:rPr lang="en-US" altLang="zh-CN" sz="2600" dirty="0">
                <a:ea typeface="SimSun" panose="02010600030101010101" pitchFamily="2" charset="-122"/>
              </a:rPr>
              <a:t>《</a:t>
            </a:r>
            <a:r>
              <a:rPr lang="zh-CN" altLang="en-US" sz="2600" dirty="0">
                <a:ea typeface="SimSun" panose="02010600030101010101" pitchFamily="2" charset="-122"/>
              </a:rPr>
              <a:t>大齡剩女</a:t>
            </a:r>
            <a:r>
              <a:rPr lang="en-US" altLang="zh-CN" sz="2600" dirty="0">
                <a:ea typeface="SimSun" panose="02010600030101010101" pitchFamily="2" charset="-122"/>
              </a:rPr>
              <a:t>》</a:t>
            </a:r>
            <a:r>
              <a:rPr lang="zh-CN" altLang="en-US" sz="2600" dirty="0">
                <a:ea typeface="SimSun" panose="02010600030101010101" pitchFamily="2" charset="-122"/>
              </a:rPr>
              <a:t>（</a:t>
            </a:r>
            <a:r>
              <a:rPr lang="en-US" sz="2600" dirty="0">
                <a:ea typeface="SimSun" panose="02010600030101010101" pitchFamily="2" charset="-122"/>
              </a:rPr>
              <a:t>https://</a:t>
            </a:r>
            <a:r>
              <a:rPr lang="en-US" sz="2600" dirty="0" err="1">
                <a:ea typeface="SimSun" panose="02010600030101010101" pitchFamily="2" charset="-122"/>
              </a:rPr>
              <a:t>www.bilibili.com</a:t>
            </a:r>
            <a:r>
              <a:rPr lang="en-US" sz="2600" dirty="0">
                <a:ea typeface="SimSun" panose="02010600030101010101" pitchFamily="2" charset="-122"/>
              </a:rPr>
              <a:t>/video/BV1mg4y1z7A5/）0</a:t>
            </a:r>
            <a:r>
              <a:rPr lang="en-US" altLang="zh-CN" sz="2600" dirty="0">
                <a:ea typeface="SimSun" panose="02010600030101010101" pitchFamily="2" charset="-122"/>
              </a:rPr>
              <a:t>:</a:t>
            </a:r>
            <a:r>
              <a:rPr lang="en-US" sz="2600" dirty="0">
                <a:ea typeface="SimSun" panose="02010600030101010101" pitchFamily="2" charset="-122"/>
              </a:rPr>
              <a:t>37</a:t>
            </a:r>
            <a:r>
              <a:rPr lang="en-US" altLang="zh-CN" sz="2600" dirty="0">
                <a:ea typeface="SimSun" panose="02010600030101010101" pitchFamily="2" charset="-122"/>
              </a:rPr>
              <a:t>:</a:t>
            </a:r>
            <a:r>
              <a:rPr lang="en-US" sz="2600" dirty="0">
                <a:ea typeface="SimSun" panose="02010600030101010101" pitchFamily="2" charset="-122"/>
              </a:rPr>
              <a:t>39-0</a:t>
            </a:r>
            <a:r>
              <a:rPr lang="en-US" altLang="zh-CN" sz="2600" dirty="0">
                <a:ea typeface="SimSun" panose="02010600030101010101" pitchFamily="2" charset="-122"/>
              </a:rPr>
              <a:t>:</a:t>
            </a:r>
            <a:r>
              <a:rPr lang="en-US" sz="2600" dirty="0">
                <a:ea typeface="SimSun" panose="02010600030101010101" pitchFamily="2" charset="-122"/>
              </a:rPr>
              <a:t>41</a:t>
            </a:r>
            <a:r>
              <a:rPr lang="en-US" altLang="zh-CN" sz="2600" dirty="0">
                <a:ea typeface="SimSun" panose="02010600030101010101" pitchFamily="2" charset="-122"/>
              </a:rPr>
              <a:t>:</a:t>
            </a:r>
            <a:r>
              <a:rPr lang="en-US" sz="2600" dirty="0">
                <a:ea typeface="SimSun" panose="02010600030101010101" pitchFamily="2" charset="-122"/>
              </a:rPr>
              <a:t>16 </a:t>
            </a:r>
            <a:r>
              <a:rPr lang="zh-CN" altLang="en-US" sz="2600" dirty="0">
                <a:ea typeface="SimSun" panose="02010600030101010101" pitchFamily="2" charset="-122"/>
              </a:rPr>
              <a:t>這一段中的部分內容，然後請學生回答下一頁的問題。</a:t>
            </a:r>
            <a:endParaRPr lang="en-US" sz="2600" dirty="0"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200923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300A3F-33AE-6647-A488-00B9FD074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安排    相親    姑娘    主動    尷尬    場合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14504A-CDFB-084D-96AD-BCA4E97FA6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7" y="1087276"/>
            <a:ext cx="11728554" cy="2341724"/>
          </a:xfrm>
        </p:spPr>
        <p:txBody>
          <a:bodyPr>
            <a:noAutofit/>
          </a:bodyPr>
          <a:lstStyle/>
          <a:p>
            <a:r>
              <a:rPr lang="zh-CN" altLang="en-US" sz="3400" dirty="0"/>
              <a:t>你覺得相親是一個</a:t>
            </a:r>
            <a:r>
              <a:rPr lang="zh-CN" altLang="en-US" sz="3400" dirty="0">
                <a:solidFill>
                  <a:srgbClr val="FF0000"/>
                </a:solidFill>
              </a:rPr>
              <a:t>尷尬</a:t>
            </a:r>
            <a:r>
              <a:rPr lang="zh-CN" altLang="en-US" sz="3400" dirty="0"/>
              <a:t>的</a:t>
            </a:r>
            <a:r>
              <a:rPr lang="zh-CN" altLang="en-US" sz="3400" dirty="0">
                <a:solidFill>
                  <a:srgbClr val="FF0000"/>
                </a:solidFill>
              </a:rPr>
              <a:t>場合</a:t>
            </a:r>
            <a:r>
              <a:rPr lang="zh-CN" altLang="en-US" sz="3400" dirty="0"/>
              <a:t>嗎？為什麼？
他們兩個人相親的時候誰比較</a:t>
            </a:r>
            <a:r>
              <a:rPr lang="zh-CN" altLang="en-US" sz="3400" dirty="0">
                <a:solidFill>
                  <a:srgbClr val="FF0000"/>
                </a:solidFill>
              </a:rPr>
              <a:t>主動</a:t>
            </a:r>
            <a:r>
              <a:rPr lang="zh-CN" altLang="en-US" sz="3400" dirty="0"/>
              <a:t>？是</a:t>
            </a:r>
            <a:r>
              <a:rPr lang="zh-CN" altLang="en-US" sz="3400" dirty="0">
                <a:solidFill>
                  <a:srgbClr val="FF0000"/>
                </a:solidFill>
              </a:rPr>
              <a:t>姑娘</a:t>
            </a:r>
            <a:r>
              <a:rPr lang="zh-CN" altLang="en-US" sz="3400" dirty="0"/>
              <a:t>還是小夥子？</a:t>
            </a:r>
            <a:endParaRPr lang="en-US" altLang="zh-CN" sz="34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327753B-EB9F-B544-9AED-B7D65A2493A8}"/>
              </a:ext>
            </a:extLst>
          </p:cNvPr>
          <p:cNvSpPr txBox="1">
            <a:spLocks/>
          </p:cNvSpPr>
          <p:nvPr/>
        </p:nvSpPr>
        <p:spPr>
          <a:xfrm>
            <a:off x="345477" y="3017002"/>
            <a:ext cx="11687497" cy="27537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dirty="0"/>
              <a:t>如果你到了</a:t>
            </a:r>
            <a:r>
              <a:rPr lang="en-US" altLang="zh-CN" dirty="0"/>
              <a:t>30</a:t>
            </a:r>
            <a:r>
              <a:rPr lang="zh-CN" altLang="en-US" dirty="0"/>
              <a:t>歲還沒結婚，你的父母會給你</a:t>
            </a:r>
            <a:r>
              <a:rPr lang="zh-CN" altLang="en-US" dirty="0">
                <a:solidFill>
                  <a:srgbClr val="FF0000"/>
                </a:solidFill>
              </a:rPr>
              <a:t>安排相親</a:t>
            </a:r>
            <a:r>
              <a:rPr lang="zh-CN" altLang="en-US" dirty="0"/>
              <a:t>嗎？你會去父母安排的相親嗎？為什麼？
如果你有喜歡的小夥子或者姑娘，你會</a:t>
            </a:r>
            <a:r>
              <a:rPr lang="zh-CN" altLang="en-US" dirty="0">
                <a:solidFill>
                  <a:srgbClr val="FF0000"/>
                </a:solidFill>
              </a:rPr>
              <a:t>主動</a:t>
            </a:r>
            <a:r>
              <a:rPr lang="zh-CN" altLang="en-US" dirty="0"/>
              <a:t>去追她</a:t>
            </a:r>
            <a:r>
              <a:rPr lang="en-US" altLang="zh-CN" dirty="0"/>
              <a:t>/</a:t>
            </a:r>
            <a:r>
              <a:rPr lang="zh-CN" altLang="en-US" dirty="0"/>
              <a:t>他嗎？</a:t>
            </a:r>
            <a:endParaRPr lang="en-US" altLang="zh-C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508819-B752-374F-A1E0-845AE0FD5509}"/>
              </a:ext>
            </a:extLst>
          </p:cNvPr>
          <p:cNvSpPr txBox="1"/>
          <p:nvPr/>
        </p:nvSpPr>
        <p:spPr>
          <a:xfrm>
            <a:off x="9766695" y="5477490"/>
            <a:ext cx="5725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zhuī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23249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47FAF-CA41-F244-B19E-A14DC3CB7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738" y="921611"/>
            <a:ext cx="2440392" cy="1658954"/>
          </a:xfrm>
        </p:spPr>
        <p:txBody>
          <a:bodyPr>
            <a:normAutofit fontScale="90000"/>
          </a:bodyPr>
          <a:lstStyle/>
          <a:p>
            <a:pPr>
              <a:lnSpc>
                <a:spcPct val="130000"/>
              </a:lnSpc>
            </a:pPr>
            <a:r>
              <a:rPr lang="zh-CN" altLang="en-US" dirty="0"/>
              <a:t>沉默寡言 悶葫蘆</a:t>
            </a:r>
            <a:br>
              <a:rPr lang="zh-CN" altLang="en-US" dirty="0"/>
            </a:br>
            <a:r>
              <a:rPr lang="zh-CN" altLang="en-US" dirty="0"/>
              <a:t>實在</a:t>
            </a:r>
            <a:br>
              <a:rPr lang="en-US" altLang="zh-CN" dirty="0"/>
            </a:br>
            <a:r>
              <a:rPr lang="zh-CN" altLang="en-US" dirty="0"/>
              <a:t>繼續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AAD10D-947F-514B-B8D9-131E1FDA4B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641" y="3429000"/>
            <a:ext cx="11872717" cy="271904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zh-CN" altLang="en-US" dirty="0"/>
              <a:t>我很不喜歡父母</a:t>
            </a:r>
            <a:r>
              <a:rPr lang="en-US" altLang="zh-CN" dirty="0"/>
              <a:t>____</a:t>
            </a:r>
            <a:r>
              <a:rPr lang="zh-CN" altLang="en-US" dirty="0"/>
              <a:t>的相親。 我覺得這種相親場合特別</a:t>
            </a:r>
            <a:r>
              <a:rPr lang="en-US" altLang="zh-CN" dirty="0"/>
              <a:t>____</a:t>
            </a:r>
            <a:r>
              <a:rPr lang="zh-CN" altLang="en-US" dirty="0"/>
              <a:t>。 如果遇到了沉默寡言的人，我就更覺得</a:t>
            </a:r>
            <a:r>
              <a:rPr lang="en-US" altLang="zh-CN" dirty="0"/>
              <a:t>____</a:t>
            </a:r>
            <a:r>
              <a:rPr lang="zh-CN" altLang="en-US" dirty="0"/>
              <a:t>了，因為在這種時候我常常要</a:t>
            </a:r>
            <a:r>
              <a:rPr lang="en-US" altLang="zh-CN" dirty="0"/>
              <a:t>_____</a:t>
            </a:r>
            <a:r>
              <a:rPr lang="zh-CN" altLang="en-US" dirty="0"/>
              <a:t>和他說話，但有時我</a:t>
            </a:r>
            <a:r>
              <a:rPr lang="en-US" altLang="zh-CN" dirty="0"/>
              <a:t>____</a:t>
            </a:r>
            <a:r>
              <a:rPr lang="zh-CN" altLang="en-US" dirty="0"/>
              <a:t>不知道應該說什麼。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CB08A0E-6B1C-B348-8D55-425931A1BE14}"/>
              </a:ext>
            </a:extLst>
          </p:cNvPr>
          <p:cNvSpPr txBox="1">
            <a:spLocks/>
          </p:cNvSpPr>
          <p:nvPr/>
        </p:nvSpPr>
        <p:spPr>
          <a:xfrm>
            <a:off x="2706130" y="196946"/>
            <a:ext cx="9720649" cy="310828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dirty="0"/>
              <a:t>說話說得很少，不常常說話
沉默寡言的人，很少告訴別人自己的感覺、想法的人
真的</a:t>
            </a:r>
            <a:r>
              <a:rPr lang="en-US" altLang="zh-CN" dirty="0"/>
              <a:t>... (</a:t>
            </a:r>
            <a:r>
              <a:rPr lang="en-US" dirty="0"/>
              <a:t>adv.)
continue (to do </a:t>
            </a:r>
            <a:r>
              <a:rPr lang="en-US" dirty="0" err="1"/>
              <a:t>sth</a:t>
            </a:r>
            <a:r>
              <a:rPr lang="en-US" dirty="0"/>
              <a:t>.)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E0EAA7A-F99E-FD4B-9E88-9BA09EDB5808}"/>
              </a:ext>
            </a:extLst>
          </p:cNvPr>
          <p:cNvSpPr txBox="1">
            <a:spLocks/>
          </p:cNvSpPr>
          <p:nvPr/>
        </p:nvSpPr>
        <p:spPr>
          <a:xfrm>
            <a:off x="1911179" y="5975093"/>
            <a:ext cx="10515600" cy="8829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  <a:cs typeface="+mj-cs"/>
              </a:defRPr>
            </a:lvl1pPr>
          </a:lstStyle>
          <a:p>
            <a:r>
              <a:rPr lang="zh-CN" altLang="en-US" dirty="0"/>
              <a:t>安排   相親   姑娘   主動   尷尬   場合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7673A87-B26A-5B40-98B4-5B2FBA677B89}"/>
              </a:ext>
            </a:extLst>
          </p:cNvPr>
          <p:cNvSpPr txBox="1"/>
          <p:nvPr/>
        </p:nvSpPr>
        <p:spPr>
          <a:xfrm>
            <a:off x="1092177" y="4114800"/>
            <a:ext cx="41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yù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485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E0E29-B77F-E94A-8221-09D365CBD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678671"/>
          </a:xfrm>
        </p:spPr>
        <p:txBody>
          <a:bodyPr>
            <a:normAutofit fontScale="90000"/>
          </a:bodyPr>
          <a:lstStyle/>
          <a:p>
            <a:r>
              <a:rPr lang="zh-CN" altLang="en-US" dirty="0"/>
              <a:t>適應                  改善             關係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867FB2-3DC8-4F49-8DC6-4B1093E818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9764" y="853492"/>
            <a:ext cx="11642236" cy="5751363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en-US" dirty="0"/>
              <a:t>to</a:t>
            </a:r>
            <a:r>
              <a:rPr lang="zh-CN" altLang="en-US" dirty="0"/>
              <a:t> </a:t>
            </a:r>
            <a:r>
              <a:rPr lang="en-US" altLang="zh-CN" dirty="0"/>
              <a:t>adapt</a:t>
            </a:r>
            <a:r>
              <a:rPr lang="zh-CN" altLang="en-US" dirty="0"/>
              <a:t> </a:t>
            </a:r>
            <a:r>
              <a:rPr lang="en-US" altLang="zh-CN" dirty="0"/>
              <a:t>to</a:t>
            </a:r>
            <a:r>
              <a:rPr lang="zh-CN" altLang="en-US" dirty="0"/>
              <a:t>        </a:t>
            </a:r>
            <a:r>
              <a:rPr lang="en-US" altLang="zh-CN" dirty="0"/>
              <a:t>to</a:t>
            </a:r>
            <a:r>
              <a:rPr lang="zh-CN" altLang="en-US" dirty="0"/>
              <a:t> </a:t>
            </a:r>
            <a:r>
              <a:rPr lang="en-US" altLang="zh-CN" dirty="0"/>
              <a:t>make</a:t>
            </a:r>
            <a:r>
              <a:rPr lang="zh-CN" altLang="en-US" dirty="0"/>
              <a:t> </a:t>
            </a:r>
            <a:r>
              <a:rPr lang="en-US" altLang="zh-CN" dirty="0"/>
              <a:t>better</a:t>
            </a:r>
            <a:r>
              <a:rPr lang="zh-CN" altLang="en-US" dirty="0"/>
              <a:t>        </a:t>
            </a:r>
            <a:r>
              <a:rPr lang="en-US" altLang="zh-CN" dirty="0"/>
              <a:t>relation</a:t>
            </a:r>
            <a:r>
              <a:rPr lang="zh-CN" altLang="en-US" dirty="0"/>
              <a:t>    動詞</a:t>
            </a:r>
            <a:r>
              <a:rPr lang="en-US" altLang="zh-CN" dirty="0"/>
              <a:t>V</a:t>
            </a:r>
            <a:r>
              <a:rPr lang="zh-CN" altLang="en-US" dirty="0"/>
              <a:t>？  名詞</a:t>
            </a:r>
            <a:r>
              <a:rPr lang="en-US" altLang="zh-CN" dirty="0"/>
              <a:t>N</a:t>
            </a:r>
            <a:r>
              <a:rPr lang="zh-CN" altLang="en-US" dirty="0"/>
              <a:t>？</a:t>
            </a:r>
            <a:endParaRPr lang="en-US" altLang="zh-CN" dirty="0"/>
          </a:p>
          <a:p>
            <a:pPr marL="0" indent="0">
              <a:lnSpc>
                <a:spcPct val="140000"/>
              </a:lnSpc>
              <a:spcBef>
                <a:spcPts val="0"/>
              </a:spcBef>
              <a:buNone/>
            </a:pPr>
            <a:r>
              <a:rPr lang="zh-CN" altLang="en-US" dirty="0">
                <a:solidFill>
                  <a:srgbClr val="0070C0"/>
                </a:solidFill>
              </a:rPr>
              <a:t>和你的同學問答下面的問題：</a:t>
            </a:r>
            <a:endParaRPr lang="en-US" altLang="zh-CN" dirty="0">
              <a:solidFill>
                <a:srgbClr val="0070C0"/>
              </a:solidFill>
            </a:endParaRPr>
          </a:p>
          <a:p>
            <a:pPr marL="522288" indent="-522288">
              <a:lnSpc>
                <a:spcPct val="140000"/>
              </a:lnSpc>
              <a:spcBef>
                <a:spcPts val="0"/>
              </a:spcBef>
              <a:buFont typeface="+mj-lt"/>
              <a:buAutoNum type="arabicPeriod"/>
            </a:pPr>
            <a:r>
              <a:rPr lang="zh-CN" altLang="en-US" dirty="0"/>
              <a:t>“我是大一新生，我怎麼</a:t>
            </a:r>
            <a:r>
              <a:rPr lang="zh-CN" altLang="en-US" dirty="0">
                <a:solidFill>
                  <a:srgbClr val="FF0000"/>
                </a:solidFill>
              </a:rPr>
              <a:t>適應</a:t>
            </a:r>
            <a:r>
              <a:rPr lang="zh-CN" altLang="en-US" dirty="0"/>
              <a:t>大學生活？”
“怎麼才能</a:t>
            </a:r>
            <a:r>
              <a:rPr lang="zh-CN" altLang="en-US" dirty="0">
                <a:solidFill>
                  <a:srgbClr val="FF0000"/>
                </a:solidFill>
              </a:rPr>
              <a:t>適應</a:t>
            </a:r>
            <a:r>
              <a:rPr lang="zh-CN" altLang="en-US" dirty="0"/>
              <a:t>一邊打工一邊上課的生活？”
你和你父母的</a:t>
            </a:r>
            <a:r>
              <a:rPr lang="zh-CN" altLang="en-US" dirty="0">
                <a:solidFill>
                  <a:srgbClr val="FF0000"/>
                </a:solidFill>
              </a:rPr>
              <a:t>關係</a:t>
            </a:r>
            <a:r>
              <a:rPr lang="zh-CN" altLang="en-US" dirty="0"/>
              <a:t>怎麼樣？
誰是和你</a:t>
            </a:r>
            <a:r>
              <a:rPr lang="zh-CN" altLang="en-US" dirty="0">
                <a:solidFill>
                  <a:srgbClr val="FF0000"/>
                </a:solidFill>
              </a:rPr>
              <a:t>關係</a:t>
            </a:r>
            <a:r>
              <a:rPr lang="zh-CN" altLang="en-US" dirty="0"/>
              <a:t>最好的朋友？
“我和我媽媽</a:t>
            </a:r>
            <a:r>
              <a:rPr lang="zh-CN" altLang="en-US" dirty="0">
                <a:solidFill>
                  <a:srgbClr val="FF0000"/>
                </a:solidFill>
              </a:rPr>
              <a:t>關係</a:t>
            </a:r>
            <a:r>
              <a:rPr lang="zh-CN" altLang="en-US" dirty="0"/>
              <a:t>不太好，我怎麼才能</a:t>
            </a:r>
            <a:r>
              <a:rPr lang="zh-CN" altLang="en-US" dirty="0">
                <a:solidFill>
                  <a:srgbClr val="FF0000"/>
                </a:solidFill>
              </a:rPr>
              <a:t>改善</a:t>
            </a:r>
            <a:r>
              <a:rPr lang="zh-CN" altLang="en-US" dirty="0"/>
              <a:t>和她的關係？”
“我常常感冒，我怎麼才能</a:t>
            </a:r>
            <a:r>
              <a:rPr lang="zh-CN" altLang="en-US" dirty="0">
                <a:solidFill>
                  <a:srgbClr val="FF0000"/>
                </a:solidFill>
              </a:rPr>
              <a:t>改善</a:t>
            </a:r>
            <a:r>
              <a:rPr lang="zh-CN" altLang="en-US" dirty="0"/>
              <a:t>我的身體健康情況？”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658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8F4699-FD79-B74C-BF79-9C44847B49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4416" y="182879"/>
            <a:ext cx="2405672" cy="65314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/>
              <a:t>陌生人   
熟人 
人群 
外星人    
北漂    
阿姨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B084B5E-AE3F-424D-847A-9FD05AB37D4A}"/>
              </a:ext>
            </a:extLst>
          </p:cNvPr>
          <p:cNvSpPr txBox="1">
            <a:spLocks/>
          </p:cNvSpPr>
          <p:nvPr/>
        </p:nvSpPr>
        <p:spPr>
          <a:xfrm>
            <a:off x="3902350" y="156752"/>
            <a:ext cx="8902266" cy="653142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50888" indent="-750888">
              <a:buFont typeface="+mj-lt"/>
              <a:buAutoNum type="arabicPeriod"/>
            </a:pPr>
            <a:r>
              <a:rPr lang="zh-CN" altLang="en-US" dirty="0">
                <a:solidFill>
                  <a:srgbClr val="7030A0"/>
                </a:solidFill>
              </a:rPr>
              <a:t>關係很近的人
不認識的人
生活在北京的人，但是不是北京人。
不住在地球</a:t>
            </a:r>
            <a:r>
              <a:rPr lang="en-US" dirty="0">
                <a:solidFill>
                  <a:srgbClr val="7030A0"/>
                </a:solidFill>
              </a:rPr>
              <a:t>🌏</a:t>
            </a:r>
            <a:r>
              <a:rPr lang="zh-CN" altLang="en-US" dirty="0">
                <a:solidFill>
                  <a:srgbClr val="7030A0"/>
                </a:solidFill>
              </a:rPr>
              <a:t>上的人
很多人 
和我媽媽差不多大的女人
媽媽的姐姐或者妹妹</a:t>
            </a:r>
            <a:endParaRPr lang="en-US" dirty="0">
              <a:solidFill>
                <a:srgbClr val="7030A0"/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FD8C3F9-555E-E748-8A84-826C90F21806}"/>
              </a:ext>
            </a:extLst>
          </p:cNvPr>
          <p:cNvCxnSpPr/>
          <p:nvPr/>
        </p:nvCxnSpPr>
        <p:spPr>
          <a:xfrm flipV="1">
            <a:off x="1513310" y="704626"/>
            <a:ext cx="238904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61B0D6E-26AC-4446-85BF-3976C2A3DE5B}"/>
              </a:ext>
            </a:extLst>
          </p:cNvPr>
          <p:cNvCxnSpPr>
            <a:cxnSpLocks/>
          </p:cNvCxnSpPr>
          <p:nvPr/>
        </p:nvCxnSpPr>
        <p:spPr>
          <a:xfrm>
            <a:off x="1732946" y="731520"/>
            <a:ext cx="2052917" cy="7126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6603223-1E87-C046-A3E3-0F0DB819BEA4}"/>
              </a:ext>
            </a:extLst>
          </p:cNvPr>
          <p:cNvCxnSpPr>
            <a:cxnSpLocks/>
          </p:cNvCxnSpPr>
          <p:nvPr/>
        </p:nvCxnSpPr>
        <p:spPr>
          <a:xfrm>
            <a:off x="1513310" y="2624100"/>
            <a:ext cx="2272553" cy="15229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823A70B-3735-A04D-B78C-A592B3109A69}"/>
              </a:ext>
            </a:extLst>
          </p:cNvPr>
          <p:cNvCxnSpPr>
            <a:cxnSpLocks/>
          </p:cNvCxnSpPr>
          <p:nvPr/>
        </p:nvCxnSpPr>
        <p:spPr>
          <a:xfrm flipV="1">
            <a:off x="1853968" y="3385586"/>
            <a:ext cx="1931895" cy="1529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691CED6-6007-AA49-97CB-460CB59BB4D5}"/>
              </a:ext>
            </a:extLst>
          </p:cNvPr>
          <p:cNvCxnSpPr>
            <a:cxnSpLocks/>
          </p:cNvCxnSpPr>
          <p:nvPr/>
        </p:nvCxnSpPr>
        <p:spPr>
          <a:xfrm flipV="1">
            <a:off x="1455066" y="2445442"/>
            <a:ext cx="2447284" cy="215883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0FEC662-B682-A94B-BAC2-B6C2340DDBDC}"/>
              </a:ext>
            </a:extLst>
          </p:cNvPr>
          <p:cNvCxnSpPr>
            <a:cxnSpLocks/>
          </p:cNvCxnSpPr>
          <p:nvPr/>
        </p:nvCxnSpPr>
        <p:spPr>
          <a:xfrm flipV="1">
            <a:off x="1455066" y="5164819"/>
            <a:ext cx="2430652" cy="3296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0920E77B-80A6-3B4F-8EED-422D1DA47BE1}"/>
              </a:ext>
            </a:extLst>
          </p:cNvPr>
          <p:cNvSpPr txBox="1"/>
          <p:nvPr/>
        </p:nvSpPr>
        <p:spPr>
          <a:xfrm>
            <a:off x="7255204" y="6127610"/>
            <a:ext cx="46987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latin typeface="KaiTi" panose="02010609060101010101" pitchFamily="49" charset="-122"/>
                <a:ea typeface="KaiTi" panose="02010609060101010101" pitchFamily="49" charset="-122"/>
              </a:rPr>
              <a:t>大姨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、二姨、三姨、老姨</a:t>
            </a:r>
            <a:endParaRPr 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8460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55021758-8034-C941-B83A-3121B2E36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654" y="163286"/>
            <a:ext cx="2405672" cy="65314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/>
              <a:t>陌生人</a:t>
            </a:r>
            <a:r>
              <a:rPr lang="zh-CN" altLang="en-US" dirty="0"/>
              <a:t>   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熟人 </a:t>
            </a:r>
            <a:endParaRPr lang="en-US" altLang="zh-CN" dirty="0"/>
          </a:p>
          <a:p>
            <a:pPr marL="0" indent="0">
              <a:buNone/>
            </a:pPr>
            <a:r>
              <a:rPr lang="en-US" dirty="0" err="1"/>
              <a:t>人群</a:t>
            </a:r>
            <a:r>
              <a:rPr lang="zh-CN" altLang="en-US" dirty="0"/>
              <a:t> 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外星人    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北漂    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阿姨 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18E503-DF5D-FC43-BFD5-CED97F765437}"/>
              </a:ext>
            </a:extLst>
          </p:cNvPr>
          <p:cNvSpPr txBox="1"/>
          <p:nvPr/>
        </p:nvSpPr>
        <p:spPr>
          <a:xfrm>
            <a:off x="5278582" y="2105891"/>
            <a:ext cx="35467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建議在此處放一些相關圖片，出一張圖片，請學生說一個詞。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28819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EE71953-43FD-3441-9816-C0CC61734B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654" y="163286"/>
            <a:ext cx="2405672" cy="65314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dirty="0">
                <a:solidFill>
                  <a:srgbClr val="0070C0"/>
                </a:solidFill>
              </a:rPr>
              <a:t>陌生人   
熟人 
人群 
外星人    
北漂    
阿姨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24D6928-D7AA-D742-80DB-40AD5D43DAD7}"/>
              </a:ext>
            </a:extLst>
          </p:cNvPr>
          <p:cNvSpPr txBox="1">
            <a:spLocks/>
          </p:cNvSpPr>
          <p:nvPr/>
        </p:nvSpPr>
        <p:spPr>
          <a:xfrm>
            <a:off x="2481942" y="264316"/>
            <a:ext cx="9588137" cy="5822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5138" indent="-465138">
              <a:lnSpc>
                <a:spcPct val="130000"/>
              </a:lnSpc>
              <a:buFont typeface="+mj-lt"/>
              <a:buAutoNum type="arabicPeriod"/>
            </a:pPr>
            <a:r>
              <a:rPr lang="zh-CN" altLang="en-US" dirty="0"/>
              <a:t>你覺得有</a:t>
            </a:r>
            <a:r>
              <a:rPr lang="zh-CN" altLang="en-US" dirty="0">
                <a:solidFill>
                  <a:srgbClr val="FF0000"/>
                </a:solidFill>
              </a:rPr>
              <a:t>外星人</a:t>
            </a:r>
            <a:r>
              <a:rPr lang="zh-CN" altLang="en-US" dirty="0"/>
              <a:t>嗎？為什麼？
和</a:t>
            </a:r>
            <a:r>
              <a:rPr lang="zh-CN" altLang="en-US" dirty="0">
                <a:solidFill>
                  <a:srgbClr val="FF0000"/>
                </a:solidFill>
              </a:rPr>
              <a:t>陌生人</a:t>
            </a:r>
            <a:r>
              <a:rPr lang="zh-CN" altLang="en-US" dirty="0"/>
              <a:t>說話的時候，你會緊張嗎？
「</a:t>
            </a:r>
            <a:r>
              <a:rPr lang="zh-CN" altLang="en-US" dirty="0">
                <a:solidFill>
                  <a:srgbClr val="FF0000"/>
                </a:solidFill>
              </a:rPr>
              <a:t>北漂</a:t>
            </a:r>
            <a:r>
              <a:rPr lang="zh-CN" altLang="en-US" dirty="0"/>
              <a:t>」的「漂」是什麼意思？為什麼把生活在北京的外地人叫做「</a:t>
            </a:r>
            <a:r>
              <a:rPr lang="zh-CN" altLang="en-US" dirty="0">
                <a:solidFill>
                  <a:srgbClr val="FF0000"/>
                </a:solidFill>
              </a:rPr>
              <a:t>北漂</a:t>
            </a:r>
            <a:r>
              <a:rPr lang="zh-CN" altLang="en-US" dirty="0"/>
              <a:t>」？
如果你在一個中國的公園裡看到有一個中年女人在打太極拳，你也想和她一起打，你會說什麼？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3053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3B1CE-8DE1-9643-8E5E-E3E70C1416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92036"/>
            <a:ext cx="10515600" cy="882907"/>
          </a:xfrm>
        </p:spPr>
        <p:txBody>
          <a:bodyPr/>
          <a:lstStyle/>
          <a:p>
            <a:r>
              <a:rPr lang="zh-CN" altLang="en-US" dirty="0"/>
              <a:t>鄰居      社區      做客      串門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38B45D-E4B5-B742-BD1A-C406E4DFA0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6" y="4130131"/>
            <a:ext cx="10515600" cy="4644725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zh-CN" altLang="en-US" dirty="0"/>
              <a:t>你家和鄰居的關係怎麼樣？請舉例說明。
你常常去鄰居家做客嗎？
誰是你關係最好的朋友？你常常去他家串門嗎？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0540600-06D5-DA44-B582-C50BB8D48B42}"/>
              </a:ext>
            </a:extLst>
          </p:cNvPr>
          <p:cNvSpPr txBox="1"/>
          <p:nvPr/>
        </p:nvSpPr>
        <p:spPr>
          <a:xfrm>
            <a:off x="2242122" y="2844225"/>
            <a:ext cx="22365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中國的小區</a:t>
            </a:r>
            <a:endParaRPr 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49C796-24ED-CA4F-B79D-53B1D59B293E}"/>
              </a:ext>
            </a:extLst>
          </p:cNvPr>
          <p:cNvSpPr txBox="1"/>
          <p:nvPr/>
        </p:nvSpPr>
        <p:spPr>
          <a:xfrm>
            <a:off x="7470978" y="2832795"/>
            <a:ext cx="32624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美國的社區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街區</a:t>
            </a:r>
            <a:endParaRPr 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3DC4259-6C71-5445-AC5A-596F65FB4258}"/>
              </a:ext>
            </a:extLst>
          </p:cNvPr>
          <p:cNvSpPr txBox="1"/>
          <p:nvPr/>
        </p:nvSpPr>
        <p:spPr>
          <a:xfrm>
            <a:off x="4181303" y="1164283"/>
            <a:ext cx="354676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建議在此處放兩張相關圖片，幫助學生理解中國的社區和美國的街區的區別。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13600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E5B3F-BA6C-8E4A-8EA9-6A80142027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142368"/>
            <a:ext cx="10515600" cy="882907"/>
          </a:xfrm>
        </p:spPr>
        <p:txBody>
          <a:bodyPr/>
          <a:lstStyle/>
          <a:p>
            <a:r>
              <a:rPr lang="en-US" altLang="zh-CN" dirty="0">
                <a:solidFill>
                  <a:schemeClr val="tx1"/>
                </a:solidFill>
              </a:rPr>
              <a:t>S</a:t>
            </a:r>
            <a:r>
              <a:rPr lang="zh-CN" altLang="en-US" dirty="0">
                <a:solidFill>
                  <a:schemeClr val="tx1"/>
                </a:solidFill>
              </a:rPr>
              <a:t>和</a:t>
            </a:r>
            <a:r>
              <a:rPr lang="en-US" altLang="zh-CN" dirty="0">
                <a:solidFill>
                  <a:schemeClr val="tx1"/>
                </a:solidFill>
              </a:rPr>
              <a:t>…</a:t>
            </a:r>
            <a:r>
              <a:rPr lang="zh-CN" altLang="en-US" dirty="0">
                <a:solidFill>
                  <a:schemeClr val="tx1"/>
                </a:solidFill>
              </a:rPr>
              <a:t>套近乎</a:t>
            </a:r>
            <a:r>
              <a:rPr lang="en-US" altLang="zh-CN" sz="3200" dirty="0">
                <a:solidFill>
                  <a:schemeClr val="tx1"/>
                </a:solidFill>
              </a:rPr>
              <a:t>(negative)</a:t>
            </a:r>
            <a:r>
              <a:rPr lang="zh-CN" altLang="en-US" sz="3200" dirty="0">
                <a:solidFill>
                  <a:schemeClr val="tx1"/>
                </a:solidFill>
              </a:rPr>
              <a:t>          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dirty="0">
                <a:solidFill>
                  <a:schemeClr val="tx1"/>
                </a:solidFill>
              </a:rPr>
              <a:t>S</a:t>
            </a:r>
            <a:r>
              <a:rPr lang="zh-CN" altLang="en-US" dirty="0">
                <a:solidFill>
                  <a:schemeClr val="tx1"/>
                </a:solidFill>
              </a:rPr>
              <a:t>和</a:t>
            </a:r>
            <a:r>
              <a:rPr lang="en-US" altLang="zh-CN" dirty="0">
                <a:solidFill>
                  <a:schemeClr val="tx1"/>
                </a:solidFill>
              </a:rPr>
              <a:t>…</a:t>
            </a:r>
            <a:r>
              <a:rPr lang="zh-CN" altLang="en-US" dirty="0">
                <a:solidFill>
                  <a:schemeClr val="tx1"/>
                </a:solidFill>
              </a:rPr>
              <a:t>混熟</a:t>
            </a:r>
            <a:r>
              <a:rPr lang="en-US" altLang="zh-CN" dirty="0">
                <a:solidFill>
                  <a:schemeClr val="tx1"/>
                </a:solidFill>
              </a:rPr>
              <a:t>(</a:t>
            </a:r>
            <a:r>
              <a:rPr lang="zh-CN" altLang="en-US" dirty="0">
                <a:solidFill>
                  <a:schemeClr val="tx1"/>
                </a:solidFill>
              </a:rPr>
              <a:t>了</a:t>
            </a:r>
            <a:r>
              <a:rPr lang="en-US" altLang="zh-CN" dirty="0">
                <a:solidFill>
                  <a:schemeClr val="tx1"/>
                </a:solidFill>
              </a:rPr>
              <a:t>)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AF6605-B73B-5046-92E2-8BBF38704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18" y="1087276"/>
            <a:ext cx="12424883" cy="5679284"/>
          </a:xfrm>
        </p:spPr>
        <p:txBody>
          <a:bodyPr>
            <a:normAutofit lnSpcReduction="10000"/>
          </a:bodyPr>
          <a:lstStyle/>
          <a:p>
            <a:pPr>
              <a:lnSpc>
                <a:spcPct val="120000"/>
              </a:lnSpc>
              <a:buFont typeface="Wingdings" pitchFamily="2" charset="2"/>
              <a:buChar char="Ø"/>
            </a:pPr>
            <a:r>
              <a:rPr lang="zh-CN" altLang="en-US" dirty="0">
                <a:solidFill>
                  <a:srgbClr val="7030A0"/>
                </a:solidFill>
              </a:rPr>
              <a:t> 有一個目的 → 和這個人聊天 → 拉近和這個人的關係
 把不太熟的人變成了熟人</a:t>
            </a:r>
            <a:endParaRPr lang="en-US" altLang="zh-CN" dirty="0">
              <a:solidFill>
                <a:srgbClr val="7030A0"/>
              </a:solidFill>
            </a:endParaRPr>
          </a:p>
          <a:p>
            <a:pPr>
              <a:lnSpc>
                <a:spcPct val="120000"/>
              </a:lnSpc>
            </a:pPr>
            <a:r>
              <a:rPr lang="zh-CN" altLang="en-US" dirty="0"/>
              <a:t>很多家長為了讓老師多關心自己的孩子會和老師</a:t>
            </a:r>
            <a:r>
              <a:rPr lang="en-US" altLang="zh-CN" dirty="0"/>
              <a:t>_____</a:t>
            </a:r>
            <a:r>
              <a:rPr lang="zh-CN" altLang="en-US" dirty="0"/>
              <a:t>。
這些人喜歡錢，如果你很有錢，他們就會和你</a:t>
            </a:r>
            <a:r>
              <a:rPr lang="en-US" altLang="zh-CN" dirty="0"/>
              <a:t>____</a:t>
            </a:r>
            <a:r>
              <a:rPr lang="zh-CN" altLang="en-US" dirty="0"/>
              <a:t>。
我想請他幫個忙，你能和她套</a:t>
            </a:r>
            <a:r>
              <a:rPr lang="zh-CN" altLang="en-US" dirty="0">
                <a:highlight>
                  <a:srgbClr val="FFFF00"/>
                </a:highlight>
              </a:rPr>
              <a:t>上</a:t>
            </a:r>
            <a:r>
              <a:rPr lang="zh-CN" altLang="en-US" dirty="0"/>
              <a:t>近乎嗎？
張阿姨很喜歡社交，剛在這個社區住了一個月就和鄰居們</a:t>
            </a:r>
            <a:r>
              <a:rPr lang="en-US" altLang="zh-CN" dirty="0"/>
              <a:t>_____</a:t>
            </a:r>
            <a:r>
              <a:rPr lang="zh-CN" altLang="en-US" dirty="0"/>
              <a:t>。
你在宿舍都住了一個學期了，還沒有和室友</a:t>
            </a:r>
            <a:r>
              <a:rPr lang="en-US" altLang="zh-CN" dirty="0"/>
              <a:t>_____</a:t>
            </a:r>
            <a:r>
              <a:rPr lang="zh-CN" altLang="en-US" dirty="0"/>
              <a:t>嗎？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3171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CBEB54-BB44-EC4C-9B53-DB9532728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701" y="-474617"/>
            <a:ext cx="1665799" cy="6048103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zh-CN" altLang="en-US" dirty="0"/>
              <a:t>自如 害怕 聚會 交談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155F63-207C-8C43-8EAC-B96C2205E1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1577" y="285296"/>
            <a:ext cx="5982789" cy="4521835"/>
          </a:xfrm>
        </p:spPr>
        <p:txBody>
          <a:bodyPr>
            <a:normAutofit/>
          </a:bodyPr>
          <a:lstStyle/>
          <a:p>
            <a:r>
              <a:rPr lang="zh-CN" altLang="en-US" dirty="0"/>
              <a:t>不緊張、很舒服、很放鬆
很不自如，很緊張
很多人聚在一起
比聊天更正式</a:t>
            </a:r>
            <a:endParaRPr lang="en-US" altLang="zh-C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1DFABA-B64E-C44F-BE5D-EC4029DCDD6B}"/>
              </a:ext>
            </a:extLst>
          </p:cNvPr>
          <p:cNvSpPr txBox="1"/>
          <p:nvPr/>
        </p:nvSpPr>
        <p:spPr>
          <a:xfrm>
            <a:off x="0" y="3905869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highlight>
                  <a:srgbClr val="FFFF00"/>
                </a:highlight>
                <a:latin typeface="KaiTi" panose="02010609060101010101" pitchFamily="49" charset="-122"/>
                <a:ea typeface="KaiTi" panose="02010609060101010101" pitchFamily="49" charset="-122"/>
              </a:rPr>
              <a:t>和</a:t>
            </a:r>
            <a:r>
              <a:rPr lang="en-US" altLang="zh-CN" sz="3200" dirty="0">
                <a:highlight>
                  <a:srgbClr val="FFFF00"/>
                </a:highlight>
                <a:latin typeface="KaiTi" panose="02010609060101010101" pitchFamily="49" charset="-122"/>
                <a:ea typeface="KaiTi" panose="02010609060101010101" pitchFamily="49" charset="-122"/>
              </a:rPr>
              <a:t>…</a:t>
            </a:r>
            <a:endParaRPr lang="en-US" sz="3200" dirty="0">
              <a:highlight>
                <a:srgbClr val="FFFF00"/>
              </a:highligh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B44560D-8CC9-3D48-B0D8-76B48F280B26}"/>
              </a:ext>
            </a:extLst>
          </p:cNvPr>
          <p:cNvSpPr txBox="1">
            <a:spLocks/>
          </p:cNvSpPr>
          <p:nvPr/>
        </p:nvSpPr>
        <p:spPr>
          <a:xfrm>
            <a:off x="3239589" y="4365413"/>
            <a:ext cx="8952411" cy="241614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82613" indent="-582613">
              <a:buFont typeface="+mj-lt"/>
              <a:buAutoNum type="arabicPeriod"/>
            </a:pPr>
            <a:r>
              <a:rPr lang="zh-CN" altLang="en-US" dirty="0"/>
              <a:t>在</a:t>
            </a:r>
            <a:r>
              <a:rPr lang="zh-CN" altLang="en-US" dirty="0">
                <a:solidFill>
                  <a:srgbClr val="FF0000"/>
                </a:solidFill>
              </a:rPr>
              <a:t>聚會</a:t>
            </a:r>
            <a:r>
              <a:rPr lang="zh-CN" altLang="en-US" dirty="0"/>
              <a:t>上，你習慣和陌生人交談嗎？
和陌生人交談的時候，你會感到害怕嗎？
在你認識的人中，誰能和陌生人自如交談？</a:t>
            </a:r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51B77DC-274D-1E4A-A44E-9548F0A0B851}"/>
              </a:ext>
            </a:extLst>
          </p:cNvPr>
          <p:cNvCxnSpPr>
            <a:cxnSpLocks/>
          </p:cNvCxnSpPr>
          <p:nvPr/>
        </p:nvCxnSpPr>
        <p:spPr>
          <a:xfrm flipV="1">
            <a:off x="1815257" y="3709851"/>
            <a:ext cx="1006320" cy="11104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A11EB15-2124-EA4A-A9BA-E297E89103C5}"/>
              </a:ext>
            </a:extLst>
          </p:cNvPr>
          <p:cNvCxnSpPr>
            <a:cxnSpLocks/>
          </p:cNvCxnSpPr>
          <p:nvPr/>
        </p:nvCxnSpPr>
        <p:spPr>
          <a:xfrm flipV="1">
            <a:off x="1697724" y="2821577"/>
            <a:ext cx="1123853" cy="6903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0112293-1845-F347-8BB1-5158817B636C}"/>
              </a:ext>
            </a:extLst>
          </p:cNvPr>
          <p:cNvCxnSpPr>
            <a:cxnSpLocks/>
          </p:cNvCxnSpPr>
          <p:nvPr/>
        </p:nvCxnSpPr>
        <p:spPr>
          <a:xfrm flipV="1">
            <a:off x="1697724" y="1789611"/>
            <a:ext cx="1123853" cy="3777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90372AF-BB67-6149-BBBC-5FB0F4F14F30}"/>
              </a:ext>
            </a:extLst>
          </p:cNvPr>
          <p:cNvCxnSpPr>
            <a:cxnSpLocks/>
          </p:cNvCxnSpPr>
          <p:nvPr/>
        </p:nvCxnSpPr>
        <p:spPr>
          <a:xfrm flipV="1">
            <a:off x="1756490" y="759969"/>
            <a:ext cx="1065087" cy="607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7724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常用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常用" id="{9DDAE6EC-1737-1044-87DE-CDDA2A82D898}" vid="{A2DAEE89-EE25-824A-ABB5-4B8EA61E753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常用</Template>
  <TotalTime>246</TotalTime>
  <Words>1807</Words>
  <Application>Microsoft Macintosh PowerPoint</Application>
  <PresentationFormat>Widescreen</PresentationFormat>
  <Paragraphs>91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KaiTi</vt:lpstr>
      <vt:lpstr>SimSun</vt:lpstr>
      <vt:lpstr>Arial</vt:lpstr>
      <vt:lpstr>Calibri</vt:lpstr>
      <vt:lpstr>Calibri Light</vt:lpstr>
      <vt:lpstr>Times</vt:lpstr>
      <vt:lpstr>Wingdings</vt:lpstr>
      <vt:lpstr>常用</vt:lpstr>
      <vt:lpstr>第六課 網絡流行語 「社牛」和「社恐」</vt:lpstr>
      <vt:lpstr>PowerPoint Presentation</vt:lpstr>
      <vt:lpstr>適應                  改善             關係</vt:lpstr>
      <vt:lpstr>PowerPoint Presentation</vt:lpstr>
      <vt:lpstr>PowerPoint Presentation</vt:lpstr>
      <vt:lpstr>PowerPoint Presentation</vt:lpstr>
      <vt:lpstr>鄰居      社區      做客      串門</vt:lpstr>
      <vt:lpstr>S和…套近乎(negative)           S和…混熟(了) </vt:lpstr>
      <vt:lpstr>自如 害怕 聚會 交談</vt:lpstr>
      <vt:lpstr>不得不                      S不僅... 而且...</vt:lpstr>
      <vt:lpstr>網絡 形容          天花板</vt:lpstr>
      <vt:lpstr>PowerPoint Presentation</vt:lpstr>
      <vt:lpstr>(點)外賣    (收) 快遞    程序員    外賣員    快遞員</vt:lpstr>
      <vt:lpstr>PowerPoint Presentation</vt:lpstr>
      <vt:lpstr>和你的同學聊一聊：</vt:lpstr>
      <vt:lpstr>交流  交談  交往  相處  獨處 擅長+VO</vt:lpstr>
      <vt:lpstr>交往     交流    交談    獨處    相處    擅長+VO</vt:lpstr>
      <vt:lpstr>對... 感到恐懼</vt:lpstr>
      <vt:lpstr>描述 (一個人、一件事情、一個東西)      形容 (人、+metaphor)</vt:lpstr>
      <vt:lpstr>給... 貼標籤          給... 貼上了... 的標籤</vt:lpstr>
      <vt:lpstr>安排 相親 姑娘 主動 尷尬場合</vt:lpstr>
      <vt:lpstr>PowerPoint Presentation</vt:lpstr>
      <vt:lpstr>PowerPoint Presentation</vt:lpstr>
      <vt:lpstr>安排    相親    姑娘    主動    尷尬    場合</vt:lpstr>
      <vt:lpstr>沉默寡言 悶葫蘆 實在 繼續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Runqing Qi</dc:creator>
  <cp:lastModifiedBy>Runqing Qi</cp:lastModifiedBy>
  <cp:revision>6</cp:revision>
  <dcterms:created xsi:type="dcterms:W3CDTF">2023-09-16T15:37:53Z</dcterms:created>
  <dcterms:modified xsi:type="dcterms:W3CDTF">2024-03-03T21:14:27Z</dcterms:modified>
</cp:coreProperties>
</file>