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70" r:id="rId3"/>
    <p:sldId id="269" r:id="rId4"/>
    <p:sldId id="257" r:id="rId5"/>
    <p:sldId id="265" r:id="rId6"/>
    <p:sldId id="264" r:id="rId7"/>
    <p:sldId id="266" r:id="rId8"/>
    <p:sldId id="258" r:id="rId9"/>
    <p:sldId id="260" r:id="rId10"/>
    <p:sldId id="261" r:id="rId11"/>
    <p:sldId id="262" r:id="rId12"/>
    <p:sldId id="271" r:id="rId13"/>
    <p:sldId id="272" r:id="rId14"/>
    <p:sldId id="273" r:id="rId15"/>
    <p:sldId id="267" r:id="rId16"/>
    <p:sldId id="277" r:id="rId17"/>
    <p:sldId id="259" r:id="rId18"/>
    <p:sldId id="278" r:id="rId19"/>
    <p:sldId id="279" r:id="rId20"/>
    <p:sldId id="274" r:id="rId21"/>
    <p:sldId id="280" r:id="rId22"/>
    <p:sldId id="281" r:id="rId23"/>
    <p:sldId id="282" r:id="rId24"/>
    <p:sldId id="283" r:id="rId25"/>
    <p:sldId id="26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9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95"/>
    <p:restoredTop sz="94694"/>
  </p:normalViewPr>
  <p:slideViewPr>
    <p:cSldViewPr snapToGrid="0" snapToObjects="1">
      <p:cViewPr varScale="1">
        <p:scale>
          <a:sx n="95" d="100"/>
          <a:sy n="95" d="100"/>
        </p:scale>
        <p:origin x="7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9/29/23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libili.com/video/BV1mg4y1z7A5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7E8E8-D2D6-494B-A796-BF0300938B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第六课</a:t>
            </a:r>
            <a:r>
              <a:rPr lang="zh-CN" altLang="en-US" dirty="0"/>
              <a:t>  网络流行语</a:t>
            </a:r>
            <a:br>
              <a:rPr lang="en-US" altLang="zh-CN" dirty="0"/>
            </a:br>
            <a:r>
              <a:rPr lang="zh-CN" altLang="en-US" dirty="0"/>
              <a:t>“社牛”和“社恐”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1321FA-795E-574B-9EA2-E11EBC2291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生词练习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709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F8671-6B9F-A74D-B63B-3D0D1C994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566" y="165180"/>
            <a:ext cx="10515600" cy="882907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不得不</a:t>
            </a:r>
            <a:r>
              <a:rPr lang="zh-CN" altLang="en-US" dirty="0">
                <a:solidFill>
                  <a:schemeClr val="tx1"/>
                </a:solidFill>
              </a:rPr>
              <a:t>                      </a:t>
            </a:r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zh-CN" altLang="en-US" dirty="0">
                <a:solidFill>
                  <a:schemeClr val="tx1"/>
                </a:solidFill>
              </a:rPr>
              <a:t>不仅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而且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065D3-B372-AF45-A51B-8EF1DC521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66" y="995835"/>
            <a:ext cx="12074434" cy="5770724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en-US" dirty="0" err="1">
                <a:solidFill>
                  <a:srgbClr val="7030A0"/>
                </a:solidFill>
              </a:rPr>
              <a:t>一定要做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；只能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</a:p>
          <a:p>
            <a:pPr>
              <a:lnSpc>
                <a:spcPct val="140000"/>
              </a:lnSpc>
            </a:pPr>
            <a:r>
              <a:rPr lang="en-US" dirty="0" err="1"/>
              <a:t>他的父母付不起他的大学学费</a:t>
            </a:r>
            <a:r>
              <a:rPr lang="zh-CN" altLang="en-US" dirty="0"/>
              <a:t>，所以他</a:t>
            </a:r>
            <a:r>
              <a:rPr lang="zh-CN" altLang="en-US" dirty="0">
                <a:solidFill>
                  <a:srgbClr val="FF0000"/>
                </a:solidFill>
              </a:rPr>
              <a:t>不得不</a:t>
            </a:r>
            <a:r>
              <a:rPr lang="en-US" altLang="zh-CN" dirty="0"/>
              <a:t>……</a:t>
            </a:r>
          </a:p>
          <a:p>
            <a:pPr>
              <a:lnSpc>
                <a:spcPct val="140000"/>
              </a:lnSpc>
            </a:pPr>
            <a:r>
              <a:rPr lang="en-US" dirty="0" err="1"/>
              <a:t>虽然他很害怕跟陌生人交谈</a:t>
            </a:r>
            <a:r>
              <a:rPr lang="zh-CN" altLang="en-US" dirty="0"/>
              <a:t>，可是为了找工作，他</a:t>
            </a:r>
            <a:r>
              <a:rPr lang="zh-CN" altLang="en-US" dirty="0">
                <a:solidFill>
                  <a:srgbClr val="FF0000"/>
                </a:solidFill>
              </a:rPr>
              <a:t>不得不</a:t>
            </a:r>
            <a:r>
              <a:rPr lang="en-US" altLang="zh-CN" dirty="0"/>
              <a:t>……</a:t>
            </a:r>
          </a:p>
          <a:p>
            <a:pPr>
              <a:lnSpc>
                <a:spcPct val="140000"/>
              </a:lnSpc>
            </a:pPr>
            <a:r>
              <a:rPr lang="en-US" dirty="0" err="1"/>
              <a:t>虽然她很不喜欢她的邻居</a:t>
            </a:r>
            <a:r>
              <a:rPr lang="zh-CN" altLang="en-US" dirty="0"/>
              <a:t>，但是她不得不</a:t>
            </a:r>
            <a:r>
              <a:rPr lang="zh-CN" altLang="en-US" dirty="0">
                <a:solidFill>
                  <a:srgbClr val="FF0000"/>
                </a:solidFill>
              </a:rPr>
              <a:t>改善</a:t>
            </a:r>
            <a:r>
              <a:rPr lang="zh-CN" altLang="en-US" dirty="0"/>
              <a:t>和</a:t>
            </a:r>
            <a:r>
              <a:rPr lang="zh-CN" altLang="en-US" dirty="0">
                <a:solidFill>
                  <a:srgbClr val="FF0000"/>
                </a:solidFill>
              </a:rPr>
              <a:t>邻居</a:t>
            </a:r>
            <a:r>
              <a:rPr lang="zh-CN" altLang="en-US" dirty="0"/>
              <a:t>之间的</a:t>
            </a:r>
            <a:r>
              <a:rPr lang="zh-CN" altLang="en-US" dirty="0">
                <a:solidFill>
                  <a:srgbClr val="FF0000"/>
                </a:solidFill>
              </a:rPr>
              <a:t>关系</a:t>
            </a:r>
            <a:r>
              <a:rPr lang="zh-CN" altLang="en-US" dirty="0"/>
              <a:t>，因为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40000"/>
              </a:lnSpc>
            </a:pPr>
            <a:r>
              <a:rPr lang="en-US" dirty="0" err="1"/>
              <a:t>张阿姨的</a:t>
            </a:r>
            <a:r>
              <a:rPr lang="zh-CN" altLang="en-US" dirty="0"/>
              <a:t> </a:t>
            </a:r>
            <a:r>
              <a:rPr lang="en-US" sz="3000" dirty="0"/>
              <a:t>super social skills </a:t>
            </a:r>
            <a:r>
              <a:rPr lang="en-US" sz="3000" dirty="0">
                <a:solidFill>
                  <a:srgbClr val="FF0000"/>
                </a:solidFill>
              </a:rPr>
              <a:t>not only </a:t>
            </a:r>
            <a:r>
              <a:rPr lang="en-US" sz="3000" dirty="0"/>
              <a:t>helped her quickly adapt to life in a</a:t>
            </a:r>
            <a:r>
              <a:rPr lang="zh-CN" altLang="en-US" sz="3000" dirty="0"/>
              <a:t> </a:t>
            </a:r>
            <a:r>
              <a:rPr lang="en-US" altLang="zh-CN" sz="3000" dirty="0"/>
              <a:t>different</a:t>
            </a:r>
            <a:r>
              <a:rPr lang="zh-CN" altLang="en-US" sz="3000" dirty="0"/>
              <a:t> </a:t>
            </a:r>
            <a:r>
              <a:rPr lang="en-US" altLang="zh-CN" sz="3000" dirty="0"/>
              <a:t>city</a:t>
            </a:r>
            <a:r>
              <a:rPr lang="en-US" sz="3000" dirty="0"/>
              <a:t>, </a:t>
            </a:r>
            <a:r>
              <a:rPr lang="en-US" sz="3000" dirty="0">
                <a:solidFill>
                  <a:srgbClr val="FF0000"/>
                </a:solidFill>
              </a:rPr>
              <a:t>but also </a:t>
            </a:r>
            <a:r>
              <a:rPr lang="en-US" sz="3000" dirty="0"/>
              <a:t>helped her son improve the relationship with neighbors.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A3F719-3E74-4142-9152-0E5D12843133}"/>
              </a:ext>
            </a:extLst>
          </p:cNvPr>
          <p:cNvSpPr txBox="1"/>
          <p:nvPr/>
        </p:nvSpPr>
        <p:spPr>
          <a:xfrm>
            <a:off x="5077097" y="1110342"/>
            <a:ext cx="3262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S不但</a:t>
            </a:r>
            <a:r>
              <a:rPr lang="en-US" altLang="zh-CN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，而且</a:t>
            </a:r>
            <a:r>
              <a:rPr lang="en-US" altLang="zh-CN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51129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5F9572CE-FEA7-1342-8226-AA941350C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18" y="3910909"/>
            <a:ext cx="2493986" cy="21851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5CD2EB-60D1-F441-8562-5E273355E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701" y="1222944"/>
            <a:ext cx="2439876" cy="882907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n-US" dirty="0" err="1"/>
              <a:t>网络</a:t>
            </a:r>
            <a:r>
              <a:rPr lang="zh-CN" altLang="en-US" dirty="0"/>
              <a:t>    </a:t>
            </a:r>
            <a:br>
              <a:rPr lang="en-US" altLang="zh-CN" dirty="0"/>
            </a:br>
            <a:r>
              <a:rPr lang="zh-CN" altLang="en-US" dirty="0"/>
              <a:t>形容         </a:t>
            </a:r>
            <a:br>
              <a:rPr lang="en-US" altLang="zh-CN" dirty="0"/>
            </a:br>
            <a:r>
              <a:rPr lang="zh-CN" altLang="en-US" dirty="0"/>
              <a:t>天花板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3EA10-77F6-CE43-BBA6-4F12AB9A9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856" y="94205"/>
            <a:ext cx="9433144" cy="5914709"/>
          </a:xfrm>
        </p:spPr>
        <p:txBody>
          <a:bodyPr>
            <a:normAutofit lnSpcReduction="10000"/>
          </a:bodyPr>
          <a:lstStyle/>
          <a:p>
            <a:r>
              <a:rPr lang="en-US" altLang="zh-CN" sz="3200" dirty="0"/>
              <a:t>Internet</a:t>
            </a:r>
            <a:r>
              <a:rPr lang="zh-CN" altLang="en-US" sz="3200" dirty="0"/>
              <a:t> </a:t>
            </a:r>
            <a:r>
              <a:rPr lang="en-US" altLang="zh-CN" sz="3200" dirty="0"/>
              <a:t>buzzword</a:t>
            </a:r>
          </a:p>
          <a:p>
            <a:r>
              <a:rPr lang="en-US" dirty="0" err="1"/>
              <a:t>网络流行语</a:t>
            </a:r>
            <a:endParaRPr lang="en-US" dirty="0"/>
          </a:p>
          <a:p>
            <a:r>
              <a:rPr lang="en-US" dirty="0" err="1"/>
              <a:t>很多人用</a:t>
            </a:r>
            <a:r>
              <a:rPr lang="zh-CN" altLang="en-US" dirty="0"/>
              <a:t>“千军万马过独木桥”来</a:t>
            </a:r>
            <a:r>
              <a:rPr lang="en-US" altLang="zh-CN" dirty="0"/>
              <a:t>____</a:t>
            </a:r>
            <a:r>
              <a:rPr lang="zh-CN" altLang="en-US" dirty="0"/>
              <a:t>高考，因为高考的难度很大，竞争很激烈。</a:t>
            </a:r>
            <a:endParaRPr lang="en-US" altLang="zh-CN" dirty="0"/>
          </a:p>
          <a:p>
            <a:r>
              <a:rPr lang="zh-CN" altLang="en-US" dirty="0"/>
              <a:t>“</a:t>
            </a:r>
            <a:r>
              <a:rPr lang="zh-CN" altLang="en-US" dirty="0">
                <a:solidFill>
                  <a:srgbClr val="FF0000"/>
                </a:solidFill>
              </a:rPr>
              <a:t>天花板</a:t>
            </a:r>
            <a:r>
              <a:rPr lang="zh-CN" altLang="en-US" dirty="0"/>
              <a:t>”是一个</a:t>
            </a:r>
            <a:r>
              <a:rPr lang="zh-CN" altLang="en-US" dirty="0">
                <a:solidFill>
                  <a:srgbClr val="FF0000"/>
                </a:solidFill>
              </a:rPr>
              <a:t>网络</a:t>
            </a:r>
            <a:r>
              <a:rPr lang="zh-CN" altLang="en-US" dirty="0"/>
              <a:t>流行语，用来</a:t>
            </a:r>
            <a:r>
              <a:rPr lang="zh-CN" altLang="en-US" dirty="0">
                <a:solidFill>
                  <a:srgbClr val="FF0000"/>
                </a:solidFill>
              </a:rPr>
              <a:t>形容</a:t>
            </a:r>
            <a:r>
              <a:rPr lang="zh-CN" altLang="en-US" dirty="0"/>
              <a:t>在某个方面做得最好的人。比如“</a:t>
            </a:r>
            <a:r>
              <a:rPr lang="zh-CN" altLang="en-US" dirty="0">
                <a:highlight>
                  <a:srgbClr val="FFFF00"/>
                </a:highlight>
              </a:rPr>
              <a:t>社交天花板</a:t>
            </a:r>
            <a:r>
              <a:rPr lang="zh-CN" altLang="en-US" dirty="0"/>
              <a:t>”就是形容</a:t>
            </a:r>
            <a:r>
              <a:rPr lang="en-US" altLang="zh-CN" dirty="0"/>
              <a:t>……</a:t>
            </a:r>
            <a:r>
              <a:rPr lang="zh-CN" altLang="en-US" dirty="0"/>
              <a:t>；“</a:t>
            </a:r>
            <a:r>
              <a:rPr lang="zh-CN" altLang="en-US" dirty="0">
                <a:highlight>
                  <a:srgbClr val="FFFF00"/>
                </a:highlight>
              </a:rPr>
              <a:t>歌手天花板</a:t>
            </a:r>
            <a:r>
              <a:rPr lang="zh-CN" altLang="en-US" dirty="0"/>
              <a:t>”就是形容</a:t>
            </a:r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FA44F-69DF-FE42-891E-82207C14DA76}"/>
              </a:ext>
            </a:extLst>
          </p:cNvPr>
          <p:cNvSpPr/>
          <p:nvPr/>
        </p:nvSpPr>
        <p:spPr>
          <a:xfrm>
            <a:off x="394496" y="3955180"/>
            <a:ext cx="2212531" cy="898714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1FFA69-E85D-7B44-AAED-97D4569B6E63}"/>
              </a:ext>
            </a:extLst>
          </p:cNvPr>
          <p:cNvSpPr txBox="1"/>
          <p:nvPr/>
        </p:nvSpPr>
        <p:spPr>
          <a:xfrm>
            <a:off x="9119953" y="3204533"/>
            <a:ext cx="713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fierce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33792F-57F9-8348-BE6E-8E71965BA8F7}"/>
              </a:ext>
            </a:extLst>
          </p:cNvPr>
          <p:cNvSpPr txBox="1"/>
          <p:nvPr/>
        </p:nvSpPr>
        <p:spPr>
          <a:xfrm>
            <a:off x="7475428" y="3191298"/>
            <a:ext cx="1326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competition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E0D219-0F6A-1444-B889-8AE493ACEDCC}"/>
              </a:ext>
            </a:extLst>
          </p:cNvPr>
          <p:cNvSpPr txBox="1"/>
          <p:nvPr/>
        </p:nvSpPr>
        <p:spPr>
          <a:xfrm>
            <a:off x="7533484" y="2452914"/>
            <a:ext cx="2363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jìng</a:t>
            </a:r>
            <a:r>
              <a:rPr lang="zh-CN" altLang="en-US" dirty="0"/>
              <a:t>  </a:t>
            </a:r>
            <a:r>
              <a:rPr lang="en-US" altLang="zh-CN" dirty="0" err="1"/>
              <a:t>zhēng</a:t>
            </a:r>
            <a:r>
              <a:rPr lang="zh-CN" altLang="en-US" dirty="0"/>
              <a:t>           </a:t>
            </a:r>
            <a:r>
              <a:rPr lang="en-US" altLang="zh-CN" dirty="0" err="1"/>
              <a:t>jī</a:t>
            </a:r>
            <a:r>
              <a:rPr lang="zh-CN" altLang="en-US" dirty="0"/>
              <a:t>     </a:t>
            </a:r>
            <a:r>
              <a:rPr lang="en-US" altLang="zh-CN" dirty="0" err="1"/>
              <a:t>liè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8C0FD8-308E-9D40-890F-823C1C148985}"/>
              </a:ext>
            </a:extLst>
          </p:cNvPr>
          <p:cNvSpPr txBox="1"/>
          <p:nvPr/>
        </p:nvSpPr>
        <p:spPr>
          <a:xfrm>
            <a:off x="3004458" y="4155132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mǒu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E95D15-6D8F-594B-AB80-B4BCF7B28300}"/>
              </a:ext>
            </a:extLst>
          </p:cNvPr>
          <p:cNvSpPr txBox="1"/>
          <p:nvPr/>
        </p:nvSpPr>
        <p:spPr>
          <a:xfrm>
            <a:off x="3062514" y="4853894"/>
            <a:ext cx="1000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certain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2DA4BB9-90D1-DF44-A421-104874AC2E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2776" y="5817558"/>
            <a:ext cx="1028700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180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40DAA-AB6F-D045-AA06-E5AC1D5E4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3542" y="2651760"/>
            <a:ext cx="7365345" cy="308024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生词表二的生词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37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8C095-9024-CD4B-93E9-0C0C1E06C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337" y="209603"/>
            <a:ext cx="11728554" cy="595792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(</a:t>
            </a:r>
            <a:r>
              <a:rPr lang="zh-CN" altLang="en-US" dirty="0"/>
              <a:t>点</a:t>
            </a:r>
            <a:r>
              <a:rPr lang="en-US" altLang="zh-CN" dirty="0"/>
              <a:t>)</a:t>
            </a:r>
            <a:r>
              <a:rPr lang="en-US" dirty="0" err="1"/>
              <a:t>外卖</a:t>
            </a:r>
            <a:r>
              <a:rPr lang="zh-CN" altLang="en-US" dirty="0"/>
              <a:t>    </a:t>
            </a:r>
            <a:r>
              <a:rPr lang="en-US" altLang="zh-CN" dirty="0"/>
              <a:t>(</a:t>
            </a:r>
            <a:r>
              <a:rPr lang="zh-CN" altLang="en-US" dirty="0"/>
              <a:t>收</a:t>
            </a:r>
            <a:r>
              <a:rPr lang="en-US" altLang="zh-CN" dirty="0"/>
              <a:t>)</a:t>
            </a:r>
            <a:r>
              <a:rPr lang="zh-CN" altLang="en-US" dirty="0"/>
              <a:t>快递    程序员   外卖员   快递员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A6E388-A258-5B4A-903E-31CF27645AB3}"/>
              </a:ext>
            </a:extLst>
          </p:cNvPr>
          <p:cNvSpPr txBox="1"/>
          <p:nvPr/>
        </p:nvSpPr>
        <p:spPr>
          <a:xfrm>
            <a:off x="3684914" y="2321004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建议在此处放一些相关图片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0278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B457F-87FB-2546-A876-1396EA1A9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039" y="300448"/>
            <a:ext cx="2288106" cy="3905794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/>
              <a:t>快递</a:t>
            </a:r>
            <a:endParaRPr lang="en-US" altLang="zh-CN" dirty="0"/>
          </a:p>
          <a:p>
            <a:r>
              <a:rPr lang="zh-CN" altLang="en-US" dirty="0"/>
              <a:t>快递员</a:t>
            </a:r>
            <a:endParaRPr lang="en-US" altLang="zh-CN" dirty="0"/>
          </a:p>
          <a:p>
            <a:r>
              <a:rPr lang="en-US" dirty="0" err="1"/>
              <a:t>外卖</a:t>
            </a:r>
            <a:endParaRPr lang="en-US" dirty="0"/>
          </a:p>
          <a:p>
            <a:r>
              <a:rPr lang="zh-CN" altLang="en-US" dirty="0"/>
              <a:t>外卖员   </a:t>
            </a:r>
            <a:endParaRPr lang="en-US" altLang="zh-CN" dirty="0"/>
          </a:p>
          <a:p>
            <a:r>
              <a:rPr lang="zh-CN" altLang="en-US" dirty="0"/>
              <a:t>程序员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CF80E07-A5AA-E94A-85D3-CC021B82CA17}"/>
              </a:ext>
            </a:extLst>
          </p:cNvPr>
          <p:cNvSpPr txBox="1">
            <a:spLocks/>
          </p:cNvSpPr>
          <p:nvPr/>
        </p:nvSpPr>
        <p:spPr>
          <a:xfrm>
            <a:off x="4369596" y="300448"/>
            <a:ext cx="7822403" cy="48418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你在网上买的，然后送到你家的早饭、午饭或者晚饭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送外卖的人    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送到你家的你在网上买的东西   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送快递的人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在电脑上写代码的人。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A5400A-DBD3-9A45-A711-BD991E7B62B9}"/>
              </a:ext>
            </a:extLst>
          </p:cNvPr>
          <p:cNvSpPr txBox="1"/>
          <p:nvPr/>
        </p:nvSpPr>
        <p:spPr>
          <a:xfrm>
            <a:off x="625163" y="4206242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“码农”</a:t>
            </a:r>
            <a:endParaRPr lang="en-US" sz="40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029FD07-D2F8-7841-BC84-7EC787EACD8B}"/>
              </a:ext>
            </a:extLst>
          </p:cNvPr>
          <p:cNvCxnSpPr/>
          <p:nvPr/>
        </p:nvCxnSpPr>
        <p:spPr>
          <a:xfrm flipH="1">
            <a:off x="2076994" y="822962"/>
            <a:ext cx="2259875" cy="1493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FF31C4-6E2C-914A-864B-99E3B83371C8}"/>
              </a:ext>
            </a:extLst>
          </p:cNvPr>
          <p:cNvCxnSpPr>
            <a:cxnSpLocks/>
          </p:cNvCxnSpPr>
          <p:nvPr/>
        </p:nvCxnSpPr>
        <p:spPr>
          <a:xfrm flipH="1">
            <a:off x="2229981" y="2247433"/>
            <a:ext cx="2231643" cy="8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C45C78A-A272-7E4A-8541-15BB300C49E0}"/>
              </a:ext>
            </a:extLst>
          </p:cNvPr>
          <p:cNvCxnSpPr>
            <a:cxnSpLocks/>
          </p:cNvCxnSpPr>
          <p:nvPr/>
        </p:nvCxnSpPr>
        <p:spPr>
          <a:xfrm flipH="1" flipV="1">
            <a:off x="2076994" y="624191"/>
            <a:ext cx="2329877" cy="2527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E289A8C-7CAB-EF44-9ADD-C7550595E131}"/>
              </a:ext>
            </a:extLst>
          </p:cNvPr>
          <p:cNvCxnSpPr>
            <a:cxnSpLocks/>
          </p:cNvCxnSpPr>
          <p:nvPr/>
        </p:nvCxnSpPr>
        <p:spPr>
          <a:xfrm flipH="1" flipV="1">
            <a:off x="2180864" y="1530849"/>
            <a:ext cx="2226007" cy="2347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60F116F-57A2-2447-AD23-6CA04A975530}"/>
              </a:ext>
            </a:extLst>
          </p:cNvPr>
          <p:cNvCxnSpPr>
            <a:cxnSpLocks/>
          </p:cNvCxnSpPr>
          <p:nvPr/>
        </p:nvCxnSpPr>
        <p:spPr>
          <a:xfrm flipH="1" flipV="1">
            <a:off x="2229981" y="3868176"/>
            <a:ext cx="2106888" cy="848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99D2327-1B4A-D44A-89FB-C6E5D0C40B44}"/>
              </a:ext>
            </a:extLst>
          </p:cNvPr>
          <p:cNvSpPr txBox="1"/>
          <p:nvPr/>
        </p:nvSpPr>
        <p:spPr>
          <a:xfrm>
            <a:off x="1088291" y="5414780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建议在此处插入两张相关图片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，帮助学生理解码农和农民的相似之处。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770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6D5C3-C652-0448-BCAC-34EA2ED8B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和你的同学聊一聊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69A12-DA76-DC40-B6CC-3EFCDBCE0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222084"/>
          </a:xfrm>
        </p:spPr>
        <p:txBody>
          <a:bodyPr>
            <a:normAutofit/>
          </a:bodyPr>
          <a:lstStyle/>
          <a:p>
            <a:r>
              <a:rPr lang="en-US" dirty="0" err="1"/>
              <a:t>你常常</a:t>
            </a:r>
            <a:r>
              <a:rPr lang="en-US" dirty="0" err="1">
                <a:solidFill>
                  <a:srgbClr val="FF0000"/>
                </a:solidFill>
              </a:rPr>
              <a:t>点</a:t>
            </a:r>
            <a:r>
              <a:rPr lang="en-US" dirty="0" err="1"/>
              <a:t>外卖吗</a:t>
            </a:r>
            <a:r>
              <a:rPr lang="zh-CN" altLang="en-US" dirty="0"/>
              <a:t>？你一般会</a:t>
            </a:r>
            <a:r>
              <a:rPr lang="zh-CN" altLang="en-US" dirty="0">
                <a:solidFill>
                  <a:srgbClr val="FF0000"/>
                </a:solidFill>
              </a:rPr>
              <a:t>点</a:t>
            </a:r>
            <a:r>
              <a:rPr lang="zh-CN" altLang="en-US" dirty="0"/>
              <a:t>哪里的外卖？</a:t>
            </a:r>
            <a:endParaRPr lang="en-US" altLang="zh-CN" dirty="0"/>
          </a:p>
          <a:p>
            <a:r>
              <a:rPr lang="en-US" dirty="0" err="1"/>
              <a:t>你常常</a:t>
            </a:r>
            <a:r>
              <a:rPr lang="en-US" dirty="0" err="1">
                <a:solidFill>
                  <a:srgbClr val="FF0000"/>
                </a:solidFill>
              </a:rPr>
              <a:t>收</a:t>
            </a:r>
            <a:r>
              <a:rPr lang="en-US" dirty="0" err="1"/>
              <a:t>快递吗</a:t>
            </a:r>
            <a:r>
              <a:rPr lang="zh-CN" altLang="en-US" dirty="0"/>
              <a:t>？快递会送到你家门口吗？</a:t>
            </a:r>
            <a:endParaRPr lang="en-US" altLang="zh-CN" dirty="0"/>
          </a:p>
          <a:p>
            <a:r>
              <a:rPr lang="en-US" dirty="0" err="1"/>
              <a:t>你做过外卖员</a:t>
            </a:r>
            <a:r>
              <a:rPr lang="zh-CN" altLang="en-US" dirty="0"/>
              <a:t>、快递员或者程序员吗？</a:t>
            </a:r>
            <a:endParaRPr lang="en-US" altLang="zh-CN" dirty="0"/>
          </a:p>
          <a:p>
            <a:r>
              <a:rPr lang="zh-CN" altLang="en-US" dirty="0"/>
              <a:t>外卖员和快递员在工作中可能会遇到什么问题？</a:t>
            </a:r>
            <a:endParaRPr lang="en-US" altLang="zh-CN" dirty="0"/>
          </a:p>
          <a:p>
            <a:r>
              <a:rPr lang="en-US" dirty="0" err="1"/>
              <a:t>你觉得程序员的工作怎么样</a:t>
            </a:r>
            <a:r>
              <a:rPr lang="zh-CN" altLang="en-US" dirty="0"/>
              <a:t>？</a:t>
            </a:r>
            <a:endParaRPr lang="en-US" altLang="zh-CN" dirty="0"/>
          </a:p>
          <a:p>
            <a:endParaRPr lang="en-US" altLang="zh-CN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E9FB7D-6EFC-CD49-B2A0-91F4B08CB4F4}"/>
              </a:ext>
            </a:extLst>
          </p:cNvPr>
          <p:cNvSpPr txBox="1"/>
          <p:nvPr/>
        </p:nvSpPr>
        <p:spPr>
          <a:xfrm>
            <a:off x="7458892" y="3866606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324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7EF4B-6AC3-E445-B4B6-399B4180B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232" y="65313"/>
            <a:ext cx="2697765" cy="62440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交流   </a:t>
            </a:r>
            <a:br>
              <a:rPr lang="en-US" altLang="zh-CN" dirty="0"/>
            </a:br>
            <a:r>
              <a:rPr lang="zh-CN" altLang="en-US" dirty="0"/>
              <a:t>交谈   </a:t>
            </a:r>
            <a:br>
              <a:rPr lang="en-US" altLang="zh-CN" dirty="0"/>
            </a:br>
            <a:r>
              <a:rPr lang="en-US" dirty="0" err="1">
                <a:solidFill>
                  <a:schemeClr val="tx1"/>
                </a:solidFill>
              </a:rPr>
              <a:t>交往</a:t>
            </a:r>
            <a:r>
              <a:rPr lang="zh-CN" altLang="en-US" dirty="0">
                <a:solidFill>
                  <a:schemeClr val="tx1"/>
                </a:solidFill>
              </a:rPr>
              <a:t>   </a:t>
            </a:r>
            <a:br>
              <a:rPr lang="en-US" altLang="zh-CN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相处  </a:t>
            </a:r>
            <a:br>
              <a:rPr lang="en-US" altLang="zh-CN" dirty="0"/>
            </a:br>
            <a:r>
              <a:rPr lang="zh-CN" altLang="en-US" dirty="0"/>
              <a:t>独处 </a:t>
            </a:r>
            <a:br>
              <a:rPr lang="en-US" altLang="zh-CN" dirty="0"/>
            </a:br>
            <a:r>
              <a:rPr lang="zh-CN" altLang="en-US" dirty="0"/>
              <a:t>擅长</a:t>
            </a:r>
            <a:r>
              <a:rPr lang="en-US" altLang="zh-CN" dirty="0"/>
              <a:t>+VO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ACAB94-1CBA-B840-B13F-DB8450F049FC}"/>
              </a:ext>
            </a:extLst>
          </p:cNvPr>
          <p:cNvSpPr txBox="1"/>
          <p:nvPr/>
        </p:nvSpPr>
        <p:spPr>
          <a:xfrm>
            <a:off x="3299870" y="2537599"/>
            <a:ext cx="22393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interact</a:t>
            </a:r>
            <a:r>
              <a:rPr lang="zh-CN" altLang="en-US" dirty="0"/>
              <a:t> </a:t>
            </a:r>
            <a:r>
              <a:rPr lang="en-US" altLang="zh-CN" dirty="0"/>
              <a:t>with</a:t>
            </a:r>
          </a:p>
          <a:p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relationship</a:t>
            </a:r>
            <a:r>
              <a:rPr lang="zh-CN" altLang="en-US" dirty="0"/>
              <a:t> </a:t>
            </a:r>
            <a:r>
              <a:rPr lang="en-US" altLang="zh-CN" dirty="0"/>
              <a:t>with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F8F48-606A-E240-8C14-E184B0564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3456" y="306978"/>
            <a:ext cx="6888479" cy="624404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和别人说话</a:t>
            </a:r>
            <a:r>
              <a:rPr lang="zh-CN" altLang="en-US" sz="3200" dirty="0"/>
              <a:t>、聊天</a:t>
            </a: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给别人写信、发邮件、打电话等等</a:t>
            </a: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一个人待着，不和别人在一起</a:t>
            </a: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做什么做得很好</a:t>
            </a:r>
            <a:endParaRPr lang="en-US" altLang="zh-CN" sz="3200" dirty="0"/>
          </a:p>
          <a:p>
            <a:pPr marL="0" indent="0">
              <a:buNone/>
            </a:pPr>
            <a:r>
              <a:rPr lang="zh-CN" altLang="en-US" sz="3200" dirty="0"/>
              <a:t>你和同屋</a:t>
            </a:r>
            <a:r>
              <a:rPr lang="en-US" altLang="zh-CN" sz="3200" dirty="0"/>
              <a:t>____</a:t>
            </a:r>
            <a:r>
              <a:rPr lang="zh-CN" altLang="en-US" sz="3200" dirty="0"/>
              <a:t>得怎么样？</a:t>
            </a:r>
            <a:endParaRPr lang="en-US" altLang="zh-CN" sz="3200" dirty="0"/>
          </a:p>
          <a:p>
            <a:pPr marL="0" indent="0">
              <a:buNone/>
            </a:pPr>
            <a:r>
              <a:rPr lang="zh-CN" altLang="en-US" sz="3200" dirty="0"/>
              <a:t>他们在</a:t>
            </a:r>
            <a:r>
              <a:rPr lang="en-US" altLang="zh-CN" sz="3200" dirty="0"/>
              <a:t>____</a:t>
            </a:r>
            <a:r>
              <a:rPr lang="zh-CN" altLang="en-US" sz="3200" dirty="0"/>
              <a:t>吗？</a:t>
            </a:r>
            <a:endParaRPr lang="en-US" altLang="zh-CN" sz="3200" dirty="0"/>
          </a:p>
          <a:p>
            <a:pPr marL="0" indent="0">
              <a:buNone/>
            </a:pPr>
            <a:r>
              <a:rPr lang="zh-CN" altLang="en-US" sz="3200" dirty="0"/>
              <a:t>他是一个社牛，很</a:t>
            </a:r>
            <a:r>
              <a:rPr lang="en-US" altLang="zh-CN" sz="3200" dirty="0"/>
              <a:t>____</a:t>
            </a:r>
            <a:r>
              <a:rPr lang="zh-CN" altLang="en-US" sz="3200" dirty="0"/>
              <a:t>跟别人交往。</a:t>
            </a:r>
            <a:endParaRPr lang="en-US" altLang="zh-CN" sz="3200" dirty="0"/>
          </a:p>
          <a:p>
            <a:endParaRPr lang="en-US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84F662-ECC6-254C-87D7-4345D7D44F94}"/>
              </a:ext>
            </a:extLst>
          </p:cNvPr>
          <p:cNvSpPr txBox="1">
            <a:spLocks/>
          </p:cNvSpPr>
          <p:nvPr/>
        </p:nvSpPr>
        <p:spPr>
          <a:xfrm>
            <a:off x="-6603" y="783770"/>
            <a:ext cx="1528139" cy="2612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  <a:highlight>
                  <a:srgbClr val="FFFF00"/>
                </a:highlight>
              </a:rPr>
              <a:t>和</a:t>
            </a:r>
            <a:r>
              <a:rPr lang="en-US" altLang="zh-CN" dirty="0">
                <a:solidFill>
                  <a:schemeClr val="tx1"/>
                </a:solidFill>
                <a:highlight>
                  <a:srgbClr val="FFFF00"/>
                </a:highlight>
              </a:rPr>
              <a:t>…</a:t>
            </a:r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138149B7-4DD8-D74C-81FB-653BA0E547CA}"/>
              </a:ext>
            </a:extLst>
          </p:cNvPr>
          <p:cNvSpPr/>
          <p:nvPr/>
        </p:nvSpPr>
        <p:spPr>
          <a:xfrm>
            <a:off x="1280159" y="783770"/>
            <a:ext cx="724703" cy="29913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76CED132-D682-4D49-9F9A-640E4AFC98B1}"/>
              </a:ext>
            </a:extLst>
          </p:cNvPr>
          <p:cNvSpPr/>
          <p:nvPr/>
        </p:nvSpPr>
        <p:spPr>
          <a:xfrm>
            <a:off x="3124823" y="2680093"/>
            <a:ext cx="243062" cy="38121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4CD71B-6EF6-154C-B26B-39FEE8240173}"/>
              </a:ext>
            </a:extLst>
          </p:cNvPr>
          <p:cNvSpPr txBox="1"/>
          <p:nvPr/>
        </p:nvSpPr>
        <p:spPr>
          <a:xfrm>
            <a:off x="3299870" y="3550702"/>
            <a:ext cx="170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spen</a:t>
            </a:r>
            <a:r>
              <a:rPr lang="en-US" altLang="zh-CN" dirty="0"/>
              <a:t>d</a:t>
            </a:r>
            <a:r>
              <a:rPr lang="zh-CN" altLang="en-US" dirty="0"/>
              <a:t> </a:t>
            </a:r>
            <a:r>
              <a:rPr lang="en-US" altLang="zh-CN" dirty="0"/>
              <a:t>time</a:t>
            </a:r>
            <a:r>
              <a:rPr lang="zh-CN" altLang="en-US" dirty="0"/>
              <a:t> </a:t>
            </a:r>
            <a:r>
              <a:rPr lang="en-US" altLang="zh-CN" dirty="0"/>
              <a:t>with</a:t>
            </a:r>
          </a:p>
          <a:p>
            <a:r>
              <a:rPr lang="en-US" altLang="zh-CN" dirty="0"/>
              <a:t>get</a:t>
            </a:r>
            <a:r>
              <a:rPr lang="zh-CN" altLang="en-US" dirty="0"/>
              <a:t> </a:t>
            </a:r>
            <a:r>
              <a:rPr lang="en-US" altLang="zh-CN" dirty="0"/>
              <a:t>along</a:t>
            </a:r>
            <a:endParaRPr lang="en-US" dirty="0"/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EE5F0E40-40A6-F541-AE53-E19B593316BC}"/>
              </a:ext>
            </a:extLst>
          </p:cNvPr>
          <p:cNvSpPr/>
          <p:nvPr/>
        </p:nvSpPr>
        <p:spPr>
          <a:xfrm>
            <a:off x="3124823" y="3693196"/>
            <a:ext cx="243062" cy="38121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FF4661E-D61C-FF49-BC99-55B8866AB2EB}"/>
              </a:ext>
            </a:extLst>
          </p:cNvPr>
          <p:cNvCxnSpPr>
            <a:cxnSpLocks/>
          </p:cNvCxnSpPr>
          <p:nvPr/>
        </p:nvCxnSpPr>
        <p:spPr>
          <a:xfrm flipH="1" flipV="1">
            <a:off x="3124823" y="871980"/>
            <a:ext cx="2328633" cy="735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9FF977-68F7-A24C-A16C-04006D5C5CFE}"/>
              </a:ext>
            </a:extLst>
          </p:cNvPr>
          <p:cNvCxnSpPr>
            <a:cxnSpLocks/>
          </p:cNvCxnSpPr>
          <p:nvPr/>
        </p:nvCxnSpPr>
        <p:spPr>
          <a:xfrm flipH="1">
            <a:off x="3159202" y="783770"/>
            <a:ext cx="2294254" cy="1090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DE91A6E-BDDE-8E40-9B4D-FF6E08675546}"/>
              </a:ext>
            </a:extLst>
          </p:cNvPr>
          <p:cNvCxnSpPr>
            <a:cxnSpLocks/>
          </p:cNvCxnSpPr>
          <p:nvPr/>
        </p:nvCxnSpPr>
        <p:spPr>
          <a:xfrm flipH="1">
            <a:off x="3124823" y="2537599"/>
            <a:ext cx="2392545" cy="2252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F2EBADE-16B5-5E4C-A2E0-B4862C4BCF57}"/>
              </a:ext>
            </a:extLst>
          </p:cNvPr>
          <p:cNvCxnSpPr>
            <a:cxnSpLocks/>
          </p:cNvCxnSpPr>
          <p:nvPr/>
        </p:nvCxnSpPr>
        <p:spPr>
          <a:xfrm flipH="1">
            <a:off x="2978331" y="3396340"/>
            <a:ext cx="2588364" cy="2196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FCA0E4E-53BF-274D-BBA9-39EE2AD57267}"/>
              </a:ext>
            </a:extLst>
          </p:cNvPr>
          <p:cNvSpPr txBox="1"/>
          <p:nvPr/>
        </p:nvSpPr>
        <p:spPr>
          <a:xfrm>
            <a:off x="7041941" y="378202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相处</a:t>
            </a:r>
            <a:endParaRPr lang="en-US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20138E-BF30-E44A-BD1B-A758FD6B3518}"/>
              </a:ext>
            </a:extLst>
          </p:cNvPr>
          <p:cNvSpPr txBox="1"/>
          <p:nvPr/>
        </p:nvSpPr>
        <p:spPr>
          <a:xfrm>
            <a:off x="6691556" y="4613281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交往</a:t>
            </a:r>
            <a:endParaRPr lang="en-US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D2243B3-C9BE-A34B-A96D-34FEEDD9422F}"/>
              </a:ext>
            </a:extLst>
          </p:cNvPr>
          <p:cNvSpPr txBox="1"/>
          <p:nvPr/>
        </p:nvSpPr>
        <p:spPr>
          <a:xfrm>
            <a:off x="8736615" y="5491252"/>
            <a:ext cx="9541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擅长</a:t>
            </a:r>
            <a:endParaRPr lang="en-US" sz="30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4D63C0-0217-794F-A21A-8A2DA852AAE0}"/>
              </a:ext>
            </a:extLst>
          </p:cNvPr>
          <p:cNvSpPr txBox="1"/>
          <p:nvPr/>
        </p:nvSpPr>
        <p:spPr>
          <a:xfrm>
            <a:off x="8343620" y="4613281"/>
            <a:ext cx="27006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此处插入一张情侣交往交往的图片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893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 animBg="1"/>
      <p:bldP spid="25" grpId="0"/>
      <p:bldP spid="26" grpId="0"/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0A7C-3431-8D43-8F7C-1063A9E98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020" y="115007"/>
            <a:ext cx="10515600" cy="882907"/>
          </a:xfrm>
        </p:spPr>
        <p:txBody>
          <a:bodyPr/>
          <a:lstStyle/>
          <a:p>
            <a:r>
              <a:rPr lang="en-US" dirty="0" err="1"/>
              <a:t>交往</a:t>
            </a:r>
            <a:r>
              <a:rPr lang="zh-CN" altLang="en-US" dirty="0"/>
              <a:t>   交流   交谈   独处   相处   擅长</a:t>
            </a:r>
            <a:r>
              <a:rPr lang="en-US" altLang="zh-CN" dirty="0"/>
              <a:t>+VO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421B7F-0209-FF4A-B91C-2786F93FF7C0}"/>
              </a:ext>
            </a:extLst>
          </p:cNvPr>
          <p:cNvSpPr txBox="1"/>
          <p:nvPr/>
        </p:nvSpPr>
        <p:spPr>
          <a:xfrm>
            <a:off x="3684914" y="2321004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建议在此处放一些相关图片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5825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F2E01-F503-9443-85B1-4D05F7238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对</a:t>
            </a:r>
            <a:r>
              <a:rPr lang="en-US" altLang="zh-CN" dirty="0"/>
              <a:t>…</a:t>
            </a:r>
            <a:r>
              <a:rPr lang="zh-CN" altLang="en-US" dirty="0">
                <a:solidFill>
                  <a:srgbClr val="FF0000"/>
                </a:solidFill>
              </a:rPr>
              <a:t>感到</a:t>
            </a:r>
            <a:r>
              <a:rPr lang="en-US" dirty="0" err="1"/>
              <a:t>恐惧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22EC2-7CE8-E543-B16B-F30719024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1090" y="316086"/>
            <a:ext cx="6096000" cy="6858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/>
              <a:t>       “</a:t>
            </a:r>
            <a:r>
              <a:rPr lang="en-US" dirty="0" err="1"/>
              <a:t>社牛</a:t>
            </a:r>
            <a:r>
              <a:rPr lang="zh-CN" altLang="en-US" dirty="0"/>
              <a:t>”一般</a:t>
            </a:r>
            <a:r>
              <a:rPr lang="en-US" dirty="0" err="1"/>
              <a:t>用来形容很擅长</a:t>
            </a:r>
            <a:r>
              <a:rPr lang="en-US" altLang="zh-CN" dirty="0"/>
              <a:t>……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很强的人，说白了就是</a:t>
            </a:r>
            <a:r>
              <a:rPr lang="en-US" altLang="zh-CN" dirty="0"/>
              <a:t>……</a:t>
            </a:r>
            <a:r>
              <a:rPr lang="zh-CN" altLang="en-US" dirty="0"/>
              <a:t>。如果一个人比社牛还牛，就可以用</a:t>
            </a:r>
            <a:r>
              <a:rPr lang="en-US" altLang="zh-CN" dirty="0"/>
              <a:t>……</a:t>
            </a:r>
            <a:r>
              <a:rPr lang="zh-CN" altLang="en-US" dirty="0"/>
              <a:t>来形容他。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“社恐”本来是一个</a:t>
            </a:r>
            <a:r>
              <a:rPr lang="zh-CN" altLang="en-US" dirty="0">
                <a:solidFill>
                  <a:srgbClr val="FF0000"/>
                </a:solidFill>
              </a:rPr>
              <a:t>心理学术语</a:t>
            </a:r>
            <a:r>
              <a:rPr lang="zh-CN" altLang="en-US" dirty="0"/>
              <a:t>，现在成了网络流行语，用来形容</a:t>
            </a:r>
            <a:r>
              <a:rPr lang="en-US" altLang="zh-CN" dirty="0"/>
              <a:t>……</a:t>
            </a:r>
            <a:r>
              <a:rPr lang="zh-CN" altLang="en-US" dirty="0"/>
              <a:t>的人，</a:t>
            </a:r>
            <a:r>
              <a:rPr lang="en-US" altLang="zh-CN" dirty="0"/>
              <a:t>……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CC8EC6-2714-E44A-9CAE-B69D3FA8D287}"/>
              </a:ext>
            </a:extLst>
          </p:cNvPr>
          <p:cNvSpPr txBox="1"/>
          <p:nvPr/>
        </p:nvSpPr>
        <p:spPr>
          <a:xfrm>
            <a:off x="463446" y="5926361"/>
            <a:ext cx="628890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你会对什么感到恐惧</a:t>
            </a:r>
            <a:r>
              <a:rPr lang="zh-CN" altLang="en-US" sz="3400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？为什么？</a:t>
            </a:r>
            <a:endParaRPr lang="en-US" sz="3400" dirty="0">
              <a:highlight>
                <a:srgbClr val="FFFF00"/>
              </a:highligh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3A9B7D-CC0A-D543-A38B-C4F540F6ABBA}"/>
              </a:ext>
            </a:extLst>
          </p:cNvPr>
          <p:cNvSpPr txBox="1"/>
          <p:nvPr/>
        </p:nvSpPr>
        <p:spPr>
          <a:xfrm>
            <a:off x="1242944" y="2017258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建议在此插入两张图片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，直观对比社牛和社恐。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755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26F3C-E10B-7D41-B10C-F9FB2AC93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384232"/>
            <a:ext cx="10515600" cy="882907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描述</a:t>
            </a:r>
            <a:r>
              <a:rPr lang="zh-CN" altLang="en-US" dirty="0"/>
              <a:t> </a:t>
            </a:r>
            <a:r>
              <a:rPr lang="en-US" altLang="zh-CN" dirty="0"/>
              <a:t>(</a:t>
            </a:r>
            <a:r>
              <a:rPr lang="zh-CN" altLang="en-US" dirty="0"/>
              <a:t>一个人、一件事情、一个东西</a:t>
            </a:r>
            <a:r>
              <a:rPr lang="en-US" altLang="zh-CN" dirty="0"/>
              <a:t>)</a:t>
            </a:r>
            <a:r>
              <a:rPr lang="zh-CN" altLang="en-US" dirty="0"/>
              <a:t>         </a:t>
            </a:r>
            <a:br>
              <a:rPr lang="en-US" altLang="zh-CN" dirty="0"/>
            </a:br>
            <a:r>
              <a:rPr lang="zh-CN" altLang="en-US" dirty="0"/>
              <a:t>形容 </a:t>
            </a:r>
            <a:r>
              <a:rPr lang="en-US" altLang="zh-CN" dirty="0"/>
              <a:t>(</a:t>
            </a:r>
            <a:r>
              <a:rPr lang="zh-CN" altLang="en-US" dirty="0"/>
              <a:t>人、</a:t>
            </a:r>
            <a:r>
              <a:rPr lang="en-US" altLang="zh-CN" dirty="0"/>
              <a:t>+metaphor)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373EB-3A8B-364E-AB29-EA291862E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5" y="1707106"/>
            <a:ext cx="11491487" cy="502974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如果一个人用</a:t>
            </a:r>
            <a:r>
              <a:rPr lang="zh-CN" altLang="en-US" dirty="0"/>
              <a:t>“社牛”来</a:t>
            </a:r>
            <a:r>
              <a:rPr lang="zh-CN" altLang="en-US" dirty="0">
                <a:solidFill>
                  <a:srgbClr val="FF0000"/>
                </a:solidFill>
              </a:rPr>
              <a:t>形容</a:t>
            </a:r>
            <a:r>
              <a:rPr lang="zh-CN" altLang="en-US" dirty="0"/>
              <a:t>自己，那么他是一个什么样的人？</a:t>
            </a:r>
            <a:r>
              <a:rPr lang="en-US" altLang="zh-CN" dirty="0"/>
              <a:t>(</a:t>
            </a:r>
            <a:r>
              <a:rPr lang="zh-CN" altLang="en-US" dirty="0"/>
              <a:t>擅长、交往、和</a:t>
            </a:r>
            <a:r>
              <a:rPr lang="en-US" altLang="zh-CN" dirty="0"/>
              <a:t>…</a:t>
            </a:r>
            <a:r>
              <a:rPr lang="zh-CN" altLang="en-US" dirty="0"/>
              <a:t>套近乎</a:t>
            </a:r>
            <a:r>
              <a:rPr lang="en-US" altLang="zh-CN" dirty="0"/>
              <a:t>)</a:t>
            </a:r>
          </a:p>
          <a:p>
            <a:r>
              <a:rPr lang="zh-CN" altLang="en-US" dirty="0"/>
              <a:t>“社恐”常常被用来</a:t>
            </a:r>
            <a:r>
              <a:rPr lang="zh-CN" altLang="en-US" dirty="0">
                <a:solidFill>
                  <a:srgbClr val="FF0000"/>
                </a:solidFill>
              </a:rPr>
              <a:t>形容</a:t>
            </a:r>
            <a:r>
              <a:rPr lang="en-US" altLang="zh-CN" dirty="0"/>
              <a:t>……</a:t>
            </a:r>
            <a:r>
              <a:rPr lang="zh-CN" altLang="en-US" dirty="0"/>
              <a:t>的人。</a:t>
            </a:r>
            <a:endParaRPr lang="en-US" altLang="zh-CN" dirty="0"/>
          </a:p>
          <a:p>
            <a:r>
              <a:rPr lang="zh-CN" altLang="en-US" dirty="0"/>
              <a:t>请你</a:t>
            </a:r>
            <a:r>
              <a:rPr lang="zh-CN" altLang="en-US" dirty="0">
                <a:solidFill>
                  <a:srgbClr val="FF0000"/>
                </a:solidFill>
              </a:rPr>
              <a:t>描述</a:t>
            </a:r>
            <a:r>
              <a:rPr lang="zh-CN" altLang="en-US" dirty="0"/>
              <a:t>一下你的大学生活。</a:t>
            </a:r>
            <a:r>
              <a:rPr lang="en-US" altLang="zh-CN" dirty="0"/>
              <a:t>(</a:t>
            </a:r>
            <a:r>
              <a:rPr lang="zh-CN" altLang="en-US" dirty="0"/>
              <a:t>例如你每天做什么，你喜欢什么，不喜欢什么等等</a:t>
            </a:r>
            <a:r>
              <a:rPr lang="en-US" altLang="zh-CN" dirty="0"/>
              <a:t>)</a:t>
            </a:r>
          </a:p>
          <a:p>
            <a:r>
              <a:rPr lang="zh-CN" altLang="en-US" dirty="0"/>
              <a:t>中国人常用“千军万马过独木桥”来</a:t>
            </a:r>
            <a:r>
              <a:rPr lang="en-US" altLang="zh-CN" dirty="0"/>
              <a:t>____</a:t>
            </a:r>
            <a:r>
              <a:rPr lang="zh-CN" altLang="en-US" dirty="0"/>
              <a:t>高考。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924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40DAA-AB6F-D045-AA06-E5AC1D5E4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3542" y="2651760"/>
            <a:ext cx="7365345" cy="308024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生词表一的生词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337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E67E2-7769-0542-B018-6BF72E947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给</a:t>
            </a:r>
            <a:r>
              <a:rPr lang="en-US" altLang="zh-CN" dirty="0"/>
              <a:t>…</a:t>
            </a:r>
            <a:r>
              <a:rPr lang="zh-CN" altLang="en-US" dirty="0"/>
              <a:t>贴标签        给</a:t>
            </a:r>
            <a:r>
              <a:rPr lang="en-US" altLang="zh-CN" dirty="0"/>
              <a:t>…</a:t>
            </a:r>
            <a:r>
              <a:rPr lang="zh-CN" altLang="en-US" dirty="0"/>
              <a:t>贴上了</a:t>
            </a:r>
            <a:r>
              <a:rPr lang="en-US" altLang="zh-CN" dirty="0"/>
              <a:t>…</a:t>
            </a:r>
            <a:r>
              <a:rPr lang="zh-CN" altLang="en-US" dirty="0"/>
              <a:t>的标签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0070D-85A2-8544-A972-6F2A8DD7D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10" y="1298882"/>
            <a:ext cx="6221435" cy="1881600"/>
          </a:xfrm>
        </p:spPr>
        <p:txBody>
          <a:bodyPr/>
          <a:lstStyle/>
          <a:p>
            <a:r>
              <a:rPr lang="en-US" dirty="0" err="1"/>
              <a:t>中国人常常会给程序员贴上什么样的标签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110D23C-4DFC-6B47-9992-3562BB7E54E7}"/>
              </a:ext>
            </a:extLst>
          </p:cNvPr>
          <p:cNvSpPr txBox="1">
            <a:spLocks/>
          </p:cNvSpPr>
          <p:nvPr/>
        </p:nvSpPr>
        <p:spPr>
          <a:xfrm>
            <a:off x="463446" y="3677519"/>
            <a:ext cx="4056303" cy="49828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中国人常常会给快递员贴上什么样的标签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0DC513C-ABC2-244B-B0A0-5B8FA05D6CEC}"/>
              </a:ext>
            </a:extLst>
          </p:cNvPr>
          <p:cNvSpPr txBox="1">
            <a:spLocks/>
          </p:cNvSpPr>
          <p:nvPr/>
        </p:nvSpPr>
        <p:spPr>
          <a:xfrm>
            <a:off x="6642545" y="5484014"/>
            <a:ext cx="5325417" cy="18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dirty="0" err="1"/>
              <a:t>你会给自己贴上什么样的标签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0D8C81-7B22-FB42-8467-F7FC57524F90}"/>
              </a:ext>
            </a:extLst>
          </p:cNvPr>
          <p:cNvSpPr txBox="1"/>
          <p:nvPr/>
        </p:nvSpPr>
        <p:spPr>
          <a:xfrm>
            <a:off x="6851183" y="1598147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建议在此插入相关图片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，请学生根据图片回答问题。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E5E5D4-9280-6843-99B2-FC9B8EDF1F92}"/>
              </a:ext>
            </a:extLst>
          </p:cNvPr>
          <p:cNvSpPr txBox="1"/>
          <p:nvPr/>
        </p:nvSpPr>
        <p:spPr>
          <a:xfrm>
            <a:off x="4519749" y="4081334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建议在此插入相关图片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，请学生根据图片回答问题。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907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2A3C7-8540-F74E-A7F6-F9529691B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710" y="397565"/>
            <a:ext cx="1661917" cy="553940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安排  </a:t>
            </a:r>
            <a:br>
              <a:rPr lang="en-US" altLang="zh-CN" dirty="0"/>
            </a:br>
            <a:r>
              <a:rPr lang="zh-CN" altLang="en-US" dirty="0"/>
              <a:t>相亲  </a:t>
            </a:r>
            <a:br>
              <a:rPr lang="en-US" altLang="zh-CN" dirty="0"/>
            </a:br>
            <a:r>
              <a:rPr lang="zh-CN" altLang="en-US" dirty="0"/>
              <a:t>姑娘  </a:t>
            </a:r>
            <a:br>
              <a:rPr lang="en-US" altLang="zh-CN" dirty="0"/>
            </a:br>
            <a:r>
              <a:rPr lang="zh-CN" altLang="en-US" dirty="0"/>
              <a:t>主动</a:t>
            </a:r>
            <a:br>
              <a:rPr lang="en-US" altLang="zh-CN" dirty="0"/>
            </a:br>
            <a:r>
              <a:rPr lang="en-US" dirty="0" err="1"/>
              <a:t>尴尬</a:t>
            </a:r>
            <a:r>
              <a:rPr lang="zh-CN" altLang="en-US" dirty="0"/>
              <a:t> 场合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91C45F8-440A-1F42-9729-15ACB852DCED}"/>
              </a:ext>
            </a:extLst>
          </p:cNvPr>
          <p:cNvSpPr txBox="1">
            <a:spLocks/>
          </p:cNvSpPr>
          <p:nvPr/>
        </p:nvSpPr>
        <p:spPr>
          <a:xfrm>
            <a:off x="3246045" y="397565"/>
            <a:ext cx="9290512" cy="5766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两个人</a:t>
            </a:r>
            <a:r>
              <a:rPr lang="zh-CN" altLang="en-US" dirty="0"/>
              <a:t>见面、</a:t>
            </a:r>
            <a:r>
              <a:rPr lang="en-US" dirty="0" err="1"/>
              <a:t>约会</a:t>
            </a:r>
            <a:r>
              <a:rPr lang="zh-CN" altLang="en-US" dirty="0"/>
              <a:t>，如果合适就可能结婚</a:t>
            </a:r>
            <a:endParaRPr lang="en-US" altLang="zh-CN" dirty="0"/>
          </a:p>
          <a:p>
            <a:r>
              <a:rPr lang="en-US" dirty="0" err="1"/>
              <a:t>打算</a:t>
            </a:r>
            <a:r>
              <a:rPr lang="en-US" altLang="zh-CN" dirty="0"/>
              <a:t>(</a:t>
            </a:r>
            <a:r>
              <a:rPr lang="zh-CN" altLang="en-US" dirty="0"/>
              <a:t>让别人</a:t>
            </a:r>
            <a:r>
              <a:rPr lang="en-US" altLang="zh-CN" dirty="0"/>
              <a:t>)</a:t>
            </a:r>
            <a:r>
              <a:rPr lang="en-US" dirty="0" err="1"/>
              <a:t>做什么</a:t>
            </a:r>
            <a:endParaRPr lang="en-US" dirty="0"/>
          </a:p>
          <a:p>
            <a:r>
              <a:rPr lang="zh-CN" altLang="en-US" dirty="0"/>
              <a:t>地方</a:t>
            </a:r>
            <a:r>
              <a:rPr lang="en-US" altLang="zh-CN" dirty="0"/>
              <a:t>+</a:t>
            </a:r>
            <a:r>
              <a:rPr lang="zh-CN" altLang="en-US" dirty="0"/>
              <a:t>情况</a:t>
            </a:r>
            <a:endParaRPr lang="en-US" altLang="zh-CN" dirty="0"/>
          </a:p>
          <a:p>
            <a:r>
              <a:rPr lang="zh-CN" altLang="en-US" dirty="0"/>
              <a:t>女孩子、女性</a:t>
            </a:r>
            <a:endParaRPr lang="en-US" altLang="zh-CN" dirty="0"/>
          </a:p>
          <a:p>
            <a:r>
              <a:rPr lang="zh-CN" altLang="en-US" dirty="0"/>
              <a:t>不是别人让你做你才做，而是自己开始做。</a:t>
            </a:r>
            <a:endParaRPr lang="en-US" altLang="zh-CN" dirty="0"/>
          </a:p>
          <a:p>
            <a:r>
              <a:rPr lang="zh-CN" altLang="en-US" dirty="0"/>
              <a:t>觉得很不好意思、很不舒服</a:t>
            </a:r>
            <a:endParaRPr lang="en-US" altLang="zh-CN" dirty="0"/>
          </a:p>
          <a:p>
            <a:endParaRPr lang="en-US" altLang="zh-CN" dirty="0"/>
          </a:p>
          <a:p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AD99FEE-003B-0E4F-81BD-A61C63C2D2AF}"/>
              </a:ext>
            </a:extLst>
          </p:cNvPr>
          <p:cNvCxnSpPr>
            <a:cxnSpLocks/>
          </p:cNvCxnSpPr>
          <p:nvPr/>
        </p:nvCxnSpPr>
        <p:spPr>
          <a:xfrm flipH="1">
            <a:off x="1557001" y="2804825"/>
            <a:ext cx="1751792" cy="2709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86390A7-903C-2344-9267-8BD1919E29D7}"/>
              </a:ext>
            </a:extLst>
          </p:cNvPr>
          <p:cNvCxnSpPr>
            <a:cxnSpLocks/>
          </p:cNvCxnSpPr>
          <p:nvPr/>
        </p:nvCxnSpPr>
        <p:spPr>
          <a:xfrm flipH="1" flipV="1">
            <a:off x="1530965" y="2920340"/>
            <a:ext cx="1754836" cy="790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5A0A0E-181F-974A-A9BC-1A315FE170C2}"/>
              </a:ext>
            </a:extLst>
          </p:cNvPr>
          <p:cNvCxnSpPr>
            <a:cxnSpLocks/>
          </p:cNvCxnSpPr>
          <p:nvPr/>
        </p:nvCxnSpPr>
        <p:spPr>
          <a:xfrm flipH="1" flipV="1">
            <a:off x="1491209" y="1035658"/>
            <a:ext cx="1754836" cy="790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0553DC7-3AF1-2249-A4F7-9CACDA28982D}"/>
              </a:ext>
            </a:extLst>
          </p:cNvPr>
          <p:cNvCxnSpPr>
            <a:cxnSpLocks/>
          </p:cNvCxnSpPr>
          <p:nvPr/>
        </p:nvCxnSpPr>
        <p:spPr>
          <a:xfrm flipH="1" flipV="1">
            <a:off x="1530965" y="3710610"/>
            <a:ext cx="1754836" cy="8316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0FBD714-FE2C-BD4B-95F5-A3C66C8FC6B8}"/>
              </a:ext>
            </a:extLst>
          </p:cNvPr>
          <p:cNvCxnSpPr>
            <a:cxnSpLocks/>
          </p:cNvCxnSpPr>
          <p:nvPr/>
        </p:nvCxnSpPr>
        <p:spPr>
          <a:xfrm flipH="1" flipV="1">
            <a:off x="1553957" y="4689507"/>
            <a:ext cx="1754836" cy="8316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CDFF5CE-164D-0145-97C3-05EE966C75F0}"/>
              </a:ext>
            </a:extLst>
          </p:cNvPr>
          <p:cNvCxnSpPr>
            <a:cxnSpLocks/>
          </p:cNvCxnSpPr>
          <p:nvPr/>
        </p:nvCxnSpPr>
        <p:spPr>
          <a:xfrm flipH="1">
            <a:off x="1683365" y="1035658"/>
            <a:ext cx="1562680" cy="1044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51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4A8F5E5-2B54-4449-89FA-3C7FFC467F1D}"/>
              </a:ext>
            </a:extLst>
          </p:cNvPr>
          <p:cNvSpPr txBox="1"/>
          <p:nvPr/>
        </p:nvSpPr>
        <p:spPr>
          <a:xfrm>
            <a:off x="4322618" y="2605231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latin typeface="SimSun" panose="02010600030101010101" pitchFamily="2" charset="-122"/>
                <a:ea typeface="SimSun" panose="02010600030101010101" pitchFamily="2" charset="-122"/>
              </a:rPr>
              <a:t>建议在此插入和相亲</a:t>
            </a:r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，相亲角相关的</a:t>
            </a:r>
            <a:r>
              <a:rPr lang="en-US" sz="2200" dirty="0" err="1">
                <a:latin typeface="SimSun" panose="02010600030101010101" pitchFamily="2" charset="-122"/>
                <a:ea typeface="SimSun" panose="02010600030101010101" pitchFamily="2" charset="-122"/>
              </a:rPr>
              <a:t>图片或者短视频</a:t>
            </a:r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，老师根据图片提问，请学生用相关生词回答问题。</a:t>
            </a:r>
            <a:endParaRPr lang="en-US" sz="22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055253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BA295-9E93-E54D-9505-7CCFB1F4E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339F84-B2E7-F64E-A94D-4900A21AE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7403" y="2406626"/>
            <a:ext cx="5775889" cy="223803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600" dirty="0" err="1">
                <a:latin typeface="SimSun" panose="02010600030101010101" pitchFamily="2" charset="-122"/>
                <a:ea typeface="SimSun" panose="02010600030101010101" pitchFamily="2" charset="-122"/>
              </a:rPr>
              <a:t>请学生观看纪录片</a:t>
            </a:r>
            <a:r>
              <a:rPr lang="en-US" altLang="zh-CN" sz="2600" dirty="0">
                <a:latin typeface="SimSun" panose="02010600030101010101" pitchFamily="2" charset="-122"/>
                <a:ea typeface="SimSun" panose="02010600030101010101" pitchFamily="2" charset="-122"/>
              </a:rPr>
              <a:t>《</a:t>
            </a:r>
            <a:r>
              <a:rPr lang="zh-CN" altLang="en-US" sz="2600" dirty="0">
                <a:latin typeface="SimSun" panose="02010600030101010101" pitchFamily="2" charset="-122"/>
                <a:ea typeface="SimSun" panose="02010600030101010101" pitchFamily="2" charset="-122"/>
              </a:rPr>
              <a:t>大龄剩女</a:t>
            </a:r>
            <a:r>
              <a:rPr lang="en-US" altLang="zh-CN" sz="2600" dirty="0">
                <a:latin typeface="SimSun" panose="02010600030101010101" pitchFamily="2" charset="-122"/>
                <a:ea typeface="SimSun" panose="02010600030101010101" pitchFamily="2" charset="-122"/>
              </a:rPr>
              <a:t>》</a:t>
            </a:r>
            <a:r>
              <a:rPr lang="zh-CN" altLang="en-US" sz="2600" dirty="0"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sz="2600" dirty="0">
                <a:latin typeface="SimSun" panose="02010600030101010101" pitchFamily="2" charset="-122"/>
                <a:ea typeface="SimSun" panose="02010600030101010101" pitchFamily="2" charset="-122"/>
                <a:hlinkClick r:id="rId2"/>
              </a:rPr>
              <a:t>https://www.bilibili.com/video/BV1mg4y1z7A5/</a:t>
            </a:r>
            <a:r>
              <a:rPr lang="zh-CN" altLang="en-US" sz="2600" dirty="0">
                <a:latin typeface="SimSun" panose="02010600030101010101" pitchFamily="2" charset="-122"/>
                <a:ea typeface="SimSun" panose="02010600030101010101" pitchFamily="2" charset="-122"/>
              </a:rPr>
              <a:t>）</a:t>
            </a:r>
            <a:r>
              <a:rPr lang="en-US" altLang="zh-CN" sz="2600" dirty="0">
                <a:latin typeface="SimSun" panose="02010600030101010101" pitchFamily="2" charset="-122"/>
                <a:ea typeface="SimSun" panose="02010600030101010101" pitchFamily="2" charset="-122"/>
              </a:rPr>
              <a:t>0:37:39-0:41:16</a:t>
            </a:r>
            <a:r>
              <a:rPr lang="zh-CN" altLang="en-US" sz="2600" dirty="0">
                <a:latin typeface="SimSun" panose="02010600030101010101" pitchFamily="2" charset="-122"/>
                <a:ea typeface="SimSun" panose="02010600030101010101" pitchFamily="2" charset="-122"/>
              </a:rPr>
              <a:t> 这一段中的部分内容，然后请学生回答下一页的问题。</a:t>
            </a:r>
            <a:endParaRPr lang="en-US" altLang="zh-CN" sz="2600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en-US" sz="26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00923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00A3F-33AE-6647-A488-00B9FD074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安排  相亲  姑娘  主动   </a:t>
            </a:r>
            <a:r>
              <a:rPr lang="en-US" dirty="0" err="1"/>
              <a:t>尴尬</a:t>
            </a:r>
            <a:r>
              <a:rPr lang="zh-CN" altLang="en-US" dirty="0"/>
              <a:t>   场合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4504A-CDFB-084D-96AD-BCA4E97FA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7" y="1087276"/>
            <a:ext cx="11728554" cy="2341724"/>
          </a:xfrm>
        </p:spPr>
        <p:txBody>
          <a:bodyPr>
            <a:noAutofit/>
          </a:bodyPr>
          <a:lstStyle/>
          <a:p>
            <a:r>
              <a:rPr lang="en-US" sz="3400" dirty="0" err="1"/>
              <a:t>你觉得相亲是一个尴尬的场合吗</a:t>
            </a:r>
            <a:r>
              <a:rPr lang="zh-CN" altLang="en-US" sz="3400" dirty="0"/>
              <a:t>？为什么？</a:t>
            </a:r>
            <a:endParaRPr lang="en-US" altLang="zh-CN" sz="3400" dirty="0"/>
          </a:p>
          <a:p>
            <a:r>
              <a:rPr lang="zh-CN" altLang="en-US" sz="3400" dirty="0"/>
              <a:t>他们两个人相亲的时候谁比较主动？是姑娘还是小伙子？</a:t>
            </a:r>
            <a:endParaRPr lang="en-US" altLang="zh-CN" sz="3400" dirty="0"/>
          </a:p>
          <a:p>
            <a:endParaRPr lang="en-US" altLang="zh-CN" sz="3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27753B-EB9F-B544-9AED-B7D65A2493A8}"/>
              </a:ext>
            </a:extLst>
          </p:cNvPr>
          <p:cNvSpPr txBox="1">
            <a:spLocks/>
          </p:cNvSpPr>
          <p:nvPr/>
        </p:nvSpPr>
        <p:spPr>
          <a:xfrm>
            <a:off x="345477" y="3017002"/>
            <a:ext cx="11687497" cy="2753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如果你到了</a:t>
            </a:r>
            <a:r>
              <a:rPr lang="en-US" altLang="zh-CN" dirty="0"/>
              <a:t>30</a:t>
            </a:r>
            <a:r>
              <a:rPr lang="zh-CN" altLang="en-US" dirty="0"/>
              <a:t>岁还没结婚，你的父母会给你安排相亲吗？你会去父母安排的相亲吗？为什么？</a:t>
            </a:r>
            <a:endParaRPr lang="en-US" altLang="zh-CN" dirty="0"/>
          </a:p>
          <a:p>
            <a:r>
              <a:rPr lang="zh-CN" altLang="en-US" dirty="0"/>
              <a:t>如果你有喜欢的小伙子或者姑娘，你会主动去追她</a:t>
            </a:r>
            <a:r>
              <a:rPr lang="en-US" altLang="zh-CN" dirty="0"/>
              <a:t>/</a:t>
            </a:r>
            <a:r>
              <a:rPr lang="zh-CN" altLang="en-US" dirty="0"/>
              <a:t>他吗？</a:t>
            </a:r>
            <a:endParaRPr lang="en-US" altLang="zh-CN" dirty="0"/>
          </a:p>
          <a:p>
            <a:endParaRPr lang="en-US" altLang="zh-C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508819-B752-374F-A1E0-845AE0FD5509}"/>
              </a:ext>
            </a:extLst>
          </p:cNvPr>
          <p:cNvSpPr txBox="1"/>
          <p:nvPr/>
        </p:nvSpPr>
        <p:spPr>
          <a:xfrm>
            <a:off x="9766695" y="5477490"/>
            <a:ext cx="57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zhuī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3249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47FAF-CA41-F244-B19E-A14DC3CB7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738" y="921611"/>
            <a:ext cx="2440392" cy="1658954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</a:pPr>
            <a:r>
              <a:rPr lang="en-US" dirty="0" err="1"/>
              <a:t>沉默寡言</a:t>
            </a:r>
            <a:r>
              <a:rPr lang="zh-CN" altLang="en-US" dirty="0"/>
              <a:t>   </a:t>
            </a:r>
            <a:br>
              <a:rPr lang="en-US" altLang="zh-CN" dirty="0"/>
            </a:br>
            <a:r>
              <a:rPr lang="zh-CN" altLang="en-US" dirty="0"/>
              <a:t>闷葫芦</a:t>
            </a:r>
            <a:br>
              <a:rPr lang="en-US" altLang="zh-CN" dirty="0"/>
            </a:br>
            <a:r>
              <a:rPr lang="en-US" dirty="0" err="1"/>
              <a:t>实在</a:t>
            </a:r>
            <a:r>
              <a:rPr lang="zh-CN" altLang="en-US" dirty="0"/>
              <a:t>   </a:t>
            </a:r>
            <a:br>
              <a:rPr lang="en-US" altLang="zh-CN" dirty="0"/>
            </a:br>
            <a:r>
              <a:rPr lang="zh-CN" altLang="en-US" dirty="0"/>
              <a:t>继续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AD10D-947F-514B-B8D9-131E1FDA4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641" y="3429000"/>
            <a:ext cx="11872717" cy="271904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我很不喜欢父母</a:t>
            </a:r>
            <a:r>
              <a:rPr lang="en-US" altLang="zh-CN" dirty="0"/>
              <a:t>____</a:t>
            </a:r>
            <a:r>
              <a:rPr lang="zh-CN" altLang="en-US" dirty="0"/>
              <a:t>的相亲。我觉得这种相亲场合特别</a:t>
            </a:r>
            <a:r>
              <a:rPr lang="en-US" altLang="zh-CN" dirty="0"/>
              <a:t>____</a:t>
            </a:r>
            <a:r>
              <a:rPr lang="zh-CN" altLang="en-US" dirty="0"/>
              <a:t>。如果遇到了沉默寡言的人，我就更觉得</a:t>
            </a:r>
            <a:r>
              <a:rPr lang="en-US" altLang="zh-CN" dirty="0"/>
              <a:t>____</a:t>
            </a:r>
            <a:r>
              <a:rPr lang="zh-CN" altLang="en-US" dirty="0"/>
              <a:t>了，因为在这种时候我常常要</a:t>
            </a:r>
            <a:r>
              <a:rPr lang="en-US" altLang="zh-CN" dirty="0"/>
              <a:t>_____</a:t>
            </a:r>
            <a:r>
              <a:rPr lang="zh-CN" altLang="en-US" dirty="0"/>
              <a:t>和他说话，但有时我</a:t>
            </a:r>
            <a:r>
              <a:rPr lang="en-US" altLang="zh-CN" dirty="0"/>
              <a:t>____</a:t>
            </a:r>
            <a:r>
              <a:rPr lang="zh-CN" altLang="en-US" dirty="0"/>
              <a:t>不知道应该说什么。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CB08A0E-6B1C-B348-8D55-425931A1BE14}"/>
              </a:ext>
            </a:extLst>
          </p:cNvPr>
          <p:cNvSpPr txBox="1">
            <a:spLocks/>
          </p:cNvSpPr>
          <p:nvPr/>
        </p:nvSpPr>
        <p:spPr>
          <a:xfrm>
            <a:off x="2706130" y="196946"/>
            <a:ext cx="9720649" cy="31082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说话说得很少</a:t>
            </a:r>
            <a:r>
              <a:rPr lang="zh-CN" altLang="en-US" dirty="0"/>
              <a:t>，不常常说话</a:t>
            </a:r>
            <a:endParaRPr lang="en-US" altLang="zh-CN" dirty="0"/>
          </a:p>
          <a:p>
            <a:r>
              <a:rPr lang="zh-CN" altLang="en-US" dirty="0"/>
              <a:t>沉默寡言的人，很少告诉别人自己的感觉、想法的人</a:t>
            </a:r>
            <a:endParaRPr lang="en-US" altLang="zh-CN" dirty="0"/>
          </a:p>
          <a:p>
            <a:r>
              <a:rPr lang="zh-CN" altLang="en-US" dirty="0"/>
              <a:t>真的</a:t>
            </a:r>
            <a:r>
              <a:rPr lang="en-US" altLang="zh-CN" dirty="0"/>
              <a:t>…</a:t>
            </a:r>
            <a:r>
              <a:rPr lang="zh-CN" altLang="en-US" dirty="0"/>
              <a:t> </a:t>
            </a:r>
            <a:r>
              <a:rPr lang="en-US" altLang="zh-CN" dirty="0"/>
              <a:t>(adv.)</a:t>
            </a:r>
          </a:p>
          <a:p>
            <a:r>
              <a:rPr lang="en-US" altLang="zh-CN" dirty="0"/>
              <a:t>continue</a:t>
            </a:r>
            <a:r>
              <a:rPr lang="zh-CN" altLang="en-US" dirty="0"/>
              <a:t> </a:t>
            </a:r>
            <a:r>
              <a:rPr lang="en-US" altLang="zh-CN" dirty="0"/>
              <a:t>(to</a:t>
            </a:r>
            <a:r>
              <a:rPr lang="zh-CN" altLang="en-US" dirty="0"/>
              <a:t> </a:t>
            </a:r>
            <a:r>
              <a:rPr lang="en-US" altLang="zh-CN" dirty="0"/>
              <a:t>do</a:t>
            </a:r>
            <a:r>
              <a:rPr lang="zh-CN" altLang="en-US" dirty="0"/>
              <a:t> </a:t>
            </a:r>
            <a:r>
              <a:rPr lang="en-US" altLang="zh-CN" dirty="0" err="1"/>
              <a:t>sth</a:t>
            </a:r>
            <a:r>
              <a:rPr lang="en-US" altLang="zh-CN" dirty="0"/>
              <a:t>.)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E0EAA7A-F99E-FD4B-9E88-9BA09EDB5808}"/>
              </a:ext>
            </a:extLst>
          </p:cNvPr>
          <p:cNvSpPr txBox="1">
            <a:spLocks/>
          </p:cNvSpPr>
          <p:nvPr/>
        </p:nvSpPr>
        <p:spPr>
          <a:xfrm>
            <a:off x="1911179" y="5975093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安排  相亲  姑娘  主动   </a:t>
            </a:r>
            <a:r>
              <a:rPr lang="en-US" dirty="0" err="1"/>
              <a:t>尴尬</a:t>
            </a:r>
            <a:r>
              <a:rPr lang="zh-CN" altLang="en-US" dirty="0"/>
              <a:t>   场合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673A87-B26A-5B40-98B4-5B2FBA677B89}"/>
              </a:ext>
            </a:extLst>
          </p:cNvPr>
          <p:cNvSpPr txBox="1"/>
          <p:nvPr/>
        </p:nvSpPr>
        <p:spPr>
          <a:xfrm>
            <a:off x="1092177" y="41148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48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E0E29-B77F-E94A-8221-09D365CBD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678671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    </a:t>
            </a:r>
            <a:r>
              <a:rPr lang="en-US" dirty="0" err="1"/>
              <a:t>适应</a:t>
            </a:r>
            <a:r>
              <a:rPr lang="zh-CN" altLang="en-US" dirty="0"/>
              <a:t>                改善            关系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67FB2-3DC8-4F49-8DC6-4B1093E81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764" y="853492"/>
            <a:ext cx="11642236" cy="575136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adapt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      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make</a:t>
            </a:r>
            <a:r>
              <a:rPr lang="zh-CN" altLang="en-US" dirty="0"/>
              <a:t> </a:t>
            </a:r>
            <a:r>
              <a:rPr lang="en-US" altLang="zh-CN" dirty="0"/>
              <a:t>better</a:t>
            </a:r>
            <a:r>
              <a:rPr lang="zh-CN" altLang="en-US" dirty="0"/>
              <a:t>        </a:t>
            </a:r>
            <a:r>
              <a:rPr lang="en-US" altLang="zh-CN" dirty="0"/>
              <a:t>relation</a:t>
            </a:r>
            <a:r>
              <a:rPr lang="zh-CN" altLang="en-US" dirty="0"/>
              <a:t>    动词</a:t>
            </a:r>
            <a:r>
              <a:rPr lang="en-US" altLang="zh-CN" dirty="0"/>
              <a:t>V?</a:t>
            </a:r>
            <a:r>
              <a:rPr lang="zh-CN" altLang="en-US" dirty="0"/>
              <a:t>  名词</a:t>
            </a:r>
            <a:r>
              <a:rPr lang="en-US" altLang="zh-CN" dirty="0"/>
              <a:t>N?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dirty="0">
                <a:solidFill>
                  <a:srgbClr val="0070C0"/>
                </a:solidFill>
              </a:rPr>
              <a:t>和你的同学问答下面的问题：</a:t>
            </a:r>
            <a:endParaRPr lang="en-US" altLang="zh-CN" dirty="0">
              <a:solidFill>
                <a:srgbClr val="0070C0"/>
              </a:solidFill>
            </a:endParaRPr>
          </a:p>
          <a:p>
            <a:pPr marL="465138" indent="-465138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“我是大一新生，我什么时候才会</a:t>
            </a:r>
            <a:r>
              <a:rPr lang="zh-CN" altLang="en-US" dirty="0">
                <a:solidFill>
                  <a:srgbClr val="FF0000"/>
                </a:solidFill>
              </a:rPr>
              <a:t>适应</a:t>
            </a:r>
            <a:r>
              <a:rPr lang="zh-CN" altLang="en-US" dirty="0"/>
              <a:t>大学生活？”</a:t>
            </a:r>
            <a:endParaRPr lang="en-US" altLang="zh-CN" dirty="0"/>
          </a:p>
          <a:p>
            <a:pPr marL="465138" indent="-465138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“怎么才能</a:t>
            </a:r>
            <a:r>
              <a:rPr lang="zh-CN" altLang="en-US" dirty="0">
                <a:solidFill>
                  <a:srgbClr val="FF0000"/>
                </a:solidFill>
              </a:rPr>
              <a:t>适应</a:t>
            </a:r>
            <a:r>
              <a:rPr lang="zh-CN" altLang="en-US" dirty="0"/>
              <a:t>一边打工一边上课的生活？”</a:t>
            </a:r>
            <a:endParaRPr lang="en-US" altLang="zh-CN" dirty="0"/>
          </a:p>
          <a:p>
            <a:pPr marL="465138" indent="-465138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你和你父母的</a:t>
            </a:r>
            <a:r>
              <a:rPr lang="zh-CN" altLang="en-US" dirty="0">
                <a:solidFill>
                  <a:srgbClr val="FF0000"/>
                </a:solidFill>
              </a:rPr>
              <a:t>关系</a:t>
            </a:r>
            <a:r>
              <a:rPr lang="zh-CN" altLang="en-US" dirty="0"/>
              <a:t>怎么样？</a:t>
            </a:r>
            <a:endParaRPr lang="en-US" altLang="zh-CN" dirty="0"/>
          </a:p>
          <a:p>
            <a:pPr marL="465138" indent="-465138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谁是和你</a:t>
            </a:r>
            <a:r>
              <a:rPr lang="zh-CN" altLang="en-US" dirty="0">
                <a:solidFill>
                  <a:srgbClr val="FF0000"/>
                </a:solidFill>
              </a:rPr>
              <a:t>关系</a:t>
            </a:r>
            <a:r>
              <a:rPr lang="zh-CN" altLang="en-US" dirty="0"/>
              <a:t>最好的朋友？</a:t>
            </a:r>
            <a:endParaRPr lang="en-US" altLang="zh-CN" dirty="0"/>
          </a:p>
          <a:p>
            <a:pPr marL="465138" indent="-465138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“我和我妈妈</a:t>
            </a:r>
            <a:r>
              <a:rPr lang="zh-CN" altLang="en-US" dirty="0">
                <a:solidFill>
                  <a:srgbClr val="FF0000"/>
                </a:solidFill>
              </a:rPr>
              <a:t>关系</a:t>
            </a:r>
            <a:r>
              <a:rPr lang="zh-CN" altLang="en-US" dirty="0"/>
              <a:t>不太好，我怎么才能</a:t>
            </a:r>
            <a:r>
              <a:rPr lang="zh-CN" altLang="en-US" dirty="0">
                <a:solidFill>
                  <a:srgbClr val="FF0000"/>
                </a:solidFill>
              </a:rPr>
              <a:t>改善</a:t>
            </a:r>
            <a:r>
              <a:rPr lang="zh-CN" altLang="en-US" dirty="0"/>
              <a:t>和她的</a:t>
            </a:r>
            <a:r>
              <a:rPr lang="zh-CN" altLang="en-US" dirty="0">
                <a:solidFill>
                  <a:srgbClr val="FF0000"/>
                </a:solidFill>
              </a:rPr>
              <a:t>关系</a:t>
            </a:r>
            <a:r>
              <a:rPr lang="zh-CN" altLang="en-US" dirty="0"/>
              <a:t>？”</a:t>
            </a:r>
            <a:endParaRPr lang="en-US" altLang="zh-CN" dirty="0"/>
          </a:p>
          <a:p>
            <a:pPr marL="465138" indent="-465138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“我常常感冒，我怎么才能</a:t>
            </a:r>
            <a:r>
              <a:rPr lang="zh-CN" altLang="en-US" dirty="0">
                <a:solidFill>
                  <a:srgbClr val="FF0000"/>
                </a:solidFill>
              </a:rPr>
              <a:t>改善</a:t>
            </a:r>
            <a:r>
              <a:rPr lang="zh-CN" altLang="en-US" dirty="0"/>
              <a:t>我的身体健康状况？”</a:t>
            </a:r>
            <a:endParaRPr lang="en-US" altLang="zh-CN" dirty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658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F4699-FD79-B74C-BF79-9C44847B4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416" y="182879"/>
            <a:ext cx="2405672" cy="6531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陌生人</a:t>
            </a:r>
            <a:r>
              <a:rPr lang="zh-CN" altLang="en-US" dirty="0"/>
              <a:t> 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熟人 </a:t>
            </a:r>
            <a:endParaRPr lang="en-US" altLang="zh-CN" dirty="0"/>
          </a:p>
          <a:p>
            <a:pPr marL="0" indent="0">
              <a:buNone/>
            </a:pPr>
            <a:r>
              <a:rPr lang="en-US" dirty="0" err="1"/>
              <a:t>人群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外星人  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北漂  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阿姨 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B084B5E-AE3F-424D-847A-9FD05AB37D4A}"/>
              </a:ext>
            </a:extLst>
          </p:cNvPr>
          <p:cNvSpPr txBox="1">
            <a:spLocks/>
          </p:cNvSpPr>
          <p:nvPr/>
        </p:nvSpPr>
        <p:spPr>
          <a:xfrm>
            <a:off x="3902350" y="156752"/>
            <a:ext cx="8902266" cy="65314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50888" indent="-750888">
              <a:buFont typeface="+mj-lt"/>
              <a:buAutoNum type="arabicPeriod"/>
            </a:pPr>
            <a:r>
              <a:rPr lang="en-US" dirty="0" err="1">
                <a:solidFill>
                  <a:srgbClr val="7030A0"/>
                </a:solidFill>
              </a:rPr>
              <a:t>关系很近的人</a:t>
            </a:r>
            <a:endParaRPr lang="en-US" dirty="0">
              <a:solidFill>
                <a:srgbClr val="7030A0"/>
              </a:solidFill>
            </a:endParaRPr>
          </a:p>
          <a:p>
            <a:pPr marL="750888" indent="-750888">
              <a:buFont typeface="+mj-lt"/>
              <a:buAutoNum type="arabicPeriod"/>
            </a:pPr>
            <a:r>
              <a:rPr lang="en-US" dirty="0" err="1">
                <a:solidFill>
                  <a:srgbClr val="7030A0"/>
                </a:solidFill>
              </a:rPr>
              <a:t>不认识的人</a:t>
            </a:r>
            <a:endParaRPr lang="en-US" dirty="0">
              <a:solidFill>
                <a:srgbClr val="7030A0"/>
              </a:solidFill>
            </a:endParaRPr>
          </a:p>
          <a:p>
            <a:pPr marL="750888" indent="-750888">
              <a:buFont typeface="+mj-lt"/>
              <a:buAutoNum type="arabicPeriod"/>
            </a:pPr>
            <a:r>
              <a:rPr lang="en-US" dirty="0" err="1">
                <a:solidFill>
                  <a:srgbClr val="7030A0"/>
                </a:solidFill>
              </a:rPr>
              <a:t>生活在北京的人</a:t>
            </a:r>
            <a:r>
              <a:rPr lang="zh-CN" altLang="en-US" dirty="0">
                <a:solidFill>
                  <a:srgbClr val="7030A0"/>
                </a:solidFill>
              </a:rPr>
              <a:t>，但是不是北京人。</a:t>
            </a:r>
            <a:endParaRPr lang="en-US" dirty="0">
              <a:solidFill>
                <a:srgbClr val="7030A0"/>
              </a:solidFill>
            </a:endParaRPr>
          </a:p>
          <a:p>
            <a:pPr marL="750888" indent="-750888">
              <a:buFont typeface="+mj-lt"/>
              <a:buAutoNum type="arabicPeriod"/>
            </a:pPr>
            <a:r>
              <a:rPr lang="en-US" dirty="0" err="1">
                <a:solidFill>
                  <a:srgbClr val="7030A0"/>
                </a:solidFill>
              </a:rPr>
              <a:t>不住在地球</a:t>
            </a:r>
            <a:r>
              <a:rPr lang="en-US" dirty="0">
                <a:solidFill>
                  <a:srgbClr val="7030A0"/>
                </a:solidFill>
              </a:rPr>
              <a:t>🌏</a:t>
            </a:r>
            <a:r>
              <a:rPr lang="en-US" dirty="0" err="1">
                <a:solidFill>
                  <a:srgbClr val="7030A0"/>
                </a:solidFill>
              </a:rPr>
              <a:t>上的人</a:t>
            </a:r>
            <a:endParaRPr lang="en-US" dirty="0">
              <a:solidFill>
                <a:srgbClr val="7030A0"/>
              </a:solidFill>
            </a:endParaRPr>
          </a:p>
          <a:p>
            <a:pPr marL="750888" indent="-750888">
              <a:buFont typeface="+mj-lt"/>
              <a:buAutoNum type="arabicPeriod"/>
            </a:pPr>
            <a:r>
              <a:rPr lang="en-US" dirty="0" err="1">
                <a:solidFill>
                  <a:srgbClr val="7030A0"/>
                </a:solidFill>
              </a:rPr>
              <a:t>很多人</a:t>
            </a:r>
            <a:r>
              <a:rPr lang="en-US" dirty="0">
                <a:solidFill>
                  <a:srgbClr val="7030A0"/>
                </a:solidFill>
              </a:rPr>
              <a:t> </a:t>
            </a:r>
          </a:p>
          <a:p>
            <a:pPr marL="750888" indent="-750888">
              <a:buFont typeface="+mj-lt"/>
              <a:buAutoNum type="arabicPeriod"/>
            </a:pPr>
            <a:r>
              <a:rPr lang="zh-CN" altLang="en-US" dirty="0">
                <a:solidFill>
                  <a:srgbClr val="7030A0"/>
                </a:solidFill>
              </a:rPr>
              <a:t>和我妈妈差不多大的女人</a:t>
            </a:r>
            <a:endParaRPr lang="en-US" altLang="zh-CN" dirty="0">
              <a:solidFill>
                <a:srgbClr val="7030A0"/>
              </a:solidFill>
            </a:endParaRPr>
          </a:p>
          <a:p>
            <a:pPr marL="750888" indent="-750888">
              <a:buFont typeface="+mj-lt"/>
              <a:buAutoNum type="arabicPeriod"/>
            </a:pPr>
            <a:r>
              <a:rPr lang="zh-CN" altLang="en-US" dirty="0">
                <a:solidFill>
                  <a:srgbClr val="7030A0"/>
                </a:solidFill>
              </a:rPr>
              <a:t>妈妈的姐姐或者妹妹</a:t>
            </a: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FD8C3F9-555E-E748-8A84-826C90F21806}"/>
              </a:ext>
            </a:extLst>
          </p:cNvPr>
          <p:cNvCxnSpPr/>
          <p:nvPr/>
        </p:nvCxnSpPr>
        <p:spPr>
          <a:xfrm flipV="1">
            <a:off x="1513310" y="704626"/>
            <a:ext cx="238904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61B0D6E-26AC-4446-85BF-3976C2A3DE5B}"/>
              </a:ext>
            </a:extLst>
          </p:cNvPr>
          <p:cNvCxnSpPr>
            <a:cxnSpLocks/>
          </p:cNvCxnSpPr>
          <p:nvPr/>
        </p:nvCxnSpPr>
        <p:spPr>
          <a:xfrm>
            <a:off x="1732946" y="731520"/>
            <a:ext cx="2052917" cy="712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603223-1E87-C046-A3E3-0F0DB819BEA4}"/>
              </a:ext>
            </a:extLst>
          </p:cNvPr>
          <p:cNvCxnSpPr>
            <a:cxnSpLocks/>
          </p:cNvCxnSpPr>
          <p:nvPr/>
        </p:nvCxnSpPr>
        <p:spPr>
          <a:xfrm>
            <a:off x="1513310" y="2624100"/>
            <a:ext cx="2272553" cy="1522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823A70B-3735-A04D-B78C-A592B3109A69}"/>
              </a:ext>
            </a:extLst>
          </p:cNvPr>
          <p:cNvCxnSpPr>
            <a:cxnSpLocks/>
          </p:cNvCxnSpPr>
          <p:nvPr/>
        </p:nvCxnSpPr>
        <p:spPr>
          <a:xfrm flipV="1">
            <a:off x="1853968" y="3385586"/>
            <a:ext cx="1931895" cy="152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91CED6-6007-AA49-97CB-460CB59BB4D5}"/>
              </a:ext>
            </a:extLst>
          </p:cNvPr>
          <p:cNvCxnSpPr>
            <a:cxnSpLocks/>
          </p:cNvCxnSpPr>
          <p:nvPr/>
        </p:nvCxnSpPr>
        <p:spPr>
          <a:xfrm flipV="1">
            <a:off x="1455066" y="2445442"/>
            <a:ext cx="2447284" cy="21588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0FEC662-B682-A94B-BAC2-B6C2340DDBDC}"/>
              </a:ext>
            </a:extLst>
          </p:cNvPr>
          <p:cNvCxnSpPr>
            <a:cxnSpLocks/>
          </p:cNvCxnSpPr>
          <p:nvPr/>
        </p:nvCxnSpPr>
        <p:spPr>
          <a:xfrm flipV="1">
            <a:off x="1455066" y="5164819"/>
            <a:ext cx="2430652" cy="329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920E77B-80A6-3B4F-8EED-422D1DA47BE1}"/>
              </a:ext>
            </a:extLst>
          </p:cNvPr>
          <p:cNvSpPr txBox="1"/>
          <p:nvPr/>
        </p:nvSpPr>
        <p:spPr>
          <a:xfrm>
            <a:off x="7255204" y="6127610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大姨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、二姨、三姨、老姨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46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5021758-8034-C941-B83A-3121B2E36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654" y="163286"/>
            <a:ext cx="2405672" cy="6531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陌生人</a:t>
            </a:r>
            <a:r>
              <a:rPr lang="zh-CN" altLang="en-US" dirty="0"/>
              <a:t> 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熟人 </a:t>
            </a:r>
            <a:endParaRPr lang="en-US" altLang="zh-CN" dirty="0"/>
          </a:p>
          <a:p>
            <a:pPr marL="0" indent="0">
              <a:buNone/>
            </a:pPr>
            <a:r>
              <a:rPr lang="en-US" dirty="0" err="1"/>
              <a:t>人群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外星人  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北漂  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阿姨 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18E503-DF5D-FC43-BFD5-CED97F765437}"/>
              </a:ext>
            </a:extLst>
          </p:cNvPr>
          <p:cNvSpPr txBox="1"/>
          <p:nvPr/>
        </p:nvSpPr>
        <p:spPr>
          <a:xfrm>
            <a:off x="5278582" y="2105891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建议在此处放一些相关图片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8819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EE71953-43FD-3441-9816-C0CC61734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654" y="163286"/>
            <a:ext cx="2405672" cy="6531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陌生人</a:t>
            </a:r>
            <a:r>
              <a:rPr lang="zh-CN" altLang="en-US" dirty="0">
                <a:solidFill>
                  <a:srgbClr val="0070C0"/>
                </a:solidFill>
              </a:rPr>
              <a:t>   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</a:rPr>
              <a:t>熟人 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人群</a:t>
            </a:r>
            <a:r>
              <a:rPr lang="zh-CN" altLang="en-US" dirty="0">
                <a:solidFill>
                  <a:srgbClr val="0070C0"/>
                </a:solidFill>
              </a:rPr>
              <a:t> 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</a:rPr>
              <a:t>外星人    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</a:rPr>
              <a:t>北漂    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</a:rPr>
              <a:t>阿姨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24D6928-D7AA-D742-80DB-40AD5D43DAD7}"/>
              </a:ext>
            </a:extLst>
          </p:cNvPr>
          <p:cNvSpPr txBox="1">
            <a:spLocks/>
          </p:cNvSpPr>
          <p:nvPr/>
        </p:nvSpPr>
        <p:spPr>
          <a:xfrm>
            <a:off x="2481942" y="264316"/>
            <a:ext cx="9588137" cy="582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5138" indent="-465138">
              <a:lnSpc>
                <a:spcPct val="130000"/>
              </a:lnSpc>
              <a:buFont typeface="+mj-lt"/>
              <a:buAutoNum type="arabicPeriod"/>
            </a:pPr>
            <a:r>
              <a:rPr lang="en-US" dirty="0" err="1"/>
              <a:t>你觉得有</a:t>
            </a:r>
            <a:r>
              <a:rPr lang="en-US" dirty="0" err="1">
                <a:solidFill>
                  <a:srgbClr val="FF0000"/>
                </a:solidFill>
              </a:rPr>
              <a:t>外星人</a:t>
            </a:r>
            <a:r>
              <a:rPr lang="en-US" dirty="0" err="1"/>
              <a:t>吗</a:t>
            </a:r>
            <a:r>
              <a:rPr lang="zh-CN" altLang="en-US" dirty="0"/>
              <a:t>？为什么？</a:t>
            </a:r>
            <a:endParaRPr lang="en-US" altLang="zh-CN" dirty="0"/>
          </a:p>
          <a:p>
            <a:pPr marL="465138" indent="-465138">
              <a:lnSpc>
                <a:spcPct val="130000"/>
              </a:lnSpc>
              <a:buFont typeface="+mj-lt"/>
              <a:buAutoNum type="arabicPeriod"/>
            </a:pPr>
            <a:r>
              <a:rPr lang="zh-CN" altLang="en-US" dirty="0"/>
              <a:t>和</a:t>
            </a:r>
            <a:r>
              <a:rPr lang="zh-CN" altLang="en-US" dirty="0">
                <a:solidFill>
                  <a:srgbClr val="FF0000"/>
                </a:solidFill>
              </a:rPr>
              <a:t>陌生人</a:t>
            </a:r>
            <a:r>
              <a:rPr lang="zh-CN" altLang="en-US" dirty="0"/>
              <a:t>说话的时候，你会紧张吗？</a:t>
            </a:r>
            <a:endParaRPr lang="en-US" altLang="zh-CN" dirty="0"/>
          </a:p>
          <a:p>
            <a:pPr marL="465138" indent="-465138">
              <a:lnSpc>
                <a:spcPct val="130000"/>
              </a:lnSpc>
              <a:buFont typeface="+mj-lt"/>
              <a:buAutoNum type="arabicPeriod"/>
            </a:pPr>
            <a:r>
              <a:rPr lang="zh-CN" altLang="en-US" dirty="0"/>
              <a:t>“</a:t>
            </a:r>
            <a:r>
              <a:rPr lang="zh-CN" altLang="en-US" dirty="0">
                <a:solidFill>
                  <a:srgbClr val="FF0000"/>
                </a:solidFill>
              </a:rPr>
              <a:t>北漂</a:t>
            </a:r>
            <a:r>
              <a:rPr lang="zh-CN" altLang="en-US" dirty="0"/>
              <a:t>”的“漂”是什么意思？为什么把生活在北京的外地人叫做“</a:t>
            </a:r>
            <a:r>
              <a:rPr lang="zh-CN" altLang="en-US" dirty="0">
                <a:solidFill>
                  <a:srgbClr val="FF0000"/>
                </a:solidFill>
              </a:rPr>
              <a:t>北漂</a:t>
            </a:r>
            <a:r>
              <a:rPr lang="zh-CN" altLang="en-US" dirty="0"/>
              <a:t>”？</a:t>
            </a:r>
            <a:endParaRPr lang="en-US" altLang="zh-CN" dirty="0"/>
          </a:p>
          <a:p>
            <a:pPr marL="465138" indent="-465138">
              <a:lnSpc>
                <a:spcPct val="130000"/>
              </a:lnSpc>
              <a:buFont typeface="+mj-lt"/>
              <a:buAutoNum type="arabicPeriod"/>
            </a:pPr>
            <a:r>
              <a:rPr lang="zh-CN" altLang="en-US" dirty="0"/>
              <a:t>如果你在一个中国的公园里看到有一个中年女人在打太极拳，你也想和她一起打，你会说什么？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05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3B1CE-8DE1-9643-8E5E-E3E70C141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92036"/>
            <a:ext cx="10515600" cy="882907"/>
          </a:xfrm>
        </p:spPr>
        <p:txBody>
          <a:bodyPr/>
          <a:lstStyle/>
          <a:p>
            <a:r>
              <a:rPr lang="en-US" dirty="0" err="1"/>
              <a:t>邻居</a:t>
            </a:r>
            <a:r>
              <a:rPr lang="zh-CN" altLang="en-US" dirty="0"/>
              <a:t>     小区     做客    串门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8B45D-E4B5-B742-BD1A-C406E4DFA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4130131"/>
            <a:ext cx="10515600" cy="46447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 err="1"/>
              <a:t>你家和</a:t>
            </a:r>
            <a:r>
              <a:rPr lang="en-US" dirty="0" err="1">
                <a:solidFill>
                  <a:srgbClr val="FF0000"/>
                </a:solidFill>
              </a:rPr>
              <a:t>邻居</a:t>
            </a:r>
            <a:r>
              <a:rPr lang="en-US" dirty="0" err="1"/>
              <a:t>的</a:t>
            </a:r>
            <a:r>
              <a:rPr lang="en-US" dirty="0" err="1">
                <a:solidFill>
                  <a:srgbClr val="FF0000"/>
                </a:solidFill>
              </a:rPr>
              <a:t>关系</a:t>
            </a:r>
            <a:r>
              <a:rPr lang="en-US" dirty="0" err="1"/>
              <a:t>怎么样</a:t>
            </a:r>
            <a:r>
              <a:rPr lang="zh-CN" altLang="en-US" dirty="0"/>
              <a:t>？请举例说明。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你常常去邻居家</a:t>
            </a:r>
            <a:r>
              <a:rPr lang="zh-CN" altLang="en-US" dirty="0">
                <a:solidFill>
                  <a:srgbClr val="FF0000"/>
                </a:solidFill>
              </a:rPr>
              <a:t>做客</a:t>
            </a:r>
            <a:r>
              <a:rPr lang="zh-CN" altLang="en-US" dirty="0"/>
              <a:t>吗？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谁是你关系最好的朋友？你常常去他家</a:t>
            </a:r>
            <a:r>
              <a:rPr lang="zh-CN" altLang="en-US" dirty="0">
                <a:solidFill>
                  <a:srgbClr val="FF0000"/>
                </a:solidFill>
              </a:rPr>
              <a:t>串门</a:t>
            </a:r>
            <a:r>
              <a:rPr lang="zh-CN" altLang="en-US" dirty="0"/>
              <a:t>吗？</a:t>
            </a:r>
            <a:endParaRPr lang="en-US" altLang="zh-CN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540600-06D5-DA44-B582-C50BB8D48B42}"/>
              </a:ext>
            </a:extLst>
          </p:cNvPr>
          <p:cNvSpPr txBox="1"/>
          <p:nvPr/>
        </p:nvSpPr>
        <p:spPr>
          <a:xfrm>
            <a:off x="2242122" y="2844225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中国的小区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49C796-24ED-CA4F-B79D-53B1D59B293E}"/>
              </a:ext>
            </a:extLst>
          </p:cNvPr>
          <p:cNvSpPr txBox="1"/>
          <p:nvPr/>
        </p:nvSpPr>
        <p:spPr>
          <a:xfrm>
            <a:off x="7470978" y="2832795"/>
            <a:ext cx="3262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美国的社区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街区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DC4259-6C71-5445-AC5A-596F65FB4258}"/>
              </a:ext>
            </a:extLst>
          </p:cNvPr>
          <p:cNvSpPr txBox="1"/>
          <p:nvPr/>
        </p:nvSpPr>
        <p:spPr>
          <a:xfrm>
            <a:off x="4181303" y="1164283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建议在此处放两张相关图片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，帮助学生理解中国的小区和美国的街区的区别。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1360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E5B3F-BA6C-8E4A-8EA9-6A8014202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42368"/>
            <a:ext cx="10515600" cy="882907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zh-CN" altLang="en-US" dirty="0">
                <a:solidFill>
                  <a:schemeClr val="tx1"/>
                </a:solidFill>
              </a:rPr>
              <a:t>和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套近乎</a:t>
            </a:r>
            <a:r>
              <a:rPr lang="en-US" altLang="zh-CN" sz="3200" dirty="0">
                <a:solidFill>
                  <a:schemeClr val="tx1"/>
                </a:solidFill>
              </a:rPr>
              <a:t>(negative)</a:t>
            </a:r>
            <a:r>
              <a:rPr lang="zh-CN" altLang="en-US" sz="3200" dirty="0">
                <a:solidFill>
                  <a:schemeClr val="tx1"/>
                </a:solidFill>
              </a:rPr>
              <a:t>          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zh-CN" altLang="en-US" dirty="0">
                <a:solidFill>
                  <a:schemeClr val="tx1"/>
                </a:solidFill>
              </a:rPr>
              <a:t>和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混熟</a:t>
            </a:r>
            <a:r>
              <a:rPr lang="en-US" altLang="zh-CN" dirty="0">
                <a:solidFill>
                  <a:schemeClr val="tx1"/>
                </a:solidFill>
              </a:rPr>
              <a:t>(</a:t>
            </a:r>
            <a:r>
              <a:rPr lang="zh-CN" altLang="en-US" dirty="0">
                <a:solidFill>
                  <a:schemeClr val="tx1"/>
                </a:solidFill>
              </a:rPr>
              <a:t>了</a:t>
            </a:r>
            <a:r>
              <a:rPr lang="en-US" altLang="zh-CN" dirty="0">
                <a:solidFill>
                  <a:schemeClr val="tx1"/>
                </a:solidFill>
              </a:rPr>
              <a:t>)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F6605-B73B-5046-92E2-8BBF38704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18" y="1087276"/>
            <a:ext cx="12424883" cy="5679284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有一个目的</a:t>
            </a:r>
            <a:r>
              <a:rPr lang="zh-CN" altLang="en-US" dirty="0">
                <a:solidFill>
                  <a:srgbClr val="7030A0"/>
                </a:solidFill>
              </a:rPr>
              <a:t> </a:t>
            </a:r>
            <a:r>
              <a:rPr lang="en-US" dirty="0">
                <a:solidFill>
                  <a:srgbClr val="7030A0"/>
                </a:solidFill>
              </a:rPr>
              <a:t>→</a:t>
            </a:r>
            <a:r>
              <a:rPr lang="zh-CN" alt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和这个人聊天</a:t>
            </a:r>
            <a:r>
              <a:rPr lang="en-US" dirty="0">
                <a:solidFill>
                  <a:srgbClr val="7030A0"/>
                </a:solidFill>
              </a:rPr>
              <a:t> →</a:t>
            </a:r>
            <a:r>
              <a:rPr lang="zh-CN" alt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拉近和这个人的关系</a:t>
            </a:r>
            <a:endParaRPr lang="en-US" dirty="0">
              <a:solidFill>
                <a:srgbClr val="7030A0"/>
              </a:solidFill>
            </a:endParaRP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把不太熟的人变成了熟人</a:t>
            </a:r>
            <a:endParaRPr lang="en-US" altLang="zh-CN" dirty="0">
              <a:solidFill>
                <a:srgbClr val="7030A0"/>
              </a:solidFill>
            </a:endParaRPr>
          </a:p>
          <a:p>
            <a:pPr>
              <a:lnSpc>
                <a:spcPct val="120000"/>
              </a:lnSpc>
            </a:pPr>
            <a:r>
              <a:rPr lang="en-US" dirty="0" err="1"/>
              <a:t>很多家长为了让老师多关心自己的孩子</a:t>
            </a:r>
            <a:r>
              <a:rPr lang="zh-CN" altLang="en-US" dirty="0"/>
              <a:t>会和老师</a:t>
            </a:r>
            <a:r>
              <a:rPr lang="en-US" altLang="zh-CN" dirty="0"/>
              <a:t>_____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en-US" dirty="0" err="1"/>
              <a:t>这些人喜欢钱</a:t>
            </a:r>
            <a:r>
              <a:rPr lang="zh-CN" altLang="en-US" dirty="0"/>
              <a:t>，如果你很有钱，他们就会和你</a:t>
            </a:r>
            <a:r>
              <a:rPr lang="en-US" altLang="zh-CN" dirty="0"/>
              <a:t>____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en-US" dirty="0" err="1"/>
              <a:t>我想请他帮个忙</a:t>
            </a:r>
            <a:r>
              <a:rPr lang="zh-CN" altLang="en-US" dirty="0"/>
              <a:t>，你能和她套</a:t>
            </a:r>
            <a:r>
              <a:rPr lang="zh-CN" altLang="en-US" dirty="0">
                <a:highlight>
                  <a:srgbClr val="FFFF00"/>
                </a:highlight>
              </a:rPr>
              <a:t>上</a:t>
            </a:r>
            <a:r>
              <a:rPr lang="zh-CN" altLang="en-US" dirty="0"/>
              <a:t>近乎吗？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张阿姨很喜欢社交，刚在这个小区住了一个月就和邻居们</a:t>
            </a:r>
            <a:r>
              <a:rPr lang="en-US" altLang="zh-CN" dirty="0"/>
              <a:t>_____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你在宿舍都住了一个学期了，还没有和室友</a:t>
            </a:r>
            <a:r>
              <a:rPr lang="en-US" altLang="zh-CN" dirty="0"/>
              <a:t>_____</a:t>
            </a:r>
            <a:r>
              <a:rPr lang="zh-CN" altLang="en-US" dirty="0"/>
              <a:t>吗？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7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BEB54-BB44-EC4C-9B53-DB9532728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701" y="-474617"/>
            <a:ext cx="1665799" cy="604810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err="1"/>
              <a:t>自如</a:t>
            </a:r>
            <a:r>
              <a:rPr lang="zh-CN" altLang="en-US" dirty="0"/>
              <a:t>    </a:t>
            </a:r>
            <a:br>
              <a:rPr lang="en-US" altLang="zh-CN" dirty="0"/>
            </a:br>
            <a:r>
              <a:rPr lang="zh-CN" altLang="en-US" dirty="0"/>
              <a:t>害怕     </a:t>
            </a:r>
            <a:br>
              <a:rPr lang="en-US" altLang="zh-CN" dirty="0"/>
            </a:br>
            <a:r>
              <a:rPr lang="zh-CN" altLang="en-US" dirty="0"/>
              <a:t>聚会     </a:t>
            </a:r>
            <a:br>
              <a:rPr lang="en-US" altLang="zh-CN" dirty="0"/>
            </a:br>
            <a:r>
              <a:rPr lang="zh-CN" altLang="en-US" dirty="0"/>
              <a:t>交谈   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55F63-207C-8C43-8EAC-B96C2205E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1577" y="285296"/>
            <a:ext cx="5982789" cy="4521835"/>
          </a:xfrm>
        </p:spPr>
        <p:txBody>
          <a:bodyPr>
            <a:normAutofit/>
          </a:bodyPr>
          <a:lstStyle/>
          <a:p>
            <a:r>
              <a:rPr lang="en-US" dirty="0" err="1"/>
              <a:t>不紧张</a:t>
            </a:r>
            <a:r>
              <a:rPr lang="zh-CN" altLang="en-US" dirty="0"/>
              <a:t>、很舒服、很放松</a:t>
            </a:r>
            <a:endParaRPr lang="en-US" altLang="zh-CN" dirty="0"/>
          </a:p>
          <a:p>
            <a:r>
              <a:rPr lang="zh-CN" altLang="en-US" dirty="0"/>
              <a:t>很不自如，很紧张</a:t>
            </a:r>
            <a:endParaRPr lang="en-US" altLang="zh-CN" dirty="0"/>
          </a:p>
          <a:p>
            <a:r>
              <a:rPr lang="zh-CN" altLang="en-US" dirty="0"/>
              <a:t>很多人聚在一起</a:t>
            </a:r>
            <a:endParaRPr lang="en-US" altLang="zh-CN" dirty="0"/>
          </a:p>
          <a:p>
            <a:r>
              <a:rPr lang="zh-CN" altLang="en-US" dirty="0"/>
              <a:t>比聊天更正式</a:t>
            </a:r>
            <a:endParaRPr lang="en-US" altLang="zh-C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1DFABA-B64E-C44F-BE5D-EC4029DCDD6B}"/>
              </a:ext>
            </a:extLst>
          </p:cNvPr>
          <p:cNvSpPr txBox="1"/>
          <p:nvPr/>
        </p:nvSpPr>
        <p:spPr>
          <a:xfrm>
            <a:off x="0" y="390586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和</a:t>
            </a:r>
            <a:r>
              <a:rPr lang="en-US" altLang="zh-CN" sz="3200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endParaRPr lang="en-US" sz="3200" dirty="0">
              <a:highlight>
                <a:srgbClr val="FFFF00"/>
              </a:highligh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B44560D-8CC9-3D48-B0D8-76B48F280B26}"/>
              </a:ext>
            </a:extLst>
          </p:cNvPr>
          <p:cNvSpPr txBox="1">
            <a:spLocks/>
          </p:cNvSpPr>
          <p:nvPr/>
        </p:nvSpPr>
        <p:spPr>
          <a:xfrm>
            <a:off x="3239589" y="4365413"/>
            <a:ext cx="8952411" cy="24161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在</a:t>
            </a:r>
            <a:r>
              <a:rPr lang="zh-CN" altLang="en-US" dirty="0">
                <a:solidFill>
                  <a:srgbClr val="FF0000"/>
                </a:solidFill>
              </a:rPr>
              <a:t>聚会</a:t>
            </a:r>
            <a:r>
              <a:rPr lang="zh-CN" altLang="en-US" dirty="0"/>
              <a:t>上，你习惯和陌生人</a:t>
            </a:r>
            <a:r>
              <a:rPr lang="zh-CN" altLang="en-US" dirty="0">
                <a:solidFill>
                  <a:srgbClr val="FF0000"/>
                </a:solidFill>
              </a:rPr>
              <a:t>交谈</a:t>
            </a:r>
            <a:r>
              <a:rPr lang="zh-CN" altLang="en-US" dirty="0"/>
              <a:t>吗？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和</a:t>
            </a:r>
            <a:r>
              <a:rPr lang="zh-CN" altLang="en-US" dirty="0">
                <a:solidFill>
                  <a:srgbClr val="FF0000"/>
                </a:solidFill>
              </a:rPr>
              <a:t>陌生人</a:t>
            </a:r>
            <a:r>
              <a:rPr lang="zh-CN" altLang="en-US" dirty="0"/>
              <a:t>交谈的时候，你会感到</a:t>
            </a:r>
            <a:r>
              <a:rPr lang="zh-CN" altLang="en-US" dirty="0">
                <a:solidFill>
                  <a:srgbClr val="FF0000"/>
                </a:solidFill>
              </a:rPr>
              <a:t>害怕</a:t>
            </a:r>
            <a:r>
              <a:rPr lang="zh-CN" altLang="en-US" dirty="0"/>
              <a:t>吗？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在你认识的人中，谁能和陌生人</a:t>
            </a:r>
            <a:r>
              <a:rPr lang="zh-CN" altLang="en-US" dirty="0">
                <a:solidFill>
                  <a:srgbClr val="FF0000"/>
                </a:solidFill>
              </a:rPr>
              <a:t>自如交谈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51B77DC-274D-1E4A-A44E-9548F0A0B851}"/>
              </a:ext>
            </a:extLst>
          </p:cNvPr>
          <p:cNvCxnSpPr>
            <a:cxnSpLocks/>
          </p:cNvCxnSpPr>
          <p:nvPr/>
        </p:nvCxnSpPr>
        <p:spPr>
          <a:xfrm flipV="1">
            <a:off x="1815257" y="3709851"/>
            <a:ext cx="1006320" cy="11104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A11EB15-2124-EA4A-A9BA-E297E89103C5}"/>
              </a:ext>
            </a:extLst>
          </p:cNvPr>
          <p:cNvCxnSpPr>
            <a:cxnSpLocks/>
          </p:cNvCxnSpPr>
          <p:nvPr/>
        </p:nvCxnSpPr>
        <p:spPr>
          <a:xfrm flipV="1">
            <a:off x="1697724" y="2821577"/>
            <a:ext cx="1123853" cy="690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0112293-1845-F347-8BB1-5158817B636C}"/>
              </a:ext>
            </a:extLst>
          </p:cNvPr>
          <p:cNvCxnSpPr>
            <a:cxnSpLocks/>
          </p:cNvCxnSpPr>
          <p:nvPr/>
        </p:nvCxnSpPr>
        <p:spPr>
          <a:xfrm flipV="1">
            <a:off x="1697724" y="1789611"/>
            <a:ext cx="1123853" cy="377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90372AF-BB67-6149-BBBC-5FB0F4F14F30}"/>
              </a:ext>
            </a:extLst>
          </p:cNvPr>
          <p:cNvCxnSpPr>
            <a:cxnSpLocks/>
          </p:cNvCxnSpPr>
          <p:nvPr/>
        </p:nvCxnSpPr>
        <p:spPr>
          <a:xfrm flipV="1">
            <a:off x="1756490" y="759969"/>
            <a:ext cx="1065087" cy="60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72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96</TotalTime>
  <Words>1393</Words>
  <Application>Microsoft Macintosh PowerPoint</Application>
  <PresentationFormat>Widescreen</PresentationFormat>
  <Paragraphs>164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KaiTi</vt:lpstr>
      <vt:lpstr>SimSun</vt:lpstr>
      <vt:lpstr>Arial</vt:lpstr>
      <vt:lpstr>Calibri</vt:lpstr>
      <vt:lpstr>Calibri Light</vt:lpstr>
      <vt:lpstr>Times</vt:lpstr>
      <vt:lpstr>Wingdings</vt:lpstr>
      <vt:lpstr>常用</vt:lpstr>
      <vt:lpstr>第六课  网络流行语 “社牛”和“社恐”</vt:lpstr>
      <vt:lpstr>PowerPoint Presentation</vt:lpstr>
      <vt:lpstr>    适应                改善            关系</vt:lpstr>
      <vt:lpstr>PowerPoint Presentation</vt:lpstr>
      <vt:lpstr>PowerPoint Presentation</vt:lpstr>
      <vt:lpstr>PowerPoint Presentation</vt:lpstr>
      <vt:lpstr>邻居     小区     做客    串门</vt:lpstr>
      <vt:lpstr>S和…套近乎(negative)           S和…混熟(了) </vt:lpstr>
      <vt:lpstr>自如     害怕      聚会      交谈     </vt:lpstr>
      <vt:lpstr>不得不                      S不仅…而且…</vt:lpstr>
      <vt:lpstr>网络     形容          天花板</vt:lpstr>
      <vt:lpstr>PowerPoint Presentation</vt:lpstr>
      <vt:lpstr>(点)外卖    (收)快递    程序员   外卖员   快递员</vt:lpstr>
      <vt:lpstr>PowerPoint Presentation</vt:lpstr>
      <vt:lpstr>和你的同学聊一聊：</vt:lpstr>
      <vt:lpstr>交流    交谈    交往    相处   独处  擅长+VO</vt:lpstr>
      <vt:lpstr>交往   交流   交谈   独处   相处   擅长+VO</vt:lpstr>
      <vt:lpstr>对…感到恐惧</vt:lpstr>
      <vt:lpstr>描述 (一个人、一件事情、一个东西)          形容 (人、+metaphor)</vt:lpstr>
      <vt:lpstr>给…贴标签        给…贴上了…的标签</vt:lpstr>
      <vt:lpstr>安排   相亲   姑娘   主动 尴尬 场合</vt:lpstr>
      <vt:lpstr>PowerPoint Presentation</vt:lpstr>
      <vt:lpstr>PowerPoint Presentation</vt:lpstr>
      <vt:lpstr>安排  相亲  姑娘  主动   尴尬   场合</vt:lpstr>
      <vt:lpstr>沉默寡言    闷葫芦 实在    继续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Runqing Qi</dc:creator>
  <cp:lastModifiedBy>Runqing Qi</cp:lastModifiedBy>
  <cp:revision>4</cp:revision>
  <dcterms:created xsi:type="dcterms:W3CDTF">2023-09-16T15:37:53Z</dcterms:created>
  <dcterms:modified xsi:type="dcterms:W3CDTF">2023-09-29T18:10:29Z</dcterms:modified>
</cp:coreProperties>
</file>