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7"/>
  </p:notesMasterIdLst>
  <p:sldIdLst>
    <p:sldId id="256" r:id="rId2"/>
    <p:sldId id="260" r:id="rId3"/>
    <p:sldId id="261" r:id="rId4"/>
    <p:sldId id="263" r:id="rId5"/>
    <p:sldId id="271" r:id="rId6"/>
    <p:sldId id="267" r:id="rId7"/>
    <p:sldId id="270" r:id="rId8"/>
    <p:sldId id="262" r:id="rId9"/>
    <p:sldId id="273" r:id="rId10"/>
    <p:sldId id="272" r:id="rId11"/>
    <p:sldId id="264" r:id="rId12"/>
    <p:sldId id="277" r:id="rId13"/>
    <p:sldId id="258" r:id="rId14"/>
    <p:sldId id="278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1"/>
    <p:restoredTop sz="83793"/>
  </p:normalViewPr>
  <p:slideViewPr>
    <p:cSldViewPr snapToGrid="0" snapToObjects="1">
      <p:cViewPr varScale="1">
        <p:scale>
          <a:sx n="78" d="100"/>
          <a:sy n="78" d="100"/>
        </p:scale>
        <p:origin x="1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8DA68-39BC-6F43-A634-8B0DE5CD5EB5}" type="datetimeFigureOut">
              <a:rPr lang="en-US" smtClean="0"/>
              <a:t>9/29/23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EFADB-6B27-C74A-9DED-D377B5948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3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老师们可以请学生用手机查一查</a:t>
            </a:r>
            <a:r>
              <a:rPr lang="en-US" altLang="zh-CN" dirty="0"/>
              <a:t>996</a:t>
            </a:r>
            <a:r>
              <a:rPr lang="zh-CN" altLang="en-US" dirty="0"/>
              <a:t>是什么意思，再给学生介绍。这一课的综合练习二的补充阅读介绍了</a:t>
            </a:r>
            <a:r>
              <a:rPr lang="en-US" altLang="zh-CN" dirty="0"/>
              <a:t>996</a:t>
            </a:r>
            <a:r>
              <a:rPr lang="zh-CN" altLang="en-US" dirty="0"/>
              <a:t>。课上可以借此机会先跟学生简单说一说。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EFADB-6B27-C74A-9DED-D377B5948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49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ntext.reverso.net/%E7%BF%BB%E8%AF%91/%E8%8B%B1%E8%AF%AD-%E4%B8%AD%E6%96%87/without+mention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3C10-C88A-3E42-BB6F-DD65914FC1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第六课</a:t>
            </a:r>
            <a:r>
              <a:rPr lang="zh-CN" altLang="en-US" dirty="0"/>
              <a:t>  网络流行语</a:t>
            </a:r>
            <a:br>
              <a:rPr lang="en-US" altLang="zh-CN" dirty="0"/>
            </a:br>
            <a:r>
              <a:rPr lang="zh-CN" altLang="en-US" dirty="0"/>
              <a:t>“社牛”和“社恐”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BE908-6810-B940-9AAF-4D37871E1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句型练习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68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56196-E8FF-A044-B901-AE74FDF3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34" y="125991"/>
            <a:ext cx="10515600" cy="882907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S</a:t>
            </a:r>
            <a:r>
              <a:rPr lang="zh-CN" altLang="en-US" sz="4000" dirty="0"/>
              <a:t>本来就</a:t>
            </a:r>
            <a:r>
              <a:rPr lang="en-US" altLang="zh-CN" sz="4000" dirty="0"/>
              <a:t>…</a:t>
            </a:r>
            <a:r>
              <a:rPr lang="zh-CN" altLang="en-US" sz="4000" dirty="0"/>
              <a:t>，</a:t>
            </a:r>
            <a:r>
              <a:rPr lang="en-US" altLang="zh-CN" sz="3200" dirty="0"/>
              <a:t>…(</a:t>
            </a:r>
            <a:r>
              <a:rPr lang="en-US" altLang="zh-CN" sz="3200" u="sng" dirty="0"/>
              <a:t>under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a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certain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condition</a:t>
            </a:r>
            <a:r>
              <a:rPr lang="en-US" altLang="zh-CN" sz="3200" dirty="0"/>
              <a:t>)…(</a:t>
            </a:r>
            <a:r>
              <a:rPr lang="zh-CN" altLang="en-US" sz="4000" dirty="0"/>
              <a:t>就</a:t>
            </a:r>
            <a:r>
              <a:rPr lang="en-US" altLang="zh-CN" sz="4000" dirty="0"/>
              <a:t>)</a:t>
            </a:r>
            <a:r>
              <a:rPr lang="zh-CN" altLang="en-US" sz="4000" dirty="0"/>
              <a:t>更</a:t>
            </a:r>
            <a:r>
              <a:rPr lang="en-US" altLang="zh-CN" sz="4000" dirty="0"/>
              <a:t>…</a:t>
            </a:r>
            <a:r>
              <a:rPr lang="zh-CN" altLang="en-US" sz="4000" dirty="0">
                <a:highlight>
                  <a:srgbClr val="FFFF00"/>
                </a:highlight>
              </a:rPr>
              <a:t>了</a:t>
            </a:r>
            <a:r>
              <a:rPr lang="zh-CN" altLang="en-US" sz="4000" dirty="0"/>
              <a:t>。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1D88-9977-DA42-9602-6E2DDE924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008898"/>
            <a:ext cx="11808823" cy="57707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altLang="zh-CN" sz="3000" dirty="0">
                <a:cs typeface="STSong" panose="02010600040101010101" pitchFamily="2" charset="-122"/>
              </a:rPr>
              <a:t>She's </a:t>
            </a:r>
            <a:r>
              <a:rPr lang="en-US" altLang="zh-CN" sz="30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already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 very</a:t>
            </a:r>
            <a:r>
              <a:rPr lang="zh-CN" altLang="en-US" sz="3000" dirty="0">
                <a:effectLst/>
                <a:cs typeface="STSong" panose="02010600040101010101" pitchFamily="2" charset="-122"/>
              </a:rPr>
              <a:t> 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beautiful</a:t>
            </a:r>
            <a:r>
              <a:rPr lang="zh-CN" altLang="en-US" sz="3000" dirty="0">
                <a:effectLst/>
                <a:cs typeface="STSong" panose="02010600040101010101" pitchFamily="2" charset="-122"/>
              </a:rPr>
              <a:t>；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she's </a:t>
            </a:r>
            <a:r>
              <a:rPr lang="en-US" altLang="zh-CN" sz="30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even more 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beautiful </a:t>
            </a:r>
            <a:r>
              <a:rPr lang="en-US" altLang="zh-CN" sz="3000" u="sng" dirty="0">
                <a:effectLst/>
                <a:cs typeface="STSong" panose="02010600040101010101" pitchFamily="2" charset="-122"/>
              </a:rPr>
              <a:t>in this dress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.</a:t>
            </a:r>
          </a:p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r>
              <a:rPr lang="zh-CN" altLang="en-US" sz="3400" dirty="0">
                <a:effectLst/>
                <a:cs typeface="STSong" panose="02010600040101010101" pitchFamily="2" charset="-122"/>
              </a:rPr>
              <a:t>  她</a:t>
            </a:r>
            <a:r>
              <a:rPr lang="zh-CN" altLang="en-US" sz="34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本来就</a:t>
            </a:r>
            <a:r>
              <a:rPr lang="zh-CN" altLang="en-US" sz="3400" dirty="0">
                <a:effectLst/>
                <a:cs typeface="STSong" panose="02010600040101010101" pitchFamily="2" charset="-122"/>
              </a:rPr>
              <a:t>很美，</a:t>
            </a:r>
            <a:r>
              <a:rPr lang="zh-CN" altLang="en-US" sz="3400" u="sng" dirty="0">
                <a:effectLst/>
                <a:cs typeface="STSong" panose="02010600040101010101" pitchFamily="2" charset="-122"/>
              </a:rPr>
              <a:t>穿上这件衣服</a:t>
            </a:r>
            <a:r>
              <a:rPr lang="zh-CN" altLang="en-US" sz="34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就更</a:t>
            </a:r>
            <a:r>
              <a:rPr lang="zh-CN" altLang="en-US" sz="3400" dirty="0">
                <a:effectLst/>
                <a:cs typeface="STSong" panose="02010600040101010101" pitchFamily="2" charset="-122"/>
              </a:rPr>
              <a:t>漂亮了。</a:t>
            </a:r>
            <a:endParaRPr lang="en-US" altLang="zh-CN" sz="3400" dirty="0">
              <a:effectLst/>
              <a:cs typeface="STSong" panose="02010600040101010101" pitchFamily="2" charset="-122"/>
            </a:endParaRPr>
          </a:p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zh-CN" altLang="en-US" sz="3400" u="sng" dirty="0">
                <a:effectLst/>
                <a:cs typeface="STSong" panose="02010600040101010101" pitchFamily="2" charset="-122"/>
              </a:rPr>
              <a:t>小王习惯点外卖、在网上买东西</a:t>
            </a:r>
            <a:r>
              <a:rPr lang="zh-CN" altLang="en-US" sz="3400" dirty="0">
                <a:effectLst/>
                <a:cs typeface="STSong" panose="02010600040101010101" pitchFamily="2" charset="-122"/>
              </a:rPr>
              <a:t>；</a:t>
            </a:r>
            <a:r>
              <a:rPr lang="zh-CN" altLang="en-US" sz="3400" dirty="0">
                <a:cs typeface="STSong" panose="02010600040101010101" pitchFamily="2" charset="-122"/>
              </a:rPr>
              <a:t>这样一来，</a:t>
            </a:r>
            <a:r>
              <a:rPr lang="zh-CN" sz="34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本来就</a:t>
            </a:r>
            <a:r>
              <a:rPr lang="zh-CN" sz="3400" dirty="0">
                <a:effectLst/>
                <a:cs typeface="STSong" panose="02010600040101010101" pitchFamily="2" charset="-122"/>
              </a:rPr>
              <a:t>沉默寡言的小王</a:t>
            </a:r>
            <a:r>
              <a:rPr lang="zh-CN" sz="34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就更</a:t>
            </a:r>
            <a:r>
              <a:rPr lang="zh-CN" sz="3400" dirty="0">
                <a:effectLst/>
                <a:cs typeface="STSong" panose="02010600040101010101" pitchFamily="2" charset="-122"/>
              </a:rPr>
              <a:t>不习惯和别人交流了。</a:t>
            </a:r>
            <a:endParaRPr lang="en-US" altLang="zh-CN" sz="3400" dirty="0">
              <a:effectLst/>
              <a:cs typeface="STSong" panose="02010600040101010101" pitchFamily="2" charset="-122"/>
            </a:endParaRPr>
          </a:p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sz="3400" dirty="0" err="1">
                <a:effectLst/>
              </a:rPr>
              <a:t>我本来就喜欢学中文</a:t>
            </a:r>
            <a:r>
              <a:rPr lang="zh-CN" altLang="en-US" sz="3400" dirty="0">
                <a:effectLst/>
              </a:rPr>
              <a:t>，</a:t>
            </a:r>
            <a:r>
              <a:rPr lang="zh-CN" altLang="en-US" sz="3400" u="sng" dirty="0">
                <a:effectLst/>
              </a:rPr>
              <a:t>遇到齐老师以后</a:t>
            </a:r>
            <a:r>
              <a:rPr lang="zh-CN" altLang="en-US" sz="3400" dirty="0">
                <a:effectLst/>
              </a:rPr>
              <a:t>就更喜欢学中文了！</a:t>
            </a:r>
            <a:r>
              <a:rPr lang="en-US" sz="3400" dirty="0">
                <a:effectLst/>
              </a:rPr>
              <a:t> </a:t>
            </a:r>
          </a:p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sz="3400" dirty="0" err="1"/>
              <a:t>她本来就擅长社交</a:t>
            </a:r>
            <a:r>
              <a:rPr lang="zh-CN" altLang="en-US" sz="3400" dirty="0"/>
              <a:t>，</a:t>
            </a:r>
            <a:r>
              <a:rPr lang="en-US" altLang="zh-CN" sz="3400" dirty="0"/>
              <a:t>……</a:t>
            </a:r>
            <a:r>
              <a:rPr lang="zh-CN" altLang="en-US" sz="3400" dirty="0"/>
              <a:t>就更</a:t>
            </a:r>
            <a:r>
              <a:rPr lang="en-US" altLang="zh-CN" sz="3400" dirty="0"/>
              <a:t>……</a:t>
            </a:r>
          </a:p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sz="3400" dirty="0" err="1"/>
              <a:t>他本来就不喜欢相亲</a:t>
            </a:r>
            <a:r>
              <a:rPr lang="zh-CN" altLang="en-US" sz="3400" dirty="0"/>
              <a:t>，</a:t>
            </a:r>
            <a:r>
              <a:rPr lang="en-US" altLang="zh-CN" sz="3400" dirty="0"/>
              <a:t>……</a:t>
            </a:r>
            <a:r>
              <a:rPr lang="zh-CN" altLang="en-US" sz="3400" dirty="0"/>
              <a:t>更</a:t>
            </a:r>
            <a:r>
              <a:rPr lang="en-US" altLang="zh-CN" sz="3400" dirty="0"/>
              <a:t>……</a:t>
            </a:r>
          </a:p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sz="3400" dirty="0" err="1"/>
              <a:t>他和邻居的关系本来就不好</a:t>
            </a:r>
            <a:r>
              <a:rPr lang="zh-CN" altLang="en-US" sz="3400" dirty="0"/>
              <a:t>，</a:t>
            </a:r>
            <a:r>
              <a:rPr lang="en-US" altLang="zh-CN" sz="3400" dirty="0"/>
              <a:t>……</a:t>
            </a:r>
            <a:r>
              <a:rPr lang="zh-CN" altLang="en-US" sz="3400" dirty="0"/>
              <a:t>就更</a:t>
            </a:r>
            <a:r>
              <a:rPr lang="en-US" altLang="zh-CN" sz="3400" dirty="0"/>
              <a:t>……</a:t>
            </a:r>
            <a:endParaRPr lang="en-US" sz="3400" dirty="0"/>
          </a:p>
          <a:p>
            <a:pPr>
              <a:lnSpc>
                <a:spcPct val="100000"/>
              </a:lnSpc>
              <a:spcAft>
                <a:spcPts val="500"/>
              </a:spcAft>
            </a:pPr>
            <a:endParaRPr lang="en-US" altLang="zh-CN" sz="4000" dirty="0"/>
          </a:p>
          <a:p>
            <a:pPr>
              <a:lnSpc>
                <a:spcPct val="100000"/>
              </a:lnSpc>
              <a:spcAft>
                <a:spcPts val="500"/>
              </a:spcAft>
            </a:pPr>
            <a:endParaRPr lang="en-US" sz="4000" dirty="0"/>
          </a:p>
          <a:p>
            <a:endParaRPr lang="en-US" dirty="0"/>
          </a:p>
        </p:txBody>
      </p:sp>
      <p:sp>
        <p:nvSpPr>
          <p:cNvPr id="4" name="Curved Right Arrow 3">
            <a:extLst>
              <a:ext uri="{FF2B5EF4-FFF2-40B4-BE49-F238E27FC236}">
                <a16:creationId xmlns:a16="http://schemas.microsoft.com/office/drawing/2014/main" id="{5CFAF8AD-5994-694E-963B-E5500C13BBB5}"/>
              </a:ext>
            </a:extLst>
          </p:cNvPr>
          <p:cNvSpPr/>
          <p:nvPr/>
        </p:nvSpPr>
        <p:spPr>
          <a:xfrm rot="5400000">
            <a:off x="6796071" y="1517993"/>
            <a:ext cx="329027" cy="172916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8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AF72-A701-2D4F-8A99-305F24E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179708" cy="882907"/>
          </a:xfrm>
        </p:spPr>
        <p:txBody>
          <a:bodyPr/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介绍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一个词的意思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2C9F-B383-3A44-A8B9-091DE5DD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7707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的意思是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一般用来形容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【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……】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的人</a:t>
            </a:r>
            <a:endParaRPr lang="en-US" altLang="zh-CN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所谓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，就是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说白了就是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本来是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，现在是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本来的意思是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，现在的意思是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D89EBB-100E-484F-9351-23E5F073DC74}"/>
              </a:ext>
            </a:extLst>
          </p:cNvPr>
          <p:cNvSpPr txBox="1"/>
          <p:nvPr/>
        </p:nvSpPr>
        <p:spPr>
          <a:xfrm>
            <a:off x="552780" y="927464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13724B-BBDE-5143-B281-23F9716C6778}"/>
              </a:ext>
            </a:extLst>
          </p:cNvPr>
          <p:cNvSpPr txBox="1"/>
          <p:nvPr/>
        </p:nvSpPr>
        <p:spPr>
          <a:xfrm>
            <a:off x="3368632" y="930523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不擅长社交的人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5439E0-2AF0-324D-99F5-7EE2D495110D}"/>
              </a:ext>
            </a:extLst>
          </p:cNvPr>
          <p:cNvSpPr txBox="1"/>
          <p:nvPr/>
        </p:nvSpPr>
        <p:spPr>
          <a:xfrm>
            <a:off x="567440" y="181037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1F7EBA-D26E-1D4D-9FFC-38AC85E5758C}"/>
              </a:ext>
            </a:extLst>
          </p:cNvPr>
          <p:cNvSpPr txBox="1"/>
          <p:nvPr/>
        </p:nvSpPr>
        <p:spPr>
          <a:xfrm>
            <a:off x="4114530" y="1672051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不擅长社交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8E2EA6-7D1A-7C4C-BF58-6D18943FA9E2}"/>
              </a:ext>
            </a:extLst>
          </p:cNvPr>
          <p:cNvSpPr txBox="1"/>
          <p:nvPr/>
        </p:nvSpPr>
        <p:spPr>
          <a:xfrm>
            <a:off x="1940187" y="275076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3116DC-0AAE-5C48-958D-D0209738D77C}"/>
              </a:ext>
            </a:extLst>
          </p:cNvPr>
          <p:cNvSpPr txBox="1"/>
          <p:nvPr/>
        </p:nvSpPr>
        <p:spPr>
          <a:xfrm>
            <a:off x="3619570" y="2750766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对社交感到恐惧的人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7069F4-5763-2A47-8A70-905641FD2DCB}"/>
              </a:ext>
            </a:extLst>
          </p:cNvPr>
          <p:cNvSpPr txBox="1"/>
          <p:nvPr/>
        </p:nvSpPr>
        <p:spPr>
          <a:xfrm>
            <a:off x="703288" y="339047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社牛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DB24E0-51C8-AF47-B22C-76F4C36E317E}"/>
              </a:ext>
            </a:extLst>
          </p:cNvPr>
          <p:cNvSpPr txBox="1"/>
          <p:nvPr/>
        </p:nvSpPr>
        <p:spPr>
          <a:xfrm>
            <a:off x="3704162" y="3608845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擅长社交的人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3E3C0D-D872-A045-8CE7-4868D20E056C}"/>
              </a:ext>
            </a:extLst>
          </p:cNvPr>
          <p:cNvSpPr txBox="1"/>
          <p:nvPr/>
        </p:nvSpPr>
        <p:spPr>
          <a:xfrm>
            <a:off x="604598" y="426815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683FBE-B7CC-0B4D-A9BF-4B065D452517}"/>
              </a:ext>
            </a:extLst>
          </p:cNvPr>
          <p:cNvSpPr txBox="1"/>
          <p:nvPr/>
        </p:nvSpPr>
        <p:spPr>
          <a:xfrm>
            <a:off x="2250377" y="4252495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心理学术语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200778-74A2-7046-ABFB-03E7223C2AA7}"/>
              </a:ext>
            </a:extLst>
          </p:cNvPr>
          <p:cNvSpPr txBox="1"/>
          <p:nvPr/>
        </p:nvSpPr>
        <p:spPr>
          <a:xfrm>
            <a:off x="5017031" y="4268151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网络流行语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FAF5BD-2C66-B148-A1EE-960793E6D718}"/>
              </a:ext>
            </a:extLst>
          </p:cNvPr>
          <p:cNvSpPr txBox="1"/>
          <p:nvPr/>
        </p:nvSpPr>
        <p:spPr>
          <a:xfrm>
            <a:off x="604598" y="5054480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GOAT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C19E61-7103-0D40-AF8A-DD8978FA59D2}"/>
              </a:ext>
            </a:extLst>
          </p:cNvPr>
          <p:cNvSpPr txBox="1"/>
          <p:nvPr/>
        </p:nvSpPr>
        <p:spPr>
          <a:xfrm>
            <a:off x="7230968" y="4852926"/>
            <a:ext cx="26468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永远的神</a:t>
            </a:r>
            <a:r>
              <a:rPr lang="en-US" altLang="zh-CN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</a:p>
          <a:p>
            <a:pPr algn="ctr"/>
            <a:r>
              <a:rPr 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YYDS</a:t>
            </a:r>
          </a:p>
        </p:txBody>
      </p:sp>
    </p:spTree>
    <p:extLst>
      <p:ext uri="{BB962C8B-B14F-4D97-AF65-F5344CB8AC3E}">
        <p14:creationId xmlns:p14="http://schemas.microsoft.com/office/powerpoint/2010/main" val="336857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AF72-A701-2D4F-8A99-305F24E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179708" cy="882907"/>
          </a:xfrm>
        </p:spPr>
        <p:txBody>
          <a:bodyPr/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介绍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一个词的意思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2C9F-B383-3A44-A8B9-091DE5DD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7707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的意思是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一般用来形容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【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……】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的人</a:t>
            </a:r>
            <a:endParaRPr lang="en-US" altLang="zh-CN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所谓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，就是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说白了就是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本来是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，现在是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</a:p>
          <a:p>
            <a:pPr>
              <a:spcBef>
                <a:spcPts val="0"/>
              </a:spcBef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本来的意思是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，现在的意思是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1E8123-80AD-BD4D-817D-F4D5A1FE7BE2}"/>
              </a:ext>
            </a:extLst>
          </p:cNvPr>
          <p:cNvSpPr txBox="1">
            <a:spLocks/>
          </p:cNvSpPr>
          <p:nvPr/>
        </p:nvSpPr>
        <p:spPr>
          <a:xfrm>
            <a:off x="8874121" y="209603"/>
            <a:ext cx="2854433" cy="65570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社交天花板</a:t>
            </a:r>
            <a:endParaRPr lang="en-US" dirty="0">
              <a:solidFill>
                <a:srgbClr val="0070C0"/>
              </a:solidFill>
            </a:endParaRP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自来熟</a:t>
            </a:r>
            <a:endParaRPr lang="en-US" dirty="0">
              <a:solidFill>
                <a:srgbClr val="0070C0"/>
              </a:solidFill>
            </a:endParaRP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套近乎</a:t>
            </a:r>
            <a:endParaRPr lang="en-US" dirty="0">
              <a:solidFill>
                <a:srgbClr val="0070C0"/>
              </a:solidFill>
            </a:endParaRP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闷葫芦</a:t>
            </a:r>
            <a:endParaRPr lang="en-US" dirty="0">
              <a:solidFill>
                <a:srgbClr val="0070C0"/>
              </a:solidFill>
            </a:endParaRP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相亲</a:t>
            </a:r>
            <a:endParaRPr lang="en-US" dirty="0">
              <a:solidFill>
                <a:srgbClr val="0070C0"/>
              </a:solidFill>
            </a:endParaRP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北漂</a:t>
            </a:r>
            <a:endParaRPr lang="en-US" dirty="0">
              <a:solidFill>
                <a:srgbClr val="0070C0"/>
              </a:solidFill>
            </a:endParaRP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Guc</a:t>
            </a:r>
            <a:r>
              <a:rPr lang="en-US" altLang="zh-CN" dirty="0">
                <a:solidFill>
                  <a:srgbClr val="0070C0"/>
                </a:solidFill>
              </a:rPr>
              <a:t>ci</a:t>
            </a:r>
          </a:p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en-US" altLang="zh-CN" dirty="0">
                <a:solidFill>
                  <a:srgbClr val="0070C0"/>
                </a:solidFill>
              </a:rPr>
              <a:t>JOMO</a:t>
            </a:r>
          </a:p>
        </p:txBody>
      </p:sp>
    </p:spTree>
    <p:extLst>
      <p:ext uri="{BB962C8B-B14F-4D97-AF65-F5344CB8AC3E}">
        <p14:creationId xmlns:p14="http://schemas.microsoft.com/office/powerpoint/2010/main" val="3010675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D6C6A-E0DB-754A-A2B1-5BECE801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74" y="155308"/>
            <a:ext cx="12773405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。结果</a:t>
            </a:r>
            <a:r>
              <a:rPr lang="en-US" altLang="zh-CN" sz="3200" dirty="0"/>
              <a:t>+ negative/surprise</a:t>
            </a:r>
            <a:r>
              <a:rPr lang="zh-CN" altLang="en-US" sz="3200" dirty="0"/>
              <a:t> </a:t>
            </a:r>
            <a:r>
              <a:rPr lang="en-US" altLang="zh-CN" sz="3200" dirty="0"/>
              <a:t>result</a:t>
            </a:r>
            <a:endParaRPr lang="en-US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37CFB-56D9-DA42-B69D-056759703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85" y="995836"/>
            <a:ext cx="12255066" cy="4644725"/>
          </a:xfrm>
        </p:spPr>
        <p:txBody>
          <a:bodyPr/>
          <a:lstStyle/>
          <a:p>
            <a:r>
              <a:rPr lang="en-US" dirty="0" err="1"/>
              <a:t>小王</a:t>
            </a:r>
            <a:r>
              <a:rPr lang="zh-CN" altLang="en-US" dirty="0"/>
              <a:t>的父母给他安排了相亲。</a:t>
            </a:r>
            <a:r>
              <a:rPr lang="zh-CN" altLang="en-US" dirty="0">
                <a:solidFill>
                  <a:srgbClr val="FF0000"/>
                </a:solidFill>
              </a:rPr>
              <a:t>结果</a:t>
            </a:r>
            <a:r>
              <a:rPr lang="zh-CN" altLang="en-US" dirty="0"/>
              <a:t>相亲的姑娘并不喜欢他。</a:t>
            </a:r>
            <a:endParaRPr lang="en-US" altLang="zh-CN" dirty="0"/>
          </a:p>
          <a:p>
            <a:r>
              <a:rPr lang="zh-CN" altLang="en-US" dirty="0"/>
              <a:t>我本来以为这个考试会很容易，结果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我昨天</a:t>
            </a:r>
            <a:r>
              <a:rPr lang="zh-CN" altLang="en-US" dirty="0">
                <a:solidFill>
                  <a:srgbClr val="FF0000"/>
                </a:solidFill>
              </a:rPr>
              <a:t>本来</a:t>
            </a:r>
            <a:r>
              <a:rPr lang="zh-CN" altLang="en-US" dirty="0"/>
              <a:t>想把作业写完，</a:t>
            </a:r>
            <a:r>
              <a:rPr lang="zh-CN" altLang="en-US" dirty="0">
                <a:solidFill>
                  <a:srgbClr val="FF0000"/>
                </a:solidFill>
              </a:rPr>
              <a:t>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endParaRPr lang="en-US" altLang="zh-CN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CA8BFFA0-99EA-CC4F-B292-E1BEA8554F64}"/>
              </a:ext>
            </a:extLst>
          </p:cNvPr>
          <p:cNvSpPr txBox="1">
            <a:spLocks/>
          </p:cNvSpPr>
          <p:nvPr/>
        </p:nvSpPr>
        <p:spPr>
          <a:xfrm>
            <a:off x="211075" y="3845111"/>
            <a:ext cx="7590302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dirty="0"/>
              <a:t>相亲以前，我看了男方的照片，我本来以为他是个高富帅，结果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4F8BD8-C0BE-8448-9BCD-198023CD1839}"/>
              </a:ext>
            </a:extLst>
          </p:cNvPr>
          <p:cNvSpPr txBox="1"/>
          <p:nvPr/>
        </p:nvSpPr>
        <p:spPr>
          <a:xfrm>
            <a:off x="1350499" y="811170"/>
            <a:ext cx="2952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dirty="0"/>
              <a:t>As</a:t>
            </a:r>
            <a:r>
              <a:rPr lang="zh-CN" altLang="en-US" sz="1800" dirty="0"/>
              <a:t> </a:t>
            </a:r>
            <a:r>
              <a:rPr lang="en-US" altLang="zh-CN" sz="1800" dirty="0"/>
              <a:t>a</a:t>
            </a:r>
            <a:r>
              <a:rPr lang="zh-CN" altLang="en-US" sz="1800" dirty="0"/>
              <a:t> </a:t>
            </a:r>
            <a:r>
              <a:rPr lang="en-US" altLang="zh-CN" sz="1800" dirty="0"/>
              <a:t>result,</a:t>
            </a:r>
            <a:r>
              <a:rPr lang="zh-CN" altLang="en-US" sz="1800" dirty="0"/>
              <a:t> </a:t>
            </a:r>
            <a:r>
              <a:rPr lang="en-US" altLang="zh-CN" sz="1800" dirty="0"/>
              <a:t>/</a:t>
            </a:r>
            <a:r>
              <a:rPr lang="zh-CN" altLang="en-US" sz="1800" dirty="0"/>
              <a:t> </a:t>
            </a:r>
            <a:r>
              <a:rPr lang="en-US" altLang="zh-CN" sz="1800" dirty="0"/>
              <a:t>it</a:t>
            </a:r>
            <a:r>
              <a:rPr lang="zh-CN" altLang="en-US" sz="1800" dirty="0"/>
              <a:t> </a:t>
            </a:r>
            <a:r>
              <a:rPr lang="en-US" altLang="zh-CN" sz="1800" dirty="0"/>
              <a:t>turns</a:t>
            </a:r>
            <a:r>
              <a:rPr lang="zh-CN" altLang="en-US" sz="1800" dirty="0"/>
              <a:t> </a:t>
            </a:r>
            <a:r>
              <a:rPr lang="en-US" altLang="zh-CN" sz="1800" dirty="0"/>
              <a:t>out</a:t>
            </a:r>
            <a:r>
              <a:rPr lang="zh-CN" altLang="en-US" sz="1800" dirty="0"/>
              <a:t> </a:t>
            </a:r>
            <a:r>
              <a:rPr lang="en-US" altLang="zh-CN" sz="1800" dirty="0"/>
              <a:t>that,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561105-01AA-CF48-A5BA-00109F636F70}"/>
              </a:ext>
            </a:extLst>
          </p:cNvPr>
          <p:cNvSpPr txBox="1"/>
          <p:nvPr/>
        </p:nvSpPr>
        <p:spPr>
          <a:xfrm>
            <a:off x="8354047" y="3082136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此处插入抖音五分钟人间一小时的图片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261969-F26E-7444-986B-24E4D14C1245}"/>
              </a:ext>
            </a:extLst>
          </p:cNvPr>
          <p:cNvSpPr txBox="1"/>
          <p:nvPr/>
        </p:nvSpPr>
        <p:spPr>
          <a:xfrm>
            <a:off x="8980205" y="1995387"/>
            <a:ext cx="30702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此处考试时抓耳挠腮的图片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18EA7F-E3E4-2C41-BA89-59722E846ACE}"/>
              </a:ext>
            </a:extLst>
          </p:cNvPr>
          <p:cNvSpPr txBox="1"/>
          <p:nvPr/>
        </p:nvSpPr>
        <p:spPr>
          <a:xfrm>
            <a:off x="3991425" y="5178896"/>
            <a:ext cx="30702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此处插入高富帅和矮矬穷的对比图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56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B80BC39-837F-AD43-ABA1-A6C835714E43}"/>
              </a:ext>
            </a:extLst>
          </p:cNvPr>
          <p:cNvSpPr txBox="1">
            <a:spLocks/>
          </p:cNvSpPr>
          <p:nvPr/>
        </p:nvSpPr>
        <p:spPr>
          <a:xfrm>
            <a:off x="661399" y="978169"/>
            <a:ext cx="6229330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70C0"/>
                </a:solidFill>
              </a:rPr>
              <a:t>提高</a:t>
            </a:r>
            <a:r>
              <a:rPr lang="en-US" altLang="zh-CN" dirty="0">
                <a:solidFill>
                  <a:srgbClr val="0070C0"/>
                </a:solidFill>
              </a:rPr>
              <a:t> +</a:t>
            </a:r>
            <a:r>
              <a:rPr lang="zh-CN" altLang="en-US" dirty="0">
                <a:solidFill>
                  <a:srgbClr val="0070C0"/>
                </a:solidFill>
              </a:rPr>
              <a:t> 水平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能力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en-US" dirty="0" err="1">
                <a:solidFill>
                  <a:srgbClr val="0070C0"/>
                </a:solidFill>
              </a:rPr>
              <a:t>改善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>
                <a:solidFill>
                  <a:srgbClr val="0070C0"/>
                </a:solidFill>
              </a:rPr>
              <a:t>+</a:t>
            </a:r>
            <a:r>
              <a:rPr lang="zh-CN" altLang="en-US" dirty="0">
                <a:solidFill>
                  <a:srgbClr val="0070C0"/>
                </a:solidFill>
              </a:rPr>
              <a:t>关系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状况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条件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环境       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zh-CN" altLang="en-US" dirty="0">
                <a:solidFill>
                  <a:srgbClr val="0070C0"/>
                </a:solidFill>
              </a:rPr>
              <a:t>进步 </a:t>
            </a:r>
            <a:r>
              <a:rPr lang="en-US" altLang="zh-CN" dirty="0">
                <a:solidFill>
                  <a:srgbClr val="0070C0"/>
                </a:solidFill>
              </a:rPr>
              <a:t>+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>
                <a:solidFill>
                  <a:srgbClr val="0070C0"/>
                </a:solidFill>
              </a:rPr>
              <a:t>O?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科技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社会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文明</a:t>
            </a:r>
            <a:r>
              <a:rPr lang="en-US" altLang="zh-CN" dirty="0">
                <a:solidFill>
                  <a:srgbClr val="0070C0"/>
                </a:solidFill>
              </a:rPr>
              <a:t>+</a:t>
            </a:r>
            <a:r>
              <a:rPr lang="zh-CN" altLang="en-US" dirty="0"/>
              <a:t>进步了。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303CC9-69E8-F54C-BB68-D7807BB55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23" y="50552"/>
            <a:ext cx="10213933" cy="73866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固定搭配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Collocations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7E5D5-9E1B-F246-88E7-7F1E1E3ED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841" y="495118"/>
            <a:ext cx="6091408" cy="5831057"/>
          </a:xfrm>
        </p:spPr>
        <p:txBody>
          <a:bodyPr>
            <a:normAutofit/>
          </a:bodyPr>
          <a:lstStyle/>
          <a:p>
            <a:r>
              <a:rPr lang="en-US" dirty="0" err="1"/>
              <a:t>我想进步我的中文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dirty="0" err="1"/>
              <a:t>我想改善我的中文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dirty="0" err="1"/>
              <a:t>我想改善我的社交能力</a:t>
            </a:r>
            <a:r>
              <a:rPr lang="zh-CN" altLang="en-US" dirty="0"/>
              <a:t>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我想进步我的健康。</a:t>
            </a:r>
            <a:endParaRPr lang="en-US" altLang="zh-CN" dirty="0"/>
          </a:p>
          <a:p>
            <a:r>
              <a:rPr lang="zh-CN" altLang="en-US" dirty="0"/>
              <a:t>我的中文进步了。</a:t>
            </a:r>
            <a:endParaRPr lang="en-US" altLang="zh-CN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13B953-A98A-7144-A3CE-2FC1E5CE27E9}"/>
              </a:ext>
            </a:extLst>
          </p:cNvPr>
          <p:cNvSpPr txBox="1"/>
          <p:nvPr/>
        </p:nvSpPr>
        <p:spPr>
          <a:xfrm>
            <a:off x="2530569" y="1715533"/>
            <a:ext cx="172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level</a:t>
            </a:r>
            <a:r>
              <a:rPr lang="zh-CN" altLang="en-US" dirty="0"/>
              <a:t>          </a:t>
            </a:r>
            <a:r>
              <a:rPr lang="en-US" altLang="zh-CN" dirty="0"/>
              <a:t>ability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8D9841-5C38-2541-8D8F-4BC293AB81B2}"/>
              </a:ext>
            </a:extLst>
          </p:cNvPr>
          <p:cNvSpPr txBox="1"/>
          <p:nvPr/>
        </p:nvSpPr>
        <p:spPr>
          <a:xfrm>
            <a:off x="931442" y="1715533"/>
            <a:ext cx="958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improve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C01137-9FD6-FC43-9C23-45FADBB0A3ED}"/>
              </a:ext>
            </a:extLst>
          </p:cNvPr>
          <p:cNvSpPr txBox="1"/>
          <p:nvPr/>
        </p:nvSpPr>
        <p:spPr>
          <a:xfrm>
            <a:off x="766158" y="2683860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better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DCB9F1-7165-7F41-AECB-A8DEDFEED265}"/>
              </a:ext>
            </a:extLst>
          </p:cNvPr>
          <p:cNvSpPr txBox="1"/>
          <p:nvPr/>
        </p:nvSpPr>
        <p:spPr>
          <a:xfrm>
            <a:off x="761349" y="3636843"/>
            <a:ext cx="170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progress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C8749F-1CA6-CF48-BCA8-2A2C8837C564}"/>
              </a:ext>
            </a:extLst>
          </p:cNvPr>
          <p:cNvSpPr txBox="1"/>
          <p:nvPr/>
        </p:nvSpPr>
        <p:spPr>
          <a:xfrm>
            <a:off x="1998498" y="2582916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4F0317-1055-DE43-A219-53EEB71DF66D}"/>
              </a:ext>
            </a:extLst>
          </p:cNvPr>
          <p:cNvSpPr txBox="1"/>
          <p:nvPr/>
        </p:nvSpPr>
        <p:spPr>
          <a:xfrm>
            <a:off x="7530910" y="4829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提高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C98A0-76D5-D040-B047-842C497183E3}"/>
              </a:ext>
            </a:extLst>
          </p:cNvPr>
          <p:cNvSpPr txBox="1"/>
          <p:nvPr/>
        </p:nvSpPr>
        <p:spPr>
          <a:xfrm>
            <a:off x="7821129" y="253223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D58681-F461-9942-BCD9-088128C44AA7}"/>
              </a:ext>
            </a:extLst>
          </p:cNvPr>
          <p:cNvSpPr txBox="1"/>
          <p:nvPr/>
        </p:nvSpPr>
        <p:spPr>
          <a:xfrm>
            <a:off x="10368286" y="495118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水平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A3225F-7882-B948-9278-63EC65D51A0C}"/>
              </a:ext>
            </a:extLst>
          </p:cNvPr>
          <p:cNvSpPr txBox="1"/>
          <p:nvPr/>
        </p:nvSpPr>
        <p:spPr>
          <a:xfrm>
            <a:off x="7543278" y="3165502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提高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75880C-8745-D448-8806-C0EFFEDC1AB2}"/>
              </a:ext>
            </a:extLst>
          </p:cNvPr>
          <p:cNvSpPr txBox="1"/>
          <p:nvPr/>
        </p:nvSpPr>
        <p:spPr>
          <a:xfrm>
            <a:off x="7821129" y="2129246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657126-DADC-BA42-BFF8-1EE9A2A876C3}"/>
              </a:ext>
            </a:extLst>
          </p:cNvPr>
          <p:cNvSpPr txBox="1"/>
          <p:nvPr/>
        </p:nvSpPr>
        <p:spPr>
          <a:xfrm>
            <a:off x="7794148" y="1207540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D68691-1D1F-AE4F-8D81-7CEB48F6E010}"/>
              </a:ext>
            </a:extLst>
          </p:cNvPr>
          <p:cNvSpPr txBox="1"/>
          <p:nvPr/>
        </p:nvSpPr>
        <p:spPr>
          <a:xfrm>
            <a:off x="7781780" y="4005269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C7D362-76D7-B94C-AB88-F803049CBB30}"/>
              </a:ext>
            </a:extLst>
          </p:cNvPr>
          <p:cNvSpPr txBox="1"/>
          <p:nvPr/>
        </p:nvSpPr>
        <p:spPr>
          <a:xfrm>
            <a:off x="7596319" y="4884230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改善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2D66D-8A8F-A749-A1B5-641FEE0C777C}"/>
              </a:ext>
            </a:extLst>
          </p:cNvPr>
          <p:cNvSpPr txBox="1"/>
          <p:nvPr/>
        </p:nvSpPr>
        <p:spPr>
          <a:xfrm>
            <a:off x="10494785" y="4320648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状况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833191-86BA-5B4E-AAE2-7C9611015B6B}"/>
              </a:ext>
            </a:extLst>
          </p:cNvPr>
          <p:cNvSpPr txBox="1"/>
          <p:nvPr/>
        </p:nvSpPr>
        <p:spPr>
          <a:xfrm>
            <a:off x="397243" y="4641507"/>
            <a:ext cx="1225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technology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A28C49-6FA4-7848-98AB-3D98A78A00E0}"/>
              </a:ext>
            </a:extLst>
          </p:cNvPr>
          <p:cNvSpPr txBox="1"/>
          <p:nvPr/>
        </p:nvSpPr>
        <p:spPr>
          <a:xfrm>
            <a:off x="1739412" y="4622397"/>
            <a:ext cx="842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society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A1A844-940B-4544-8B98-1CF493C6BFF0}"/>
              </a:ext>
            </a:extLst>
          </p:cNvPr>
          <p:cNvSpPr txBox="1"/>
          <p:nvPr/>
        </p:nvSpPr>
        <p:spPr>
          <a:xfrm>
            <a:off x="2824277" y="4622397"/>
            <a:ext cx="1167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civilization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59143D-5012-0542-BA56-4D5CFB005FE5}"/>
              </a:ext>
            </a:extLst>
          </p:cNvPr>
          <p:cNvSpPr txBox="1"/>
          <p:nvPr/>
        </p:nvSpPr>
        <p:spPr>
          <a:xfrm>
            <a:off x="3150408" y="2599805"/>
            <a:ext cx="3473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situation</a:t>
            </a:r>
            <a:r>
              <a:rPr lang="zh-CN" altLang="en-US" dirty="0"/>
              <a:t>     </a:t>
            </a:r>
            <a:r>
              <a:rPr lang="en-US" altLang="zh-CN" dirty="0"/>
              <a:t>condition</a:t>
            </a:r>
            <a:r>
              <a:rPr lang="zh-CN" altLang="en-US" dirty="0"/>
              <a:t>  </a:t>
            </a:r>
            <a:r>
              <a:rPr lang="en-US" altLang="zh-CN" dirty="0"/>
              <a:t>environment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6D4F06-6458-C748-82B8-4624AB97D8EB}"/>
              </a:ext>
            </a:extLst>
          </p:cNvPr>
          <p:cNvSpPr txBox="1"/>
          <p:nvPr/>
        </p:nvSpPr>
        <p:spPr>
          <a:xfrm>
            <a:off x="6673941" y="6024004"/>
            <a:ext cx="557075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我的中文水平提高了</a:t>
            </a:r>
            <a:r>
              <a:rPr lang="zh-CN" altLang="en-US" sz="4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675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4" grpId="0"/>
      <p:bldP spid="22" grpId="0"/>
      <p:bldP spid="27" grpId="0"/>
      <p:bldP spid="5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DEC30-ED68-384A-9E9B-714C93D09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改善</a:t>
            </a:r>
            <a:r>
              <a:rPr lang="zh-CN" altLang="en-US" dirty="0">
                <a:solidFill>
                  <a:schemeClr val="tx1"/>
                </a:solidFill>
              </a:rPr>
              <a:t>？    提高？     进步？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0F5A8-618D-FA47-9F0B-6CF64DB7F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我想</a:t>
            </a:r>
            <a:r>
              <a:rPr lang="en-US" altLang="zh-CN" dirty="0"/>
              <a:t>____</a:t>
            </a:r>
            <a:r>
              <a:rPr lang="zh-CN" altLang="en-US" dirty="0"/>
              <a:t>和小区里的邻居的关系。</a:t>
            </a:r>
            <a:endParaRPr lang="en-US" altLang="zh-CN" dirty="0"/>
          </a:p>
          <a:p>
            <a:r>
              <a:rPr lang="zh-CN" altLang="en-US" dirty="0"/>
              <a:t>我想</a:t>
            </a:r>
            <a:r>
              <a:rPr lang="en-US" altLang="zh-CN" dirty="0"/>
              <a:t>____</a:t>
            </a:r>
            <a:r>
              <a:rPr lang="zh-CN" altLang="en-US" dirty="0"/>
              <a:t>自己的学习、工作和社交能力。</a:t>
            </a:r>
            <a:endParaRPr lang="en-US" altLang="zh-CN" dirty="0"/>
          </a:p>
          <a:p>
            <a:r>
              <a:rPr lang="zh-CN" altLang="en-US" dirty="0"/>
              <a:t>如果你想</a:t>
            </a:r>
            <a:r>
              <a:rPr lang="en-US" altLang="zh-CN" dirty="0"/>
              <a:t>____</a:t>
            </a:r>
            <a:r>
              <a:rPr lang="zh-CN" altLang="en-US" dirty="0"/>
              <a:t>你的生活条件，你就应该出去工作。</a:t>
            </a:r>
            <a:endParaRPr lang="en-US" altLang="zh-CN" dirty="0"/>
          </a:p>
          <a:p>
            <a:r>
              <a:rPr lang="zh-CN" altLang="en-US" dirty="0"/>
              <a:t>随着科技的</a:t>
            </a:r>
            <a:r>
              <a:rPr lang="en-US" altLang="zh-CN" dirty="0"/>
              <a:t>____</a:t>
            </a:r>
            <a:r>
              <a:rPr lang="zh-CN" altLang="en-US" dirty="0"/>
              <a:t>，人们的生活环境也在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1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54587B8-0045-6947-A1AA-E18634C669B6}"/>
              </a:ext>
            </a:extLst>
          </p:cNvPr>
          <p:cNvSpPr txBox="1"/>
          <p:nvPr/>
        </p:nvSpPr>
        <p:spPr>
          <a:xfrm>
            <a:off x="7615645" y="1131935"/>
            <a:ext cx="4602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…usually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used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modify/describe…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75AF72-A701-2D4F-8A99-305F24E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16" y="131225"/>
            <a:ext cx="10515600" cy="882907"/>
          </a:xfrm>
        </p:spPr>
        <p:txBody>
          <a:bodyPr/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介绍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一个词的意思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2C9F-B383-3A44-A8B9-091DE5DD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958" y="805124"/>
            <a:ext cx="11628049" cy="585693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一般用来形容 </a:t>
            </a:r>
            <a:r>
              <a:rPr lang="en-US" altLang="zh-CN" sz="3600" b="0" i="0" dirty="0">
                <a:solidFill>
                  <a:srgbClr val="0070C0"/>
                </a:solidFill>
                <a:effectLst/>
              </a:rPr>
              <a:t>+</a:t>
            </a:r>
            <a:r>
              <a:rPr lang="zh-CN" altLang="en-US" sz="3600" b="0" i="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[Modifier</a:t>
            </a:r>
            <a:r>
              <a:rPr lang="zh-CN" altLang="en-US" sz="3200" b="0" i="0" dirty="0">
                <a:solidFill>
                  <a:srgbClr val="0070C0"/>
                </a:solidFill>
                <a:effectLst/>
              </a:rPr>
              <a:t>的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]</a:t>
            </a:r>
            <a:r>
              <a:rPr lang="zh-CN" altLang="en-US" sz="3200" b="0" i="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+</a:t>
            </a:r>
            <a:r>
              <a:rPr lang="zh-CN" altLang="en-US" sz="3200" b="0" i="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Object</a:t>
            </a:r>
            <a:r>
              <a:rPr lang="en-US" altLang="zh-CN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“社牛”一般用来形容社交能力超强的人。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“天花板”一般用来形容在某一方面能力最强的人。</a:t>
            </a:r>
            <a:endParaRPr lang="en-US" altLang="zh-CN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>
                <a:solidFill>
                  <a:srgbClr val="0070C0"/>
                </a:solidFill>
                <a:latin typeface="Arial" panose="020B0604020202020204" pitchFamily="34" charset="0"/>
              </a:rPr>
              <a:t>…</a:t>
            </a:r>
            <a:r>
              <a:rPr lang="zh-CN" altLang="en-US" dirty="0">
                <a:solidFill>
                  <a:srgbClr val="0070C0"/>
                </a:solidFill>
                <a:latin typeface="Arial" panose="020B0604020202020204" pitchFamily="34" charset="0"/>
              </a:rPr>
              <a:t>说白了就是</a:t>
            </a:r>
            <a:r>
              <a:rPr lang="en-US" altLang="zh-CN" dirty="0">
                <a:solidFill>
                  <a:srgbClr val="0070C0"/>
                </a:solidFill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“社牛”说白了就是“自来熟”。</a:t>
            </a:r>
            <a:endParaRPr lang="en-US" altLang="zh-CN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EEBF8A-4100-A447-8124-557CEF8E85D5}"/>
              </a:ext>
            </a:extLst>
          </p:cNvPr>
          <p:cNvSpPr txBox="1"/>
          <p:nvPr/>
        </p:nvSpPr>
        <p:spPr>
          <a:xfrm>
            <a:off x="5146764" y="256200"/>
            <a:ext cx="6693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Common</a:t>
            </a:r>
            <a:r>
              <a:rPr lang="zh-CN" altLang="en-US" sz="2400" dirty="0"/>
              <a:t> </a:t>
            </a:r>
            <a:r>
              <a:rPr lang="en-US" altLang="zh-CN" sz="2400" dirty="0"/>
              <a:t>e</a:t>
            </a:r>
            <a:r>
              <a:rPr lang="en-US" sz="2400" dirty="0"/>
              <a:t>xpressions</a:t>
            </a:r>
            <a:r>
              <a:rPr lang="zh-CN" altLang="en-US" sz="2400" dirty="0"/>
              <a:t> </a:t>
            </a:r>
            <a:r>
              <a:rPr lang="en-US" altLang="zh-CN" sz="2400" dirty="0"/>
              <a:t>that</a:t>
            </a:r>
            <a:r>
              <a:rPr lang="zh-CN" altLang="en-US" sz="2400" dirty="0"/>
              <a:t> </a:t>
            </a:r>
            <a:r>
              <a:rPr lang="en-US" altLang="zh-CN" sz="2400" dirty="0"/>
              <a:t>are</a:t>
            </a:r>
            <a:r>
              <a:rPr lang="zh-CN" altLang="en-US" sz="2400" dirty="0"/>
              <a:t> </a:t>
            </a:r>
            <a:r>
              <a:rPr lang="en-US" altLang="zh-CN" sz="2400" dirty="0"/>
              <a:t>used</a:t>
            </a:r>
            <a:r>
              <a:rPr lang="zh-CN" altLang="en-US" sz="2400" dirty="0"/>
              <a:t> </a:t>
            </a:r>
            <a:r>
              <a:rPr lang="en-US" altLang="zh-CN" sz="2400" dirty="0"/>
              <a:t>to</a:t>
            </a:r>
            <a:r>
              <a:rPr lang="zh-CN" altLang="en-US" sz="2400" dirty="0"/>
              <a:t> </a:t>
            </a:r>
            <a:r>
              <a:rPr lang="en-US" altLang="zh-CN" sz="2400" dirty="0"/>
              <a:t>define</a:t>
            </a:r>
            <a:r>
              <a:rPr lang="zh-CN" altLang="en-US" sz="2400" dirty="0"/>
              <a:t> </a:t>
            </a:r>
            <a:r>
              <a:rPr lang="en-US" altLang="zh-CN" sz="2400" dirty="0"/>
              <a:t>a</a:t>
            </a:r>
            <a:r>
              <a:rPr lang="zh-CN" altLang="en-US" sz="2400" dirty="0"/>
              <a:t> </a:t>
            </a:r>
            <a:r>
              <a:rPr lang="en-US" altLang="zh-CN" sz="2400" dirty="0"/>
              <a:t>word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A1E0E2-1509-894F-B6F7-C44268791EEB}"/>
              </a:ext>
            </a:extLst>
          </p:cNvPr>
          <p:cNvSpPr txBox="1"/>
          <p:nvPr/>
        </p:nvSpPr>
        <p:spPr>
          <a:xfrm>
            <a:off x="3762105" y="3546567"/>
            <a:ext cx="5629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put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plainly;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In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plain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language,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means……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3A2C44-7CB7-DE4A-9D77-B60F13D5D46D}"/>
              </a:ext>
            </a:extLst>
          </p:cNvPr>
          <p:cNvSpPr txBox="1"/>
          <p:nvPr/>
        </p:nvSpPr>
        <p:spPr>
          <a:xfrm>
            <a:off x="5930537" y="2332057"/>
            <a:ext cx="8374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mǒu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certain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0D6DCD3-7C29-3540-8446-5AFF5440C47A}"/>
              </a:ext>
            </a:extLst>
          </p:cNvPr>
          <p:cNvSpPr txBox="1">
            <a:spLocks/>
          </p:cNvSpPr>
          <p:nvPr/>
        </p:nvSpPr>
        <p:spPr>
          <a:xfrm>
            <a:off x="171994" y="5020457"/>
            <a:ext cx="11848012" cy="1189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1638" indent="-401638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“</a:t>
            </a:r>
            <a:r>
              <a:rPr lang="en-US" altLang="zh-CN" sz="3200" dirty="0"/>
              <a:t>996</a:t>
            </a:r>
            <a:r>
              <a:rPr lang="zh-CN" altLang="en-US" sz="3200" dirty="0"/>
              <a:t>”是什么意思？</a:t>
            </a:r>
            <a:r>
              <a:rPr lang="en-US" altLang="zh-CN" sz="3200" dirty="0"/>
              <a:t>(…</a:t>
            </a:r>
            <a:r>
              <a:rPr lang="zh-CN" altLang="en-US" sz="3200" dirty="0"/>
              <a:t>一般用来形容</a:t>
            </a:r>
            <a:r>
              <a:rPr lang="en-US" altLang="zh-CN" sz="3200" dirty="0"/>
              <a:t>…/…</a:t>
            </a:r>
            <a:r>
              <a:rPr lang="zh-CN" altLang="en-US" sz="3200" dirty="0"/>
              <a:t>说白了就是</a:t>
            </a:r>
            <a:r>
              <a:rPr lang="en-US" altLang="zh-CN" sz="3200" dirty="0"/>
              <a:t>…)</a:t>
            </a:r>
          </a:p>
          <a:p>
            <a:pPr marL="401638" indent="-401638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“社恐”是什么意思？</a:t>
            </a:r>
            <a:r>
              <a:rPr lang="en-US" altLang="zh-CN" sz="3200" dirty="0"/>
              <a:t>(…</a:t>
            </a:r>
            <a:r>
              <a:rPr lang="zh-CN" altLang="en-US" sz="3200" dirty="0"/>
              <a:t>一般用来形容</a:t>
            </a:r>
            <a:r>
              <a:rPr lang="en-US" altLang="zh-CN" sz="3200" dirty="0"/>
              <a:t>…/…</a:t>
            </a:r>
            <a:r>
              <a:rPr lang="zh-CN" altLang="en-US" sz="3200" dirty="0"/>
              <a:t>说白了就是</a:t>
            </a:r>
            <a:r>
              <a:rPr lang="en-US" altLang="zh-CN" sz="3200" dirty="0"/>
              <a:t>…</a:t>
            </a:r>
            <a:r>
              <a:rPr lang="zh-CN" altLang="en-US" sz="3200" dirty="0"/>
              <a:t>；对</a:t>
            </a:r>
            <a:r>
              <a:rPr lang="en-US" altLang="zh-CN" sz="3200" dirty="0"/>
              <a:t>…</a:t>
            </a:r>
            <a:r>
              <a:rPr lang="zh-CN" altLang="en-US" sz="3200" dirty="0"/>
              <a:t>感到恐惧</a:t>
            </a:r>
            <a:r>
              <a:rPr lang="en-US" altLang="zh-CN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092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uiExpand="1" build="p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8931F-7355-614A-AB18-68A6BA94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332314" cy="882907"/>
          </a:xfrm>
        </p:spPr>
        <p:txBody>
          <a:bodyPr>
            <a:normAutofit/>
          </a:bodyPr>
          <a:lstStyle/>
          <a:p>
            <a:r>
              <a:rPr lang="en-US" dirty="0" err="1"/>
              <a:t>提到</a:t>
            </a:r>
            <a:r>
              <a:rPr lang="en-US" altLang="zh-CN" dirty="0"/>
              <a:t>…</a:t>
            </a:r>
            <a:r>
              <a:rPr lang="zh-CN" altLang="en-US" dirty="0"/>
              <a:t>，就不得不说说</a:t>
            </a:r>
            <a:r>
              <a:rPr lang="en-US" altLang="zh-CN" dirty="0"/>
              <a:t>+N</a:t>
            </a:r>
            <a:r>
              <a:rPr lang="zh-CN" altLang="en-US" dirty="0"/>
              <a:t>。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…</a:t>
            </a:r>
            <a:r>
              <a:rPr lang="en-US" altLang="zh-CN" sz="3600" dirty="0"/>
              <a:t>(to</a:t>
            </a:r>
            <a:r>
              <a:rPr lang="zh-CN" altLang="en-US" sz="3600" dirty="0"/>
              <a:t> </a:t>
            </a:r>
            <a:r>
              <a:rPr lang="en-US" altLang="zh-CN" sz="3600" dirty="0"/>
              <a:t>explain)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4E4B-72F1-1140-92DE-80388E482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" y="1061150"/>
            <a:ext cx="12137504" cy="579685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altLang="zh-CN" sz="2600" u="sng" dirty="0">
                <a:solidFill>
                  <a:srgbClr val="222222"/>
                </a:solidFill>
              </a:rPr>
              <a:t>N</a:t>
            </a:r>
            <a:r>
              <a:rPr lang="en-US" sz="2600" b="0" i="0" u="sng" dirty="0">
                <a:solidFill>
                  <a:srgbClr val="222222"/>
                </a:solidFill>
                <a:effectLst/>
              </a:rPr>
              <a:t>o</a:t>
            </a:r>
            <a:r>
              <a:rPr lang="en-US" sz="2600" b="0" i="0" dirty="0">
                <a:solidFill>
                  <a:srgbClr val="222222"/>
                </a:solidFill>
                <a:effectLst/>
              </a:rPr>
              <a:t> review of Ame</a:t>
            </a:r>
            <a:r>
              <a:rPr lang="en-US" altLang="zh-CN" sz="2600" b="0" i="0" dirty="0">
                <a:solidFill>
                  <a:srgbClr val="222222"/>
                </a:solidFill>
                <a:effectLst/>
              </a:rPr>
              <a:t>rican</a:t>
            </a:r>
            <a:r>
              <a:rPr lang="zh-CN" altLang="en-US" sz="2600" b="0" i="0" dirty="0">
                <a:solidFill>
                  <a:srgbClr val="222222"/>
                </a:solidFill>
                <a:effectLst/>
              </a:rPr>
              <a:t> </a:t>
            </a:r>
            <a:r>
              <a:rPr lang="en-US" altLang="zh-CN" sz="2600" b="0" i="0" dirty="0">
                <a:solidFill>
                  <a:srgbClr val="222222"/>
                </a:solidFill>
                <a:effectLst/>
              </a:rPr>
              <a:t>college</a:t>
            </a:r>
            <a:r>
              <a:rPr lang="zh-CN" altLang="en-US" sz="2600" b="0" i="0" dirty="0">
                <a:solidFill>
                  <a:srgbClr val="222222"/>
                </a:solidFill>
                <a:effectLst/>
              </a:rPr>
              <a:t> </a:t>
            </a:r>
            <a:r>
              <a:rPr lang="en-US" altLang="zh-CN" sz="2600" b="0" i="0" dirty="0">
                <a:solidFill>
                  <a:srgbClr val="222222"/>
                </a:solidFill>
                <a:effectLst/>
              </a:rPr>
              <a:t>life</a:t>
            </a:r>
            <a:r>
              <a:rPr lang="en-US" sz="2600" b="0" i="0" dirty="0">
                <a:solidFill>
                  <a:srgbClr val="222222"/>
                </a:solidFill>
                <a:effectLst/>
              </a:rPr>
              <a:t> would be </a:t>
            </a:r>
            <a:r>
              <a:rPr lang="en-US" sz="2600" dirty="0">
                <a:solidFill>
                  <a:srgbClr val="222222"/>
                </a:solidFill>
              </a:rPr>
              <a:t>complete </a:t>
            </a:r>
            <a:r>
              <a:rPr lang="en-US" sz="2600" u="sng" dirty="0">
                <a:solidFill>
                  <a:srgbClr val="22222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without mentioning</a:t>
            </a:r>
            <a:r>
              <a:rPr lang="en-US" sz="2600" dirty="0">
                <a:solidFill>
                  <a:srgbClr val="222222"/>
                </a:solidFill>
              </a:rPr>
              <a:t> </a:t>
            </a:r>
            <a:r>
              <a:rPr lang="en-US" altLang="zh-CN" sz="2600" dirty="0">
                <a:solidFill>
                  <a:srgbClr val="222222"/>
                </a:solidFill>
              </a:rPr>
              <a:t>students’</a:t>
            </a:r>
            <a:r>
              <a:rPr lang="zh-CN" altLang="en-US" sz="2600" dirty="0">
                <a:solidFill>
                  <a:srgbClr val="222222"/>
                </a:solidFill>
              </a:rPr>
              <a:t> </a:t>
            </a:r>
            <a:r>
              <a:rPr lang="en-US" altLang="zh-CN" sz="2600" dirty="0">
                <a:solidFill>
                  <a:srgbClr val="222222"/>
                </a:solidFill>
              </a:rPr>
              <a:t>party</a:t>
            </a:r>
            <a:r>
              <a:rPr lang="zh-CN" altLang="en-US" sz="2600" dirty="0">
                <a:solidFill>
                  <a:srgbClr val="222222"/>
                </a:solidFill>
              </a:rPr>
              <a:t> </a:t>
            </a:r>
            <a:r>
              <a:rPr lang="en-US" altLang="zh-CN" sz="2600" dirty="0">
                <a:solidFill>
                  <a:srgbClr val="222222"/>
                </a:solidFill>
              </a:rPr>
              <a:t>culture</a:t>
            </a:r>
            <a:r>
              <a:rPr lang="en-US" sz="2600" b="0" i="0" dirty="0">
                <a:solidFill>
                  <a:srgbClr val="222222"/>
                </a:solidFill>
                <a:effectLst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sz="3400" dirty="0" err="1">
                <a:solidFill>
                  <a:srgbClr val="FF0000"/>
                </a:solidFill>
                <a:latin typeface="KaiTi" panose="02010609060101010101" pitchFamily="49" charset="-122"/>
              </a:rPr>
              <a:t>提到</a:t>
            </a:r>
            <a:r>
              <a:rPr lang="en-US" sz="3400" dirty="0" err="1">
                <a:latin typeface="KaiTi" panose="02010609060101010101" pitchFamily="49" charset="-122"/>
              </a:rPr>
              <a:t>美国的大学生活</a:t>
            </a:r>
            <a:r>
              <a:rPr lang="zh-CN" altLang="en-US" sz="3400" dirty="0">
                <a:latin typeface="KaiTi" panose="02010609060101010101" pitchFamily="49" charset="-122"/>
              </a:rPr>
              <a:t>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就不得不说说</a:t>
            </a:r>
            <a:r>
              <a:rPr lang="zh-CN" altLang="en-US" sz="3400" dirty="0">
                <a:latin typeface="KaiTi" panose="02010609060101010101" pitchFamily="49" charset="-122"/>
              </a:rPr>
              <a:t>大学生们的派对文化。</a:t>
            </a:r>
            <a:endParaRPr lang="en-US" sz="3400" dirty="0">
              <a:latin typeface="KaiTi" panose="02010609060101010101" pitchFamily="49" charset="-122"/>
            </a:endParaRPr>
          </a:p>
          <a:p>
            <a:pPr>
              <a:spcBef>
                <a:spcPts val="0"/>
              </a:spcBef>
            </a:pPr>
            <a:r>
              <a:rPr lang="zh-CN" sz="3400" dirty="0">
                <a:solidFill>
                  <a:srgbClr val="FF0000"/>
                </a:solidFill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提到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社牛人群，</a:t>
            </a:r>
            <a:r>
              <a:rPr lang="zh-CN" sz="3400" dirty="0">
                <a:solidFill>
                  <a:srgbClr val="FF0000"/>
                </a:solidFill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就不得不说说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“人类社交天花板”——中国的中老年人</a:t>
            </a:r>
            <a:r>
              <a:rPr lang="zh-CN" altLang="en-US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。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他们有着“连外星人来了都能套上近乎”的超能力！</a:t>
            </a:r>
            <a:endParaRPr lang="en-US" altLang="zh-CN" sz="3400" dirty="0">
              <a:effectLst/>
              <a:latin typeface="KaiTi" panose="02010609060101010101" pitchFamily="49" charset="-122"/>
              <a:cs typeface="STSong" panose="02010600040101010101" pitchFamily="2" charset="-122"/>
            </a:endParaRPr>
          </a:p>
          <a:p>
            <a:pPr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提到我的大学生活，就不得不说说</a:t>
            </a:r>
            <a:r>
              <a:rPr lang="en-US" altLang="zh-CN" sz="3400" dirty="0">
                <a:latin typeface="KaiTi" panose="02010609060101010101" pitchFamily="49" charset="-122"/>
              </a:rPr>
              <a:t>…</a:t>
            </a:r>
            <a:r>
              <a:rPr lang="zh-CN" altLang="en-US" sz="3400" dirty="0">
                <a:latin typeface="KaiTi" panose="02010609060101010101" pitchFamily="49" charset="-122"/>
              </a:rPr>
              <a:t>。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</a:p>
          <a:p>
            <a:pPr>
              <a:spcBef>
                <a:spcPts val="0"/>
              </a:spcBef>
            </a:pPr>
            <a:r>
              <a:rPr lang="en-US" sz="3400" dirty="0" err="1">
                <a:effectLst/>
                <a:latin typeface="KaiTi" panose="02010609060101010101" pitchFamily="49" charset="-122"/>
              </a:rPr>
              <a:t>提到我的兄弟姐妹</a:t>
            </a:r>
            <a:r>
              <a:rPr lang="zh-CN" altLang="en-US" sz="3400" dirty="0">
                <a:effectLst/>
                <a:latin typeface="KaiTi" panose="02010609060101010101" pitchFamily="49" charset="-122"/>
              </a:rPr>
              <a:t>，就不得不说说</a:t>
            </a:r>
            <a:r>
              <a:rPr lang="en-US" altLang="zh-CN" sz="3400" dirty="0">
                <a:effectLst/>
                <a:latin typeface="KaiTi" panose="02010609060101010101" pitchFamily="49" charset="-122"/>
              </a:rPr>
              <a:t>…</a:t>
            </a:r>
            <a:r>
              <a:rPr lang="zh-CN" altLang="en-US" sz="3400" dirty="0">
                <a:effectLst/>
                <a:latin typeface="KaiTi" panose="02010609060101010101" pitchFamily="49" charset="-122"/>
              </a:rPr>
              <a:t>。</a:t>
            </a:r>
            <a:r>
              <a:rPr lang="en-US" altLang="zh-CN" sz="3400" dirty="0">
                <a:effectLst/>
                <a:latin typeface="KaiTi" panose="02010609060101010101" pitchFamily="49" charset="-122"/>
              </a:rPr>
              <a:t>……</a:t>
            </a:r>
          </a:p>
          <a:p>
            <a:pPr>
              <a:spcBef>
                <a:spcPts val="0"/>
              </a:spcBef>
            </a:pPr>
            <a:r>
              <a:rPr lang="en-US" sz="3400" dirty="0" err="1">
                <a:effectLst/>
                <a:latin typeface="KaiTi" panose="02010609060101010101" pitchFamily="49" charset="-122"/>
              </a:rPr>
              <a:t>提到</a:t>
            </a:r>
            <a:r>
              <a:rPr lang="en-US" sz="3400" dirty="0" err="1">
                <a:latin typeface="KaiTi" panose="02010609060101010101" pitchFamily="49" charset="-122"/>
              </a:rPr>
              <a:t>我的专业</a:t>
            </a:r>
            <a:r>
              <a:rPr lang="zh-CN" altLang="en-US" sz="3400" dirty="0">
                <a:latin typeface="KaiTi" panose="02010609060101010101" pitchFamily="49" charset="-122"/>
              </a:rPr>
              <a:t>，就不得不说说</a:t>
            </a:r>
            <a:r>
              <a:rPr lang="en-US" altLang="zh-CN" sz="3400" dirty="0">
                <a:latin typeface="KaiTi" panose="02010609060101010101" pitchFamily="49" charset="-122"/>
              </a:rPr>
              <a:t>…</a:t>
            </a:r>
            <a:r>
              <a:rPr lang="zh-CN" altLang="en-US" sz="3400" dirty="0">
                <a:latin typeface="KaiTi" panose="02010609060101010101" pitchFamily="49" charset="-122"/>
              </a:rPr>
              <a:t>。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  <a:endParaRPr lang="en-US" sz="3400" dirty="0">
              <a:latin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05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2D82-D754-4F4E-A335-1BE2FD31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83" y="457800"/>
            <a:ext cx="10515600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S</a:t>
            </a:r>
            <a:r>
              <a:rPr lang="zh-CN" altLang="en-US" dirty="0"/>
              <a:t>连</a:t>
            </a:r>
            <a:r>
              <a:rPr lang="en-US" altLang="zh-CN" dirty="0"/>
              <a:t>…</a:t>
            </a:r>
            <a:r>
              <a:rPr lang="zh-CN" altLang="en-US" dirty="0"/>
              <a:t>都</a:t>
            </a:r>
            <a:r>
              <a:rPr lang="en-US" altLang="zh-CN" dirty="0"/>
              <a:t>…</a:t>
            </a:r>
            <a:r>
              <a:rPr lang="zh-CN" altLang="en-US" dirty="0"/>
              <a:t>。更别说</a:t>
            </a:r>
            <a:r>
              <a:rPr lang="en-US" altLang="zh-CN" dirty="0"/>
              <a:t>/</a:t>
            </a:r>
            <a:r>
              <a:rPr lang="zh-CN" altLang="en-US" dirty="0"/>
              <a:t>提</a:t>
            </a:r>
            <a:r>
              <a:rPr lang="en-US" altLang="zh-CN" dirty="0"/>
              <a:t>…B…</a:t>
            </a:r>
            <a:r>
              <a:rPr lang="zh-CN" altLang="en-US" dirty="0"/>
              <a:t>了。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ABFBC-CEA6-BD4A-BD05-CED2DF6DB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145" y="1270157"/>
            <a:ext cx="11876243" cy="5822975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虽然</a:t>
            </a:r>
            <a:r>
              <a:rPr lang="zh-CN" altLang="en-US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小赵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在这个小区住了十多年，但几乎从来没跟邻居</a:t>
            </a:r>
            <a:endParaRPr lang="en-US" altLang="zh-CN" sz="3400" dirty="0">
              <a:effectLst/>
              <a:latin typeface="KaiTi" panose="02010609060101010101" pitchFamily="49" charset="-122"/>
              <a:cs typeface="STSong" panose="02010600040101010101" pitchFamily="2" charset="-122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 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说过话，更别说去串门儿了。</a:t>
            </a:r>
            <a:endParaRPr lang="en-US" altLang="zh-CN" sz="3400" dirty="0">
              <a:effectLst/>
              <a:latin typeface="KaiTi" panose="02010609060101010101" pitchFamily="49" charset="-122"/>
              <a:cs typeface="STSong" panose="02010600040101010101" pitchFamily="2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这里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连</a:t>
            </a:r>
            <a:r>
              <a:rPr lang="zh-CN" altLang="en-US" sz="3400" dirty="0">
                <a:latin typeface="KaiTi" panose="02010609060101010101" pitchFamily="49" charset="-122"/>
              </a:rPr>
              <a:t>中国人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都</a:t>
            </a:r>
            <a:r>
              <a:rPr lang="zh-CN" altLang="en-US" sz="3400" dirty="0">
                <a:latin typeface="KaiTi" panose="02010609060101010101" pitchFamily="49" charset="-122"/>
              </a:rPr>
              <a:t>很少见到，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更别提</a:t>
            </a:r>
            <a:r>
              <a:rPr lang="zh-CN" altLang="en-US" sz="3400" dirty="0">
                <a:latin typeface="KaiTi" panose="02010609060101010101" pitchFamily="49" charset="-122"/>
              </a:rPr>
              <a:t>中餐馆儿了。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中国的中老年人连和陌生人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都</a:t>
            </a:r>
            <a:r>
              <a:rPr lang="zh-CN" altLang="en-US" sz="3400" dirty="0">
                <a:latin typeface="KaiTi" panose="02010609060101010101" pitchFamily="49" charset="-122"/>
              </a:rPr>
              <a:t>能套上近乎，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更别说</a:t>
            </a:r>
            <a:r>
              <a:rPr lang="zh-CN" altLang="en-US" sz="3400" dirty="0">
                <a:latin typeface="KaiTi" panose="02010609060101010101" pitchFamily="49" charset="-122"/>
              </a:rPr>
              <a:t>和邻居了。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他</a:t>
            </a:r>
            <a:r>
              <a:rPr lang="en-US" altLang="zh-CN" sz="3400" dirty="0">
                <a:latin typeface="KaiTi" panose="02010609060101010101" pitchFamily="49" charset="-122"/>
              </a:rPr>
              <a:t>(</a:t>
            </a:r>
            <a:r>
              <a:rPr lang="zh-CN" altLang="en-US" sz="3400" dirty="0">
                <a:latin typeface="KaiTi" panose="02010609060101010101" pitchFamily="49" charset="-122"/>
              </a:rPr>
              <a:t>连</a:t>
            </a:r>
            <a:r>
              <a:rPr lang="en-US" altLang="zh-CN" sz="3400" dirty="0">
                <a:latin typeface="KaiTi" panose="02010609060101010101" pitchFamily="49" charset="-122"/>
              </a:rPr>
              <a:t>)</a:t>
            </a:r>
            <a:r>
              <a:rPr lang="zh-CN" altLang="en-US" sz="3400" dirty="0">
                <a:latin typeface="KaiTi" panose="02010609060101010101" pitchFamily="49" charset="-122"/>
              </a:rPr>
              <a:t>和熟人说话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都</a:t>
            </a:r>
            <a:r>
              <a:rPr lang="zh-CN" altLang="en-US" sz="3400" dirty="0">
                <a:latin typeface="KaiTi" panose="02010609060101010101" pitchFamily="49" charset="-122"/>
              </a:rPr>
              <a:t>会脸红，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更别说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  <a:r>
              <a:rPr lang="zh-CN" altLang="en-US" sz="3400" dirty="0">
                <a:latin typeface="KaiTi" panose="02010609060101010101" pitchFamily="49" charset="-122"/>
              </a:rPr>
              <a:t>了。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我连吃饭的钱都快没有了，更别提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  <a:r>
              <a:rPr lang="zh-CN" altLang="en-US" sz="3400" dirty="0">
                <a:latin typeface="KaiTi" panose="02010609060101010101" pitchFamily="49" charset="-122"/>
              </a:rPr>
              <a:t>了。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他连自己都照顾不了，更别提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  <a:r>
              <a:rPr lang="zh-CN" altLang="en-US" sz="3400" dirty="0">
                <a:latin typeface="KaiTi" panose="02010609060101010101" pitchFamily="49" charset="-122"/>
              </a:rPr>
              <a:t>了。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</a:rPr>
              <a:t>这个小孩子非常害怕水，每次洗澡的时候都会哭，更别说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zh-CN" altLang="en-US" sz="3400" dirty="0">
                <a:latin typeface="KaiTi" panose="02010609060101010101" pitchFamily="49" charset="-122"/>
              </a:rPr>
              <a:t> 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  <a:r>
              <a:rPr lang="zh-CN" altLang="en-US" sz="3400" dirty="0">
                <a:latin typeface="KaiTi" panose="02010609060101010101" pitchFamily="49" charset="-122"/>
              </a:rPr>
              <a:t>了。</a:t>
            </a:r>
            <a:endParaRPr lang="en-US" sz="3400" dirty="0">
              <a:latin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443F0F-7CD8-2247-8FA9-FC15CA413E17}"/>
              </a:ext>
            </a:extLst>
          </p:cNvPr>
          <p:cNvSpPr txBox="1"/>
          <p:nvPr/>
        </p:nvSpPr>
        <p:spPr>
          <a:xfrm>
            <a:off x="690225" y="177041"/>
            <a:ext cx="5434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200" dirty="0"/>
              <a:t>S</a:t>
            </a:r>
            <a:r>
              <a:rPr lang="zh-CN" altLang="en-US" sz="2200" dirty="0"/>
              <a:t> </a:t>
            </a:r>
            <a:r>
              <a:rPr lang="en-US" altLang="zh-CN" sz="2200" dirty="0"/>
              <a:t>even</a:t>
            </a:r>
            <a:r>
              <a:rPr lang="zh-CN" altLang="en-US" sz="2200" dirty="0"/>
              <a:t> </a:t>
            </a:r>
            <a:r>
              <a:rPr lang="en-US" altLang="zh-CN" sz="2200" dirty="0"/>
              <a:t>can(not)</a:t>
            </a:r>
            <a:r>
              <a:rPr lang="zh-CN" altLang="en-US" sz="2200" dirty="0"/>
              <a:t>  </a:t>
            </a:r>
            <a:r>
              <a:rPr lang="en-US" altLang="zh-CN" sz="2200" dirty="0"/>
              <a:t>do</a:t>
            </a:r>
            <a:r>
              <a:rPr lang="zh-CN" altLang="en-US" sz="2200" dirty="0"/>
              <a:t> </a:t>
            </a:r>
            <a:r>
              <a:rPr lang="en-US" altLang="zh-CN" sz="2200" dirty="0"/>
              <a:t>A,</a:t>
            </a:r>
            <a:r>
              <a:rPr lang="zh-CN" altLang="en-US" sz="2200" dirty="0"/>
              <a:t>             </a:t>
            </a:r>
            <a:r>
              <a:rPr lang="en-US" altLang="zh-CN" sz="2200" dirty="0"/>
              <a:t>let</a:t>
            </a:r>
            <a:r>
              <a:rPr lang="zh-CN" altLang="en-US" sz="2200" dirty="0"/>
              <a:t> </a:t>
            </a:r>
            <a:r>
              <a:rPr lang="en-US" altLang="zh-CN" sz="2200" dirty="0"/>
              <a:t>alone</a:t>
            </a:r>
            <a:r>
              <a:rPr lang="zh-CN" altLang="en-US" sz="2200" dirty="0"/>
              <a:t> </a:t>
            </a:r>
            <a:r>
              <a:rPr lang="en-US" altLang="zh-CN" sz="2200" dirty="0"/>
              <a:t>doing</a:t>
            </a:r>
            <a:r>
              <a:rPr lang="zh-CN" altLang="en-US" sz="2200" dirty="0"/>
              <a:t> </a:t>
            </a:r>
            <a:r>
              <a:rPr lang="en-US" altLang="zh-CN" sz="2200" dirty="0"/>
              <a:t>B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00DB76-ECC6-EB44-A07C-6B532ACDD36C}"/>
              </a:ext>
            </a:extLst>
          </p:cNvPr>
          <p:cNvSpPr txBox="1"/>
          <p:nvPr/>
        </p:nvSpPr>
        <p:spPr>
          <a:xfrm>
            <a:off x="4023356" y="4846320"/>
            <a:ext cx="522900" cy="423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 err="1"/>
              <a:t>liǎo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8D759-5AA8-C649-9FB0-9559EA97F5D3}"/>
              </a:ext>
            </a:extLst>
          </p:cNvPr>
          <p:cNvSpPr txBox="1"/>
          <p:nvPr/>
        </p:nvSpPr>
        <p:spPr>
          <a:xfrm>
            <a:off x="3200395" y="4820194"/>
            <a:ext cx="415498" cy="423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 err="1"/>
              <a:t>gu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294FF-8FB2-E145-98EB-93FC317054EF}"/>
              </a:ext>
            </a:extLst>
          </p:cNvPr>
          <p:cNvSpPr txBox="1"/>
          <p:nvPr/>
        </p:nvSpPr>
        <p:spPr>
          <a:xfrm>
            <a:off x="2561726" y="5411597"/>
            <a:ext cx="1278748" cy="423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/>
              <a:t>take</a:t>
            </a:r>
            <a:r>
              <a:rPr lang="zh-CN" altLang="en-US" dirty="0"/>
              <a:t> </a:t>
            </a:r>
            <a:r>
              <a:rPr lang="en-US" altLang="zh-CN" dirty="0"/>
              <a:t>care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0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4493-F7A8-4D4A-8868-DBFDCF6F8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91" y="105100"/>
            <a:ext cx="11894017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A……</a:t>
            </a:r>
            <a:r>
              <a:rPr lang="zh-CN" altLang="en-US" dirty="0"/>
              <a:t>。</a:t>
            </a:r>
            <a:r>
              <a:rPr lang="en-US" dirty="0" err="1"/>
              <a:t>事物都是有两面的</a:t>
            </a:r>
            <a:r>
              <a:rPr lang="zh-CN" altLang="en-US" dirty="0"/>
              <a:t>，有</a:t>
            </a:r>
            <a:r>
              <a:rPr lang="en-US" altLang="zh-CN" dirty="0"/>
              <a:t>A</a:t>
            </a:r>
            <a:r>
              <a:rPr lang="zh-CN" altLang="en-US" dirty="0"/>
              <a:t>就一定有</a:t>
            </a:r>
            <a:r>
              <a:rPr lang="en-US" altLang="zh-CN" dirty="0"/>
              <a:t>B</a:t>
            </a:r>
            <a:r>
              <a:rPr lang="zh-CN" altLang="en-US" dirty="0"/>
              <a:t>。</a:t>
            </a:r>
            <a:r>
              <a:rPr lang="en-US" altLang="zh-CN" dirty="0"/>
              <a:t>B……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3EF60-D3C5-9145-8703-FC2D4332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1211" y="912700"/>
            <a:ext cx="8881797" cy="58402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社牛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en-US" dirty="0"/>
              <a:t> </a:t>
            </a:r>
            <a:r>
              <a:rPr lang="en-US" dirty="0" err="1"/>
              <a:t>事物都是有两面的</a:t>
            </a:r>
            <a:r>
              <a:rPr lang="zh-CN" altLang="en-US" dirty="0"/>
              <a:t>，有社牛就一定有社恐。社恐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程序员挣得很多</a:t>
            </a:r>
            <a:r>
              <a:rPr lang="zh-CN" altLang="en-US" dirty="0"/>
              <a:t>。但</a:t>
            </a:r>
            <a:r>
              <a:rPr lang="en-US" dirty="0" err="1"/>
              <a:t>事物都是有两面的</a:t>
            </a:r>
            <a:r>
              <a:rPr lang="zh-CN" altLang="en-US" dirty="0"/>
              <a:t>，一个工作有利就一定有弊。程序员的工作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很多年轻人不喜欢相亲</a:t>
            </a:r>
            <a:r>
              <a:rPr lang="zh-CN" altLang="en-US" dirty="0"/>
              <a:t>，觉得这样的场合很尴尬。但</a:t>
            </a:r>
            <a:r>
              <a:rPr lang="en-US" dirty="0" err="1"/>
              <a:t>事物都是有两面的</a:t>
            </a:r>
            <a:r>
              <a:rPr lang="zh-CN" altLang="en-US" dirty="0"/>
              <a:t>，相亲虽然有不好的一面，可是也有好的一面。例如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EDAD07-0436-0149-B82E-B44AA26976C5}"/>
              </a:ext>
            </a:extLst>
          </p:cNvPr>
          <p:cNvSpPr txBox="1"/>
          <p:nvPr/>
        </p:nvSpPr>
        <p:spPr>
          <a:xfrm>
            <a:off x="6858000" y="3244334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bì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2A08AC-D52F-5A47-9EE4-E11D0F6DD4D6}"/>
              </a:ext>
            </a:extLst>
          </p:cNvPr>
          <p:cNvSpPr txBox="1"/>
          <p:nvPr/>
        </p:nvSpPr>
        <p:spPr>
          <a:xfrm>
            <a:off x="148991" y="1469839"/>
            <a:ext cx="285783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en-US" altLang="zh-CN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every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en-US" altLang="zh-CN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coin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en-US" altLang="zh-CN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has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en-US" altLang="zh-CN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two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en-US" altLang="zh-CN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sides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相关图片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637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1CCD-64F5-CE4D-B603-6FFA23CAC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55" y="171288"/>
            <a:ext cx="10515600" cy="882907"/>
          </a:xfrm>
        </p:spPr>
        <p:txBody>
          <a:bodyPr/>
          <a:lstStyle/>
          <a:p>
            <a:r>
              <a:rPr lang="en-US" dirty="0" err="1"/>
              <a:t>口语化表达</a:t>
            </a:r>
            <a:r>
              <a:rPr lang="zh-CN" altLang="en-US" dirty="0"/>
              <a:t>：</a:t>
            </a:r>
            <a:r>
              <a:rPr lang="en-US" dirty="0" err="1">
                <a:solidFill>
                  <a:schemeClr val="tx1"/>
                </a:solidFill>
              </a:rPr>
              <a:t>一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就是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800" dirty="0">
                <a:solidFill>
                  <a:schemeClr val="tx1"/>
                </a:solidFill>
              </a:rPr>
              <a:t>(+</a:t>
            </a:r>
            <a:r>
              <a:rPr lang="zh-CN" altLang="en-US" sz="3800" dirty="0">
                <a:solidFill>
                  <a:schemeClr val="tx1"/>
                </a:solidFill>
              </a:rPr>
              <a:t>多长时间</a:t>
            </a:r>
            <a:r>
              <a:rPr lang="en-US" altLang="zh-CN" sz="38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2F999-1F78-CE4D-9198-B972E93A6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7230577" cy="5645377"/>
          </a:xfrm>
        </p:spPr>
        <p:txBody>
          <a:bodyPr>
            <a:normAutofit/>
          </a:bodyPr>
          <a:lstStyle/>
          <a:p>
            <a:r>
              <a:rPr lang="en-US" dirty="0" err="1"/>
              <a:t>小王是个程序员</a:t>
            </a:r>
            <a:r>
              <a:rPr lang="zh-CN" altLang="en-US" dirty="0"/>
              <a:t>，常常对着电脑</a:t>
            </a:r>
            <a:r>
              <a:rPr lang="zh-CN" altLang="en-US" dirty="0">
                <a:highlight>
                  <a:srgbClr val="FFFF00"/>
                </a:highlight>
              </a:rPr>
              <a:t>一坐就是一天</a:t>
            </a:r>
            <a:r>
              <a:rPr lang="zh-CN" altLang="en-US" dirty="0"/>
              <a:t>。</a:t>
            </a:r>
            <a:endParaRPr lang="en-US" dirty="0"/>
          </a:p>
          <a:p>
            <a:r>
              <a:rPr lang="en-US" dirty="0" err="1"/>
              <a:t>他特别喜欢写书法</a:t>
            </a:r>
            <a:r>
              <a:rPr lang="zh-CN" altLang="en-US" dirty="0"/>
              <a:t>，</a:t>
            </a:r>
            <a:r>
              <a:rPr lang="en-US" dirty="0" err="1"/>
              <a:t>一写就是一下午</a:t>
            </a:r>
            <a:r>
              <a:rPr lang="zh-CN" altLang="en-US" dirty="0"/>
              <a:t>。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err="1"/>
              <a:t>他们交往的时候特别</a:t>
            </a:r>
            <a:r>
              <a:rPr lang="en-US" dirty="0" err="1">
                <a:solidFill>
                  <a:srgbClr val="FF0000"/>
                </a:solidFill>
              </a:rPr>
              <a:t>聊得来</a:t>
            </a:r>
            <a:r>
              <a:rPr lang="zh-CN" altLang="en-US" dirty="0"/>
              <a:t>，</a:t>
            </a:r>
            <a:endParaRPr lang="en-US" altLang="zh-CN" dirty="0"/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/>
              <a:t>  </a:t>
            </a:r>
            <a:r>
              <a:rPr lang="en-US" dirty="0" err="1"/>
              <a:t>一聊就是一晚上</a:t>
            </a:r>
            <a:r>
              <a:rPr lang="zh-CN" altLang="en-US" dirty="0"/>
              <a:t>。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3AAA7C-AD76-9943-95A5-0D573034FD61}"/>
              </a:ext>
            </a:extLst>
          </p:cNvPr>
          <p:cNvSpPr txBox="1"/>
          <p:nvPr/>
        </p:nvSpPr>
        <p:spPr>
          <a:xfrm>
            <a:off x="9949078" y="1455750"/>
            <a:ext cx="22429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早上九点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到晚上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点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18CD98-ED35-A641-83EF-4DD3F4052FB3}"/>
              </a:ext>
            </a:extLst>
          </p:cNvPr>
          <p:cNvSpPr txBox="1"/>
          <p:nvPr/>
        </p:nvSpPr>
        <p:spPr>
          <a:xfrm>
            <a:off x="9697229" y="5178171"/>
            <a:ext cx="20313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晚上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点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到凌晨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点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497321-5140-954B-9196-053361F1B6CD}"/>
              </a:ext>
            </a:extLst>
          </p:cNvPr>
          <p:cNvSpPr txBox="1"/>
          <p:nvPr/>
        </p:nvSpPr>
        <p:spPr>
          <a:xfrm>
            <a:off x="8846753" y="3318810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下午一点到六点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728655-2F1C-6C48-A062-0C90D9EE53A1}"/>
              </a:ext>
            </a:extLst>
          </p:cNvPr>
          <p:cNvSpPr txBox="1"/>
          <p:nvPr/>
        </p:nvSpPr>
        <p:spPr>
          <a:xfrm>
            <a:off x="10132050" y="6219605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líng</a:t>
            </a:r>
            <a:r>
              <a:rPr lang="zh-CN" altLang="en-US" dirty="0"/>
              <a:t> </a:t>
            </a:r>
            <a:r>
              <a:rPr lang="en-US" altLang="zh-CN" dirty="0" err="1"/>
              <a:t>chén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BFF936-52DF-5D4E-8C24-DCACEB239AFD}"/>
              </a:ext>
            </a:extLst>
          </p:cNvPr>
          <p:cNvSpPr txBox="1"/>
          <p:nvPr/>
        </p:nvSpPr>
        <p:spPr>
          <a:xfrm>
            <a:off x="7097015" y="1844665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7AD282-8C22-BA4B-88B1-450C4E3000BC}"/>
              </a:ext>
            </a:extLst>
          </p:cNvPr>
          <p:cNvSpPr txBox="1"/>
          <p:nvPr/>
        </p:nvSpPr>
        <p:spPr>
          <a:xfrm>
            <a:off x="7217661" y="3810004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05B723-7C17-8A40-8654-52B943FCBF68}"/>
              </a:ext>
            </a:extLst>
          </p:cNvPr>
          <p:cNvSpPr txBox="1"/>
          <p:nvPr/>
        </p:nvSpPr>
        <p:spPr>
          <a:xfrm>
            <a:off x="6844357" y="5371615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401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D4790-5CBD-EE49-BEE6-C6E0184B1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36" y="130587"/>
            <a:ext cx="10515600" cy="882907"/>
          </a:xfrm>
        </p:spPr>
        <p:txBody>
          <a:bodyPr/>
          <a:lstStyle/>
          <a:p>
            <a:r>
              <a:rPr lang="en-US" sz="4200" dirty="0" err="1"/>
              <a:t>口语化表达</a:t>
            </a:r>
            <a:r>
              <a:rPr lang="zh-CN" altLang="en-US" sz="4200" dirty="0"/>
              <a:t>：</a:t>
            </a:r>
            <a:r>
              <a:rPr lang="en-US" sz="4200" dirty="0" err="1">
                <a:solidFill>
                  <a:schemeClr val="tx1"/>
                </a:solidFill>
              </a:rPr>
              <a:t>一</a:t>
            </a:r>
            <a:r>
              <a:rPr lang="zh-CN" altLang="en-US" sz="4200" dirty="0">
                <a:solidFill>
                  <a:schemeClr val="tx1"/>
                </a:solidFill>
              </a:rPr>
              <a:t> </a:t>
            </a:r>
            <a:r>
              <a:rPr lang="en-US" sz="4200" dirty="0">
                <a:solidFill>
                  <a:schemeClr val="tx1"/>
                </a:solidFill>
              </a:rPr>
              <a:t>V</a:t>
            </a:r>
            <a:r>
              <a:rPr lang="zh-CN" altLang="en-US" sz="4200" dirty="0">
                <a:solidFill>
                  <a:schemeClr val="tx1"/>
                </a:solidFill>
              </a:rPr>
              <a:t> </a:t>
            </a:r>
            <a:r>
              <a:rPr lang="en-US" sz="4200" dirty="0" err="1">
                <a:solidFill>
                  <a:schemeClr val="tx1"/>
                </a:solidFill>
              </a:rPr>
              <a:t>就是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800" dirty="0">
                <a:solidFill>
                  <a:schemeClr val="tx1"/>
                </a:solidFill>
              </a:rPr>
              <a:t>(+</a:t>
            </a:r>
            <a:r>
              <a:rPr lang="zh-CN" altLang="en-US" sz="3800" dirty="0">
                <a:solidFill>
                  <a:schemeClr val="tx1"/>
                </a:solidFill>
              </a:rPr>
              <a:t>多长时间</a:t>
            </a:r>
            <a:r>
              <a:rPr lang="en-US" altLang="zh-CN" sz="3800" dirty="0">
                <a:solidFill>
                  <a:schemeClr val="tx1"/>
                </a:solidFill>
              </a:rPr>
              <a:t>/</a:t>
            </a:r>
            <a:r>
              <a:rPr lang="zh-CN" altLang="en-US" sz="3800" dirty="0">
                <a:solidFill>
                  <a:schemeClr val="tx1"/>
                </a:solidFill>
              </a:rPr>
              <a:t>多少</a:t>
            </a:r>
            <a:r>
              <a:rPr lang="en-US" altLang="zh-CN" sz="3800" dirty="0">
                <a:solidFill>
                  <a:schemeClr val="tx1"/>
                </a:solidFill>
              </a:rPr>
              <a:t>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54B193-15E8-6344-8FE4-34991DCACC44}"/>
              </a:ext>
            </a:extLst>
          </p:cNvPr>
          <p:cNvSpPr txBox="1"/>
          <p:nvPr/>
        </p:nvSpPr>
        <p:spPr>
          <a:xfrm>
            <a:off x="816128" y="3529647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岁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-16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岁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AF1EE-4EB3-B846-AAAA-1C7AE1B7D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332" y="4154311"/>
            <a:ext cx="3751420" cy="221224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他对中文越来越感兴趣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1460F73-1572-4147-B8E5-9BF2B17C0C3C}"/>
              </a:ext>
            </a:extLst>
          </p:cNvPr>
          <p:cNvCxnSpPr>
            <a:cxnSpLocks/>
          </p:cNvCxnSpPr>
          <p:nvPr/>
        </p:nvCxnSpPr>
        <p:spPr>
          <a:xfrm>
            <a:off x="5679141" y="2312226"/>
            <a:ext cx="7979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B95D163-7025-DE4F-B008-05A3A98D7E1B}"/>
              </a:ext>
            </a:extLst>
          </p:cNvPr>
          <p:cNvSpPr txBox="1">
            <a:spLocks/>
          </p:cNvSpPr>
          <p:nvPr/>
        </p:nvSpPr>
        <p:spPr>
          <a:xfrm>
            <a:off x="4155268" y="3200922"/>
            <a:ext cx="4746502" cy="3008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他特别喜欢吃妈妈做的面条</a:t>
            </a:r>
            <a:r>
              <a:rPr lang="zh-CN" altLang="en-US" dirty="0"/>
              <a:t>，</a:t>
            </a:r>
            <a:r>
              <a:rPr lang="en-US" dirty="0" err="1"/>
              <a:t>妈妈每次做面条</a:t>
            </a:r>
            <a:r>
              <a:rPr lang="zh-CN" altLang="en-US" dirty="0"/>
              <a:t>，他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3D31B7-1193-9940-AB6A-2391048146DC}"/>
              </a:ext>
            </a:extLst>
          </p:cNvPr>
          <p:cNvSpPr txBox="1"/>
          <p:nvPr/>
        </p:nvSpPr>
        <p:spPr>
          <a:xfrm>
            <a:off x="9872165" y="3285830"/>
            <a:ext cx="2185214" cy="89255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2021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月到 </a:t>
            </a:r>
            <a:endParaRPr lang="en-US" altLang="zh-CN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2022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月</a:t>
            </a:r>
            <a:endParaRPr lang="en-US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8B5EDBD-9799-E342-9423-4CB2AE6B11B2}"/>
              </a:ext>
            </a:extLst>
          </p:cNvPr>
          <p:cNvSpPr txBox="1">
            <a:spLocks/>
          </p:cNvSpPr>
          <p:nvPr/>
        </p:nvSpPr>
        <p:spPr>
          <a:xfrm>
            <a:off x="8918822" y="4653351"/>
            <a:ext cx="3438360" cy="1873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爸爸出差</a:t>
            </a:r>
            <a:r>
              <a:rPr lang="en-US" altLang="zh-CN" dirty="0"/>
              <a:t>……</a:t>
            </a:r>
            <a:r>
              <a:rPr lang="zh-CN" altLang="en-US" dirty="0"/>
              <a:t>！我太想他了！</a:t>
            </a:r>
            <a:endParaRPr lang="en-US" dirty="0"/>
          </a:p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D1D8BF-6636-4C4D-8B4F-70BCB787569B}"/>
              </a:ext>
            </a:extLst>
          </p:cNvPr>
          <p:cNvSpPr txBox="1"/>
          <p:nvPr/>
        </p:nvSpPr>
        <p:spPr>
          <a:xfrm>
            <a:off x="653897" y="1769245"/>
            <a:ext cx="19447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此处插入学中文相关图片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CA6748-4718-3C45-90F5-3007E854AEBC}"/>
              </a:ext>
            </a:extLst>
          </p:cNvPr>
          <p:cNvSpPr txBox="1"/>
          <p:nvPr/>
        </p:nvSpPr>
        <p:spPr>
          <a:xfrm>
            <a:off x="3771853" y="1530543"/>
            <a:ext cx="19447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此处插入三碗面条和三个空碗的图片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498115-BA61-EC4B-BBAC-AD4FF16549EB}"/>
              </a:ext>
            </a:extLst>
          </p:cNvPr>
          <p:cNvSpPr txBox="1"/>
          <p:nvPr/>
        </p:nvSpPr>
        <p:spPr>
          <a:xfrm>
            <a:off x="9545395" y="1549823"/>
            <a:ext cx="218521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此处爸爸出差和孩子想念爸爸的相关图片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756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294F-719E-454E-AB08-6AB0687E8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52" y="50232"/>
            <a:ext cx="10515600" cy="882907"/>
          </a:xfrm>
        </p:spPr>
        <p:txBody>
          <a:bodyPr>
            <a:normAutofit/>
          </a:bodyPr>
          <a:lstStyle/>
          <a:p>
            <a:r>
              <a:rPr lang="en-US" altLang="zh-CN" sz="3600" dirty="0"/>
              <a:t>Indicate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change:</a:t>
            </a:r>
            <a:r>
              <a:rPr lang="zh-CN" altLang="en-US" sz="3600" dirty="0"/>
              <a:t> </a:t>
            </a:r>
            <a:r>
              <a:rPr lang="en-US" altLang="zh-CN" sz="3800" dirty="0"/>
              <a:t>…</a:t>
            </a:r>
            <a:r>
              <a:rPr lang="zh-CN" altLang="en-US" sz="3800" dirty="0"/>
              <a:t>本来</a:t>
            </a:r>
            <a:r>
              <a:rPr lang="en-US" altLang="zh-CN" sz="3800" dirty="0"/>
              <a:t>…</a:t>
            </a:r>
            <a:r>
              <a:rPr lang="zh-CN" altLang="en-US" sz="3800" dirty="0"/>
              <a:t>，但是现在</a:t>
            </a:r>
            <a:r>
              <a:rPr lang="en-US" altLang="zh-CN" sz="3800" dirty="0"/>
              <a:t>/</a:t>
            </a:r>
            <a:r>
              <a:rPr lang="zh-CN" altLang="en-US" sz="3800" dirty="0"/>
              <a:t>后来</a:t>
            </a:r>
            <a:r>
              <a:rPr lang="en-US" altLang="zh-CN" sz="3800" dirty="0"/>
              <a:t>……</a:t>
            </a: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4422C-9930-9848-9A77-B75612DC7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52" y="760704"/>
            <a:ext cx="11976748" cy="592747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“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社恐”是“社交恐惧症”的简称，</a:t>
            </a:r>
            <a:r>
              <a:rPr lang="zh-CN" sz="3400" dirty="0">
                <a:solidFill>
                  <a:srgbClr val="FF0000"/>
                </a:solidFill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本来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是个心理学术语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cs typeface="STSong" panose="02010600040101010101" pitchFamily="2" charset="-122"/>
              </a:rPr>
              <a:t>现在</a:t>
            </a:r>
            <a:r>
              <a:rPr lang="zh-CN" altLang="en-US" sz="3400" dirty="0">
                <a:solidFill>
                  <a:srgbClr val="FF0000"/>
                </a:solidFill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变成了</a:t>
            </a:r>
            <a:r>
              <a:rPr lang="zh-CN" altLang="en-US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一个</a:t>
            </a:r>
            <a:r>
              <a:rPr lang="zh-CN" sz="3400" dirty="0">
                <a:effectLst/>
                <a:latin typeface="KaiTi" panose="02010609060101010101" pitchFamily="49" charset="-122"/>
                <a:cs typeface="STSong" panose="02010600040101010101" pitchFamily="2" charset="-122"/>
              </a:rPr>
              <a:t>网络流行语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,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用来形容害怕社交的人。</a:t>
            </a:r>
            <a:endParaRPr lang="en-US" altLang="zh-CN" sz="3400" dirty="0">
              <a:effectLst/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3400" dirty="0">
                <a:latin typeface="KaiTi" panose="02010609060101010101" pitchFamily="49" charset="-122"/>
              </a:rPr>
              <a:t>他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本来</a:t>
            </a:r>
            <a:r>
              <a:rPr lang="zh-CN" altLang="en-US" sz="3400" dirty="0">
                <a:latin typeface="KaiTi" panose="02010609060101010101" pitchFamily="49" charset="-122"/>
              </a:rPr>
              <a:t>是一个社恐，可是工作以后</a:t>
            </a:r>
            <a:r>
              <a:rPr lang="zh-CN" altLang="en-US" sz="3400" dirty="0">
                <a:highlight>
                  <a:srgbClr val="FFFF00"/>
                </a:highlight>
                <a:latin typeface="KaiTi" panose="02010609060101010101" pitchFamily="49" charset="-122"/>
              </a:rPr>
              <a:t>不得不</a:t>
            </a:r>
            <a:r>
              <a:rPr lang="zh-CN" altLang="en-US" sz="3400" dirty="0">
                <a:latin typeface="KaiTi" panose="02010609060101010101" pitchFamily="49" charset="-122"/>
              </a:rPr>
              <a:t>和很多陌生人相处，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</a:rPr>
              <a:t>现在</a:t>
            </a:r>
            <a:r>
              <a:rPr lang="zh-CN" altLang="en-US" sz="3400" dirty="0">
                <a:latin typeface="KaiTi" panose="02010609060101010101" pitchFamily="49" charset="-122"/>
              </a:rPr>
              <a:t>他已经变成一个社牛了！</a:t>
            </a:r>
            <a:endParaRPr lang="en-US" altLang="zh-CN" sz="3400" dirty="0"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3400" dirty="0">
                <a:effectLst/>
                <a:latin typeface="KaiTi" panose="02010609060101010101" pitchFamily="49" charset="-122"/>
              </a:rPr>
              <a:t>我本来不擅长滑雪，</a:t>
            </a:r>
            <a:r>
              <a:rPr lang="en-US" altLang="zh-CN" sz="3400" dirty="0">
                <a:effectLst/>
                <a:latin typeface="KaiTi" panose="02010609060101010101" pitchFamily="49" charset="-122"/>
              </a:rPr>
              <a:t>……</a:t>
            </a:r>
          </a:p>
          <a:p>
            <a:pPr>
              <a:lnSpc>
                <a:spcPct val="130000"/>
              </a:lnSpc>
            </a:pPr>
            <a:r>
              <a:rPr lang="zh-CN" altLang="en-US" sz="3400" dirty="0">
                <a:latin typeface="KaiTi" panose="02010609060101010101" pitchFamily="49" charset="-122"/>
              </a:rPr>
              <a:t>我本来不想去相亲，</a:t>
            </a:r>
            <a:r>
              <a:rPr lang="en-US" altLang="zh-CN" sz="3400" dirty="0">
                <a:latin typeface="KaiTi" panose="02010609060101010101" pitchFamily="49" charset="-122"/>
              </a:rPr>
              <a:t>……</a:t>
            </a:r>
            <a:endParaRPr lang="en-US" altLang="zh-CN" sz="3400" dirty="0">
              <a:effectLst/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</a:pPr>
            <a:endParaRPr lang="en-US" altLang="zh-CN" sz="3400" dirty="0">
              <a:effectLst/>
              <a:latin typeface="KaiTi" panose="02010609060101010101" pitchFamily="49" charset="-122"/>
            </a:endParaRPr>
          </a:p>
          <a:p>
            <a:pPr>
              <a:lnSpc>
                <a:spcPct val="130000"/>
              </a:lnSpc>
            </a:pPr>
            <a:endParaRPr lang="en-US" sz="3400" dirty="0">
              <a:latin typeface="KaiTi" panose="02010609060101010101" pitchFamily="49" charset="-12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70C431-016D-8D40-AFDD-9963E9AE0A11}"/>
              </a:ext>
            </a:extLst>
          </p:cNvPr>
          <p:cNvSpPr txBox="1">
            <a:spLocks/>
          </p:cNvSpPr>
          <p:nvPr/>
        </p:nvSpPr>
        <p:spPr>
          <a:xfrm>
            <a:off x="276212" y="287979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endParaRPr lang="en-US" sz="3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E11946B-508F-424F-AECD-86ED6DB1AFF0}"/>
              </a:ext>
            </a:extLst>
          </p:cNvPr>
          <p:cNvSpPr txBox="1">
            <a:spLocks/>
          </p:cNvSpPr>
          <p:nvPr/>
        </p:nvSpPr>
        <p:spPr>
          <a:xfrm>
            <a:off x="215252" y="3592882"/>
            <a:ext cx="11976748" cy="30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500"/>
              </a:spcAft>
            </a:pPr>
            <a:endParaRPr lang="en-US" sz="32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2701C62-DC63-AD4A-8626-5027B8AC3BE0}"/>
              </a:ext>
            </a:extLst>
          </p:cNvPr>
          <p:cNvCxnSpPr/>
          <p:nvPr/>
        </p:nvCxnSpPr>
        <p:spPr>
          <a:xfrm>
            <a:off x="8549292" y="4076948"/>
            <a:ext cx="8842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AEB954C-472A-5946-9D6B-9331D67B0BCB}"/>
              </a:ext>
            </a:extLst>
          </p:cNvPr>
          <p:cNvCxnSpPr/>
          <p:nvPr/>
        </p:nvCxnSpPr>
        <p:spPr>
          <a:xfrm>
            <a:off x="4926241" y="6016513"/>
            <a:ext cx="8842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2E334EE-23DD-1E4D-BDA3-F9D299A48C12}"/>
              </a:ext>
            </a:extLst>
          </p:cNvPr>
          <p:cNvSpPr txBox="1"/>
          <p:nvPr/>
        </p:nvSpPr>
        <p:spPr>
          <a:xfrm>
            <a:off x="6574052" y="3076443"/>
            <a:ext cx="19447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此处插入化学摔倒和滑得很好的图片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BB8831-3F19-DE49-9426-2DAD7B0ABC91}"/>
              </a:ext>
            </a:extLst>
          </p:cNvPr>
          <p:cNvSpPr txBox="1"/>
          <p:nvPr/>
        </p:nvSpPr>
        <p:spPr>
          <a:xfrm>
            <a:off x="8518812" y="5267526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此处插入不喜欢相亲和相亲时相谈甚欢的两张对比图片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807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0F016-D18E-864A-9846-7D3FDB07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728554" cy="882907"/>
          </a:xfrm>
        </p:spPr>
        <p:txBody>
          <a:bodyPr>
            <a:normAutofit fontScale="90000"/>
          </a:bodyPr>
          <a:lstStyle/>
          <a:p>
            <a:r>
              <a:rPr lang="en-US" altLang="zh-CN" sz="4400" dirty="0"/>
              <a:t>Indicate</a:t>
            </a:r>
            <a:r>
              <a:rPr lang="zh-CN" altLang="en-US" sz="4400" dirty="0"/>
              <a:t> </a:t>
            </a:r>
            <a:r>
              <a:rPr lang="en-US" altLang="zh-CN" sz="4400" dirty="0"/>
              <a:t>a</a:t>
            </a:r>
            <a:r>
              <a:rPr lang="zh-CN" altLang="en-US" sz="4400" dirty="0"/>
              <a:t> </a:t>
            </a:r>
            <a:r>
              <a:rPr lang="en-US" altLang="zh-CN" sz="4400" dirty="0"/>
              <a:t>change:</a:t>
            </a:r>
            <a:r>
              <a:rPr lang="zh-CN" altLang="en-US" sz="4400" dirty="0"/>
              <a:t> </a:t>
            </a:r>
            <a:r>
              <a:rPr lang="en-US" altLang="zh-CN" sz="4800" dirty="0"/>
              <a:t>…</a:t>
            </a:r>
            <a:r>
              <a:rPr lang="zh-CN" altLang="en-US" sz="4800" dirty="0"/>
              <a:t>本来</a:t>
            </a:r>
            <a:r>
              <a:rPr lang="en-US" altLang="zh-CN" sz="4800" dirty="0"/>
              <a:t>…</a:t>
            </a:r>
            <a:r>
              <a:rPr lang="zh-CN" altLang="en-US" sz="4800" dirty="0"/>
              <a:t>，但是现在</a:t>
            </a:r>
            <a:r>
              <a:rPr lang="en-US" altLang="zh-CN" sz="4800" dirty="0"/>
              <a:t>/</a:t>
            </a:r>
            <a:r>
              <a:rPr lang="zh-CN" altLang="en-US" sz="4800" dirty="0"/>
              <a:t>后来</a:t>
            </a:r>
            <a:r>
              <a:rPr lang="en-US" altLang="zh-CN" sz="4800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EDD92-2DA3-BA4B-BD24-A17097FC3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11" y="1150901"/>
            <a:ext cx="6387708" cy="882907"/>
          </a:xfrm>
        </p:spPr>
        <p:txBody>
          <a:bodyPr/>
          <a:lstStyle/>
          <a:p>
            <a:r>
              <a:rPr lang="en-US" dirty="0" err="1"/>
              <a:t>小王本来是一个北漂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681D0BD-D9F7-8341-9DF6-2BBD5133BB3D}"/>
              </a:ext>
            </a:extLst>
          </p:cNvPr>
          <p:cNvSpPr txBox="1">
            <a:spLocks/>
          </p:cNvSpPr>
          <p:nvPr/>
        </p:nvSpPr>
        <p:spPr>
          <a:xfrm>
            <a:off x="1680117" y="5499935"/>
            <a:ext cx="6387708" cy="882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她本来不相信有外星人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06E4C1C-CE83-F74C-8A5F-8ADA9D26C452}"/>
              </a:ext>
            </a:extLst>
          </p:cNvPr>
          <p:cNvSpPr txBox="1">
            <a:spLocks/>
          </p:cNvSpPr>
          <p:nvPr/>
        </p:nvSpPr>
        <p:spPr>
          <a:xfrm>
            <a:off x="4312143" y="3499072"/>
            <a:ext cx="6387708" cy="882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小赵本来是一个社恐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CF1191-C142-E348-97D7-F74B146D6FD4}"/>
              </a:ext>
            </a:extLst>
          </p:cNvPr>
          <p:cNvSpPr txBox="1"/>
          <p:nvPr/>
        </p:nvSpPr>
        <p:spPr>
          <a:xfrm>
            <a:off x="837198" y="3429000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此处插入小赵和朋友聚会聊天拍照的照片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B1215A-D693-0C4E-9AE0-8B2628366944}"/>
              </a:ext>
            </a:extLst>
          </p:cNvPr>
          <p:cNvSpPr txBox="1"/>
          <p:nvPr/>
        </p:nvSpPr>
        <p:spPr>
          <a:xfrm>
            <a:off x="7072501" y="1428137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此处插入小王从北京搬回四川老家的图片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EA3339-904B-E249-A6F2-C23062F25152}"/>
              </a:ext>
            </a:extLst>
          </p:cNvPr>
          <p:cNvSpPr txBox="1"/>
          <p:nvPr/>
        </p:nvSpPr>
        <p:spPr>
          <a:xfrm>
            <a:off x="8607606" y="5499935"/>
            <a:ext cx="30702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此处插入一个女孩见到外星人的图片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6772614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77</TotalTime>
  <Words>1209</Words>
  <Application>Microsoft Macintosh PowerPoint</Application>
  <PresentationFormat>Widescreen</PresentationFormat>
  <Paragraphs>174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第六课  网络流行语 “社牛”和“社恐”</vt:lpstr>
      <vt:lpstr>介绍一个词的意思</vt:lpstr>
      <vt:lpstr>提到…，就不得不说说+N。+ …(to explain)…</vt:lpstr>
      <vt:lpstr>S连…都…。更别说/提…B…了。</vt:lpstr>
      <vt:lpstr>A……。事物都是有两面的，有A就一定有B。B……</vt:lpstr>
      <vt:lpstr>口语化表达：一 V 就是 (+多长时间)</vt:lpstr>
      <vt:lpstr>口语化表达：一 V 就是 (+多长时间/多少)</vt:lpstr>
      <vt:lpstr>Indicate a change: …本来…，但是现在/后来……</vt:lpstr>
      <vt:lpstr>Indicate a change: …本来…，但是现在/后来……</vt:lpstr>
      <vt:lpstr>S本来就…，…(under a certain condition)…(就)更…了。</vt:lpstr>
      <vt:lpstr>介绍一个词的意思</vt:lpstr>
      <vt:lpstr>介绍一个词的意思</vt:lpstr>
      <vt:lpstr>……。结果+ negative/surprise result</vt:lpstr>
      <vt:lpstr>固定搭配 Collocations</vt:lpstr>
      <vt:lpstr>改善？    提高？     进步？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  网络流行语 “社牛”和“社恐”</dc:title>
  <dc:creator>Runqing Qi</dc:creator>
  <cp:lastModifiedBy>Runqing Qi</cp:lastModifiedBy>
  <cp:revision>4</cp:revision>
  <dcterms:created xsi:type="dcterms:W3CDTF">2023-09-16T16:08:36Z</dcterms:created>
  <dcterms:modified xsi:type="dcterms:W3CDTF">2023-09-29T18:06:53Z</dcterms:modified>
</cp:coreProperties>
</file>