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2"/>
  </p:notesMasterIdLst>
  <p:sldIdLst>
    <p:sldId id="257" r:id="rId2"/>
    <p:sldId id="260" r:id="rId3"/>
    <p:sldId id="264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62" r:id="rId18"/>
    <p:sldId id="282" r:id="rId19"/>
    <p:sldId id="285" r:id="rId20"/>
    <p:sldId id="28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693"/>
  </p:normalViewPr>
  <p:slideViewPr>
    <p:cSldViewPr snapToGrid="0" snapToObjects="1">
      <p:cViewPr varScale="1">
        <p:scale>
          <a:sx n="95" d="100"/>
          <a:sy n="95" d="100"/>
        </p:scale>
        <p:origin x="8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B9F605-661F-BB43-925D-BF3C8DF0061F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7A238-9C24-0C4C-982E-59342CCC4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67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liberal</a:t>
            </a:r>
            <a:r>
              <a:rPr lang="zh-TW" altLang="en-US" dirty="0"/>
              <a:t> </a:t>
            </a:r>
            <a:r>
              <a:rPr lang="en-US" altLang="zh-TW" dirty="0"/>
              <a:t>arts</a:t>
            </a:r>
            <a:r>
              <a:rPr lang="zh-CN" altLang="en-US" dirty="0"/>
              <a:t>； </a:t>
            </a:r>
            <a:r>
              <a:rPr lang="en-US" altLang="zh-CN" dirty="0"/>
              <a:t>science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574B43-4CF8-8242-90A6-DEB5AACD40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424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574B43-4CF8-8242-90A6-DEB5AACD40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1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16698-77B8-5943-B0C3-B223328DB4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第五課</a:t>
            </a:r>
            <a:r>
              <a:rPr lang="zh-CN" altLang="en-US" dirty="0"/>
              <a:t> 高考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9F9BBA-45DE-AA46-BDD1-74A0AE2B59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生詞練習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8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492C5-D910-A44D-ACC1-7A87FA52E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舉行</a:t>
            </a:r>
            <a:r>
              <a:rPr lang="zh-CN" altLang="en-US" dirty="0"/>
              <a:t>    必須    根據    </a:t>
            </a:r>
            <a:r>
              <a:rPr lang="en-US" dirty="0" err="1"/>
              <a:t>世界</a:t>
            </a:r>
            <a:r>
              <a:rPr lang="zh-CN" altLang="en-US" dirty="0"/>
              <a:t>     </a:t>
            </a:r>
            <a:r>
              <a:rPr lang="en-US" dirty="0" err="1"/>
              <a:t>規模</a:t>
            </a:r>
            <a:r>
              <a:rPr lang="zh-CN" altLang="en-US" dirty="0"/>
              <a:t>    </a:t>
            </a:r>
            <a:r>
              <a:rPr lang="en-US" dirty="0" err="1"/>
              <a:t>全稱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4E066-CD25-2148-8BF0-0402F830F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143707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/>
              <a:t>SAT</a:t>
            </a:r>
            <a:r>
              <a:rPr lang="zh-CN" altLang="en-US" dirty="0"/>
              <a:t> 考試的</a:t>
            </a:r>
            <a:r>
              <a:rPr lang="zh-CN" altLang="en-US" dirty="0">
                <a:solidFill>
                  <a:srgbClr val="FF0000"/>
                </a:solidFill>
              </a:rPr>
              <a:t>全稱</a:t>
            </a:r>
            <a:r>
              <a:rPr lang="zh-CN" altLang="en-US" dirty="0"/>
              <a:t>是什麼？</a:t>
            </a:r>
            <a:endParaRPr lang="en-US" altLang="zh-CN" dirty="0"/>
          </a:p>
          <a:p>
            <a:r>
              <a:rPr lang="en-US" altLang="zh-CN" dirty="0"/>
              <a:t>SAT</a:t>
            </a:r>
            <a:r>
              <a:rPr lang="zh-CN" altLang="en-US" dirty="0"/>
              <a:t> 考試每年</a:t>
            </a:r>
            <a:r>
              <a:rPr lang="zh-CN" altLang="en-US" dirty="0">
                <a:solidFill>
                  <a:srgbClr val="FF0000"/>
                </a:solidFill>
              </a:rPr>
              <a:t>舉行</a:t>
            </a:r>
            <a:r>
              <a:rPr lang="zh-CN" altLang="en-US" dirty="0"/>
              <a:t>幾次？在什麼時候</a:t>
            </a:r>
            <a:r>
              <a:rPr lang="zh-CN" altLang="en-US" dirty="0">
                <a:solidFill>
                  <a:srgbClr val="FF0000"/>
                </a:solidFill>
              </a:rPr>
              <a:t>舉行</a:t>
            </a:r>
            <a:r>
              <a:rPr lang="zh-CN" altLang="en-US" dirty="0"/>
              <a:t>？</a:t>
            </a:r>
            <a:endParaRPr lang="en-US" altLang="zh-CN" dirty="0"/>
          </a:p>
          <a:p>
            <a:r>
              <a:rPr lang="en-US" altLang="zh-CN" dirty="0"/>
              <a:t>SAT</a:t>
            </a:r>
            <a:r>
              <a:rPr lang="zh-CN" altLang="en-US" dirty="0"/>
              <a:t> 考試和中國的高考哪一個</a:t>
            </a:r>
            <a:r>
              <a:rPr lang="zh-CN" altLang="en-US" dirty="0">
                <a:solidFill>
                  <a:srgbClr val="FF0000"/>
                </a:solidFill>
              </a:rPr>
              <a:t>規模</a:t>
            </a:r>
            <a:r>
              <a:rPr lang="zh-CN" altLang="en-US" dirty="0"/>
              <a:t>更大？</a:t>
            </a:r>
            <a:endParaRPr lang="en-US" altLang="zh-CN" dirty="0"/>
          </a:p>
          <a:p>
            <a:r>
              <a:rPr lang="zh-CN" altLang="en-US" dirty="0">
                <a:solidFill>
                  <a:srgbClr val="FF0000"/>
                </a:solidFill>
              </a:rPr>
              <a:t>世界</a:t>
            </a:r>
            <a:r>
              <a:rPr lang="zh-CN" altLang="en-US" dirty="0"/>
              <a:t>上</a:t>
            </a:r>
            <a:r>
              <a:rPr lang="zh-CN" altLang="en-US" dirty="0">
                <a:solidFill>
                  <a:srgbClr val="FF0000"/>
                </a:solidFill>
              </a:rPr>
              <a:t>規模</a:t>
            </a:r>
            <a:r>
              <a:rPr lang="zh-CN" altLang="en-US" dirty="0"/>
              <a:t>最大的考試是什麼考試？</a:t>
            </a:r>
            <a:endParaRPr lang="en-US" altLang="zh-CN" dirty="0"/>
          </a:p>
          <a:p>
            <a:r>
              <a:rPr lang="zh-CN" altLang="en-US" dirty="0"/>
              <a:t>科羅拉多大學</a:t>
            </a:r>
            <a:r>
              <a:rPr lang="zh-CN" altLang="en-US" dirty="0">
                <a:solidFill>
                  <a:srgbClr val="FF0000"/>
                </a:solidFill>
              </a:rPr>
              <a:t>根據</a:t>
            </a:r>
            <a:r>
              <a:rPr lang="zh-CN" altLang="en-US" dirty="0"/>
              <a:t>什麼來</a:t>
            </a:r>
            <a:r>
              <a:rPr lang="zh-CN" altLang="en-US" dirty="0">
                <a:solidFill>
                  <a:srgbClr val="FF0000"/>
                </a:solidFill>
              </a:rPr>
              <a:t>招生</a:t>
            </a:r>
            <a:r>
              <a:rPr lang="zh-CN" altLang="en-US" dirty="0"/>
              <a:t>？</a:t>
            </a:r>
            <a:endParaRPr lang="en-US" altLang="zh-CN" dirty="0"/>
          </a:p>
          <a:p>
            <a:r>
              <a:rPr lang="zh-CN" altLang="en-US" dirty="0"/>
              <a:t>在美國，如果一個人想上大學，他</a:t>
            </a:r>
            <a:r>
              <a:rPr lang="en-US" altLang="zh-CN" dirty="0"/>
              <a:t>/</a:t>
            </a:r>
            <a:r>
              <a:rPr lang="zh-CN" altLang="en-US" dirty="0"/>
              <a:t>她</a:t>
            </a:r>
            <a:r>
              <a:rPr lang="zh-CN" altLang="en-US" dirty="0">
                <a:solidFill>
                  <a:srgbClr val="FF0000"/>
                </a:solidFill>
              </a:rPr>
              <a:t>必須</a:t>
            </a:r>
            <a:r>
              <a:rPr lang="zh-CN" altLang="en-US" dirty="0"/>
              <a:t>要做什麼？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8417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65408-8A2F-8044-BBD8-0549F9A7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高考</a:t>
            </a:r>
            <a:r>
              <a:rPr lang="zh-CN" altLang="en-US" dirty="0"/>
              <a:t>       成績       分數線        錄取分數線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D18BC-2A2A-8D40-84B9-1573F5C0D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78" y="1106637"/>
            <a:ext cx="11846121" cy="5437854"/>
          </a:xfrm>
        </p:spPr>
        <p:txBody>
          <a:bodyPr>
            <a:normAutofit/>
          </a:bodyPr>
          <a:lstStyle/>
          <a:p>
            <a:r>
              <a:rPr lang="en-US" dirty="0" err="1"/>
              <a:t>美國有</a:t>
            </a:r>
            <a:r>
              <a:rPr lang="en-US" dirty="0" err="1">
                <a:solidFill>
                  <a:srgbClr val="FF0000"/>
                </a:solidFill>
              </a:rPr>
              <a:t>高考</a:t>
            </a:r>
            <a:r>
              <a:rPr lang="en-US" dirty="0" err="1"/>
              <a:t>嗎</a:t>
            </a:r>
            <a:r>
              <a:rPr lang="zh-CN" altLang="en-US" dirty="0"/>
              <a:t>？</a:t>
            </a:r>
            <a:endParaRPr lang="en-US" altLang="zh-CN" dirty="0"/>
          </a:p>
          <a:p>
            <a:r>
              <a:rPr lang="en-US" dirty="0" err="1"/>
              <a:t>你的SAT</a:t>
            </a:r>
            <a:r>
              <a:rPr lang="en-US" altLang="zh-CN" dirty="0"/>
              <a:t>/ACT</a:t>
            </a:r>
            <a:r>
              <a:rPr lang="zh-CN" altLang="en-US" dirty="0">
                <a:solidFill>
                  <a:srgbClr val="FF0000"/>
                </a:solidFill>
              </a:rPr>
              <a:t>成績</a:t>
            </a:r>
            <a:r>
              <a:rPr lang="zh-CN" altLang="en-US" dirty="0"/>
              <a:t>怎麼樣？</a:t>
            </a:r>
            <a:endParaRPr lang="en-US" altLang="zh-CN" dirty="0"/>
          </a:p>
          <a:p>
            <a:r>
              <a:rPr lang="zh-CN" altLang="en-US" dirty="0"/>
              <a:t>科羅拉多大學招國際學生的時候托福</a:t>
            </a:r>
            <a:r>
              <a:rPr lang="zh-CN" altLang="en-US" dirty="0">
                <a:solidFill>
                  <a:srgbClr val="FF0000"/>
                </a:solidFill>
              </a:rPr>
              <a:t>成績</a:t>
            </a:r>
            <a:r>
              <a:rPr lang="zh-CN" altLang="en-US" dirty="0"/>
              <a:t>的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錄取分數線</a:t>
            </a:r>
            <a:r>
              <a:rPr lang="zh-CN" altLang="en-US" dirty="0"/>
              <a:t>是多少？</a:t>
            </a:r>
            <a:endParaRPr lang="en-US" altLang="zh-CN" dirty="0"/>
          </a:p>
          <a:p>
            <a:r>
              <a:rPr lang="en-US" dirty="0" err="1"/>
              <a:t>關於中國的</a:t>
            </a:r>
            <a:r>
              <a:rPr lang="en-US" dirty="0" err="1">
                <a:solidFill>
                  <a:srgbClr val="FF0000"/>
                </a:solidFill>
              </a:rPr>
              <a:t>高考</a:t>
            </a:r>
            <a:r>
              <a:rPr lang="zh-CN" altLang="en-US" dirty="0"/>
              <a:t>，你有什麼問題？</a:t>
            </a:r>
            <a:endParaRPr lang="en-US" altLang="zh-CN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AE05DD-6821-CC49-A195-4698B4FB8280}"/>
              </a:ext>
            </a:extLst>
          </p:cNvPr>
          <p:cNvSpPr txBox="1"/>
          <p:nvPr/>
        </p:nvSpPr>
        <p:spPr>
          <a:xfrm>
            <a:off x="609697" y="5566697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guān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FF6405-37E6-054C-98A4-D1C98D2DD93F}"/>
              </a:ext>
            </a:extLst>
          </p:cNvPr>
          <p:cNvSpPr txBox="1"/>
          <p:nvPr/>
        </p:nvSpPr>
        <p:spPr>
          <a:xfrm>
            <a:off x="746429" y="4825821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about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75C187-969C-F943-84F1-A19A81A8D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4183" y="2440297"/>
            <a:ext cx="2211939" cy="349573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BD3AAB-6407-A64D-BF32-26EB2106417C}"/>
              </a:ext>
            </a:extLst>
          </p:cNvPr>
          <p:cNvSpPr txBox="1"/>
          <p:nvPr/>
        </p:nvSpPr>
        <p:spPr>
          <a:xfrm>
            <a:off x="7171509" y="3680087"/>
            <a:ext cx="758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TOEFL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691AAC-7A7A-FA4C-B1F6-EDA0D7428966}"/>
              </a:ext>
            </a:extLst>
          </p:cNvPr>
          <p:cNvSpPr txBox="1"/>
          <p:nvPr/>
        </p:nvSpPr>
        <p:spPr>
          <a:xfrm>
            <a:off x="7027817" y="2939211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tuō</a:t>
            </a:r>
            <a:r>
              <a:rPr lang="zh-CN" altLang="en-US" dirty="0"/>
              <a:t>    </a:t>
            </a:r>
            <a:r>
              <a:rPr lang="en-US" altLang="zh-CN" dirty="0" err="1"/>
              <a:t>fú</a:t>
            </a:r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953B0A3-C476-D949-9120-5E3E0CBF2330}"/>
              </a:ext>
            </a:extLst>
          </p:cNvPr>
          <p:cNvSpPr/>
          <p:nvPr/>
        </p:nvSpPr>
        <p:spPr>
          <a:xfrm>
            <a:off x="9634183" y="2755856"/>
            <a:ext cx="1900320" cy="4485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1DE2095-543C-9148-BB32-9F143D486980}"/>
              </a:ext>
            </a:extLst>
          </p:cNvPr>
          <p:cNvSpPr/>
          <p:nvPr/>
        </p:nvSpPr>
        <p:spPr>
          <a:xfrm>
            <a:off x="9560466" y="4627651"/>
            <a:ext cx="1900320" cy="4485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3C36EF-F7E2-BC45-B098-26CE56168D1B}"/>
              </a:ext>
            </a:extLst>
          </p:cNvPr>
          <p:cNvSpPr txBox="1"/>
          <p:nvPr/>
        </p:nvSpPr>
        <p:spPr>
          <a:xfrm>
            <a:off x="4402183" y="2939211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37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 animBg="1"/>
      <p:bldP spid="12" grpId="0" animBg="1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3C988-910A-B942-8C26-BD6591A9B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43" y="129304"/>
            <a:ext cx="10515600" cy="882907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能力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07C83-BC11-3B45-A3D3-02975CBC1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554" y="957972"/>
            <a:ext cx="3084941" cy="577072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工作能力</a:t>
            </a:r>
            <a:endParaRPr lang="en-US" dirty="0"/>
          </a:p>
          <a:p>
            <a:r>
              <a:rPr lang="en-US" dirty="0" err="1"/>
              <a:t>學習能力</a:t>
            </a:r>
            <a:endParaRPr lang="en-US" dirty="0"/>
          </a:p>
          <a:p>
            <a:r>
              <a:rPr lang="en-US" dirty="0" err="1"/>
              <a:t>抗壓能力</a:t>
            </a:r>
            <a:endParaRPr lang="en-US" dirty="0"/>
          </a:p>
          <a:p>
            <a:r>
              <a:rPr lang="en-US" dirty="0" err="1"/>
              <a:t>創新能力</a:t>
            </a:r>
            <a:endParaRPr lang="en-US" dirty="0"/>
          </a:p>
          <a:p>
            <a:r>
              <a:rPr lang="en-US" dirty="0" err="1"/>
              <a:t>合作能力</a:t>
            </a:r>
            <a:endParaRPr lang="en-US" dirty="0"/>
          </a:p>
          <a:p>
            <a:r>
              <a:rPr lang="en-US" dirty="0" err="1"/>
              <a:t>應變能力</a:t>
            </a:r>
            <a:endParaRPr lang="en-US" dirty="0"/>
          </a:p>
          <a:p>
            <a:r>
              <a:rPr lang="en-US" dirty="0" err="1"/>
              <a:t>社交能力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E8A6FCB-6894-8F43-861D-09F3BF063763}"/>
              </a:ext>
            </a:extLst>
          </p:cNvPr>
          <p:cNvSpPr txBox="1">
            <a:spLocks/>
          </p:cNvSpPr>
          <p:nvPr/>
        </p:nvSpPr>
        <p:spPr>
          <a:xfrm>
            <a:off x="5556356" y="285905"/>
            <a:ext cx="6392090" cy="5203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1638" indent="-401638">
              <a:lnSpc>
                <a:spcPct val="130000"/>
              </a:lnSpc>
              <a:buFont typeface="+mj-lt"/>
              <a:buAutoNum type="arabicPeriod"/>
            </a:pPr>
            <a:r>
              <a:rPr lang="en-US" dirty="0" err="1">
                <a:solidFill>
                  <a:srgbClr val="7030A0"/>
                </a:solidFill>
              </a:rPr>
              <a:t>我覺得我的</a:t>
            </a:r>
            <a:r>
              <a:rPr lang="en-US" altLang="zh-CN" dirty="0">
                <a:solidFill>
                  <a:srgbClr val="7030A0"/>
                </a:solidFill>
              </a:rPr>
              <a:t>___</a:t>
            </a:r>
            <a:r>
              <a:rPr lang="zh-CN" altLang="en-US" dirty="0">
                <a:solidFill>
                  <a:srgbClr val="7030A0"/>
                </a:solidFill>
              </a:rPr>
              <a:t>能力比較強，</a:t>
            </a:r>
            <a:r>
              <a:rPr lang="en-US" altLang="zh-CN" dirty="0">
                <a:solidFill>
                  <a:srgbClr val="7030A0"/>
                </a:solidFill>
              </a:rPr>
              <a:t>__</a:t>
            </a:r>
            <a:r>
              <a:rPr lang="zh-CN" altLang="en-US" dirty="0">
                <a:solidFill>
                  <a:srgbClr val="7030A0"/>
                </a:solidFill>
              </a:rPr>
              <a:t>能力比較弱。</a:t>
            </a:r>
            <a:endParaRPr lang="en-US" altLang="zh-CN" dirty="0">
              <a:solidFill>
                <a:srgbClr val="7030A0"/>
              </a:solidFill>
            </a:endParaRPr>
          </a:p>
          <a:p>
            <a:pPr marL="401638" indent="-401638">
              <a:lnSpc>
                <a:spcPct val="130000"/>
              </a:lnSpc>
              <a:buFont typeface="+mj-lt"/>
              <a:buAutoNum type="arabicPeriod"/>
            </a:pPr>
            <a:r>
              <a:rPr lang="zh-CN" altLang="en-US" dirty="0">
                <a:solidFill>
                  <a:srgbClr val="7030A0"/>
                </a:solidFill>
              </a:rPr>
              <a:t>我的專業需要很強的</a:t>
            </a:r>
            <a:r>
              <a:rPr lang="en-US" altLang="zh-CN" dirty="0">
                <a:solidFill>
                  <a:srgbClr val="7030A0"/>
                </a:solidFill>
              </a:rPr>
              <a:t>___</a:t>
            </a:r>
            <a:r>
              <a:rPr lang="zh-CN" altLang="en-US" dirty="0">
                <a:solidFill>
                  <a:srgbClr val="7030A0"/>
                </a:solidFill>
              </a:rPr>
              <a:t>能力。</a:t>
            </a:r>
            <a:endParaRPr lang="en-US" altLang="zh-CN" dirty="0">
              <a:solidFill>
                <a:srgbClr val="7030A0"/>
              </a:solidFill>
            </a:endParaRPr>
          </a:p>
          <a:p>
            <a:pPr marL="401638" indent="-401638">
              <a:lnSpc>
                <a:spcPct val="130000"/>
              </a:lnSpc>
              <a:buFont typeface="+mj-lt"/>
              <a:buAutoNum type="arabicPeriod"/>
            </a:pPr>
            <a:r>
              <a:rPr lang="zh-CN" altLang="en-US" dirty="0">
                <a:solidFill>
                  <a:srgbClr val="7030A0"/>
                </a:solidFill>
              </a:rPr>
              <a:t>我最想提高我的</a:t>
            </a:r>
            <a:r>
              <a:rPr lang="en-US" altLang="zh-CN" dirty="0">
                <a:solidFill>
                  <a:srgbClr val="7030A0"/>
                </a:solidFill>
              </a:rPr>
              <a:t>___</a:t>
            </a:r>
            <a:r>
              <a:rPr lang="zh-CN" altLang="en-US" dirty="0">
                <a:solidFill>
                  <a:srgbClr val="7030A0"/>
                </a:solidFill>
              </a:rPr>
              <a:t>能力，因為</a:t>
            </a:r>
            <a:r>
              <a:rPr lang="en-US" altLang="zh-CN" dirty="0">
                <a:solidFill>
                  <a:srgbClr val="7030A0"/>
                </a:solidFill>
              </a:rPr>
              <a:t>……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511337-CECC-A443-A1BF-AAE4C5C6FEF4}"/>
              </a:ext>
            </a:extLst>
          </p:cNvPr>
          <p:cNvSpPr txBox="1"/>
          <p:nvPr/>
        </p:nvSpPr>
        <p:spPr>
          <a:xfrm>
            <a:off x="2414373" y="1145261"/>
            <a:ext cx="603729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imes" pitchFamily="2" charset="0"/>
              </a:rPr>
              <a:t>working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ability</a:t>
            </a:r>
          </a:p>
          <a:p>
            <a:endParaRPr lang="en-US" altLang="zh-CN" sz="2600" dirty="0">
              <a:latin typeface="Times" pitchFamily="2" charset="0"/>
            </a:endParaRPr>
          </a:p>
          <a:p>
            <a:r>
              <a:rPr lang="en-US" altLang="zh-CN" sz="2600" dirty="0">
                <a:latin typeface="Times" pitchFamily="2" charset="0"/>
              </a:rPr>
              <a:t>study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ability</a:t>
            </a:r>
          </a:p>
          <a:p>
            <a:endParaRPr lang="en-US" sz="2600" dirty="0">
              <a:latin typeface="Times" pitchFamily="2" charset="0"/>
            </a:endParaRPr>
          </a:p>
          <a:p>
            <a:r>
              <a:rPr lang="en-US" sz="2600" dirty="0">
                <a:latin typeface="Times" pitchFamily="2" charset="0"/>
              </a:rPr>
              <a:t>ability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to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resist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stress</a:t>
            </a:r>
            <a:endParaRPr lang="en-US" sz="2600" dirty="0">
              <a:latin typeface="Times" pitchFamily="2" charset="0"/>
            </a:endParaRPr>
          </a:p>
          <a:p>
            <a:endParaRPr lang="en-US" sz="2600" dirty="0">
              <a:latin typeface="Times" pitchFamily="2" charset="0"/>
            </a:endParaRPr>
          </a:p>
          <a:p>
            <a:r>
              <a:rPr lang="en-US" sz="2600" dirty="0">
                <a:latin typeface="Times" pitchFamily="2" charset="0"/>
              </a:rPr>
              <a:t>innovative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capacity</a:t>
            </a:r>
            <a:endParaRPr lang="en-US" sz="2600" dirty="0">
              <a:latin typeface="Times" pitchFamily="2" charset="0"/>
            </a:endParaRPr>
          </a:p>
          <a:p>
            <a:endParaRPr lang="en-US" altLang="zh-CN" sz="2600" dirty="0">
              <a:latin typeface="Times" pitchFamily="2" charset="0"/>
            </a:endParaRPr>
          </a:p>
          <a:p>
            <a:r>
              <a:rPr lang="en-US" altLang="zh-CN" sz="2600" dirty="0">
                <a:latin typeface="Times" pitchFamily="2" charset="0"/>
              </a:rPr>
              <a:t>ability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of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working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with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others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/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sz="2600" dirty="0">
                <a:latin typeface="Times" pitchFamily="2" charset="0"/>
              </a:rPr>
              <a:t>c</a:t>
            </a:r>
            <a:r>
              <a:rPr lang="en-US" altLang="zh-CN" sz="2600" dirty="0">
                <a:latin typeface="Times" pitchFamily="2" charset="0"/>
              </a:rPr>
              <a:t>o</a:t>
            </a:r>
            <a:r>
              <a:rPr lang="en-US" sz="2600" dirty="0">
                <a:latin typeface="Times" pitchFamily="2" charset="0"/>
              </a:rPr>
              <a:t>llaborative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capacity</a:t>
            </a:r>
            <a:endParaRPr lang="en-US" sz="2600" dirty="0">
              <a:latin typeface="Times" pitchFamily="2" charset="0"/>
            </a:endParaRPr>
          </a:p>
          <a:p>
            <a:endParaRPr lang="en-US" sz="2600" dirty="0">
              <a:latin typeface="Times" pitchFamily="2" charset="0"/>
            </a:endParaRPr>
          </a:p>
          <a:p>
            <a:r>
              <a:rPr lang="en-US" sz="2600" dirty="0">
                <a:latin typeface="Times" pitchFamily="2" charset="0"/>
              </a:rPr>
              <a:t>ability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in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handling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unexpected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situations</a:t>
            </a:r>
          </a:p>
          <a:p>
            <a:endParaRPr lang="en-US" altLang="zh-CN" sz="2600" dirty="0">
              <a:latin typeface="Times" pitchFamily="2" charset="0"/>
            </a:endParaRPr>
          </a:p>
          <a:p>
            <a:r>
              <a:rPr lang="en-US" altLang="zh-CN" sz="2600" dirty="0">
                <a:latin typeface="Times" pitchFamily="2" charset="0"/>
              </a:rPr>
              <a:t>social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ability</a:t>
            </a:r>
          </a:p>
        </p:txBody>
      </p:sp>
    </p:spTree>
    <p:extLst>
      <p:ext uri="{BB962C8B-B14F-4D97-AF65-F5344CB8AC3E}">
        <p14:creationId xmlns:p14="http://schemas.microsoft.com/office/powerpoint/2010/main" val="294941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09ED4-F294-1F49-9B60-A1A4EDD00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9027" y="878904"/>
            <a:ext cx="3293946" cy="4644725"/>
          </a:xfrm>
        </p:spPr>
        <p:txBody>
          <a:bodyPr/>
          <a:lstStyle/>
          <a:p>
            <a:r>
              <a:rPr lang="en-US" sz="4000" dirty="0" err="1"/>
              <a:t>難度</a:t>
            </a:r>
            <a:endParaRPr lang="en-US" sz="4000" dirty="0"/>
          </a:p>
          <a:p>
            <a:r>
              <a:rPr lang="en-US" sz="4000" dirty="0" err="1"/>
              <a:t>壓力</a:t>
            </a:r>
            <a:endParaRPr lang="en-US" sz="4000" dirty="0"/>
          </a:p>
          <a:p>
            <a:r>
              <a:rPr lang="en-US" sz="4000" dirty="0" err="1"/>
              <a:t>能力</a:t>
            </a:r>
            <a:endParaRPr lang="en-US" sz="4000" dirty="0"/>
          </a:p>
          <a:p>
            <a:r>
              <a:rPr lang="en-US" sz="4000" dirty="0" err="1"/>
              <a:t>内容</a:t>
            </a:r>
            <a:endParaRPr lang="en-US" sz="4000" dirty="0"/>
          </a:p>
          <a:p>
            <a:endParaRPr lang="en-US" sz="4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5F0899-BB8B-7A46-96EC-345B7973908E}"/>
              </a:ext>
            </a:extLst>
          </p:cNvPr>
          <p:cNvSpPr txBox="1">
            <a:spLocks/>
          </p:cNvSpPr>
          <p:nvPr/>
        </p:nvSpPr>
        <p:spPr>
          <a:xfrm>
            <a:off x="8464446" y="878904"/>
            <a:ext cx="5257800" cy="464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err="1">
                <a:solidFill>
                  <a:srgbClr val="7030A0"/>
                </a:solidFill>
              </a:rPr>
              <a:t>大</a:t>
            </a:r>
            <a:r>
              <a:rPr lang="en-US" altLang="zh-CN" sz="4000" dirty="0">
                <a:solidFill>
                  <a:srgbClr val="7030A0"/>
                </a:solidFill>
              </a:rPr>
              <a:t>/</a:t>
            </a:r>
            <a:r>
              <a:rPr lang="en-US" sz="4000" dirty="0" err="1">
                <a:solidFill>
                  <a:srgbClr val="7030A0"/>
                </a:solidFill>
              </a:rPr>
              <a:t>小</a:t>
            </a:r>
            <a:endParaRPr lang="en-US" sz="40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4000" dirty="0" err="1">
                <a:solidFill>
                  <a:srgbClr val="7030A0"/>
                </a:solidFill>
              </a:rPr>
              <a:t>強</a:t>
            </a:r>
            <a:r>
              <a:rPr lang="en-US" altLang="zh-CN" sz="4000" dirty="0">
                <a:solidFill>
                  <a:srgbClr val="7030A0"/>
                </a:solidFill>
              </a:rPr>
              <a:t>/</a:t>
            </a:r>
            <a:r>
              <a:rPr lang="zh-CN" altLang="en-US" sz="4000" dirty="0">
                <a:solidFill>
                  <a:srgbClr val="7030A0"/>
                </a:solidFill>
              </a:rPr>
              <a:t>弱</a:t>
            </a:r>
            <a:endParaRPr lang="en-US" altLang="zh-CN" sz="40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 sz="4000" dirty="0">
                <a:solidFill>
                  <a:srgbClr val="7030A0"/>
                </a:solidFill>
              </a:rPr>
              <a:t>豐富</a:t>
            </a:r>
            <a:r>
              <a:rPr lang="en-US" altLang="zh-CN" sz="4000" dirty="0">
                <a:solidFill>
                  <a:srgbClr val="7030A0"/>
                </a:solidFill>
              </a:rPr>
              <a:t>/</a:t>
            </a:r>
            <a:r>
              <a:rPr lang="zh-CN" altLang="en-US" sz="4000" dirty="0">
                <a:solidFill>
                  <a:srgbClr val="7030A0"/>
                </a:solidFill>
              </a:rPr>
              <a:t>單一</a:t>
            </a:r>
            <a:endParaRPr lang="en-US" sz="40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4000" dirty="0" err="1">
                <a:solidFill>
                  <a:srgbClr val="7030A0"/>
                </a:solidFill>
              </a:rPr>
              <a:t>高</a:t>
            </a:r>
            <a:r>
              <a:rPr lang="en-US" altLang="zh-CN" sz="4000" dirty="0">
                <a:solidFill>
                  <a:srgbClr val="7030A0"/>
                </a:solidFill>
              </a:rPr>
              <a:t>/</a:t>
            </a:r>
            <a:r>
              <a:rPr lang="en-US" sz="4000" dirty="0" err="1">
                <a:solidFill>
                  <a:srgbClr val="7030A0"/>
                </a:solidFill>
              </a:rPr>
              <a:t>低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5924AF-B843-2C48-A699-1BE3EAED2F66}"/>
              </a:ext>
            </a:extLst>
          </p:cNvPr>
          <p:cNvSpPr txBox="1"/>
          <p:nvPr/>
        </p:nvSpPr>
        <p:spPr>
          <a:xfrm>
            <a:off x="1538851" y="1031965"/>
            <a:ext cx="2749471" cy="27180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沒有壓力</a:t>
            </a:r>
            <a:endParaRPr lang="en-US" sz="40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sz="40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沒什麼壓力</a:t>
            </a:r>
            <a:endParaRPr lang="en-US" sz="40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sz="40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很輕鬆</a:t>
            </a:r>
            <a:endParaRPr lang="en-US" sz="40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C837AC-DE3B-B240-8226-E80B7915ED39}"/>
              </a:ext>
            </a:extLst>
          </p:cNvPr>
          <p:cNvSpPr txBox="1"/>
          <p:nvPr/>
        </p:nvSpPr>
        <p:spPr>
          <a:xfrm>
            <a:off x="8464446" y="1841861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qiáng</a:t>
            </a:r>
            <a:r>
              <a:rPr lang="zh-CN" altLang="en-US" dirty="0"/>
              <a:t>    </a:t>
            </a:r>
            <a:r>
              <a:rPr lang="en-US" altLang="zh-CN" dirty="0" err="1"/>
              <a:t>ruò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C1C22A-E972-F945-8D12-F6C9681E2393}"/>
              </a:ext>
            </a:extLst>
          </p:cNvPr>
          <p:cNvSpPr txBox="1"/>
          <p:nvPr/>
        </p:nvSpPr>
        <p:spPr>
          <a:xfrm>
            <a:off x="50328" y="5979096"/>
            <a:ext cx="56541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问答练习</a:t>
            </a:r>
            <a:r>
              <a:rPr lang="zh-CN" altLang="en-US" sz="1600" dirty="0"/>
              <a:t>：</a:t>
            </a:r>
            <a:r>
              <a:rPr lang="en-US" sz="1600" dirty="0" err="1"/>
              <a:t>你</a:t>
            </a:r>
            <a:r>
              <a:rPr lang="en-US" altLang="zh-CN" sz="1600" dirty="0"/>
              <a:t>(</a:t>
            </a:r>
            <a:r>
              <a:rPr lang="zh-CN" altLang="en-US" sz="1600" dirty="0"/>
              <a:t>父母</a:t>
            </a:r>
            <a:r>
              <a:rPr lang="en-US" altLang="zh-CN" sz="1600" dirty="0"/>
              <a:t>)</a:t>
            </a:r>
            <a:r>
              <a:rPr lang="en-US" sz="1600" dirty="0" err="1"/>
              <a:t>最近压力大吗</a:t>
            </a:r>
            <a:r>
              <a:rPr lang="zh-CN" altLang="en-US" sz="1600" dirty="0"/>
              <a:t>？</a:t>
            </a:r>
            <a:endParaRPr lang="en-US" altLang="zh-CN" sz="1600" dirty="0"/>
          </a:p>
          <a:p>
            <a:r>
              <a:rPr lang="zh-CN" altLang="en-US" sz="1600" dirty="0"/>
              <a:t>你的</a:t>
            </a:r>
            <a:r>
              <a:rPr lang="en-US" altLang="zh-CN" sz="1600" dirty="0"/>
              <a:t>(</a:t>
            </a:r>
            <a:r>
              <a:rPr lang="zh-CN" altLang="en-US" sz="1600" dirty="0"/>
              <a:t>兄弟姐妹</a:t>
            </a:r>
            <a:r>
              <a:rPr lang="en-US" altLang="zh-CN" sz="1600" dirty="0"/>
              <a:t>)</a:t>
            </a:r>
            <a:r>
              <a:rPr lang="zh-CN" altLang="en-US" sz="1600" dirty="0"/>
              <a:t>学习</a:t>
            </a:r>
            <a:r>
              <a:rPr lang="en-US" altLang="zh-CN" sz="1600" dirty="0"/>
              <a:t>/</a:t>
            </a:r>
            <a:r>
              <a:rPr lang="zh-CN" altLang="en-US" sz="1600" dirty="0"/>
              <a:t>工作</a:t>
            </a:r>
            <a:r>
              <a:rPr lang="en-US" altLang="zh-CN" sz="1600" dirty="0"/>
              <a:t>/</a:t>
            </a:r>
            <a:r>
              <a:rPr lang="zh-CN" altLang="en-US" sz="1600" dirty="0"/>
              <a:t>社交</a:t>
            </a:r>
            <a:r>
              <a:rPr lang="en-US" altLang="zh-CN" sz="1600" dirty="0"/>
              <a:t>/</a:t>
            </a:r>
            <a:r>
              <a:rPr lang="zh-CN" altLang="en-US" sz="1600" dirty="0"/>
              <a:t>抗压</a:t>
            </a:r>
            <a:r>
              <a:rPr lang="en-US" altLang="zh-CN" sz="1600" dirty="0"/>
              <a:t>/</a:t>
            </a:r>
            <a:r>
              <a:rPr lang="zh-CN" altLang="en-US" sz="1600" dirty="0"/>
              <a:t>合作能力强吗？</a:t>
            </a:r>
            <a:endParaRPr lang="en-US" altLang="zh-CN" sz="1600" dirty="0"/>
          </a:p>
          <a:p>
            <a:r>
              <a:rPr lang="zh-CN" altLang="en-US" sz="1600" dirty="0"/>
              <a:t>你哪门课的考试难度最大？中文考试难度大吗？</a:t>
            </a:r>
            <a:r>
              <a:rPr lang="en-US" altLang="zh-CN" sz="1600" dirty="0"/>
              <a:t>SAT/ACT/</a:t>
            </a:r>
            <a:r>
              <a:rPr lang="zh-CN" altLang="en-US" sz="1600" dirty="0"/>
              <a:t>高考</a:t>
            </a:r>
            <a:endParaRPr lang="en-US" altLang="zh-CN" sz="1600" dirty="0"/>
          </a:p>
          <a:p>
            <a:endParaRPr lang="en-US" sz="16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2278A1-D8D7-E246-BE3E-BBF5F778D184}"/>
              </a:ext>
            </a:extLst>
          </p:cNvPr>
          <p:cNvCxnSpPr/>
          <p:nvPr/>
        </p:nvCxnSpPr>
        <p:spPr>
          <a:xfrm>
            <a:off x="5995851" y="1489166"/>
            <a:ext cx="24685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4A0A9D-D530-0D4F-B93B-C69072CEB351}"/>
              </a:ext>
            </a:extLst>
          </p:cNvPr>
          <p:cNvCxnSpPr>
            <a:cxnSpLocks/>
          </p:cNvCxnSpPr>
          <p:nvPr/>
        </p:nvCxnSpPr>
        <p:spPr>
          <a:xfrm flipV="1">
            <a:off x="5995851" y="1489166"/>
            <a:ext cx="2468595" cy="1053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2F3052D-115B-1C4F-9AA2-B91EF7E5CBF5}"/>
              </a:ext>
            </a:extLst>
          </p:cNvPr>
          <p:cNvCxnSpPr>
            <a:cxnSpLocks/>
          </p:cNvCxnSpPr>
          <p:nvPr/>
        </p:nvCxnSpPr>
        <p:spPr>
          <a:xfrm flipV="1">
            <a:off x="5995851" y="2542903"/>
            <a:ext cx="2468595" cy="1053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8D9AEA1-9DD7-B148-9D22-A8FBF2DC6082}"/>
              </a:ext>
            </a:extLst>
          </p:cNvPr>
          <p:cNvCxnSpPr>
            <a:cxnSpLocks/>
          </p:cNvCxnSpPr>
          <p:nvPr/>
        </p:nvCxnSpPr>
        <p:spPr>
          <a:xfrm flipV="1">
            <a:off x="5995851" y="3620489"/>
            <a:ext cx="2468595" cy="1053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73E7165-0B17-F64C-964D-5C5AFC098D81}"/>
              </a:ext>
            </a:extLst>
          </p:cNvPr>
          <p:cNvCxnSpPr>
            <a:cxnSpLocks/>
          </p:cNvCxnSpPr>
          <p:nvPr/>
        </p:nvCxnSpPr>
        <p:spPr>
          <a:xfrm>
            <a:off x="5995851" y="1497153"/>
            <a:ext cx="2468595" cy="3037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66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3809D-7B41-B746-8191-7E7071283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壓力</a:t>
            </a:r>
            <a:r>
              <a:rPr lang="zh-CN" altLang="en-US" dirty="0"/>
              <a:t>       能力       難度      內容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BD49E-C6A7-1745-B17B-9D6C21436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66" y="1165652"/>
            <a:ext cx="11489068" cy="577072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400" dirty="0"/>
              <a:t>1.</a:t>
            </a:r>
            <a:r>
              <a:rPr lang="zh-CN" altLang="en-US" sz="3400" dirty="0"/>
              <a:t> </a:t>
            </a:r>
            <a:r>
              <a:rPr lang="en-US" sz="3400" dirty="0"/>
              <a:t>A</a:t>
            </a:r>
            <a:r>
              <a:rPr lang="en-US" altLang="zh-CN" sz="3400" dirty="0"/>
              <a:t>:</a:t>
            </a:r>
            <a:r>
              <a:rPr lang="zh-CN" altLang="en-US" sz="3400" dirty="0"/>
              <a:t> </a:t>
            </a:r>
            <a:r>
              <a:rPr lang="en-US" sz="3400" dirty="0" err="1"/>
              <a:t>我最近</a:t>
            </a:r>
            <a:r>
              <a:rPr lang="en-US" altLang="zh-CN" sz="3400" dirty="0"/>
              <a:t>____</a:t>
            </a:r>
            <a:r>
              <a:rPr lang="zh-CN" altLang="en-US" sz="3400" dirty="0"/>
              <a:t>特別大，因為</a:t>
            </a:r>
            <a:r>
              <a:rPr lang="en-US" sz="3400" dirty="0" err="1"/>
              <a:t>下個星期有三個考試</a:t>
            </a:r>
            <a:r>
              <a:rPr lang="zh-CN" altLang="en-US" sz="3400" dirty="0"/>
              <a:t>。</a:t>
            </a:r>
            <a:endParaRPr lang="en-US" altLang="zh-CN" sz="3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3400" dirty="0"/>
              <a:t>    </a:t>
            </a:r>
            <a:r>
              <a:rPr lang="en-US" altLang="zh-CN" sz="3400" dirty="0"/>
              <a:t>B:</a:t>
            </a:r>
            <a:r>
              <a:rPr lang="zh-CN" altLang="en-US" sz="3400" dirty="0"/>
              <a:t> 別擔心，我聽說這些考試的</a:t>
            </a:r>
            <a:r>
              <a:rPr lang="en-US" altLang="zh-CN" sz="3400" dirty="0"/>
              <a:t>____</a:t>
            </a:r>
            <a:r>
              <a:rPr lang="zh-CN" altLang="en-US" sz="3400" dirty="0"/>
              <a:t>都不太大。</a:t>
            </a:r>
            <a:endParaRPr lang="en-US" altLang="zh-CN" sz="3400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400" dirty="0"/>
              <a:t>2.</a:t>
            </a:r>
            <a:r>
              <a:rPr lang="zh-CN" altLang="en-US" sz="3400" dirty="0"/>
              <a:t> </a:t>
            </a:r>
            <a:r>
              <a:rPr lang="en-US" sz="3400" dirty="0"/>
              <a:t>A:</a:t>
            </a:r>
            <a:r>
              <a:rPr lang="zh-CN" altLang="en-US" sz="3400" dirty="0"/>
              <a:t> </a:t>
            </a:r>
            <a:r>
              <a:rPr lang="en-US" sz="3400" dirty="0" err="1"/>
              <a:t>中國的小學生一般下午五點放學</a:t>
            </a:r>
            <a:r>
              <a:rPr lang="zh-CN" altLang="en-US" sz="3400" dirty="0"/>
              <a:t>，而且</a:t>
            </a:r>
            <a:r>
              <a:rPr lang="en-US" sz="3400" dirty="0" err="1"/>
              <a:t>每天都有作業</a:t>
            </a:r>
            <a:r>
              <a:rPr lang="zh-CN" altLang="en-US" sz="3400" dirty="0"/>
              <a:t>。</a:t>
            </a:r>
            <a:endParaRPr lang="en-US" altLang="zh-CN" sz="3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3400" dirty="0"/>
              <a:t>    </a:t>
            </a:r>
            <a:r>
              <a:rPr lang="en-US" altLang="zh-CN" sz="3400" dirty="0"/>
              <a:t>B:</a:t>
            </a:r>
            <a:r>
              <a:rPr lang="zh-CN" altLang="en-US" sz="3400" dirty="0"/>
              <a:t> 和中國的小學生相比，美國的小學生基本沒什麼</a:t>
            </a:r>
            <a:r>
              <a:rPr lang="en-US" altLang="zh-CN" sz="3400" dirty="0"/>
              <a:t>____</a:t>
            </a:r>
            <a:r>
              <a:rPr lang="zh-CN" altLang="en-US" sz="3400" dirty="0"/>
              <a:t>。</a:t>
            </a:r>
            <a:endParaRPr lang="en-US" altLang="zh-CN" sz="3400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400" dirty="0"/>
              <a:t>3.</a:t>
            </a:r>
            <a:r>
              <a:rPr lang="zh-CN" altLang="en-US" sz="3400" dirty="0"/>
              <a:t> </a:t>
            </a:r>
            <a:r>
              <a:rPr lang="en-US" altLang="zh-CN" sz="3400" dirty="0"/>
              <a:t>A:</a:t>
            </a:r>
            <a:r>
              <a:rPr lang="zh-CN" altLang="en-US" sz="3400" dirty="0"/>
              <a:t> 小張和小李都不錯，你們為什麼最後錄取了小張？</a:t>
            </a:r>
            <a:endParaRPr lang="en-US" altLang="zh-CN" sz="3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zh-CN" altLang="en-US" sz="3400" dirty="0"/>
              <a:t>    </a:t>
            </a:r>
            <a:r>
              <a:rPr lang="en-US" altLang="zh-CN" sz="3400" dirty="0"/>
              <a:t>B:</a:t>
            </a:r>
            <a:r>
              <a:rPr lang="zh-CN" altLang="en-US" sz="3400" dirty="0"/>
              <a:t> 我們覺得小張的</a:t>
            </a:r>
            <a:r>
              <a:rPr lang="zh-CN" altLang="en-US" sz="3400" dirty="0">
                <a:solidFill>
                  <a:srgbClr val="FF0000"/>
                </a:solidFill>
              </a:rPr>
              <a:t>抗壓</a:t>
            </a:r>
            <a:r>
              <a:rPr lang="en-US" altLang="zh-CN" sz="3400" dirty="0"/>
              <a:t>____</a:t>
            </a:r>
            <a:r>
              <a:rPr lang="zh-CN" altLang="en-US" sz="3400" dirty="0"/>
              <a:t>更強一些。</a:t>
            </a:r>
            <a:endParaRPr lang="en-US" altLang="zh-CN" sz="3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altLang="zh-CN" sz="3400" dirty="0"/>
              <a:t>4.</a:t>
            </a:r>
            <a:r>
              <a:rPr lang="zh-CN" altLang="en-US" sz="3400" dirty="0"/>
              <a:t> 請你告訴我這篇文章的主要</a:t>
            </a:r>
            <a:r>
              <a:rPr lang="en-US" altLang="zh-CN" sz="3400" dirty="0"/>
              <a:t>____</a:t>
            </a:r>
            <a:r>
              <a:rPr lang="zh-CN" altLang="en-US" sz="3400" dirty="0"/>
              <a:t>。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028405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58A4C-9DA7-D341-BF3E-8CD8126B8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請用每組的三個詞說一個完整的句子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7330A-BFD0-B142-85E6-D9753FC0D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4400" dirty="0" err="1"/>
              <a:t>文章</a:t>
            </a:r>
            <a:r>
              <a:rPr lang="zh-CN" altLang="en-US" sz="4400" dirty="0"/>
              <a:t>    內容    難度</a:t>
            </a:r>
            <a:endParaRPr lang="en-US" altLang="zh-CN" sz="4400" dirty="0"/>
          </a:p>
          <a:p>
            <a:pPr>
              <a:lnSpc>
                <a:spcPct val="200000"/>
              </a:lnSpc>
            </a:pPr>
            <a:r>
              <a:rPr lang="zh-CN" altLang="en-US" sz="4400" dirty="0"/>
              <a:t>壓力    抗壓    能力</a:t>
            </a:r>
            <a:endParaRPr lang="en-US" altLang="zh-CN" sz="4400" dirty="0"/>
          </a:p>
          <a:p>
            <a:pPr>
              <a:lnSpc>
                <a:spcPct val="200000"/>
              </a:lnSpc>
            </a:pPr>
            <a:r>
              <a:rPr lang="en-US" sz="4400" dirty="0" err="1"/>
              <a:t>難度</a:t>
            </a:r>
            <a:r>
              <a:rPr lang="zh-CN" altLang="en-US" sz="4400" dirty="0"/>
              <a:t>    壓力    鍛煉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14819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F2CB7-C06E-A247-9BEB-3BBF8BC10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古代</a:t>
            </a:r>
            <a:r>
              <a:rPr lang="zh-CN" altLang="en-US" dirty="0"/>
              <a:t>       現代      目前     曾經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E89B8-5189-B740-B770-CFA76A553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113866"/>
            <a:ext cx="11249226" cy="5299997"/>
          </a:xfrm>
        </p:spPr>
        <p:txBody>
          <a:bodyPr>
            <a:normAutofit/>
          </a:bodyPr>
          <a:lstStyle/>
          <a:p>
            <a:r>
              <a:rPr lang="zh-CN" altLang="en-US" dirty="0"/>
              <a:t>你更喜歡</a:t>
            </a:r>
            <a:r>
              <a:rPr lang="zh-CN" altLang="en-US" u="sng" dirty="0"/>
              <a:t>古典音樂</a:t>
            </a:r>
            <a:r>
              <a:rPr lang="zh-CN" altLang="en-US" dirty="0"/>
              <a:t>還是</a:t>
            </a:r>
            <a:r>
              <a:rPr lang="en-US" altLang="zh-CN" dirty="0"/>
              <a:t>____</a:t>
            </a:r>
            <a:r>
              <a:rPr lang="zh-CN" altLang="en-US" dirty="0"/>
              <a:t>音樂？</a:t>
            </a:r>
            <a:endParaRPr lang="en-US" altLang="zh-CN" dirty="0"/>
          </a:p>
          <a:p>
            <a:r>
              <a:rPr lang="zh-CN" altLang="en-US" dirty="0"/>
              <a:t>中國</a:t>
            </a:r>
            <a:r>
              <a:rPr lang="en-US" altLang="zh-CN" dirty="0"/>
              <a:t>____</a:t>
            </a:r>
            <a:r>
              <a:rPr lang="zh-CN" altLang="en-US" dirty="0"/>
              <a:t>的考試只考寫文章。</a:t>
            </a:r>
            <a:endParaRPr lang="en-US" altLang="zh-CN" dirty="0"/>
          </a:p>
          <a:p>
            <a:r>
              <a:rPr lang="zh-CN" altLang="en-US" dirty="0"/>
              <a:t>在中國</a:t>
            </a:r>
            <a:r>
              <a:rPr lang="en-US" altLang="zh-CN" dirty="0"/>
              <a:t>____</a:t>
            </a:r>
            <a:r>
              <a:rPr lang="zh-CN" altLang="en-US" dirty="0"/>
              <a:t>，</a:t>
            </a:r>
            <a:r>
              <a:rPr lang="zh-CN" altLang="en-US" u="sng" dirty="0"/>
              <a:t>思想家</a:t>
            </a:r>
            <a:r>
              <a:rPr lang="zh-CN" altLang="en-US" dirty="0"/>
              <a:t>用「陰陽五行」理論來說明世界萬物的形成和它們之間的关系。</a:t>
            </a:r>
            <a:endParaRPr lang="en-US" altLang="zh-CN" dirty="0"/>
          </a:p>
          <a:p>
            <a:r>
              <a:rPr lang="zh-CN" altLang="en-US" dirty="0"/>
              <a:t>我們</a:t>
            </a:r>
            <a:r>
              <a:rPr lang="en-US" altLang="zh-CN" dirty="0"/>
              <a:t>____</a:t>
            </a:r>
            <a:r>
              <a:rPr lang="zh-CN" altLang="en-US" dirty="0"/>
              <a:t>是同學，現在她是我太太。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279964-B389-0B4A-BCE1-3D17D9F28B44}"/>
              </a:ext>
            </a:extLst>
          </p:cNvPr>
          <p:cNvSpPr txBox="1"/>
          <p:nvPr/>
        </p:nvSpPr>
        <p:spPr>
          <a:xfrm>
            <a:off x="2965270" y="1027195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diǎn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16C2B7-8C8A-DE4C-B913-08EA9358310B}"/>
              </a:ext>
            </a:extLst>
          </p:cNvPr>
          <p:cNvSpPr txBox="1"/>
          <p:nvPr/>
        </p:nvSpPr>
        <p:spPr>
          <a:xfrm>
            <a:off x="3762104" y="3763864"/>
            <a:ext cx="936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think</a:t>
            </a:r>
            <a:r>
              <a:rPr lang="en-US" altLang="zh-CN" dirty="0"/>
              <a:t>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62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F970D-8579-A14E-ADEF-DBAB0D801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65910"/>
            <a:ext cx="10515600" cy="882907"/>
          </a:xfrm>
        </p:spPr>
        <p:txBody>
          <a:bodyPr/>
          <a:lstStyle/>
          <a:p>
            <a:r>
              <a:rPr lang="en-US" dirty="0" err="1"/>
              <a:t>鍛煉</a:t>
            </a:r>
            <a:r>
              <a:rPr lang="zh-CN" altLang="en-US" dirty="0"/>
              <a:t>      形容      回憶 </a:t>
            </a:r>
            <a:r>
              <a:rPr lang="en-US" altLang="zh-CN" dirty="0"/>
              <a:t>n.</a:t>
            </a:r>
            <a:r>
              <a:rPr lang="zh-CN" altLang="en-US" dirty="0"/>
              <a:t> </a:t>
            </a:r>
            <a:r>
              <a:rPr lang="en-US" altLang="zh-CN" dirty="0"/>
              <a:t>&amp;</a:t>
            </a:r>
            <a:r>
              <a:rPr lang="zh-CN" altLang="en-US" dirty="0"/>
              <a:t> </a:t>
            </a:r>
            <a:r>
              <a:rPr lang="en-US" altLang="zh-CN" dirty="0"/>
              <a:t>v.</a:t>
            </a:r>
            <a:r>
              <a:rPr lang="zh-CN" altLang="en-US" dirty="0"/>
              <a:t>       可想而知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A49A7-0352-A243-9235-708D2D0ED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277" y="852143"/>
            <a:ext cx="2248918" cy="2348257"/>
          </a:xfrm>
        </p:spPr>
        <p:txBody>
          <a:bodyPr/>
          <a:lstStyle/>
          <a:p>
            <a:r>
              <a:rPr lang="en-US" sz="3200" dirty="0" err="1"/>
              <a:t>鍛煉身體</a:t>
            </a:r>
            <a:endParaRPr lang="en-US" sz="3200" dirty="0"/>
          </a:p>
          <a:p>
            <a:pPr>
              <a:lnSpc>
                <a:spcPct val="100000"/>
              </a:lnSpc>
            </a:pPr>
            <a:r>
              <a:rPr lang="en-US" sz="3200" dirty="0" err="1"/>
              <a:t>鍛煉</a:t>
            </a:r>
            <a:r>
              <a:rPr lang="en-US" altLang="zh-CN" sz="3200" dirty="0"/>
              <a:t>/</a:t>
            </a:r>
            <a:r>
              <a:rPr lang="zh-CN" altLang="en-US" sz="3200" dirty="0"/>
              <a:t>提高</a:t>
            </a:r>
            <a:endParaRPr lang="en-US" altLang="zh-CN" sz="320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3200" dirty="0"/>
              <a:t>…</a:t>
            </a:r>
            <a:r>
              <a:rPr lang="zh-CN" altLang="en-US" sz="3200" dirty="0"/>
              <a:t>能力</a:t>
            </a:r>
            <a:endParaRPr lang="en-US" altLang="zh-CN" sz="3200" dirty="0"/>
          </a:p>
          <a:p>
            <a:endParaRPr lang="en-US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D3442AC-7C36-764E-9D2F-3DE11C45F608}"/>
              </a:ext>
            </a:extLst>
          </p:cNvPr>
          <p:cNvSpPr txBox="1">
            <a:spLocks/>
          </p:cNvSpPr>
          <p:nvPr/>
        </p:nvSpPr>
        <p:spPr>
          <a:xfrm>
            <a:off x="4317346" y="644150"/>
            <a:ext cx="3032689" cy="882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200" dirty="0"/>
              <a:t>一</a:t>
            </a:r>
            <a:r>
              <a:rPr lang="zh-CN" altLang="en-US" sz="3200" u="sng" dirty="0"/>
              <a:t>段</a:t>
            </a:r>
            <a:r>
              <a:rPr lang="zh-CN" altLang="en-US" sz="3200" dirty="0"/>
              <a:t>回憶</a:t>
            </a:r>
            <a:endParaRPr lang="en-US" altLang="zh-CN" sz="3200" dirty="0"/>
          </a:p>
          <a:p>
            <a:endParaRPr lang="en-US" sz="32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68E5683-0FFC-3A4E-816B-FF29A08457AE}"/>
              </a:ext>
            </a:extLst>
          </p:cNvPr>
          <p:cNvSpPr txBox="1">
            <a:spLocks/>
          </p:cNvSpPr>
          <p:nvPr/>
        </p:nvSpPr>
        <p:spPr>
          <a:xfrm>
            <a:off x="2534195" y="1515291"/>
            <a:ext cx="9657805" cy="51200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200" dirty="0" err="1"/>
              <a:t>你的高中生活中最好的一段回憶是什麼</a:t>
            </a:r>
            <a:r>
              <a:rPr lang="zh-CN" altLang="en-US" sz="3200" dirty="0"/>
              <a:t>？</a:t>
            </a:r>
            <a:endParaRPr lang="en-US" altLang="zh-CN" sz="320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3200" dirty="0"/>
              <a:t>請你形容一下你的好朋友長什麼樣子。</a:t>
            </a:r>
            <a:endParaRPr lang="en-US" altLang="zh-CN" sz="320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200" dirty="0" err="1"/>
              <a:t>你經常鍛煉身體嗎</a:t>
            </a:r>
            <a:r>
              <a:rPr lang="zh-CN" altLang="en-US" sz="3200" dirty="0"/>
              <a:t>？你通常怎麼鍛煉身體？</a:t>
            </a:r>
            <a:endParaRPr lang="en-US" altLang="zh-CN" sz="320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3200" dirty="0"/>
              <a:t>很多中國人都覺得高中三年的學習生活</a:t>
            </a:r>
            <a:r>
              <a:rPr lang="en-US" altLang="zh-CN" sz="3200" dirty="0"/>
              <a:t>___</a:t>
            </a:r>
            <a:r>
              <a:rPr lang="zh-CN" altLang="en-US" sz="3200" dirty="0"/>
              <a:t>了他們的抗壓能力。</a:t>
            </a:r>
            <a:endParaRPr lang="en-US" altLang="zh-CN" sz="320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3200" dirty="0"/>
              <a:t>中國一本的平均錄取率大概是</a:t>
            </a:r>
            <a:r>
              <a:rPr lang="en-US" altLang="zh-CN" sz="3200" dirty="0"/>
              <a:t>12%</a:t>
            </a:r>
            <a:r>
              <a:rPr lang="zh-CN" altLang="en-US" sz="3200" dirty="0"/>
              <a:t>，高考考生的壓力</a:t>
            </a:r>
            <a:r>
              <a:rPr lang="zh-CN" altLang="en-US" sz="3200" dirty="0">
                <a:highlight>
                  <a:srgbClr val="FFFF00"/>
                </a:highlight>
              </a:rPr>
              <a:t>可想而知</a:t>
            </a:r>
            <a:r>
              <a:rPr lang="zh-CN" altLang="en-US" sz="3200" dirty="0"/>
              <a:t>。</a:t>
            </a:r>
            <a:endParaRPr lang="en-US" altLang="zh-CN" sz="320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3200" dirty="0"/>
              <a:t>他的父母在他</a:t>
            </a:r>
            <a:r>
              <a:rPr lang="en-US" altLang="zh-CN" sz="3200" dirty="0"/>
              <a:t>5</a:t>
            </a:r>
            <a:r>
              <a:rPr lang="zh-CN" altLang="en-US" sz="3200" dirty="0"/>
              <a:t>歲時就去世了，他一直和多病的奶奶一起生活，他們的生活壓力</a:t>
            </a:r>
            <a:r>
              <a:rPr lang="zh-CN" altLang="en-US" sz="3200" dirty="0">
                <a:highlight>
                  <a:srgbClr val="FFFF00"/>
                </a:highlight>
              </a:rPr>
              <a:t>可想而知</a:t>
            </a:r>
            <a:r>
              <a:rPr lang="zh-CN" altLang="en-US" sz="3200" dirty="0"/>
              <a:t>。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6D2CE1-0622-6345-ADEE-B2ECD854D068}"/>
              </a:ext>
            </a:extLst>
          </p:cNvPr>
          <p:cNvSpPr txBox="1"/>
          <p:nvPr/>
        </p:nvSpPr>
        <p:spPr>
          <a:xfrm>
            <a:off x="285277" y="3044279"/>
            <a:ext cx="224891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latin typeface="Times" pitchFamily="2" charset="0"/>
              </a:rPr>
              <a:t>ability</a:t>
            </a:r>
            <a:r>
              <a:rPr lang="zh-CN" altLang="en-US" sz="2200" dirty="0">
                <a:latin typeface="Times" pitchFamily="2" charset="0"/>
              </a:rPr>
              <a:t> </a:t>
            </a:r>
            <a:r>
              <a:rPr lang="en-US" altLang="zh-CN" sz="2200" dirty="0">
                <a:latin typeface="Times" pitchFamily="2" charset="0"/>
              </a:rPr>
              <a:t>to</a:t>
            </a:r>
            <a:r>
              <a:rPr lang="zh-CN" altLang="en-US" sz="2200" dirty="0">
                <a:latin typeface="Times" pitchFamily="2" charset="0"/>
              </a:rPr>
              <a:t> </a:t>
            </a:r>
            <a:r>
              <a:rPr lang="en-US" altLang="zh-CN" sz="2200" dirty="0">
                <a:latin typeface="Times" pitchFamily="2" charset="0"/>
              </a:rPr>
              <a:t>resist</a:t>
            </a:r>
            <a:r>
              <a:rPr lang="zh-CN" altLang="en-US" sz="2200" dirty="0">
                <a:latin typeface="Times" pitchFamily="2" charset="0"/>
              </a:rPr>
              <a:t> </a:t>
            </a:r>
            <a:r>
              <a:rPr lang="en-US" altLang="zh-CN" sz="2200" dirty="0">
                <a:latin typeface="Times" pitchFamily="2" charset="0"/>
              </a:rPr>
              <a:t>stress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00035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59237-8FEA-A04C-9DC4-2481775DC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954" y="9358"/>
            <a:ext cx="2335747" cy="4644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400" dirty="0"/>
              <a:t>人數
成績
難度
能力
內容
标准
</a:t>
            </a:r>
            <a:endParaRPr lang="en-US" sz="4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055A14C-7B17-4A42-A513-121EB6BE6204}"/>
              </a:ext>
            </a:extLst>
          </p:cNvPr>
          <p:cNvSpPr txBox="1">
            <a:spLocks/>
          </p:cNvSpPr>
          <p:nvPr/>
        </p:nvSpPr>
        <p:spPr>
          <a:xfrm>
            <a:off x="5403668" y="531464"/>
            <a:ext cx="3792583" cy="63265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4400" dirty="0">
                <a:solidFill>
                  <a:srgbClr val="FF0000"/>
                </a:solidFill>
              </a:rPr>
              <a:t>多</a:t>
            </a:r>
            <a:r>
              <a:rPr lang="en-US" altLang="zh-CN" sz="4400" dirty="0">
                <a:solidFill>
                  <a:srgbClr val="FF0000"/>
                </a:solidFill>
              </a:rPr>
              <a:t>/</a:t>
            </a:r>
            <a:r>
              <a:rPr lang="zh-CN" altLang="en-US" sz="4400" dirty="0">
                <a:solidFill>
                  <a:srgbClr val="FF0000"/>
                </a:solidFill>
              </a:rPr>
              <a:t>少
大</a:t>
            </a:r>
            <a:r>
              <a:rPr lang="en-US" altLang="zh-CN" sz="4400" dirty="0">
                <a:solidFill>
                  <a:srgbClr val="FF0000"/>
                </a:solidFill>
              </a:rPr>
              <a:t>/</a:t>
            </a:r>
            <a:r>
              <a:rPr lang="zh-CN" altLang="en-US" sz="4400" dirty="0">
                <a:solidFill>
                  <a:srgbClr val="FF0000"/>
                </a:solidFill>
              </a:rPr>
              <a:t>小
高</a:t>
            </a:r>
            <a:r>
              <a:rPr lang="en-US" altLang="zh-CN" sz="4400" dirty="0">
                <a:solidFill>
                  <a:srgbClr val="FF0000"/>
                </a:solidFill>
              </a:rPr>
              <a:t>/</a:t>
            </a:r>
            <a:r>
              <a:rPr lang="zh-CN" altLang="en-US" sz="4400" dirty="0">
                <a:solidFill>
                  <a:srgbClr val="FF0000"/>
                </a:solidFill>
              </a:rPr>
              <a:t>低
強</a:t>
            </a:r>
            <a:r>
              <a:rPr lang="en-US" altLang="zh-CN" sz="4400" dirty="0">
                <a:solidFill>
                  <a:srgbClr val="FF0000"/>
                </a:solidFill>
              </a:rPr>
              <a:t>/</a:t>
            </a:r>
            <a:r>
              <a:rPr lang="zh-CN" altLang="en-US" sz="4400" dirty="0">
                <a:solidFill>
                  <a:srgbClr val="FF0000"/>
                </a:solidFill>
              </a:rPr>
              <a:t>弱
豐富</a:t>
            </a:r>
            <a:endParaRPr lang="en-US" altLang="zh-CN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4400" dirty="0">
                <a:solidFill>
                  <a:srgbClr val="FF0000"/>
                </a:solidFill>
              </a:rPr>
              <a:t>單一</a:t>
            </a:r>
            <a:endParaRPr lang="en-US" sz="44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D5F9A3-50F9-8B4D-918D-DA9007488D7F}"/>
              </a:ext>
            </a:extLst>
          </p:cNvPr>
          <p:cNvCxnSpPr/>
          <p:nvPr/>
        </p:nvCxnSpPr>
        <p:spPr>
          <a:xfrm>
            <a:off x="2560320" y="653143"/>
            <a:ext cx="2847703" cy="431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3389AB-88AC-9541-A540-76C9FB134B53}"/>
              </a:ext>
            </a:extLst>
          </p:cNvPr>
          <p:cNvCxnSpPr>
            <a:cxnSpLocks/>
          </p:cNvCxnSpPr>
          <p:nvPr/>
        </p:nvCxnSpPr>
        <p:spPr>
          <a:xfrm>
            <a:off x="2555965" y="1728002"/>
            <a:ext cx="2886849" cy="15356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951795B-27B3-EE4A-AD33-64F0ECD1DFC8}"/>
              </a:ext>
            </a:extLst>
          </p:cNvPr>
          <p:cNvCxnSpPr>
            <a:cxnSpLocks/>
          </p:cNvCxnSpPr>
          <p:nvPr/>
        </p:nvCxnSpPr>
        <p:spPr>
          <a:xfrm flipV="1">
            <a:off x="2555965" y="2233749"/>
            <a:ext cx="2995749" cy="621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D2809E7-548D-234B-8C9E-EF72135CF787}"/>
              </a:ext>
            </a:extLst>
          </p:cNvPr>
          <p:cNvCxnSpPr>
            <a:cxnSpLocks/>
          </p:cNvCxnSpPr>
          <p:nvPr/>
        </p:nvCxnSpPr>
        <p:spPr>
          <a:xfrm>
            <a:off x="2555965" y="2854877"/>
            <a:ext cx="2886849" cy="408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E132E53-A980-364E-AF31-0BCF40EB7861}"/>
              </a:ext>
            </a:extLst>
          </p:cNvPr>
          <p:cNvCxnSpPr>
            <a:cxnSpLocks/>
          </p:cNvCxnSpPr>
          <p:nvPr/>
        </p:nvCxnSpPr>
        <p:spPr>
          <a:xfrm>
            <a:off x="2555964" y="3998198"/>
            <a:ext cx="2886850" cy="317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811E9FB-D588-F547-9626-3119A4003CE5}"/>
              </a:ext>
            </a:extLst>
          </p:cNvPr>
          <p:cNvCxnSpPr>
            <a:cxnSpLocks/>
          </p:cNvCxnSpPr>
          <p:nvPr/>
        </p:nvCxnSpPr>
        <p:spPr>
          <a:xfrm>
            <a:off x="2555963" y="5099825"/>
            <a:ext cx="2886851" cy="198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0749247-7108-E546-883B-27DC814DCEAE}"/>
              </a:ext>
            </a:extLst>
          </p:cNvPr>
          <p:cNvCxnSpPr>
            <a:cxnSpLocks/>
          </p:cNvCxnSpPr>
          <p:nvPr/>
        </p:nvCxnSpPr>
        <p:spPr>
          <a:xfrm>
            <a:off x="2555961" y="6372728"/>
            <a:ext cx="28477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C77DB9-A052-BA43-BD9E-2DB2C1C59B88}"/>
              </a:ext>
            </a:extLst>
          </p:cNvPr>
          <p:cNvCxnSpPr>
            <a:cxnSpLocks/>
          </p:cNvCxnSpPr>
          <p:nvPr/>
        </p:nvCxnSpPr>
        <p:spPr>
          <a:xfrm flipV="1">
            <a:off x="2595107" y="1010529"/>
            <a:ext cx="2847707" cy="4096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88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C67F2-8A36-A04D-A2C0-09CB3A08C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通常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C8267-17E1-164E-A7E7-50C35BE00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352713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每周的一對一輔導開始的時候，老師</a:t>
            </a:r>
            <a:r>
              <a:rPr lang="zh-CN" altLang="en-US" dirty="0">
                <a:solidFill>
                  <a:srgbClr val="FF0000"/>
                </a:solidFill>
              </a:rPr>
              <a:t>通常</a:t>
            </a:r>
            <a:r>
              <a:rPr lang="zh-CN" altLang="en-US" dirty="0"/>
              <a:t>會問「你有什麼問題嗎？」
每天下課以後，我</a:t>
            </a:r>
            <a:r>
              <a:rPr lang="zh-CN" altLang="en-US" dirty="0">
                <a:solidFill>
                  <a:srgbClr val="FF0000"/>
                </a:solidFill>
              </a:rPr>
              <a:t>通常</a:t>
            </a:r>
            <a:r>
              <a:rPr lang="zh-CN" altLang="en-US" dirty="0"/>
              <a:t>會說「謝謝老師！」
上中文課的時候，我們</a:t>
            </a:r>
            <a:r>
              <a:rPr lang="zh-CN" altLang="en-US" dirty="0">
                <a:solidFill>
                  <a:srgbClr val="FF0000"/>
                </a:solidFill>
              </a:rPr>
              <a:t>通常</a:t>
            </a:r>
            <a:r>
              <a:rPr lang="zh-CN" altLang="en-US" dirty="0"/>
              <a:t>會花一些時間來讀課文。
高考</a:t>
            </a:r>
            <a:r>
              <a:rPr lang="zh-CN" altLang="en-US" dirty="0">
                <a:solidFill>
                  <a:srgbClr val="FF0000"/>
                </a:solidFill>
              </a:rPr>
              <a:t>通常</a:t>
            </a:r>
            <a:r>
              <a:rPr lang="zh-CN" altLang="en-US" dirty="0"/>
              <a:t>在六月舉行。</a:t>
            </a:r>
            <a:endParaRPr lang="en-US" altLang="zh-CN" dirty="0"/>
          </a:p>
          <a:p>
            <a:r>
              <a:rPr lang="zh-CN" altLang="en-US" dirty="0">
                <a:solidFill>
                  <a:srgbClr val="00B050"/>
                </a:solidFill>
              </a:rPr>
              <a:t>通常   一般</a:t>
            </a:r>
            <a:r>
              <a:rPr lang="zh-CN" altLang="en-US" dirty="0">
                <a:solidFill>
                  <a:srgbClr val="FF0000"/>
                </a:solidFill>
              </a:rPr>
              <a:t>   </a:t>
            </a:r>
            <a:r>
              <a:rPr lang="zh-CN" altLang="en-US" dirty="0">
                <a:solidFill>
                  <a:srgbClr val="7030A0"/>
                </a:solidFill>
              </a:rPr>
              <a:t>常常</a:t>
            </a:r>
            <a:endParaRPr lang="en-US" altLang="zh-CN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2BAE95-8ECB-4840-877F-EB1151BDE790}"/>
              </a:ext>
            </a:extLst>
          </p:cNvPr>
          <p:cNvSpPr txBox="1"/>
          <p:nvPr/>
        </p:nvSpPr>
        <p:spPr>
          <a:xfrm>
            <a:off x="1257772" y="6069222"/>
            <a:ext cx="148829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regularity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83E086-A7AE-FF4A-970C-CD708FA5AC9E}"/>
              </a:ext>
            </a:extLst>
          </p:cNvPr>
          <p:cNvSpPr txBox="1"/>
          <p:nvPr/>
        </p:nvSpPr>
        <p:spPr>
          <a:xfrm>
            <a:off x="3182983" y="6069222"/>
            <a:ext cx="154439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frequency</a:t>
            </a:r>
          </a:p>
        </p:txBody>
      </p:sp>
    </p:spTree>
    <p:extLst>
      <p:ext uri="{BB962C8B-B14F-4D97-AF65-F5344CB8AC3E}">
        <p14:creationId xmlns:p14="http://schemas.microsoft.com/office/powerpoint/2010/main" val="105246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70DDD-E953-5E45-8BDF-0022D83EE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高考</a:t>
            </a:r>
            <a:r>
              <a:rPr lang="zh-TW" altLang="en-US" dirty="0"/>
              <a:t>     試卷     成績     滿分    分數線     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7BB8FE-F271-4448-ABE4-0A191BF37E72}"/>
              </a:ext>
            </a:extLst>
          </p:cNvPr>
          <p:cNvSpPr txBox="1"/>
          <p:nvPr/>
        </p:nvSpPr>
        <p:spPr>
          <a:xfrm>
            <a:off x="5278582" y="2105891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先带读生词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，然后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，出一张图片，请学生说一个词。也可根据图片用生词提问。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520991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D6F6D-D83C-1045-AF8E-9E9244789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1413"/>
            <a:ext cx="10515600" cy="5222084"/>
          </a:xfrm>
        </p:spPr>
        <p:txBody>
          <a:bodyPr>
            <a:normAutofit/>
          </a:bodyPr>
          <a:lstStyle/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上中文課的時候我</a:t>
            </a:r>
            <a:r>
              <a:rPr lang="en-US" altLang="zh-CN" dirty="0"/>
              <a:t>____</a:t>
            </a:r>
            <a:r>
              <a:rPr lang="zh-CN" altLang="en-US" dirty="0"/>
              <a:t>不說英文。
我上個月</a:t>
            </a:r>
            <a:r>
              <a:rPr lang="en-US" altLang="zh-CN" dirty="0"/>
              <a:t>____</a:t>
            </a:r>
            <a:r>
              <a:rPr lang="zh-CN" altLang="en-US" dirty="0"/>
              <a:t>去跑步。
每到週末我</a:t>
            </a:r>
            <a:r>
              <a:rPr lang="en-US" altLang="zh-CN" dirty="0"/>
              <a:t>____</a:t>
            </a:r>
            <a:r>
              <a:rPr lang="zh-CN" altLang="en-US" dirty="0"/>
              <a:t>會去跑步。
重點大學的錄取分數線</a:t>
            </a:r>
            <a:r>
              <a:rPr lang="en-US" altLang="zh-CN" dirty="0"/>
              <a:t>_____</a:t>
            </a:r>
            <a:r>
              <a:rPr lang="zh-CN" altLang="en-US" dirty="0"/>
              <a:t>會高於普通大學。
我每次感冒</a:t>
            </a:r>
            <a:r>
              <a:rPr lang="en-US" altLang="zh-CN" dirty="0"/>
              <a:t>____</a:t>
            </a:r>
            <a:r>
              <a:rPr lang="zh-CN" altLang="en-US" dirty="0"/>
              <a:t>一個星期左右就會好。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66D069-6B92-1840-83C4-FE1652A54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4503"/>
            <a:ext cx="4471797" cy="135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511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4B4AF-FC88-5C49-B5BB-9E25A278B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25196"/>
            <a:ext cx="10515600" cy="882907"/>
          </a:xfrm>
        </p:spPr>
        <p:txBody>
          <a:bodyPr>
            <a:normAutofit/>
          </a:bodyPr>
          <a:lstStyle/>
          <a:p>
            <a:r>
              <a:rPr lang="en-US" dirty="0" err="1"/>
              <a:t>高考</a:t>
            </a:r>
            <a:r>
              <a:rPr lang="zh-TW" altLang="en-US" dirty="0"/>
              <a:t>     試卷     成績     滿分    分數線   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4773F-204D-394D-8FA1-4D3CEDF97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8" y="1108841"/>
            <a:ext cx="11564983" cy="5659982"/>
          </a:xfrm>
        </p:spPr>
        <p:txBody>
          <a:bodyPr>
            <a:normAutofit/>
          </a:bodyPr>
          <a:lstStyle/>
          <a:p>
            <a:pPr marL="403225" indent="-403225">
              <a:buFont typeface="+mj-lt"/>
              <a:buAutoNum type="arabicPeriod"/>
            </a:pPr>
            <a:r>
              <a:rPr lang="en-US" dirty="0" err="1"/>
              <a:t>這個學期</a:t>
            </a:r>
            <a:r>
              <a:rPr lang="zh-TW" altLang="en-US" dirty="0"/>
              <a:t>，你哪一門課的</a:t>
            </a:r>
            <a:r>
              <a:rPr lang="en-US" altLang="zh-CN" dirty="0"/>
              <a:t>____</a:t>
            </a:r>
            <a:r>
              <a:rPr lang="zh-TW" altLang="en-US" dirty="0"/>
              <a:t>最好？</a:t>
            </a:r>
            <a:endParaRPr lang="en-US" altLang="zh-TW" dirty="0"/>
          </a:p>
          <a:p>
            <a:pPr marL="403225" indent="-403225">
              <a:buFont typeface="+mj-lt"/>
              <a:buAutoNum type="arabicPeriod"/>
            </a:pPr>
            <a:r>
              <a:rPr lang="en-US" dirty="0" err="1"/>
              <a:t>口語考試的</a:t>
            </a:r>
            <a:r>
              <a:rPr lang="en-US" altLang="zh-CN" dirty="0"/>
              <a:t>____</a:t>
            </a:r>
            <a:r>
              <a:rPr lang="zh-TW" altLang="en-US" dirty="0"/>
              <a:t> </a:t>
            </a:r>
            <a:r>
              <a:rPr lang="zh-CN" altLang="en-US" dirty="0"/>
              <a:t>是</a:t>
            </a:r>
            <a:r>
              <a:rPr lang="en-US" altLang="zh-TW" dirty="0"/>
              <a:t>10</a:t>
            </a:r>
            <a:r>
              <a:rPr lang="zh-TW" altLang="en-US" dirty="0"/>
              <a:t>分，我得了</a:t>
            </a:r>
            <a:r>
              <a:rPr lang="en-US" altLang="zh-TW" dirty="0"/>
              <a:t>8.5</a:t>
            </a:r>
            <a:r>
              <a:rPr lang="zh-TW" altLang="en-US" dirty="0"/>
              <a:t>分。</a:t>
            </a:r>
            <a:endParaRPr lang="en-US" altLang="zh-TW" dirty="0"/>
          </a:p>
          <a:p>
            <a:pPr marL="403225" indent="-403225">
              <a:buFont typeface="+mj-lt"/>
              <a:buAutoNum type="arabicPeriod"/>
            </a:pPr>
            <a:r>
              <a:rPr lang="zh-TW" altLang="en-US" dirty="0"/>
              <a:t>在中國，如果一個學生想上大學，就必須參加</a:t>
            </a:r>
            <a:r>
              <a:rPr lang="en-US" altLang="zh-CN" dirty="0"/>
              <a:t>____</a:t>
            </a:r>
            <a:r>
              <a:rPr lang="zh-TW" altLang="en-US" dirty="0"/>
              <a:t>。</a:t>
            </a:r>
            <a:endParaRPr lang="en-US" altLang="zh-TW" dirty="0"/>
          </a:p>
          <a:p>
            <a:pPr marL="403225" indent="-403225">
              <a:buFont typeface="+mj-lt"/>
              <a:buAutoNum type="arabicPeriod"/>
            </a:pPr>
            <a:r>
              <a:rPr lang="zh-CN" altLang="en-US" dirty="0"/>
              <a:t>今年高考四川的文科一本</a:t>
            </a:r>
            <a:r>
              <a:rPr lang="en-US" altLang="zh-CN" dirty="0"/>
              <a:t>____</a:t>
            </a:r>
            <a:r>
              <a:rPr lang="zh-CN" altLang="en-US" dirty="0"/>
              <a:t>是</a:t>
            </a:r>
            <a:r>
              <a:rPr lang="en-US" altLang="zh-CN" dirty="0"/>
              <a:t>541</a:t>
            </a:r>
            <a:r>
              <a:rPr lang="zh-CN" altLang="en-US" dirty="0"/>
              <a:t>分，理科一本</a:t>
            </a:r>
            <a:r>
              <a:rPr lang="en-US" altLang="zh-CN" dirty="0"/>
              <a:t>____</a:t>
            </a:r>
            <a:r>
              <a:rPr lang="zh-CN" altLang="en-US" dirty="0"/>
              <a:t>是</a:t>
            </a:r>
            <a:r>
              <a:rPr lang="en-US" altLang="zh-CN" dirty="0"/>
              <a:t>521</a:t>
            </a:r>
            <a:r>
              <a:rPr lang="zh-CN" altLang="en-US" dirty="0"/>
              <a:t>分。</a:t>
            </a:r>
            <a:endParaRPr lang="en-US" altLang="zh-TW" dirty="0"/>
          </a:p>
          <a:p>
            <a:pPr marL="403225" indent="-403225">
              <a:buFont typeface="+mj-lt"/>
              <a:buAutoNum type="arabicPeriod"/>
            </a:pPr>
            <a:r>
              <a:rPr lang="en-US" altLang="zh-CN" dirty="0"/>
              <a:t>____</a:t>
            </a:r>
            <a:r>
              <a:rPr lang="zh-CN" altLang="en-US" dirty="0"/>
              <a:t>上有</a:t>
            </a:r>
            <a:r>
              <a:rPr lang="en-US" altLang="zh-TW" dirty="0"/>
              <a:t>10</a:t>
            </a:r>
            <a:r>
              <a:rPr lang="zh-TW" altLang="en-US" dirty="0"/>
              <a:t> </a:t>
            </a:r>
            <a:r>
              <a:rPr lang="zh-CN" altLang="en-US" dirty="0"/>
              <a:t>道題</a:t>
            </a:r>
            <a:r>
              <a:rPr lang="zh-TW" altLang="en-US" dirty="0"/>
              <a:t>，可是我答得很慢</a:t>
            </a:r>
            <a:r>
              <a:rPr lang="zh-CN" altLang="en-US" dirty="0"/>
              <a:t>，我</a:t>
            </a:r>
            <a:r>
              <a:rPr lang="zh-TW" altLang="en-US" dirty="0"/>
              <a:t>只回答了</a:t>
            </a:r>
            <a:r>
              <a:rPr lang="en-US" altLang="zh-TW" dirty="0"/>
              <a:t>5</a:t>
            </a:r>
            <a:r>
              <a:rPr lang="zh-TW" altLang="en-US" dirty="0"/>
              <a:t>道。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61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E6A8E-DBFD-C444-85C3-A7B13F24A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53333"/>
            <a:ext cx="11728554" cy="882907"/>
          </a:xfrm>
        </p:spPr>
        <p:txBody>
          <a:bodyPr>
            <a:normAutofit/>
          </a:bodyPr>
          <a:lstStyle/>
          <a:p>
            <a:r>
              <a:rPr lang="en-US" dirty="0" err="1"/>
              <a:t>高考</a:t>
            </a:r>
            <a:r>
              <a:rPr lang="zh-TW" altLang="en-US" dirty="0"/>
              <a:t>     試卷     成績   </a:t>
            </a:r>
            <a:r>
              <a:rPr lang="zh-CN" altLang="en-US" dirty="0"/>
              <a:t> </a:t>
            </a:r>
            <a:r>
              <a:rPr lang="zh-TW" altLang="en-US" dirty="0"/>
              <a:t> 滿分   </a:t>
            </a:r>
            <a:r>
              <a:rPr lang="zh-CN" altLang="en-US" dirty="0"/>
              <a:t> </a:t>
            </a:r>
            <a:r>
              <a:rPr lang="zh-TW" altLang="en-US" dirty="0"/>
              <a:t> 分數線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AC48D-D389-6349-A9E1-1928E4A8B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54666"/>
            <a:ext cx="11086129" cy="5666221"/>
          </a:xfrm>
        </p:spPr>
        <p:txBody>
          <a:bodyPr>
            <a:normAutofit/>
          </a:bodyPr>
          <a:lstStyle/>
          <a:p>
            <a:pPr marL="514350" indent="-742950">
              <a:spcBef>
                <a:spcPts val="0"/>
              </a:spcBef>
              <a:buFont typeface="+mj-lt"/>
              <a:buAutoNum type="arabicPeriod"/>
            </a:pPr>
            <a:r>
              <a:rPr lang="en-US" dirty="0" err="1"/>
              <a:t>你這個學期哪一門課</a:t>
            </a:r>
            <a:r>
              <a:rPr lang="en-US" dirty="0" err="1">
                <a:solidFill>
                  <a:srgbClr val="FF0000"/>
                </a:solidFill>
              </a:rPr>
              <a:t>成績</a:t>
            </a:r>
            <a:r>
              <a:rPr lang="en-US" dirty="0" err="1"/>
              <a:t>最好</a:t>
            </a:r>
            <a:r>
              <a:rPr lang="zh-TW" altLang="en-US" dirty="0"/>
              <a:t>？哪一</a:t>
            </a:r>
            <a:r>
              <a:rPr lang="en-US" dirty="0" err="1"/>
              <a:t>門課</a:t>
            </a:r>
            <a:r>
              <a:rPr lang="zh-TW" altLang="en-US" dirty="0">
                <a:solidFill>
                  <a:srgbClr val="FF0000"/>
                </a:solidFill>
              </a:rPr>
              <a:t>成績</a:t>
            </a:r>
            <a:r>
              <a:rPr lang="zh-TW" altLang="en-US" dirty="0"/>
              <a:t>最差？</a:t>
            </a:r>
            <a:endParaRPr lang="en-US" altLang="zh-TW" dirty="0"/>
          </a:p>
          <a:p>
            <a:pPr marL="514350" indent="-742950">
              <a:spcBef>
                <a:spcPts val="0"/>
              </a:spcBef>
              <a:buFont typeface="+mj-lt"/>
              <a:buAutoNum type="arabicPeriod"/>
            </a:pPr>
            <a:r>
              <a:rPr lang="zh-TW" altLang="en-US" dirty="0"/>
              <a:t>在中國，高考的時候會考語文、數學和英語，你知道這三門考試的</a:t>
            </a:r>
            <a:r>
              <a:rPr lang="zh-TW" altLang="en-US" dirty="0">
                <a:solidFill>
                  <a:srgbClr val="FF0000"/>
                </a:solidFill>
              </a:rPr>
              <a:t>滿分</a:t>
            </a:r>
            <a:r>
              <a:rPr lang="zh-TW" altLang="en-US" dirty="0"/>
              <a:t>是多少嗎？</a:t>
            </a:r>
            <a:endParaRPr lang="en-US" altLang="zh-TW" dirty="0"/>
          </a:p>
          <a:p>
            <a:pPr marL="514350" indent="-742950">
              <a:spcBef>
                <a:spcPts val="0"/>
              </a:spcBef>
              <a:buFont typeface="+mj-lt"/>
              <a:buAutoNum type="arabicPeriod"/>
            </a:pPr>
            <a:r>
              <a:rPr lang="zh-TW" altLang="en-US" dirty="0"/>
              <a:t>期中考試的時候哪一門課的</a:t>
            </a:r>
            <a:r>
              <a:rPr lang="zh-TW" altLang="en-US" dirty="0">
                <a:solidFill>
                  <a:srgbClr val="FF0000"/>
                </a:solidFill>
              </a:rPr>
              <a:t>試卷</a:t>
            </a:r>
            <a:r>
              <a:rPr lang="zh-TW" altLang="en-US" dirty="0"/>
              <a:t>最難？</a:t>
            </a:r>
            <a:endParaRPr lang="en-US" altLang="zh-TW" dirty="0"/>
          </a:p>
          <a:p>
            <a:pPr marL="514350" indent="-742950">
              <a:spcBef>
                <a:spcPts val="0"/>
              </a:spcBef>
              <a:buFont typeface="+mj-lt"/>
              <a:buAutoNum type="arabicPeriod"/>
            </a:pPr>
            <a:r>
              <a:rPr lang="zh-TW" altLang="en-US" dirty="0"/>
              <a:t>如果一個學生想上科羅拉多大學，那麼他的</a:t>
            </a:r>
            <a:r>
              <a:rPr lang="en-US" altLang="zh-TW" dirty="0"/>
              <a:t>SAT</a:t>
            </a:r>
            <a:r>
              <a:rPr lang="zh-TW" altLang="en-US" dirty="0">
                <a:solidFill>
                  <a:srgbClr val="FF0000"/>
                </a:solidFill>
              </a:rPr>
              <a:t>成績</a:t>
            </a:r>
            <a:r>
              <a:rPr lang="zh-TW" altLang="en-US" dirty="0"/>
              <a:t>應該達到多少？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40395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C68E9-0751-1A4B-995E-32FD20AB6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錄取</a:t>
            </a:r>
            <a:r>
              <a:rPr lang="zh-CN" altLang="en-US" dirty="0"/>
              <a:t>         </a:t>
            </a:r>
            <a:r>
              <a:rPr lang="en-US" dirty="0"/>
              <a:t>⋯</a:t>
            </a:r>
            <a:r>
              <a:rPr lang="en-US" dirty="0" err="1"/>
              <a:t>被</a:t>
            </a:r>
            <a:r>
              <a:rPr lang="en-US" dirty="0"/>
              <a:t>⋯</a:t>
            </a:r>
            <a:r>
              <a:rPr lang="zh-CN" altLang="en-US" dirty="0"/>
              <a:t>錄取了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C6403-755E-184A-9A8A-20B79F36A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45" y="1082506"/>
            <a:ext cx="5242884" cy="2007616"/>
          </a:xfrm>
        </p:spPr>
        <p:txBody>
          <a:bodyPr>
            <a:normAutofit/>
          </a:bodyPr>
          <a:lstStyle/>
          <a:p>
            <a:r>
              <a:rPr lang="en-US" dirty="0" err="1"/>
              <a:t>他被哪個大學</a:t>
            </a:r>
            <a:r>
              <a:rPr lang="zh-CN" altLang="en-US" dirty="0"/>
              <a:t>錄取了</a:t>
            </a:r>
            <a:r>
              <a:rPr lang="zh-TW" altLang="en-US" dirty="0"/>
              <a:t>？</a:t>
            </a:r>
            <a:endParaRPr lang="en-US" altLang="zh-TW" dirty="0"/>
          </a:p>
          <a:p>
            <a:r>
              <a:rPr lang="en-US" dirty="0" err="1"/>
              <a:t>他被哪家公司</a:t>
            </a:r>
            <a:r>
              <a:rPr lang="zh-CN" altLang="en-US" dirty="0"/>
              <a:t>錄取了</a:t>
            </a:r>
            <a:r>
              <a:rPr lang="zh-TW" altLang="en-US" dirty="0"/>
              <a:t>？</a:t>
            </a:r>
            <a:endParaRPr lang="en-US" dirty="0"/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7D04F9-742C-A64D-AF87-A40C21FB8639}"/>
              </a:ext>
            </a:extLst>
          </p:cNvPr>
          <p:cNvSpPr txBox="1"/>
          <p:nvPr/>
        </p:nvSpPr>
        <p:spPr>
          <a:xfrm>
            <a:off x="6513058" y="1308244"/>
            <a:ext cx="1980029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KaiTi" panose="02010609060101010101" pitchFamily="49" charset="-122"/>
                <a:ea typeface="KaiTi" panose="02010609060101010101" pitchFamily="49" charset="-122"/>
              </a:rPr>
              <a:t>錄取通知書</a:t>
            </a:r>
            <a:endParaRPr 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52E226-7871-3B4D-A885-5BBC7EC4D461}"/>
              </a:ext>
            </a:extLst>
          </p:cNvPr>
          <p:cNvSpPr txBox="1"/>
          <p:nvPr/>
        </p:nvSpPr>
        <p:spPr>
          <a:xfrm>
            <a:off x="970325" y="3429000"/>
            <a:ext cx="354676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先带读生词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此处插入学生拿着大学录取通知书的相关图片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，出一张图片，请学生说一个词。也可根据图片用生词提问。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9218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F8189-A511-6E41-B095-EE65B03CB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招生</a:t>
            </a:r>
            <a:r>
              <a:rPr lang="zh-CN" altLang="en-US" dirty="0"/>
              <a:t>       </a:t>
            </a:r>
            <a:r>
              <a:rPr lang="zh-TW" altLang="en-US" dirty="0"/>
              <a:t>根據       選拔 </a:t>
            </a:r>
            <a:r>
              <a:rPr lang="zh-CN" altLang="en-US" dirty="0"/>
              <a:t>      举行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775B439-0DA9-EA4A-80D6-E426375E073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03288" y="1087276"/>
            <a:ext cx="10515600" cy="5665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7525" indent="-517525">
              <a:buFont typeface="+mj-lt"/>
              <a:buAutoNum type="arabicPeriod"/>
            </a:pPr>
            <a:r>
              <a:rPr lang="en-US" altLang="zh-CN" dirty="0"/>
              <a:t>SAT</a:t>
            </a:r>
            <a:r>
              <a:rPr lang="zh-CN" altLang="en-US" dirty="0"/>
              <a:t>考試每年什麼時候</a:t>
            </a:r>
            <a:r>
              <a:rPr lang="zh-CN" altLang="en-US" dirty="0">
                <a:solidFill>
                  <a:srgbClr val="FF0000"/>
                </a:solidFill>
              </a:rPr>
              <a:t>舉行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中國的高考在每年的什麼時候</a:t>
            </a:r>
            <a:r>
              <a:rPr lang="zh-CN" altLang="en-US" dirty="0">
                <a:solidFill>
                  <a:srgbClr val="FF0000"/>
                </a:solidFill>
              </a:rPr>
              <a:t>舉行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en-US" altLang="zh-CN" dirty="0"/>
              <a:t>A</a:t>
            </a:r>
            <a:r>
              <a:rPr lang="zh-TW" altLang="en-US" dirty="0"/>
              <a:t>：</a:t>
            </a:r>
            <a:r>
              <a:rPr lang="zh-CN" altLang="en-US" dirty="0"/>
              <a:t>中國學生怎麼決定自己要去哪所大學</a:t>
            </a:r>
            <a:r>
              <a:rPr lang="zh-TW" altLang="en-US" dirty="0"/>
              <a:t>？</a:t>
            </a:r>
            <a:endParaRPr lang="en-US" altLang="zh-TW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  </a:t>
            </a:r>
            <a:r>
              <a:rPr lang="en-US" altLang="zh-TW" dirty="0"/>
              <a:t>B</a:t>
            </a:r>
            <a:r>
              <a:rPr lang="zh-TW" altLang="en-US" dirty="0"/>
              <a:t>：</a:t>
            </a:r>
            <a:r>
              <a:rPr lang="en-US" altLang="zh-CN" dirty="0"/>
              <a:t>___</a:t>
            </a:r>
            <a:r>
              <a:rPr lang="zh-TW" altLang="en-US" dirty="0"/>
              <a:t>高考的成績來決定。美國的學生呢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  </a:t>
            </a:r>
            <a:r>
              <a:rPr lang="en-US" altLang="zh-CN" dirty="0"/>
              <a:t>A</a:t>
            </a:r>
            <a:r>
              <a:rPr lang="zh-CN" altLang="en-US" dirty="0"/>
              <a:t>：</a:t>
            </a:r>
            <a:r>
              <a:rPr lang="en-US" altLang="zh-CN" dirty="0"/>
              <a:t>……</a:t>
            </a:r>
          </a:p>
          <a:p>
            <a:pPr marL="517525" indent="-517525">
              <a:buFont typeface="+mj-lt"/>
              <a:buAutoNum type="arabicPeriod"/>
            </a:pPr>
            <a:r>
              <a:rPr lang="en-US" dirty="0" err="1"/>
              <a:t>科羅拉多大學</a:t>
            </a:r>
            <a:r>
              <a:rPr lang="en-US" dirty="0" err="1">
                <a:solidFill>
                  <a:srgbClr val="FF0000"/>
                </a:solidFill>
              </a:rPr>
              <a:t>招生</a:t>
            </a:r>
            <a:r>
              <a:rPr lang="en-US" dirty="0" err="1"/>
              <a:t>的時候</a:t>
            </a:r>
            <a:r>
              <a:rPr lang="en-US" dirty="0" err="1">
                <a:solidFill>
                  <a:srgbClr val="FF0000"/>
                </a:solidFill>
              </a:rPr>
              <a:t>根據</a:t>
            </a:r>
            <a:r>
              <a:rPr lang="en-US" dirty="0" err="1"/>
              <a:t>什麼標準</a:t>
            </a:r>
            <a:r>
              <a:rPr lang="en-US" dirty="0" err="1">
                <a:solidFill>
                  <a:srgbClr val="FF0000"/>
                </a:solidFill>
              </a:rPr>
              <a:t>選拔</a:t>
            </a:r>
            <a:r>
              <a:rPr lang="en-US" dirty="0" err="1"/>
              <a:t>學生</a:t>
            </a:r>
            <a:r>
              <a:rPr lang="zh-CN" altLang="en-US" dirty="0"/>
              <a:t>？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3729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013A4-09AD-814A-B579-9E00D596F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6233"/>
            <a:ext cx="12365502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全稱</a:t>
            </a:r>
            <a:r>
              <a:rPr lang="zh-CN" altLang="en-US" dirty="0"/>
              <a:t> </a:t>
            </a:r>
            <a:r>
              <a:rPr lang="en-US" altLang="zh-CN" sz="3200" dirty="0"/>
              <a:t>+full</a:t>
            </a:r>
            <a:r>
              <a:rPr lang="zh-CN" altLang="en-US" sz="3200" dirty="0"/>
              <a:t> </a:t>
            </a:r>
            <a:r>
              <a:rPr lang="en-US" altLang="zh-CN" sz="3200" dirty="0"/>
              <a:t>name</a:t>
            </a:r>
            <a:r>
              <a:rPr lang="zh-TW" altLang="en-US" sz="3200" dirty="0"/>
              <a:t>  </a:t>
            </a:r>
            <a:r>
              <a:rPr lang="zh-CN" altLang="en-US" sz="3200" dirty="0"/>
              <a:t>  </a:t>
            </a:r>
            <a:r>
              <a:rPr lang="zh-TW" altLang="en-US" sz="3200" dirty="0"/>
              <a:t>  </a:t>
            </a:r>
            <a:r>
              <a:rPr lang="zh-TW" altLang="en-US" dirty="0"/>
              <a:t>簡稱</a:t>
            </a:r>
            <a:r>
              <a:rPr lang="zh-CN" altLang="en-US" dirty="0"/>
              <a:t> </a:t>
            </a:r>
            <a:r>
              <a:rPr lang="en-US" altLang="zh-CN" sz="3200" dirty="0"/>
              <a:t>+abbreviation</a:t>
            </a:r>
            <a:r>
              <a:rPr lang="zh-TW" altLang="en-US" sz="3200" dirty="0"/>
              <a:t>     </a:t>
            </a:r>
            <a:r>
              <a:rPr lang="zh-CN" altLang="en-US" sz="3200" dirty="0"/>
              <a:t> </a:t>
            </a:r>
            <a:r>
              <a:rPr lang="zh-TW" altLang="en-US" dirty="0"/>
              <a:t>合稱</a:t>
            </a:r>
            <a:r>
              <a:rPr lang="en-US" altLang="zh-CN" sz="3200" dirty="0"/>
              <a:t>(</a:t>
            </a:r>
            <a:r>
              <a:rPr lang="en-US" altLang="zh-TW" sz="3200" dirty="0"/>
              <a:t>collectively</a:t>
            </a:r>
            <a:r>
              <a:rPr lang="zh-CN" altLang="en-US" sz="3200" dirty="0"/>
              <a:t> </a:t>
            </a:r>
            <a:r>
              <a:rPr lang="en-US" altLang="zh-CN" sz="3200" dirty="0"/>
              <a:t>referred</a:t>
            </a:r>
            <a:r>
              <a:rPr lang="zh-CN" altLang="en-US" sz="3200" dirty="0"/>
              <a:t> </a:t>
            </a:r>
            <a:r>
              <a:rPr lang="en-US" altLang="zh-CN" sz="3200" dirty="0"/>
              <a:t>to</a:t>
            </a:r>
            <a:r>
              <a:rPr lang="zh-CN" altLang="en-US" sz="3200" dirty="0"/>
              <a:t> </a:t>
            </a:r>
            <a:r>
              <a:rPr lang="en-US" altLang="zh-CN" sz="3200" dirty="0"/>
              <a:t>as)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FFD58-A009-764B-BA32-1659AC7D1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11" y="1059140"/>
            <a:ext cx="11634079" cy="5622627"/>
          </a:xfrm>
        </p:spPr>
        <p:txBody>
          <a:bodyPr>
            <a:normAutofit fontScale="92500" lnSpcReduction="10000"/>
          </a:bodyPr>
          <a:lstStyle/>
          <a:p>
            <a:pPr marL="517525" indent="-517525">
              <a:buFont typeface="+mj-lt"/>
              <a:buAutoNum type="arabicPeriod"/>
            </a:pPr>
            <a:r>
              <a:rPr lang="en-US" dirty="0"/>
              <a:t>SAT</a:t>
            </a:r>
            <a:r>
              <a:rPr lang="zh-CN" altLang="en-US" dirty="0"/>
              <a:t>的 </a:t>
            </a:r>
            <a:r>
              <a:rPr lang="en-US" altLang="zh-CN" dirty="0"/>
              <a:t>___</a:t>
            </a:r>
            <a:r>
              <a:rPr lang="zh-CN" altLang="en-US" dirty="0"/>
              <a:t>是</a:t>
            </a:r>
            <a:r>
              <a:rPr lang="en-US" dirty="0"/>
              <a:t>Scholastic Assessment Test，</a:t>
            </a:r>
            <a:r>
              <a:rPr lang="zh-CN" altLang="en-US" dirty="0"/>
              <a:t>翻譯成中文是「學術能力評估測試」。</a:t>
            </a:r>
            <a:endParaRPr lang="en-US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高考的</a:t>
            </a:r>
            <a:r>
              <a:rPr lang="en-US" altLang="zh-CN" dirty="0"/>
              <a:t>___</a:t>
            </a:r>
            <a:r>
              <a:rPr lang="zh-CN" altLang="en-US" dirty="0"/>
              <a:t>是「普通高等學校招生全國統一考試」。</a:t>
            </a:r>
            <a:endParaRPr lang="en-US" dirty="0"/>
          </a:p>
          <a:p>
            <a:pPr marL="517525" indent="-517525">
              <a:buFont typeface="+mj-lt"/>
              <a:buAutoNum type="arabicPeriod"/>
            </a:pPr>
            <a:r>
              <a:rPr lang="en-US" dirty="0" err="1"/>
              <a:t>科州的</a:t>
            </a:r>
            <a:r>
              <a:rPr lang="en-US" altLang="zh-CN" dirty="0"/>
              <a:t> ___</a:t>
            </a:r>
            <a:r>
              <a:rPr lang="zh-CN" altLang="en-US" dirty="0"/>
              <a:t>是</a:t>
            </a:r>
            <a:r>
              <a:rPr lang="en-US" dirty="0" err="1"/>
              <a:t>科羅拉多州</a:t>
            </a:r>
            <a:r>
              <a:rPr lang="zh-CN" altLang="en-US" dirty="0"/>
              <a:t>。</a:t>
            </a:r>
            <a:endParaRPr lang="en-US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德克薩斯州</a:t>
            </a:r>
            <a:r>
              <a:rPr lang="en-US" dirty="0" err="1"/>
              <a:t>的</a:t>
            </a:r>
            <a:r>
              <a:rPr lang="en-US" altLang="zh-CN" dirty="0"/>
              <a:t>___</a:t>
            </a:r>
            <a:r>
              <a:rPr lang="zh-CN" altLang="en-US" dirty="0"/>
              <a:t>是</a:t>
            </a:r>
            <a:r>
              <a:rPr lang="en-US" dirty="0" err="1"/>
              <a:t>德州</a:t>
            </a:r>
            <a:r>
              <a:rPr lang="zh-CN" altLang="en-US" dirty="0"/>
              <a:t>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川菜、湘菜、粵菜、閩菜、蘇菜、浙菜、徽菜和魯菜， </a:t>
            </a:r>
            <a:r>
              <a:rPr lang="en-US" altLang="zh-CN" dirty="0"/>
              <a:t>___</a:t>
            </a:r>
            <a:r>
              <a:rPr lang="zh-CN" altLang="en-US" dirty="0"/>
              <a:t>「八大菜系」。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F87D23-868B-C840-A04E-CC32FA9FAD33}"/>
              </a:ext>
            </a:extLst>
          </p:cNvPr>
          <p:cNvSpPr txBox="1"/>
          <p:nvPr/>
        </p:nvSpPr>
        <p:spPr>
          <a:xfrm>
            <a:off x="919151" y="4023360"/>
            <a:ext cx="170476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/>
              <a:t>dé</a:t>
            </a:r>
            <a:r>
              <a:rPr lang="zh-CN" altLang="en-US" sz="2600" dirty="0"/>
              <a:t> </a:t>
            </a:r>
            <a:r>
              <a:rPr lang="en-US" altLang="zh-CN" sz="2600" dirty="0" err="1"/>
              <a:t>kè</a:t>
            </a:r>
            <a:r>
              <a:rPr lang="zh-CN" altLang="en-US" sz="2600" dirty="0"/>
              <a:t>  </a:t>
            </a:r>
            <a:r>
              <a:rPr lang="en-US" altLang="zh-CN" sz="2600" dirty="0" err="1"/>
              <a:t>sà</a:t>
            </a:r>
            <a:r>
              <a:rPr lang="zh-CN" altLang="en-US" sz="2600" dirty="0"/>
              <a:t>  </a:t>
            </a:r>
            <a:r>
              <a:rPr lang="en-US" altLang="zh-CN" sz="2600" dirty="0" err="1"/>
              <a:t>sī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269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F05C1-D9ED-C54A-9F2D-449DF2486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世界</a:t>
            </a:r>
            <a:r>
              <a:rPr lang="zh-TW" altLang="en-US" dirty="0"/>
              <a:t>    </a:t>
            </a:r>
            <a:r>
              <a:rPr lang="zh-CN" altLang="en-US" dirty="0"/>
              <a:t> </a:t>
            </a:r>
            <a:r>
              <a:rPr lang="zh-TW" altLang="en-US" dirty="0"/>
              <a:t>規模      人數     人口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533BE-E7D0-FD4E-B8DB-EC622CEB5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11488712" cy="5561121"/>
          </a:xfrm>
        </p:spPr>
        <p:txBody>
          <a:bodyPr>
            <a:noAutofit/>
          </a:bodyPr>
          <a:lstStyle/>
          <a:p>
            <a:r>
              <a:rPr lang="en-US" sz="3400" dirty="0" err="1"/>
              <a:t>我們班的學生</a:t>
            </a:r>
            <a:r>
              <a:rPr lang="en-US" sz="3400" dirty="0" err="1">
                <a:solidFill>
                  <a:srgbClr val="FF0000"/>
                </a:solidFill>
              </a:rPr>
              <a:t>人數</a:t>
            </a:r>
            <a:r>
              <a:rPr lang="en-US" sz="3400" dirty="0" err="1"/>
              <a:t>是多少</a:t>
            </a:r>
            <a:r>
              <a:rPr lang="zh-CN" altLang="en-US" sz="3400" dirty="0"/>
              <a:t>？</a:t>
            </a:r>
            <a:endParaRPr lang="en-US" altLang="zh-CN" sz="3400" dirty="0"/>
          </a:p>
          <a:p>
            <a:r>
              <a:rPr lang="en-US" sz="3400" dirty="0" err="1"/>
              <a:t>美國的</a:t>
            </a:r>
            <a:r>
              <a:rPr lang="en-US" sz="3400" dirty="0" err="1">
                <a:solidFill>
                  <a:srgbClr val="FF0000"/>
                </a:solidFill>
              </a:rPr>
              <a:t>人口總數</a:t>
            </a:r>
            <a:r>
              <a:rPr lang="en-US" sz="3400" dirty="0" err="1"/>
              <a:t>是多少</a:t>
            </a:r>
            <a:r>
              <a:rPr lang="zh-CN" altLang="en-US" sz="3400" dirty="0"/>
              <a:t>？</a:t>
            </a:r>
            <a:endParaRPr lang="en-US" altLang="zh-CN" sz="3400" dirty="0"/>
          </a:p>
          <a:p>
            <a:r>
              <a:rPr lang="zh-CN" altLang="en-US" sz="3400" dirty="0"/>
              <a:t>全</a:t>
            </a:r>
            <a:r>
              <a:rPr lang="zh-CN" altLang="en-US" sz="3400" dirty="0">
                <a:solidFill>
                  <a:srgbClr val="FF0000"/>
                </a:solidFill>
              </a:rPr>
              <a:t>世界</a:t>
            </a:r>
            <a:r>
              <a:rPr lang="zh-CN" altLang="en-US" sz="3400" dirty="0"/>
              <a:t>哪個國家的</a:t>
            </a:r>
            <a:r>
              <a:rPr lang="zh-CN" altLang="en-US" sz="3400" dirty="0">
                <a:solidFill>
                  <a:srgbClr val="FF0000"/>
                </a:solidFill>
              </a:rPr>
              <a:t>人口</a:t>
            </a:r>
            <a:r>
              <a:rPr lang="zh-CN" altLang="en-US" sz="3400" dirty="0"/>
              <a:t>最多？</a:t>
            </a:r>
            <a:endParaRPr lang="en-US" altLang="zh-CN" sz="3400" dirty="0"/>
          </a:p>
          <a:p>
            <a:r>
              <a:rPr lang="en-US" altLang="zh-CN" sz="3400" dirty="0"/>
              <a:t>A:</a:t>
            </a:r>
            <a:r>
              <a:rPr lang="zh-CN" altLang="en-US" sz="3400" dirty="0"/>
              <a:t> 聽說你家開公司？</a:t>
            </a:r>
            <a:r>
              <a:rPr lang="en-US" altLang="zh-CN" sz="3400" dirty="0"/>
              <a:t>B:</a:t>
            </a:r>
            <a:r>
              <a:rPr lang="zh-CN" altLang="en-US" sz="3400" dirty="0"/>
              <a:t> 是，不過</a:t>
            </a:r>
            <a:r>
              <a:rPr lang="en-US" altLang="zh-CN" sz="3400" dirty="0"/>
              <a:t>___</a:t>
            </a:r>
            <a:r>
              <a:rPr lang="zh-CN" altLang="en-US" sz="3400" dirty="0"/>
              <a:t>不大，就是個小公司。</a:t>
            </a:r>
            <a:endParaRPr lang="en-US" altLang="zh-CN" sz="3400" dirty="0"/>
          </a:p>
          <a:p>
            <a:r>
              <a:rPr lang="zh-CN" altLang="en-US" sz="3400" dirty="0"/>
              <a:t>今年學校的</a:t>
            </a:r>
            <a:r>
              <a:rPr lang="zh-CN" altLang="en-US" sz="3400" dirty="0">
                <a:solidFill>
                  <a:srgbClr val="FF0000"/>
                </a:solidFill>
              </a:rPr>
              <a:t>招生</a:t>
            </a:r>
            <a:r>
              <a:rPr lang="en-US" altLang="zh-CN" sz="3400" dirty="0"/>
              <a:t>___</a:t>
            </a:r>
            <a:r>
              <a:rPr lang="zh-CN" altLang="en-US" sz="3400" dirty="0"/>
              <a:t>擴大了，以前每年</a:t>
            </a:r>
            <a:r>
              <a:rPr lang="zh-CN" altLang="en-US" sz="3400" dirty="0">
                <a:solidFill>
                  <a:srgbClr val="FF0000"/>
                </a:solidFill>
              </a:rPr>
              <a:t>招</a:t>
            </a:r>
            <a:r>
              <a:rPr lang="zh-CN" altLang="en-US" sz="3400" dirty="0"/>
              <a:t>大概</a:t>
            </a:r>
            <a:r>
              <a:rPr lang="en-US" altLang="zh-CN" sz="3400" dirty="0"/>
              <a:t>2000</a:t>
            </a:r>
            <a:r>
              <a:rPr lang="zh-CN" altLang="en-US" sz="3400" dirty="0"/>
              <a:t>個</a:t>
            </a:r>
            <a:r>
              <a:rPr lang="zh-CN" altLang="en-US" sz="3400" dirty="0">
                <a:solidFill>
                  <a:srgbClr val="FF0000"/>
                </a:solidFill>
              </a:rPr>
              <a:t>學生</a:t>
            </a:r>
            <a:r>
              <a:rPr lang="zh-CN" altLang="en-US" sz="3400" dirty="0"/>
              <a:t>，今年計劃</a:t>
            </a:r>
            <a:r>
              <a:rPr lang="zh-CN" altLang="en-US" sz="3400" dirty="0">
                <a:solidFill>
                  <a:srgbClr val="FF0000"/>
                </a:solidFill>
              </a:rPr>
              <a:t>招</a:t>
            </a:r>
            <a:r>
              <a:rPr lang="en-US" altLang="zh-CN" sz="3400" dirty="0"/>
              <a:t>3500</a:t>
            </a:r>
            <a:r>
              <a:rPr lang="zh-CN" altLang="en-US" sz="3400" dirty="0"/>
              <a:t>個。</a:t>
            </a:r>
            <a:endParaRPr lang="en-US" altLang="zh-CN" sz="3400" dirty="0"/>
          </a:p>
          <a:p>
            <a:endParaRPr lang="en-US" sz="3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CAA17C-5F47-DA49-8044-8722C720BAD4}"/>
              </a:ext>
            </a:extLst>
          </p:cNvPr>
          <p:cNvSpPr txBox="1"/>
          <p:nvPr/>
        </p:nvSpPr>
        <p:spPr>
          <a:xfrm>
            <a:off x="4473526" y="5353954"/>
            <a:ext cx="529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kuò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2E803-5E3F-FD49-8B04-8E6F5D42AAE3}"/>
              </a:ext>
            </a:extLst>
          </p:cNvPr>
          <p:cNvSpPr txBox="1"/>
          <p:nvPr/>
        </p:nvSpPr>
        <p:spPr>
          <a:xfrm>
            <a:off x="2841674" y="1933213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zǒng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49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0C35D-6C5D-8E44-822D-D731F645A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488712" cy="882907"/>
          </a:xfrm>
        </p:spPr>
        <p:txBody>
          <a:bodyPr>
            <a:normAutofit/>
          </a:bodyPr>
          <a:lstStyle/>
          <a:p>
            <a:r>
              <a:rPr lang="en-US" dirty="0" err="1"/>
              <a:t>世界</a:t>
            </a:r>
            <a:r>
              <a:rPr lang="zh-CN" altLang="en-US" dirty="0"/>
              <a:t>   </a:t>
            </a:r>
            <a:r>
              <a:rPr lang="zh-TW" altLang="en-US" dirty="0"/>
              <a:t> </a:t>
            </a:r>
            <a:r>
              <a:rPr lang="zh-CN" altLang="en-US" dirty="0"/>
              <a:t> 改變      </a:t>
            </a:r>
            <a:r>
              <a:rPr lang="zh-TW" altLang="en-US" dirty="0"/>
              <a:t>公平   </a:t>
            </a:r>
            <a:r>
              <a:rPr lang="zh-CN" altLang="en-US" dirty="0"/>
              <a:t> </a:t>
            </a:r>
            <a:r>
              <a:rPr lang="zh-TW" altLang="en-US" dirty="0"/>
              <a:t> 必須</a:t>
            </a:r>
            <a:r>
              <a:rPr lang="zh-CN" altLang="en-US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063BC-FA34-0B4C-899F-C54D112FB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227952"/>
            <a:ext cx="11488712" cy="5630047"/>
          </a:xfrm>
        </p:spPr>
        <p:txBody>
          <a:bodyPr>
            <a:normAutofit/>
          </a:bodyPr>
          <a:lstStyle/>
          <a:p>
            <a:pPr marL="517525" indent="-517525">
              <a:buFont typeface="+mj-lt"/>
              <a:buAutoNum type="arabicPeriod"/>
            </a:pPr>
            <a:r>
              <a:rPr lang="en-US" dirty="0" err="1"/>
              <a:t>老師</a:t>
            </a:r>
            <a:r>
              <a:rPr lang="zh-CN" altLang="en-US" dirty="0"/>
              <a:t>：「</a:t>
            </a:r>
            <a:r>
              <a:rPr lang="en-US" dirty="0" err="1"/>
              <a:t>為了高考時取得一個好成績</a:t>
            </a:r>
            <a:r>
              <a:rPr lang="zh-CN" altLang="en-US" dirty="0"/>
              <a:t>，大家</a:t>
            </a:r>
            <a:r>
              <a:rPr lang="en-US" altLang="zh-CN" dirty="0"/>
              <a:t>___</a:t>
            </a:r>
            <a:r>
              <a:rPr lang="zh-CN" altLang="en-US" dirty="0"/>
              <a:t>從高一就開始</a:t>
            </a:r>
            <a:r>
              <a:rPr lang="zh-CN" altLang="en-US"/>
              <a:t>努力！」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這次考試非常不</a:t>
            </a:r>
            <a:r>
              <a:rPr lang="en-US" altLang="zh-CN" dirty="0"/>
              <a:t>____</a:t>
            </a:r>
            <a:r>
              <a:rPr lang="zh-CN" altLang="en-US" dirty="0"/>
              <a:t>，因為有一些學生在考試以前就知道了試題。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很多人小時候想</a:t>
            </a:r>
            <a:r>
              <a:rPr lang="en-US" altLang="zh-CN" dirty="0"/>
              <a:t>___</a:t>
            </a:r>
            <a:r>
              <a:rPr lang="zh-CN" altLang="en-US" dirty="0"/>
              <a:t>世界，長大後卻只想不被</a:t>
            </a:r>
            <a:r>
              <a:rPr lang="en-US" altLang="zh-CN" dirty="0"/>
              <a:t>___</a:t>
            </a:r>
            <a:r>
              <a:rPr lang="zh-CN" altLang="en-US" dirty="0"/>
              <a:t>改變。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1989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291</TotalTime>
  <Words>1266</Words>
  <Application>Microsoft Macintosh PowerPoint</Application>
  <PresentationFormat>Widescreen</PresentationFormat>
  <Paragraphs>146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第五課 高考</vt:lpstr>
      <vt:lpstr>高考     試卷     成績     滿分    分數線     </vt:lpstr>
      <vt:lpstr>高考     試卷     成績     滿分    分數線     </vt:lpstr>
      <vt:lpstr>高考     試卷     成績     滿分     分數線</vt:lpstr>
      <vt:lpstr>錄取         ⋯被⋯錄取了</vt:lpstr>
      <vt:lpstr>招生       根據       選拔       举行</vt:lpstr>
      <vt:lpstr>全稱 +full name      簡稱 +abbreviation      合稱(collectively referred to as)</vt:lpstr>
      <vt:lpstr>世界     規模      人數     人口</vt:lpstr>
      <vt:lpstr>世界     改變      公平     必須 </vt:lpstr>
      <vt:lpstr>舉行    必須    根據    世界     規模    全稱</vt:lpstr>
      <vt:lpstr>高考       成績       分數線        錄取分數線</vt:lpstr>
      <vt:lpstr>…能力</vt:lpstr>
      <vt:lpstr>PowerPoint Presentation</vt:lpstr>
      <vt:lpstr>壓力       能力       難度      內容</vt:lpstr>
      <vt:lpstr>請用每組的三個詞說一個完整的句子：</vt:lpstr>
      <vt:lpstr>古代       現代      目前     曾經</vt:lpstr>
      <vt:lpstr>鍛煉      形容      回憶 n. &amp; v.       可想而知</vt:lpstr>
      <vt:lpstr>PowerPoint Presentation</vt:lpstr>
      <vt:lpstr>通常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第五课 高考</dc:title>
  <dc:creator>Runqing Qi</dc:creator>
  <cp:lastModifiedBy>Runqing Qi</cp:lastModifiedBy>
  <cp:revision>8</cp:revision>
  <dcterms:created xsi:type="dcterms:W3CDTF">2023-11-08T18:54:46Z</dcterms:created>
  <dcterms:modified xsi:type="dcterms:W3CDTF">2023-12-02T22:17:21Z</dcterms:modified>
</cp:coreProperties>
</file>