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57" r:id="rId2"/>
    <p:sldId id="260" r:id="rId3"/>
    <p:sldId id="264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62" r:id="rId18"/>
    <p:sldId id="282" r:id="rId19"/>
    <p:sldId id="285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62"/>
    <p:restoredTop sz="94693"/>
  </p:normalViewPr>
  <p:slideViewPr>
    <p:cSldViewPr snapToGrid="0" snapToObjects="1">
      <p:cViewPr varScale="1">
        <p:scale>
          <a:sx n="76" d="100"/>
          <a:sy n="76" d="100"/>
        </p:scale>
        <p:origin x="208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B9F605-661F-BB43-925D-BF3C8DF0061F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7A238-9C24-0C4C-982E-59342CCC4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67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</a:t>
            </a:r>
            <a:r>
              <a:rPr lang="zh-TW" altLang="en-US" dirty="0"/>
              <a:t> </a:t>
            </a:r>
            <a:r>
              <a:rPr lang="en-US" altLang="zh-TW" dirty="0"/>
              <a:t>arts</a:t>
            </a:r>
            <a:r>
              <a:rPr lang="zh-CN" altLang="en-US" dirty="0"/>
              <a:t>； </a:t>
            </a:r>
            <a:r>
              <a:rPr lang="en-US" altLang="zh-CN" dirty="0"/>
              <a:t>science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574B43-4CF8-8242-90A6-DEB5AACD40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2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574B43-4CF8-8242-90A6-DEB5AACD40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1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16698-77B8-5943-B0C3-B223328DB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第五课</a:t>
            </a:r>
            <a:r>
              <a:rPr lang="zh-CN" altLang="en-US" dirty="0"/>
              <a:t> 高考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9F9BBA-45DE-AA46-BDD1-74A0AE2B5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492C5-D910-A44D-ACC1-7A87FA52E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举行      必须     根据     世界     规模    全称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E066-CD25-2148-8BF0-0402F830F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43707"/>
          </a:xfrm>
        </p:spPr>
        <p:txBody>
          <a:bodyPr>
            <a:normAutofit fontScale="92500"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SAT </a:t>
            </a:r>
            <a:r>
              <a:rPr lang="zh-CN" altLang="en-US" dirty="0"/>
              <a:t>考试的</a:t>
            </a:r>
            <a:r>
              <a:rPr lang="zh-CN" altLang="en-US" dirty="0">
                <a:solidFill>
                  <a:srgbClr val="FF0000"/>
                </a:solidFill>
              </a:rPr>
              <a:t>全称</a:t>
            </a:r>
            <a:r>
              <a:rPr lang="zh-CN" altLang="en-US" dirty="0"/>
              <a:t>是什么？
</a:t>
            </a:r>
            <a:r>
              <a:rPr lang="en-US" altLang="zh-CN" dirty="0"/>
              <a:t>SAT </a:t>
            </a:r>
            <a:r>
              <a:rPr lang="zh-CN" altLang="en-US" dirty="0"/>
              <a:t>考试每年</a:t>
            </a:r>
            <a:r>
              <a:rPr lang="zh-CN" altLang="en-US" dirty="0">
                <a:solidFill>
                  <a:srgbClr val="FF0000"/>
                </a:solidFill>
              </a:rPr>
              <a:t>举行</a:t>
            </a:r>
            <a:r>
              <a:rPr lang="zh-CN" altLang="en-US" dirty="0"/>
              <a:t>几次？ 在什么时候</a:t>
            </a:r>
            <a:r>
              <a:rPr lang="zh-CN" altLang="en-US" dirty="0">
                <a:solidFill>
                  <a:srgbClr val="FF0000"/>
                </a:solidFill>
              </a:rPr>
              <a:t>举行</a:t>
            </a:r>
            <a:r>
              <a:rPr lang="zh-CN" altLang="en-US" dirty="0"/>
              <a:t>？
</a:t>
            </a:r>
            <a:r>
              <a:rPr lang="en-US" altLang="zh-CN" dirty="0"/>
              <a:t>SAT </a:t>
            </a:r>
            <a:r>
              <a:rPr lang="zh-CN" altLang="en-US" dirty="0"/>
              <a:t>考试和中国的高考哪一个</a:t>
            </a:r>
            <a:r>
              <a:rPr lang="zh-CN" altLang="en-US" dirty="0">
                <a:solidFill>
                  <a:srgbClr val="FF0000"/>
                </a:solidFill>
              </a:rPr>
              <a:t>规模</a:t>
            </a:r>
            <a:r>
              <a:rPr lang="zh-CN" altLang="en-US" dirty="0"/>
              <a:t>更大？
世界上</a:t>
            </a:r>
            <a:r>
              <a:rPr lang="zh-CN" altLang="en-US" dirty="0">
                <a:solidFill>
                  <a:srgbClr val="FF0000"/>
                </a:solidFill>
              </a:rPr>
              <a:t>规模</a:t>
            </a:r>
            <a:r>
              <a:rPr lang="zh-CN" altLang="en-US" dirty="0"/>
              <a:t>最大的考试是什么考试？
科罗拉多大学</a:t>
            </a:r>
            <a:r>
              <a:rPr lang="zh-CN" altLang="en-US" dirty="0">
                <a:solidFill>
                  <a:srgbClr val="FF0000"/>
                </a:solidFill>
              </a:rPr>
              <a:t>根据</a:t>
            </a:r>
            <a:r>
              <a:rPr lang="zh-CN" altLang="en-US" dirty="0"/>
              <a:t>什么来</a:t>
            </a:r>
            <a:r>
              <a:rPr lang="zh-CN" altLang="en-US" dirty="0">
                <a:solidFill>
                  <a:srgbClr val="FF0000"/>
                </a:solidFill>
              </a:rPr>
              <a:t>招生</a:t>
            </a:r>
            <a:r>
              <a:rPr lang="zh-CN" altLang="en-US" dirty="0"/>
              <a:t>？
在美国，如果一个人想上大学，他</a:t>
            </a:r>
            <a:r>
              <a:rPr lang="en-US" altLang="zh-CN" dirty="0"/>
              <a:t>/</a:t>
            </a:r>
            <a:r>
              <a:rPr lang="zh-CN" altLang="en-US" dirty="0"/>
              <a:t>她</a:t>
            </a:r>
            <a:r>
              <a:rPr lang="zh-CN" altLang="en-US" dirty="0">
                <a:solidFill>
                  <a:srgbClr val="FF0000"/>
                </a:solidFill>
              </a:rPr>
              <a:t>必须</a:t>
            </a:r>
            <a:r>
              <a:rPr lang="zh-CN" altLang="en-US" dirty="0"/>
              <a:t>要做什么？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8417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65408-8A2F-8044-BBD8-0549F9A7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高考     成绩     分数线      录取分数线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D18BC-2A2A-8D40-84B9-1573F5C0D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78" y="1106637"/>
            <a:ext cx="11846121" cy="5437854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美国有高考吗？
你的</a:t>
            </a:r>
            <a:r>
              <a:rPr lang="en-US" dirty="0"/>
              <a:t>SAT/ACT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怎么样？
科罗拉多大学招国际学生的时候托福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的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录取分数线</a:t>
            </a:r>
            <a:r>
              <a:rPr lang="zh-CN" altLang="en-US" dirty="0"/>
              <a:t>是多少？
</a:t>
            </a:r>
            <a:r>
              <a:rPr lang="en-US" altLang="zh-CN" dirty="0"/>
              <a:t>4.</a:t>
            </a:r>
            <a:r>
              <a:rPr lang="zh-CN" altLang="en-US" dirty="0"/>
              <a:t> 关于中国的高考，你有什么问题？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AE05DD-6821-CC49-A195-4698B4FB8280}"/>
              </a:ext>
            </a:extLst>
          </p:cNvPr>
          <p:cNvSpPr txBox="1"/>
          <p:nvPr/>
        </p:nvSpPr>
        <p:spPr>
          <a:xfrm>
            <a:off x="815879" y="482709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guān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FF6405-37E6-054C-98A4-D1C98D2DD93F}"/>
              </a:ext>
            </a:extLst>
          </p:cNvPr>
          <p:cNvSpPr txBox="1"/>
          <p:nvPr/>
        </p:nvSpPr>
        <p:spPr>
          <a:xfrm>
            <a:off x="955728" y="5626510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about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75C187-969C-F943-84F1-A19A81A8DA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183" y="2440297"/>
            <a:ext cx="2211939" cy="349573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BD3AAB-6407-A64D-BF32-26EB2106417C}"/>
              </a:ext>
            </a:extLst>
          </p:cNvPr>
          <p:cNvSpPr txBox="1"/>
          <p:nvPr/>
        </p:nvSpPr>
        <p:spPr>
          <a:xfrm>
            <a:off x="7510174" y="3680087"/>
            <a:ext cx="758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TOEFL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691AAC-7A7A-FA4C-B1F6-EDA0D7428966}"/>
              </a:ext>
            </a:extLst>
          </p:cNvPr>
          <p:cNvSpPr txBox="1"/>
          <p:nvPr/>
        </p:nvSpPr>
        <p:spPr>
          <a:xfrm>
            <a:off x="7366482" y="2939211"/>
            <a:ext cx="909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tuō</a:t>
            </a:r>
            <a:r>
              <a:rPr lang="zh-CN" altLang="en-US" dirty="0"/>
              <a:t>    </a:t>
            </a:r>
            <a:r>
              <a:rPr lang="en-US" altLang="zh-CN" dirty="0" err="1"/>
              <a:t>fú</a:t>
            </a:r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953B0A3-C476-D949-9120-5E3E0CBF2330}"/>
              </a:ext>
            </a:extLst>
          </p:cNvPr>
          <p:cNvSpPr/>
          <p:nvPr/>
        </p:nvSpPr>
        <p:spPr>
          <a:xfrm>
            <a:off x="9634183" y="2755856"/>
            <a:ext cx="1900320" cy="4485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1DE2095-543C-9148-BB32-9F143D486980}"/>
              </a:ext>
            </a:extLst>
          </p:cNvPr>
          <p:cNvSpPr/>
          <p:nvPr/>
        </p:nvSpPr>
        <p:spPr>
          <a:xfrm>
            <a:off x="9560466" y="4627651"/>
            <a:ext cx="1900320" cy="4485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3C36EF-F7E2-BC45-B098-26CE56168D1B}"/>
              </a:ext>
            </a:extLst>
          </p:cNvPr>
          <p:cNvSpPr txBox="1"/>
          <p:nvPr/>
        </p:nvSpPr>
        <p:spPr>
          <a:xfrm>
            <a:off x="4402183" y="2939211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37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 animBg="1"/>
      <p:bldP spid="1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3C988-910A-B942-8C26-BD6591A9B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43" y="129304"/>
            <a:ext cx="10515600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能力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07C83-BC11-3B45-A3D3-02975CBC1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554" y="957972"/>
            <a:ext cx="3084941" cy="5770724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工作能力
学习能力
抗压能力
创新能力
合作能力
应变能力
社交能力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8A6FCB-6894-8F43-861D-09F3BF063763}"/>
              </a:ext>
            </a:extLst>
          </p:cNvPr>
          <p:cNvSpPr txBox="1">
            <a:spLocks/>
          </p:cNvSpPr>
          <p:nvPr/>
        </p:nvSpPr>
        <p:spPr>
          <a:xfrm>
            <a:off x="5556356" y="285905"/>
            <a:ext cx="6392090" cy="520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1638" indent="-4016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我觉得我的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能力比较强，</a:t>
            </a:r>
            <a:r>
              <a:rPr lang="en-US" altLang="zh-CN" dirty="0">
                <a:solidFill>
                  <a:srgbClr val="7030A0"/>
                </a:solidFill>
              </a:rPr>
              <a:t>__</a:t>
            </a:r>
            <a:r>
              <a:rPr lang="zh-CN" altLang="en-US" dirty="0">
                <a:solidFill>
                  <a:srgbClr val="7030A0"/>
                </a:solidFill>
              </a:rPr>
              <a:t>能力比较弱。
我的专业需要很强的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能力。
我最想提高我的</a:t>
            </a:r>
            <a:r>
              <a:rPr lang="en-US" altLang="zh-CN" dirty="0">
                <a:solidFill>
                  <a:srgbClr val="7030A0"/>
                </a:solidFill>
              </a:rPr>
              <a:t>___</a:t>
            </a:r>
            <a:r>
              <a:rPr lang="zh-CN" altLang="en-US" dirty="0">
                <a:solidFill>
                  <a:srgbClr val="7030A0"/>
                </a:solidFill>
              </a:rPr>
              <a:t>能力，因为</a:t>
            </a:r>
            <a:r>
              <a:rPr lang="en-US" altLang="zh-CN" dirty="0">
                <a:solidFill>
                  <a:srgbClr val="7030A0"/>
                </a:solidFill>
              </a:rPr>
              <a:t>......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511337-CECC-A443-A1BF-AAE4C5C6FEF4}"/>
              </a:ext>
            </a:extLst>
          </p:cNvPr>
          <p:cNvSpPr txBox="1"/>
          <p:nvPr/>
        </p:nvSpPr>
        <p:spPr>
          <a:xfrm>
            <a:off x="2414373" y="1145261"/>
            <a:ext cx="60372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Times" pitchFamily="2" charset="0"/>
              </a:rPr>
              <a:t>working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study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to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resist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stress</a:t>
            </a:r>
            <a:endParaRPr lang="en-US" sz="2600" dirty="0">
              <a:latin typeface="Times" pitchFamily="2" charset="0"/>
            </a:endParaRP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innovative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capacity</a:t>
            </a:r>
            <a:endParaRPr lang="en-US" sz="2600" dirty="0">
              <a:latin typeface="Times" pitchFamily="2" charset="0"/>
            </a:endParaRP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of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working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with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others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/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sz="2600" dirty="0">
                <a:latin typeface="Times" pitchFamily="2" charset="0"/>
              </a:rPr>
              <a:t>c</a:t>
            </a:r>
            <a:r>
              <a:rPr lang="en-US" altLang="zh-CN" sz="2600" dirty="0">
                <a:latin typeface="Times" pitchFamily="2" charset="0"/>
              </a:rPr>
              <a:t>o</a:t>
            </a:r>
            <a:r>
              <a:rPr lang="en-US" sz="2600" dirty="0">
                <a:latin typeface="Times" pitchFamily="2" charset="0"/>
              </a:rPr>
              <a:t>llaborative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capacity</a:t>
            </a:r>
            <a:endParaRPr lang="en-US" sz="2600" dirty="0">
              <a:latin typeface="Times" pitchFamily="2" charset="0"/>
            </a:endParaRPr>
          </a:p>
          <a:p>
            <a:endParaRPr lang="en-US" sz="2600" dirty="0">
              <a:latin typeface="Times" pitchFamily="2" charset="0"/>
            </a:endParaRPr>
          </a:p>
          <a:p>
            <a:r>
              <a:rPr lang="en-US" sz="2600" dirty="0">
                <a:latin typeface="Times" pitchFamily="2" charset="0"/>
              </a:rPr>
              <a:t>ability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in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handling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unexpected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situations</a:t>
            </a:r>
          </a:p>
          <a:p>
            <a:endParaRPr lang="en-US" altLang="zh-CN" sz="2600" dirty="0">
              <a:latin typeface="Times" pitchFamily="2" charset="0"/>
            </a:endParaRPr>
          </a:p>
          <a:p>
            <a:r>
              <a:rPr lang="en-US" altLang="zh-CN" sz="2600" dirty="0">
                <a:latin typeface="Times" pitchFamily="2" charset="0"/>
              </a:rPr>
              <a:t>social</a:t>
            </a:r>
            <a:r>
              <a:rPr lang="zh-CN" altLang="en-US" sz="2600" dirty="0">
                <a:latin typeface="Times" pitchFamily="2" charset="0"/>
              </a:rPr>
              <a:t> </a:t>
            </a:r>
            <a:r>
              <a:rPr lang="en-US" altLang="zh-CN" sz="2600" dirty="0">
                <a:latin typeface="Times" pitchFamily="2" charset="0"/>
              </a:rPr>
              <a:t>ability</a:t>
            </a:r>
          </a:p>
        </p:txBody>
      </p:sp>
    </p:spTree>
    <p:extLst>
      <p:ext uri="{BB962C8B-B14F-4D97-AF65-F5344CB8AC3E}">
        <p14:creationId xmlns:p14="http://schemas.microsoft.com/office/powerpoint/2010/main" val="294941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09ED4-F294-1F49-9B60-A1A4EDD00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9027" y="878904"/>
            <a:ext cx="3293946" cy="4644725"/>
          </a:xfrm>
        </p:spPr>
        <p:txBody>
          <a:bodyPr/>
          <a:lstStyle/>
          <a:p>
            <a:r>
              <a:rPr lang="zh-CN" altLang="en-US" sz="4000" dirty="0"/>
              <a:t>难度
压力
能力
内容</a:t>
            </a:r>
            <a:endParaRPr lang="en-US" sz="4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5F0899-BB8B-7A46-96EC-345B7973908E}"/>
              </a:ext>
            </a:extLst>
          </p:cNvPr>
          <p:cNvSpPr txBox="1">
            <a:spLocks/>
          </p:cNvSpPr>
          <p:nvPr/>
        </p:nvSpPr>
        <p:spPr>
          <a:xfrm>
            <a:off x="8464446" y="878904"/>
            <a:ext cx="5257800" cy="4644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000" dirty="0">
                <a:solidFill>
                  <a:srgbClr val="7030A0"/>
                </a:solidFill>
              </a:rPr>
              <a:t>大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小
强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弱
丰富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单一
高</a:t>
            </a:r>
            <a:r>
              <a:rPr lang="en-US" altLang="zh-CN" sz="4000" dirty="0">
                <a:solidFill>
                  <a:srgbClr val="7030A0"/>
                </a:solidFill>
              </a:rPr>
              <a:t>/</a:t>
            </a:r>
            <a:r>
              <a:rPr lang="zh-CN" altLang="en-US" sz="4000" dirty="0">
                <a:solidFill>
                  <a:srgbClr val="7030A0"/>
                </a:solidFill>
              </a:rPr>
              <a:t>低</a:t>
            </a:r>
            <a:endParaRPr lang="en-US" sz="40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924AF-B843-2C48-A699-1BE3EAED2F66}"/>
              </a:ext>
            </a:extLst>
          </p:cNvPr>
          <p:cNvSpPr txBox="1"/>
          <p:nvPr/>
        </p:nvSpPr>
        <p:spPr>
          <a:xfrm>
            <a:off x="1538851" y="1031965"/>
            <a:ext cx="2749471" cy="27180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没有压力
没什么压力
很轻松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C837AC-DE3B-B240-8226-E80B7915ED39}"/>
              </a:ext>
            </a:extLst>
          </p:cNvPr>
          <p:cNvSpPr txBox="1"/>
          <p:nvPr/>
        </p:nvSpPr>
        <p:spPr>
          <a:xfrm>
            <a:off x="8464446" y="184186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qiáng</a:t>
            </a:r>
            <a:r>
              <a:rPr lang="zh-CN" altLang="en-US" dirty="0"/>
              <a:t>    </a:t>
            </a:r>
            <a:r>
              <a:rPr lang="en-US" altLang="zh-CN" dirty="0" err="1"/>
              <a:t>ruò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C1C22A-E972-F945-8D12-F6C9681E2393}"/>
              </a:ext>
            </a:extLst>
          </p:cNvPr>
          <p:cNvSpPr txBox="1"/>
          <p:nvPr/>
        </p:nvSpPr>
        <p:spPr>
          <a:xfrm>
            <a:off x="50328" y="5979096"/>
            <a:ext cx="565411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问答练习</a:t>
            </a:r>
            <a:r>
              <a:rPr lang="zh-CN" altLang="en-US" sz="1600" dirty="0"/>
              <a:t>：</a:t>
            </a:r>
            <a:r>
              <a:rPr lang="en-US" sz="1600" dirty="0" err="1"/>
              <a:t>你</a:t>
            </a:r>
            <a:r>
              <a:rPr lang="en-US" altLang="zh-CN" sz="1600" dirty="0"/>
              <a:t>(</a:t>
            </a:r>
            <a:r>
              <a:rPr lang="zh-CN" altLang="en-US" sz="1600" dirty="0"/>
              <a:t>父母</a:t>
            </a:r>
            <a:r>
              <a:rPr lang="en-US" altLang="zh-CN" sz="1600" dirty="0"/>
              <a:t>)</a:t>
            </a:r>
            <a:r>
              <a:rPr lang="en-US" sz="1600" dirty="0" err="1"/>
              <a:t>最近压力大吗</a:t>
            </a:r>
            <a:r>
              <a:rPr lang="zh-CN" altLang="en-US" sz="1600" dirty="0"/>
              <a:t>？</a:t>
            </a:r>
            <a:endParaRPr lang="en-US" altLang="zh-CN" sz="1600" dirty="0"/>
          </a:p>
          <a:p>
            <a:r>
              <a:rPr lang="zh-CN" altLang="en-US" sz="1600" dirty="0"/>
              <a:t>你的</a:t>
            </a:r>
            <a:r>
              <a:rPr lang="en-US" altLang="zh-CN" sz="1600" dirty="0"/>
              <a:t>(</a:t>
            </a:r>
            <a:r>
              <a:rPr lang="zh-CN" altLang="en-US" sz="1600" dirty="0"/>
              <a:t>兄弟姐妹</a:t>
            </a:r>
            <a:r>
              <a:rPr lang="en-US" altLang="zh-CN" sz="1600" dirty="0"/>
              <a:t>)</a:t>
            </a:r>
            <a:r>
              <a:rPr lang="zh-CN" altLang="en-US" sz="1600" dirty="0"/>
              <a:t>学习</a:t>
            </a:r>
            <a:r>
              <a:rPr lang="en-US" altLang="zh-CN" sz="1600" dirty="0"/>
              <a:t>/</a:t>
            </a:r>
            <a:r>
              <a:rPr lang="zh-CN" altLang="en-US" sz="1600" dirty="0"/>
              <a:t>工作</a:t>
            </a:r>
            <a:r>
              <a:rPr lang="en-US" altLang="zh-CN" sz="1600" dirty="0"/>
              <a:t>/</a:t>
            </a:r>
            <a:r>
              <a:rPr lang="zh-CN" altLang="en-US" sz="1600" dirty="0"/>
              <a:t>社交</a:t>
            </a:r>
            <a:r>
              <a:rPr lang="en-US" altLang="zh-CN" sz="1600" dirty="0"/>
              <a:t>/</a:t>
            </a:r>
            <a:r>
              <a:rPr lang="zh-CN" altLang="en-US" sz="1600" dirty="0"/>
              <a:t>抗压</a:t>
            </a:r>
            <a:r>
              <a:rPr lang="en-US" altLang="zh-CN" sz="1600" dirty="0"/>
              <a:t>/</a:t>
            </a:r>
            <a:r>
              <a:rPr lang="zh-CN" altLang="en-US" sz="1600" dirty="0"/>
              <a:t>合作能力强吗？</a:t>
            </a:r>
            <a:endParaRPr lang="en-US" altLang="zh-CN" sz="1600" dirty="0"/>
          </a:p>
          <a:p>
            <a:r>
              <a:rPr lang="zh-CN" altLang="en-US" sz="1600" dirty="0"/>
              <a:t>你哪门课的考试难度最大？中文考试难度大吗？</a:t>
            </a:r>
            <a:r>
              <a:rPr lang="en-US" altLang="zh-CN" sz="1600" dirty="0"/>
              <a:t>SAT/ACT/</a:t>
            </a:r>
            <a:r>
              <a:rPr lang="zh-CN" altLang="en-US" sz="1600" dirty="0"/>
              <a:t>高考</a:t>
            </a:r>
            <a:endParaRPr lang="en-US" altLang="zh-CN" sz="1600" dirty="0"/>
          </a:p>
          <a:p>
            <a:endParaRPr lang="en-US" sz="16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2278A1-D8D7-E246-BE3E-BBF5F778D184}"/>
              </a:ext>
            </a:extLst>
          </p:cNvPr>
          <p:cNvCxnSpPr/>
          <p:nvPr/>
        </p:nvCxnSpPr>
        <p:spPr>
          <a:xfrm>
            <a:off x="5995851" y="1489166"/>
            <a:ext cx="24685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4A0A9D-D530-0D4F-B93B-C69072CEB351}"/>
              </a:ext>
            </a:extLst>
          </p:cNvPr>
          <p:cNvCxnSpPr>
            <a:cxnSpLocks/>
          </p:cNvCxnSpPr>
          <p:nvPr/>
        </p:nvCxnSpPr>
        <p:spPr>
          <a:xfrm flipV="1">
            <a:off x="5995851" y="1489166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2F3052D-115B-1C4F-9AA2-B91EF7E5CBF5}"/>
              </a:ext>
            </a:extLst>
          </p:cNvPr>
          <p:cNvCxnSpPr>
            <a:cxnSpLocks/>
          </p:cNvCxnSpPr>
          <p:nvPr/>
        </p:nvCxnSpPr>
        <p:spPr>
          <a:xfrm flipV="1">
            <a:off x="5995851" y="2542903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D9AEA1-9DD7-B148-9D22-A8FBF2DC6082}"/>
              </a:ext>
            </a:extLst>
          </p:cNvPr>
          <p:cNvCxnSpPr>
            <a:cxnSpLocks/>
          </p:cNvCxnSpPr>
          <p:nvPr/>
        </p:nvCxnSpPr>
        <p:spPr>
          <a:xfrm flipV="1">
            <a:off x="5995851" y="3620489"/>
            <a:ext cx="2468595" cy="105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73E7165-0B17-F64C-964D-5C5AFC098D81}"/>
              </a:ext>
            </a:extLst>
          </p:cNvPr>
          <p:cNvCxnSpPr>
            <a:cxnSpLocks/>
          </p:cNvCxnSpPr>
          <p:nvPr/>
        </p:nvCxnSpPr>
        <p:spPr>
          <a:xfrm>
            <a:off x="5995851" y="1497153"/>
            <a:ext cx="2468595" cy="30370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966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3809D-7B41-B746-8191-7E7071283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压力     能力     难度     内容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BD49E-C6A7-1745-B17B-9D6C214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66" y="1165652"/>
            <a:ext cx="11489068" cy="577072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zh-CN" sz="3400" dirty="0"/>
              <a:t>1. A</a:t>
            </a:r>
            <a:r>
              <a:rPr lang="zh-CN" altLang="en-US" sz="3400" dirty="0"/>
              <a:t>： 我最近</a:t>
            </a:r>
            <a:r>
              <a:rPr lang="en-US" altLang="zh-CN" sz="3400" dirty="0"/>
              <a:t>____</a:t>
            </a:r>
            <a:r>
              <a:rPr lang="zh-CN" altLang="en-US" sz="3400" dirty="0"/>
              <a:t>特别大，因为下个星期有三个考试。
    </a:t>
            </a:r>
            <a:r>
              <a:rPr lang="en-US" altLang="zh-CN" sz="3400" dirty="0"/>
              <a:t>B</a:t>
            </a:r>
            <a:r>
              <a:rPr lang="zh-CN" altLang="en-US" sz="3400" dirty="0"/>
              <a:t>： 别担心，我听说这些考试的</a:t>
            </a:r>
            <a:r>
              <a:rPr lang="en-US" altLang="zh-CN" sz="3400" dirty="0"/>
              <a:t>____</a:t>
            </a:r>
            <a:r>
              <a:rPr lang="zh-CN" altLang="en-US" sz="3400" dirty="0"/>
              <a:t>都不太大。
</a:t>
            </a:r>
            <a:r>
              <a:rPr lang="en-US" altLang="zh-CN" sz="3400" dirty="0"/>
              <a:t>2. A</a:t>
            </a:r>
            <a:r>
              <a:rPr lang="zh-CN" altLang="en-US" sz="3400" dirty="0"/>
              <a:t>： 中国的小学生一般下午五点放学，而且每天都有作业。
    </a:t>
            </a:r>
            <a:r>
              <a:rPr lang="en-US" altLang="zh-CN" sz="3400" dirty="0"/>
              <a:t>B</a:t>
            </a:r>
            <a:r>
              <a:rPr lang="zh-CN" altLang="en-US" sz="3400" dirty="0"/>
              <a:t>： 和中国的小学生相比，美国的小学生基本没什么</a:t>
            </a:r>
            <a:r>
              <a:rPr lang="en-US" altLang="zh-CN" sz="3400" dirty="0"/>
              <a:t>____</a:t>
            </a:r>
            <a:r>
              <a:rPr lang="zh-CN" altLang="en-US" sz="3400" dirty="0"/>
              <a:t>。
</a:t>
            </a:r>
            <a:r>
              <a:rPr lang="en-US" altLang="zh-CN" sz="3400" dirty="0"/>
              <a:t>3. A</a:t>
            </a:r>
            <a:r>
              <a:rPr lang="zh-CN" altLang="en-US" sz="3400" dirty="0"/>
              <a:t>： 小张和小李都不错，你们为什么最后</a:t>
            </a:r>
            <a:r>
              <a:rPr lang="zh-CN" altLang="en-US" sz="3400" dirty="0">
                <a:solidFill>
                  <a:srgbClr val="FF0000"/>
                </a:solidFill>
              </a:rPr>
              <a:t>录取</a:t>
            </a:r>
            <a:r>
              <a:rPr lang="zh-CN" altLang="en-US" sz="3400" dirty="0"/>
              <a:t>了小张？
    </a:t>
            </a:r>
            <a:r>
              <a:rPr lang="en-US" altLang="zh-CN" sz="3400" dirty="0"/>
              <a:t>B</a:t>
            </a:r>
            <a:r>
              <a:rPr lang="zh-CN" altLang="en-US" sz="3400" dirty="0"/>
              <a:t>： 我们觉得小张的</a:t>
            </a:r>
            <a:r>
              <a:rPr lang="zh-CN" altLang="en-US" sz="3400" dirty="0">
                <a:solidFill>
                  <a:srgbClr val="FF0000"/>
                </a:solidFill>
              </a:rPr>
              <a:t>抗压</a:t>
            </a:r>
            <a:r>
              <a:rPr lang="en-US" altLang="zh-CN" sz="3400" dirty="0"/>
              <a:t>____</a:t>
            </a:r>
            <a:r>
              <a:rPr lang="zh-CN" altLang="en-US" sz="3400" dirty="0"/>
              <a:t>更强一些。
</a:t>
            </a:r>
            <a:r>
              <a:rPr lang="en-US" altLang="zh-CN" sz="3400" dirty="0"/>
              <a:t>4. </a:t>
            </a:r>
            <a:r>
              <a:rPr lang="zh-CN" altLang="en-US" sz="3400" dirty="0"/>
              <a:t>请你告诉我这篇文章的主要</a:t>
            </a:r>
            <a:r>
              <a:rPr lang="en-US" altLang="zh-CN" sz="3400" dirty="0"/>
              <a:t>____</a:t>
            </a:r>
            <a:r>
              <a:rPr lang="zh-CN" altLang="en-US" sz="3400" dirty="0"/>
              <a:t>。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2840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58A4C-9DA7-D341-BF3E-8CD8126B8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请用每组的三个词说一个完整的句子：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7330A-BFD0-B142-85E6-D9753FC0D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4400" dirty="0"/>
              <a:t>文章   内容    难度
压力   抗压    能力
难度   压力    锻炼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14819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F2CB7-C06E-A247-9BEB-3BBF8BC10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古代     现代    目前     曾经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E89B8-5189-B740-B770-CFA76A55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13866"/>
            <a:ext cx="11249226" cy="5299997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你更喜欢古典音乐还是</a:t>
            </a:r>
            <a:r>
              <a:rPr lang="en-US" altLang="zh-CN" dirty="0"/>
              <a:t>____</a:t>
            </a:r>
            <a:r>
              <a:rPr lang="zh-CN" altLang="en-US" dirty="0"/>
              <a:t>音乐？
中国</a:t>
            </a:r>
            <a:r>
              <a:rPr lang="en-US" altLang="zh-CN" dirty="0"/>
              <a:t>____</a:t>
            </a:r>
            <a:r>
              <a:rPr lang="zh-CN" altLang="en-US" dirty="0"/>
              <a:t>的考试只考写文章。
在中国</a:t>
            </a:r>
            <a:r>
              <a:rPr lang="en-US" altLang="zh-CN" dirty="0"/>
              <a:t>____</a:t>
            </a:r>
            <a:r>
              <a:rPr lang="zh-CN" altLang="en-US" dirty="0"/>
              <a:t>，</a:t>
            </a:r>
            <a:r>
              <a:rPr lang="zh-CN" altLang="en-US" u="sng" dirty="0"/>
              <a:t>思想家</a:t>
            </a:r>
            <a:r>
              <a:rPr lang="zh-CN" altLang="en-US" dirty="0"/>
              <a:t>用“阴阳五行”理论来说明世界万物的形成和它们之间的关系。
我们</a:t>
            </a:r>
            <a:r>
              <a:rPr lang="en-US" altLang="zh-CN" dirty="0"/>
              <a:t>____</a:t>
            </a:r>
            <a:r>
              <a:rPr lang="zh-CN" altLang="en-US" dirty="0"/>
              <a:t>是同学，现在她是我太太。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279964-B389-0B4A-BCE1-3D17D9F28B44}"/>
              </a:ext>
            </a:extLst>
          </p:cNvPr>
          <p:cNvSpPr txBox="1"/>
          <p:nvPr/>
        </p:nvSpPr>
        <p:spPr>
          <a:xfrm>
            <a:off x="3271874" y="929200"/>
            <a:ext cx="591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diǎn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16C2B7-8C8A-DE4C-B913-08EA9358310B}"/>
              </a:ext>
            </a:extLst>
          </p:cNvPr>
          <p:cNvSpPr txBox="1"/>
          <p:nvPr/>
        </p:nvSpPr>
        <p:spPr>
          <a:xfrm>
            <a:off x="4066904" y="3697731"/>
            <a:ext cx="936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think</a:t>
            </a:r>
            <a:r>
              <a:rPr lang="en-US" altLang="zh-CN" dirty="0"/>
              <a:t>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2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F970D-8579-A14E-ADEF-DBAB0D801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65910"/>
            <a:ext cx="10515600" cy="882907"/>
          </a:xfrm>
        </p:spPr>
        <p:txBody>
          <a:bodyPr/>
          <a:lstStyle/>
          <a:p>
            <a:r>
              <a:rPr lang="zh-CN" altLang="en-US" dirty="0"/>
              <a:t>锻炼       形容       回忆 </a:t>
            </a:r>
            <a:r>
              <a:rPr lang="en-US" dirty="0"/>
              <a:t>n. &amp; v.       </a:t>
            </a:r>
            <a:r>
              <a:rPr lang="zh-CN" altLang="en-US" dirty="0"/>
              <a:t>可想而知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A49A7-0352-A243-9235-708D2D0ED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77" y="852143"/>
            <a:ext cx="2536300" cy="2348257"/>
          </a:xfrm>
        </p:spPr>
        <p:txBody>
          <a:bodyPr>
            <a:normAutofit lnSpcReduction="10000"/>
          </a:bodyPr>
          <a:lstStyle/>
          <a:p>
            <a:r>
              <a:rPr lang="zh-CN" altLang="en-US" sz="3200" dirty="0"/>
              <a:t>锻炼身体
锻炼</a:t>
            </a:r>
            <a:r>
              <a:rPr lang="en-US" altLang="zh-CN" sz="3200" dirty="0"/>
              <a:t>/</a:t>
            </a:r>
            <a:r>
              <a:rPr lang="zh-CN" altLang="en-US" sz="3200" dirty="0"/>
              <a:t>提高</a:t>
            </a:r>
            <a:endParaRPr lang="en-US" altLang="zh-CN" sz="3200" dirty="0"/>
          </a:p>
          <a:p>
            <a:pPr marL="0" indent="0">
              <a:buNone/>
            </a:pPr>
            <a:r>
              <a:rPr lang="zh-CN" altLang="en-US" sz="3200" dirty="0"/>
              <a:t> </a:t>
            </a:r>
            <a:r>
              <a:rPr lang="en-US" altLang="zh-CN" sz="3200" dirty="0"/>
              <a:t>… </a:t>
            </a:r>
            <a:r>
              <a:rPr lang="zh-CN" altLang="en-US" sz="3200" dirty="0"/>
              <a:t>能力</a:t>
            </a: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D3442AC-7C36-764E-9D2F-3DE11C45F608}"/>
              </a:ext>
            </a:extLst>
          </p:cNvPr>
          <p:cNvSpPr txBox="1">
            <a:spLocks/>
          </p:cNvSpPr>
          <p:nvPr/>
        </p:nvSpPr>
        <p:spPr>
          <a:xfrm>
            <a:off x="4317346" y="644150"/>
            <a:ext cx="3032689" cy="882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3200" dirty="0"/>
              <a:t>一</a:t>
            </a:r>
            <a:r>
              <a:rPr lang="zh-CN" altLang="en-US" sz="3200" dirty="0">
                <a:solidFill>
                  <a:srgbClr val="FF0000"/>
                </a:solidFill>
              </a:rPr>
              <a:t>段</a:t>
            </a:r>
            <a:r>
              <a:rPr lang="zh-CN" altLang="en-US" sz="3200" dirty="0"/>
              <a:t>回忆</a:t>
            </a:r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68E5683-0FFC-3A4E-816B-FF29A08457AE}"/>
              </a:ext>
            </a:extLst>
          </p:cNvPr>
          <p:cNvSpPr txBox="1">
            <a:spLocks/>
          </p:cNvSpPr>
          <p:nvPr/>
        </p:nvSpPr>
        <p:spPr>
          <a:xfrm>
            <a:off x="2821577" y="1371601"/>
            <a:ext cx="9370423" cy="52637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3200" dirty="0"/>
              <a:t>你的高中生活中最好的</a:t>
            </a:r>
            <a:r>
              <a:rPr lang="zh-CN" altLang="en-US" sz="3200" dirty="0">
                <a:solidFill>
                  <a:srgbClr val="FF0000"/>
                </a:solidFill>
              </a:rPr>
              <a:t>一段回忆</a:t>
            </a:r>
            <a:r>
              <a:rPr lang="zh-CN" altLang="en-US" sz="3200" dirty="0"/>
              <a:t>是什么？
请你</a:t>
            </a:r>
            <a:r>
              <a:rPr lang="zh-CN" altLang="en-US" sz="3200" dirty="0">
                <a:solidFill>
                  <a:srgbClr val="FF0000"/>
                </a:solidFill>
              </a:rPr>
              <a:t>形容</a:t>
            </a:r>
            <a:r>
              <a:rPr lang="zh-CN" altLang="en-US" sz="3200" dirty="0"/>
              <a:t>一下你的好朋友长什么样子。
你经常</a:t>
            </a:r>
            <a:r>
              <a:rPr lang="zh-CN" altLang="en-US" sz="3200" dirty="0">
                <a:solidFill>
                  <a:srgbClr val="FF0000"/>
                </a:solidFill>
              </a:rPr>
              <a:t>锻炼</a:t>
            </a:r>
            <a:r>
              <a:rPr lang="zh-CN" altLang="en-US" sz="3200" dirty="0"/>
              <a:t>身体吗？ 你</a:t>
            </a:r>
            <a:r>
              <a:rPr lang="zh-CN" altLang="en-US" sz="3200" dirty="0">
                <a:solidFill>
                  <a:srgbClr val="FF0000"/>
                </a:solidFill>
              </a:rPr>
              <a:t>通常</a:t>
            </a:r>
            <a:r>
              <a:rPr lang="zh-CN" altLang="en-US" sz="3200" dirty="0"/>
              <a:t>怎么锻炼身体？
很多中国人都觉得高中三年的学习生活</a:t>
            </a:r>
            <a:r>
              <a:rPr lang="en-US" altLang="zh-CN" sz="3200" dirty="0"/>
              <a:t>___</a:t>
            </a:r>
            <a:r>
              <a:rPr lang="zh-CN" altLang="en-US" sz="3200" dirty="0"/>
              <a:t>了他们的</a:t>
            </a:r>
            <a:r>
              <a:rPr lang="zh-CN" altLang="en-US" sz="3200" dirty="0">
                <a:solidFill>
                  <a:srgbClr val="FF0000"/>
                </a:solidFill>
              </a:rPr>
              <a:t>抗压能力</a:t>
            </a:r>
            <a:r>
              <a:rPr lang="zh-CN" altLang="en-US" sz="3200" dirty="0"/>
              <a:t>。
中国一本的平均</a:t>
            </a:r>
            <a:r>
              <a:rPr lang="zh-CN" altLang="en-US" sz="3200" dirty="0">
                <a:solidFill>
                  <a:srgbClr val="FF0000"/>
                </a:solidFill>
              </a:rPr>
              <a:t>录取率</a:t>
            </a:r>
            <a:r>
              <a:rPr lang="zh-CN" altLang="en-US" sz="3200" dirty="0"/>
              <a:t>大概是</a:t>
            </a:r>
            <a:r>
              <a:rPr lang="en-US" altLang="zh-CN" sz="3200" dirty="0"/>
              <a:t>12%</a:t>
            </a:r>
            <a:r>
              <a:rPr lang="zh-CN" altLang="en-US" sz="3200" dirty="0"/>
              <a:t>，高考考生的</a:t>
            </a:r>
            <a:r>
              <a:rPr lang="zh-CN" altLang="en-US" sz="3200" dirty="0">
                <a:solidFill>
                  <a:srgbClr val="FF0000"/>
                </a:solidFill>
              </a:rPr>
              <a:t>压力可想而知</a:t>
            </a:r>
            <a:r>
              <a:rPr lang="zh-CN" altLang="en-US" sz="3200" dirty="0"/>
              <a:t>。
他的父母在他</a:t>
            </a:r>
            <a:r>
              <a:rPr lang="en-US" altLang="zh-CN" sz="3200" dirty="0"/>
              <a:t>5</a:t>
            </a:r>
            <a:r>
              <a:rPr lang="zh-CN" altLang="en-US" sz="3200" dirty="0"/>
              <a:t>岁时就去世了，他一直和多病的奶奶一起生活，他们的生活压力</a:t>
            </a:r>
            <a:r>
              <a:rPr lang="zh-CN" altLang="en-US" sz="3200" dirty="0">
                <a:solidFill>
                  <a:srgbClr val="FF0000"/>
                </a:solidFill>
              </a:rPr>
              <a:t>可想而知</a:t>
            </a:r>
            <a:r>
              <a:rPr lang="zh-CN" altLang="en-US" sz="3200" dirty="0"/>
              <a:t>。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6D2CE1-0622-6345-ADEE-B2ECD854D068}"/>
              </a:ext>
            </a:extLst>
          </p:cNvPr>
          <p:cNvSpPr txBox="1"/>
          <p:nvPr/>
        </p:nvSpPr>
        <p:spPr>
          <a:xfrm>
            <a:off x="285277" y="3200400"/>
            <a:ext cx="224891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>
                <a:latin typeface="Times" pitchFamily="2" charset="0"/>
              </a:rPr>
              <a:t>ability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to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resist</a:t>
            </a:r>
            <a:r>
              <a:rPr lang="zh-CN" altLang="en-US" sz="2200" dirty="0">
                <a:latin typeface="Times" pitchFamily="2" charset="0"/>
              </a:rPr>
              <a:t> </a:t>
            </a:r>
            <a:r>
              <a:rPr lang="en-US" altLang="zh-CN" sz="2200" dirty="0">
                <a:latin typeface="Times" pitchFamily="2" charset="0"/>
              </a:rPr>
              <a:t>stress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00035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9237-8FEA-A04C-9DC4-2481775DC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954" y="9358"/>
            <a:ext cx="2335747" cy="4644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dirty="0"/>
              <a:t>人数
成绩
难度
能力
内容
标准</a:t>
            </a:r>
            <a:endParaRPr lang="en-US" sz="4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55A14C-7B17-4A42-A513-121EB6BE6204}"/>
              </a:ext>
            </a:extLst>
          </p:cNvPr>
          <p:cNvSpPr txBox="1">
            <a:spLocks/>
          </p:cNvSpPr>
          <p:nvPr/>
        </p:nvSpPr>
        <p:spPr>
          <a:xfrm>
            <a:off x="5403668" y="531464"/>
            <a:ext cx="3792583" cy="63265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4400" dirty="0">
                <a:solidFill>
                  <a:srgbClr val="FF0000"/>
                </a:solidFill>
              </a:rPr>
              <a:t>多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少
大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小
高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低
强</a:t>
            </a:r>
            <a:r>
              <a:rPr lang="en-US" altLang="zh-CN" sz="4400" dirty="0">
                <a:solidFill>
                  <a:srgbClr val="FF0000"/>
                </a:solidFill>
              </a:rPr>
              <a:t>/</a:t>
            </a:r>
            <a:r>
              <a:rPr lang="zh-CN" altLang="en-US" sz="4400" dirty="0">
                <a:solidFill>
                  <a:srgbClr val="FF0000"/>
                </a:solidFill>
              </a:rPr>
              <a:t>弱
丰富
单一</a:t>
            </a:r>
            <a:endParaRPr lang="en-US" sz="4400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D5F9A3-50F9-8B4D-918D-DA9007488D7F}"/>
              </a:ext>
            </a:extLst>
          </p:cNvPr>
          <p:cNvCxnSpPr/>
          <p:nvPr/>
        </p:nvCxnSpPr>
        <p:spPr>
          <a:xfrm>
            <a:off x="2560320" y="653143"/>
            <a:ext cx="2847703" cy="431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D3389AB-88AC-9541-A540-76C9FB134B53}"/>
              </a:ext>
            </a:extLst>
          </p:cNvPr>
          <p:cNvCxnSpPr>
            <a:cxnSpLocks/>
          </p:cNvCxnSpPr>
          <p:nvPr/>
        </p:nvCxnSpPr>
        <p:spPr>
          <a:xfrm>
            <a:off x="2555965" y="1728002"/>
            <a:ext cx="2886849" cy="15356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951795B-27B3-EE4A-AD33-64F0ECD1DFC8}"/>
              </a:ext>
            </a:extLst>
          </p:cNvPr>
          <p:cNvCxnSpPr>
            <a:cxnSpLocks/>
          </p:cNvCxnSpPr>
          <p:nvPr/>
        </p:nvCxnSpPr>
        <p:spPr>
          <a:xfrm flipV="1">
            <a:off x="2555965" y="2233749"/>
            <a:ext cx="2995749" cy="621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D2809E7-548D-234B-8C9E-EF72135CF787}"/>
              </a:ext>
            </a:extLst>
          </p:cNvPr>
          <p:cNvCxnSpPr>
            <a:cxnSpLocks/>
          </p:cNvCxnSpPr>
          <p:nvPr/>
        </p:nvCxnSpPr>
        <p:spPr>
          <a:xfrm>
            <a:off x="2555965" y="2854877"/>
            <a:ext cx="2886849" cy="4087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132E53-A980-364E-AF31-0BCF40EB7861}"/>
              </a:ext>
            </a:extLst>
          </p:cNvPr>
          <p:cNvCxnSpPr>
            <a:cxnSpLocks/>
          </p:cNvCxnSpPr>
          <p:nvPr/>
        </p:nvCxnSpPr>
        <p:spPr>
          <a:xfrm>
            <a:off x="2555964" y="3998198"/>
            <a:ext cx="2886850" cy="317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811E9FB-D588-F547-9626-3119A4003CE5}"/>
              </a:ext>
            </a:extLst>
          </p:cNvPr>
          <p:cNvCxnSpPr>
            <a:cxnSpLocks/>
          </p:cNvCxnSpPr>
          <p:nvPr/>
        </p:nvCxnSpPr>
        <p:spPr>
          <a:xfrm>
            <a:off x="2555963" y="5099825"/>
            <a:ext cx="2886851" cy="1980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0749247-7108-E546-883B-27DC814DCEAE}"/>
              </a:ext>
            </a:extLst>
          </p:cNvPr>
          <p:cNvCxnSpPr>
            <a:cxnSpLocks/>
          </p:cNvCxnSpPr>
          <p:nvPr/>
        </p:nvCxnSpPr>
        <p:spPr>
          <a:xfrm>
            <a:off x="2555961" y="6372728"/>
            <a:ext cx="28477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EC77DB9-A052-BA43-BD9E-2DB2C1C59B88}"/>
              </a:ext>
            </a:extLst>
          </p:cNvPr>
          <p:cNvCxnSpPr>
            <a:cxnSpLocks/>
          </p:cNvCxnSpPr>
          <p:nvPr/>
        </p:nvCxnSpPr>
        <p:spPr>
          <a:xfrm flipV="1">
            <a:off x="2595107" y="1010529"/>
            <a:ext cx="2847707" cy="40961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8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C67F2-8A36-A04D-A2C0-09CB3A08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通常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C8267-17E1-164E-A7E7-50C35BE00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52713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每周的</a:t>
            </a:r>
            <a:r>
              <a:rPr lang="en-US" dirty="0" err="1"/>
              <a:t>一对一辅导</a:t>
            </a:r>
            <a:r>
              <a:rPr lang="zh-CN" altLang="en-US" dirty="0"/>
              <a:t>开始的时候，老师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会问“你有什么问题吗”</a:t>
            </a:r>
            <a:r>
              <a:rPr lang="en-US" altLang="zh-CN" dirty="0"/>
              <a:t>?</a:t>
            </a:r>
          </a:p>
          <a:p>
            <a:r>
              <a:rPr lang="zh-CN" altLang="en-US" dirty="0"/>
              <a:t>每天下课以后，我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会说“谢谢老师！”</a:t>
            </a:r>
            <a:endParaRPr lang="en-US" altLang="zh-CN" dirty="0"/>
          </a:p>
          <a:p>
            <a:r>
              <a:rPr lang="zh-CN" altLang="en-US" dirty="0"/>
              <a:t>上中文课的时候，我们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会花一些时间来读课文。</a:t>
            </a:r>
            <a:endParaRPr lang="en-US" altLang="zh-CN" dirty="0"/>
          </a:p>
          <a:p>
            <a:r>
              <a:rPr lang="zh-CN" altLang="en-US" dirty="0"/>
              <a:t>高考</a:t>
            </a:r>
            <a:r>
              <a:rPr lang="zh-CN" altLang="en-US" dirty="0">
                <a:solidFill>
                  <a:srgbClr val="FF0000"/>
                </a:solidFill>
              </a:rPr>
              <a:t>通常</a:t>
            </a:r>
            <a:r>
              <a:rPr lang="zh-CN" altLang="en-US" dirty="0"/>
              <a:t>在六月举行。</a:t>
            </a:r>
            <a:r>
              <a:rPr lang="en-US" dirty="0"/>
              <a:t> </a:t>
            </a:r>
          </a:p>
          <a:p>
            <a:r>
              <a:rPr lang="zh-CN" altLang="en-US" dirty="0">
                <a:solidFill>
                  <a:srgbClr val="00B050"/>
                </a:solidFill>
              </a:rPr>
              <a:t>通常   一般</a:t>
            </a:r>
            <a:r>
              <a:rPr lang="zh-CN" altLang="en-US" dirty="0">
                <a:solidFill>
                  <a:srgbClr val="FF0000"/>
                </a:solidFill>
              </a:rPr>
              <a:t>   </a:t>
            </a:r>
            <a:r>
              <a:rPr lang="zh-CN" altLang="en-US" dirty="0">
                <a:solidFill>
                  <a:srgbClr val="7030A0"/>
                </a:solidFill>
              </a:rPr>
              <a:t>常常</a:t>
            </a:r>
            <a:endParaRPr lang="en-US" altLang="zh-CN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2BAE95-8ECB-4840-877F-EB1151BDE790}"/>
              </a:ext>
            </a:extLst>
          </p:cNvPr>
          <p:cNvSpPr txBox="1"/>
          <p:nvPr/>
        </p:nvSpPr>
        <p:spPr>
          <a:xfrm>
            <a:off x="1257772" y="6069222"/>
            <a:ext cx="148829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regularity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83E086-A7AE-FF4A-970C-CD708FA5AC9E}"/>
              </a:ext>
            </a:extLst>
          </p:cNvPr>
          <p:cNvSpPr txBox="1"/>
          <p:nvPr/>
        </p:nvSpPr>
        <p:spPr>
          <a:xfrm>
            <a:off x="3182983" y="6069222"/>
            <a:ext cx="154439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/>
              <a:t>frequency</a:t>
            </a:r>
          </a:p>
        </p:txBody>
      </p:sp>
    </p:spTree>
    <p:extLst>
      <p:ext uri="{BB962C8B-B14F-4D97-AF65-F5344CB8AC3E}">
        <p14:creationId xmlns:p14="http://schemas.microsoft.com/office/powerpoint/2010/main" val="105246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70DDD-E953-5E45-8BDF-0022D83E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高考     试卷     成绩     满分     分数线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37BB8FE-F271-4448-ABE4-0A191BF37E72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，然后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，出一张图片，请学生说一个词。也可根据图片用生词提问。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2099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D6F6D-D83C-1045-AF8E-9E9244789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1413"/>
            <a:ext cx="10515600" cy="5222084"/>
          </a:xfrm>
        </p:spPr>
        <p:txBody>
          <a:bodyPr>
            <a:normAutofit/>
          </a:bodyPr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上中文课的时候我</a:t>
            </a:r>
            <a:r>
              <a:rPr lang="en-US" altLang="zh-CN" dirty="0"/>
              <a:t>____</a:t>
            </a:r>
            <a:r>
              <a:rPr lang="zh-CN" altLang="en-US" dirty="0"/>
              <a:t>不说英文。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我上个月</a:t>
            </a:r>
            <a:r>
              <a:rPr lang="en-US" altLang="zh-CN" dirty="0"/>
              <a:t>____</a:t>
            </a:r>
            <a:r>
              <a:rPr lang="zh-CN" altLang="en-US" dirty="0"/>
              <a:t>去跑步。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每到周末我</a:t>
            </a:r>
            <a:r>
              <a:rPr lang="en-US" altLang="zh-CN" dirty="0"/>
              <a:t>____</a:t>
            </a:r>
            <a:r>
              <a:rPr lang="zh-CN" altLang="en-US" dirty="0"/>
              <a:t>会去跑步。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重点大学的录取分数线</a:t>
            </a:r>
            <a:r>
              <a:rPr lang="en-US" altLang="zh-CN" dirty="0"/>
              <a:t>_____</a:t>
            </a:r>
            <a:r>
              <a:rPr lang="zh-CN" altLang="en-US" dirty="0"/>
              <a:t>会高于普通大学。</a:t>
            </a:r>
            <a:endParaRPr lang="en-US" altLang="zh-CN" dirty="0"/>
          </a:p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我每次感冒</a:t>
            </a:r>
            <a:r>
              <a:rPr lang="en-US" altLang="zh-CN" dirty="0"/>
              <a:t>____</a:t>
            </a:r>
            <a:r>
              <a:rPr lang="zh-CN" altLang="en-US" dirty="0"/>
              <a:t>一个星期左右就会好。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66D069-6B92-1840-83C4-FE1652A54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04503"/>
            <a:ext cx="4471797" cy="135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11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4773F-204D-394D-8FA1-4D3CEDF97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8" y="1108841"/>
            <a:ext cx="11564983" cy="5659982"/>
          </a:xfrm>
        </p:spPr>
        <p:txBody>
          <a:bodyPr>
            <a:normAutofit/>
          </a:bodyPr>
          <a:lstStyle/>
          <a:p>
            <a:pPr marL="403225" indent="-403225">
              <a:buFont typeface="+mj-lt"/>
              <a:buAutoNum type="arabicPeriod"/>
            </a:pPr>
            <a:r>
              <a:rPr lang="zh-CN" altLang="en-US" dirty="0"/>
              <a:t>这个学期，你哪一门课的</a:t>
            </a:r>
            <a:r>
              <a:rPr lang="en-US" altLang="zh-CN" dirty="0"/>
              <a:t>____</a:t>
            </a:r>
            <a:r>
              <a:rPr lang="zh-CN" altLang="en-US" dirty="0"/>
              <a:t>最好？
口语考试的</a:t>
            </a:r>
            <a:r>
              <a:rPr lang="en-US" altLang="zh-CN" dirty="0"/>
              <a:t>____ </a:t>
            </a:r>
            <a:r>
              <a:rPr lang="zh-CN" altLang="en-US" dirty="0"/>
              <a:t>是</a:t>
            </a:r>
            <a:r>
              <a:rPr lang="en-US" altLang="zh-CN" dirty="0"/>
              <a:t>10</a:t>
            </a:r>
            <a:r>
              <a:rPr lang="zh-CN" altLang="en-US" dirty="0"/>
              <a:t>分，我得了</a:t>
            </a:r>
            <a:r>
              <a:rPr lang="en-US" altLang="zh-CN" dirty="0"/>
              <a:t>8.5</a:t>
            </a:r>
            <a:r>
              <a:rPr lang="zh-CN" altLang="en-US" dirty="0"/>
              <a:t>分。
在中国，如果一个学生想上大学，就必须参加</a:t>
            </a:r>
            <a:r>
              <a:rPr lang="en-US" altLang="zh-CN" dirty="0"/>
              <a:t>____</a:t>
            </a:r>
            <a:r>
              <a:rPr lang="zh-CN" altLang="en-US" dirty="0"/>
              <a:t>。
今年高考四川的文科一本</a:t>
            </a:r>
            <a:r>
              <a:rPr lang="en-US" altLang="zh-CN" dirty="0"/>
              <a:t>____</a:t>
            </a:r>
            <a:r>
              <a:rPr lang="zh-CN" altLang="en-US" dirty="0"/>
              <a:t>是</a:t>
            </a:r>
            <a:r>
              <a:rPr lang="en-US" altLang="zh-CN" dirty="0"/>
              <a:t>541</a:t>
            </a:r>
            <a:r>
              <a:rPr lang="zh-CN" altLang="en-US" dirty="0"/>
              <a:t>分，理科一本</a:t>
            </a:r>
            <a:r>
              <a:rPr lang="en-US" altLang="zh-CN" dirty="0"/>
              <a:t>____</a:t>
            </a:r>
            <a:r>
              <a:rPr lang="zh-CN" altLang="en-US" dirty="0"/>
              <a:t>是</a:t>
            </a:r>
            <a:r>
              <a:rPr lang="en-US" altLang="zh-CN" dirty="0"/>
              <a:t>521</a:t>
            </a:r>
            <a:r>
              <a:rPr lang="zh-CN" altLang="en-US" dirty="0"/>
              <a:t>分。
</a:t>
            </a:r>
            <a:r>
              <a:rPr lang="en-US" altLang="zh-CN" dirty="0"/>
              <a:t>____</a:t>
            </a:r>
            <a:r>
              <a:rPr lang="zh-CN" altLang="en-US" dirty="0"/>
              <a:t>上有</a:t>
            </a:r>
            <a:r>
              <a:rPr lang="en-US" altLang="zh-CN" dirty="0"/>
              <a:t>10 </a:t>
            </a:r>
            <a:r>
              <a:rPr lang="zh-CN" altLang="en-US" dirty="0"/>
              <a:t>道題，可是我答得很慢，我只回答了</a:t>
            </a:r>
            <a:r>
              <a:rPr lang="en-US" altLang="zh-CN" dirty="0"/>
              <a:t>5</a:t>
            </a:r>
            <a:r>
              <a:rPr lang="zh-CN" altLang="en-US" dirty="0"/>
              <a:t>道。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CE9CF87-182D-1443-A4A6-32C5F19DB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高考     试卷     成绩     满分     分数线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6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AC48D-D389-6349-A9E1-1928E4A8B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54666"/>
            <a:ext cx="11086129" cy="5666221"/>
          </a:xfrm>
        </p:spPr>
        <p:txBody>
          <a:bodyPr>
            <a:normAutofit/>
          </a:bodyPr>
          <a:lstStyle/>
          <a:p>
            <a:pPr marL="514350" indent="-7429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你这个学期哪一门课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最好？哪一门课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最差？
在中国，高考的时候会考语文、数学和英语，你知道这三门考试的</a:t>
            </a:r>
            <a:r>
              <a:rPr lang="zh-CN" altLang="en-US" dirty="0">
                <a:solidFill>
                  <a:srgbClr val="FF0000"/>
                </a:solidFill>
              </a:rPr>
              <a:t>满分</a:t>
            </a:r>
            <a:r>
              <a:rPr lang="zh-CN" altLang="en-US" dirty="0"/>
              <a:t>是多少吗？
期中考试的时候哪一门课的</a:t>
            </a:r>
            <a:r>
              <a:rPr lang="zh-CN" altLang="en-US" dirty="0">
                <a:solidFill>
                  <a:srgbClr val="FF0000"/>
                </a:solidFill>
              </a:rPr>
              <a:t>试卷</a:t>
            </a:r>
            <a:r>
              <a:rPr lang="zh-CN" altLang="en-US" dirty="0"/>
              <a:t>最难？
如果一个学生想上科罗拉多大学，那么他的</a:t>
            </a:r>
            <a:r>
              <a:rPr lang="en-US" dirty="0"/>
              <a:t>SAT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应该达到多少？</a:t>
            </a:r>
            <a:endParaRPr lang="en-US" altLang="zh-TW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388B21C-1B6C-ED4A-AF13-E700FD91A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高考     试卷     成绩     满分     分数线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395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C68E9-0751-1A4B-995E-32FD20AB6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录取             ⋯被⋯录取了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C6403-755E-184A-9A8A-20B79F36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45" y="1082506"/>
            <a:ext cx="5242884" cy="2007616"/>
          </a:xfrm>
        </p:spPr>
        <p:txBody>
          <a:bodyPr>
            <a:normAutofit/>
          </a:bodyPr>
          <a:lstStyle/>
          <a:p>
            <a:r>
              <a:rPr lang="zh-CN" altLang="en-US" dirty="0"/>
              <a:t>他被哪个大学录取了？
他被哪家公司录取了？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7D04F9-742C-A64D-AF87-A40C21FB8639}"/>
              </a:ext>
            </a:extLst>
          </p:cNvPr>
          <p:cNvSpPr txBox="1"/>
          <p:nvPr/>
        </p:nvSpPr>
        <p:spPr>
          <a:xfrm>
            <a:off x="6513058" y="1308244"/>
            <a:ext cx="1980029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KaiTi" panose="02010609060101010101" pitchFamily="49" charset="-122"/>
                <a:ea typeface="KaiTi" panose="02010609060101010101" pitchFamily="49" charset="-122"/>
              </a:rPr>
              <a:t>录取通知书</a:t>
            </a:r>
            <a:endParaRPr 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52E226-7871-3B4D-A885-5BBC7EC4D461}"/>
              </a:ext>
            </a:extLst>
          </p:cNvPr>
          <p:cNvSpPr txBox="1"/>
          <p:nvPr/>
        </p:nvSpPr>
        <p:spPr>
          <a:xfrm>
            <a:off x="970325" y="3429000"/>
            <a:ext cx="35467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先带读生词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此处插入学生拿着大学录取通知书的相关图片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，出一张图片，请学生说一个词。也可根据图片用生词提问。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9218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F8189-A511-6E41-B095-EE65B03CB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招生      根据      选拔     举行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775B439-0DA9-EA4A-80D6-E426375E07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03288" y="1087276"/>
            <a:ext cx="10515600" cy="5665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>
              <a:buFont typeface="+mj-lt"/>
              <a:buAutoNum type="arabicPeriod"/>
            </a:pPr>
            <a:r>
              <a:rPr lang="en-US" altLang="zh-CN" dirty="0"/>
              <a:t>SAT</a:t>
            </a:r>
            <a:r>
              <a:rPr lang="zh-CN" altLang="en-US" dirty="0"/>
              <a:t>考试每年什么时候</a:t>
            </a:r>
            <a:r>
              <a:rPr lang="zh-CN" altLang="en-US" dirty="0">
                <a:solidFill>
                  <a:srgbClr val="FF0000"/>
                </a:solidFill>
              </a:rPr>
              <a:t>举行</a:t>
            </a:r>
            <a:r>
              <a:rPr lang="zh-CN" altLang="en-US" dirty="0"/>
              <a:t>？
中国的高考在每年的什么时候</a:t>
            </a:r>
            <a:r>
              <a:rPr lang="zh-CN" altLang="en-US" dirty="0">
                <a:solidFill>
                  <a:srgbClr val="FF0000"/>
                </a:solidFill>
              </a:rPr>
              <a:t>举行</a:t>
            </a:r>
            <a:r>
              <a:rPr lang="zh-CN" altLang="en-US" dirty="0"/>
              <a:t>？
</a:t>
            </a:r>
            <a:r>
              <a:rPr lang="en-US" altLang="zh-CN" dirty="0"/>
              <a:t>A</a:t>
            </a:r>
            <a:r>
              <a:rPr lang="zh-CN" altLang="en-US" dirty="0"/>
              <a:t>：中国学生怎么决定自己要去哪所大学？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</a:t>
            </a:r>
            <a:r>
              <a:rPr lang="en-US" altLang="zh-CN" dirty="0"/>
              <a:t>B</a:t>
            </a:r>
            <a:r>
              <a:rPr lang="zh-CN" altLang="en-US" dirty="0"/>
              <a:t>：</a:t>
            </a:r>
            <a:r>
              <a:rPr lang="en-US" altLang="zh-CN" dirty="0"/>
              <a:t>___</a:t>
            </a:r>
            <a:r>
              <a:rPr lang="zh-CN" altLang="en-US" dirty="0"/>
              <a:t>高考的</a:t>
            </a:r>
            <a:r>
              <a:rPr lang="zh-CN" altLang="en-US" dirty="0">
                <a:solidFill>
                  <a:srgbClr val="FF0000"/>
                </a:solidFill>
              </a:rPr>
              <a:t>成绩</a:t>
            </a:r>
            <a:r>
              <a:rPr lang="zh-CN" altLang="en-US" dirty="0"/>
              <a:t>来决定。 美国的学生呢？
    </a:t>
            </a:r>
            <a:r>
              <a:rPr lang="en-US" altLang="zh-CN" dirty="0"/>
              <a:t>A</a:t>
            </a:r>
            <a:r>
              <a:rPr lang="zh-CN" altLang="en-US" dirty="0"/>
              <a:t>：</a:t>
            </a:r>
            <a:r>
              <a:rPr lang="en-US" altLang="zh-CN" dirty="0"/>
              <a:t>……</a:t>
            </a:r>
            <a:r>
              <a:rPr lang="zh-CN" altLang="en-US" dirty="0"/>
              <a:t>
</a:t>
            </a:r>
            <a:r>
              <a:rPr lang="en-US" altLang="zh-CN" dirty="0"/>
              <a:t>4.</a:t>
            </a:r>
            <a:r>
              <a:rPr lang="zh-CN" altLang="en-US" dirty="0"/>
              <a:t> 科罗拉多大学</a:t>
            </a:r>
            <a:r>
              <a:rPr lang="zh-CN" altLang="en-US" dirty="0">
                <a:solidFill>
                  <a:srgbClr val="FF0000"/>
                </a:solidFill>
              </a:rPr>
              <a:t>招生</a:t>
            </a:r>
            <a:r>
              <a:rPr lang="zh-CN" altLang="en-US" dirty="0"/>
              <a:t>的时候</a:t>
            </a:r>
            <a:r>
              <a:rPr lang="zh-CN" altLang="en-US" dirty="0">
                <a:solidFill>
                  <a:srgbClr val="FF0000"/>
                </a:solidFill>
              </a:rPr>
              <a:t>根据</a:t>
            </a:r>
            <a:r>
              <a:rPr lang="zh-CN" altLang="en-US" dirty="0"/>
              <a:t>什么</a:t>
            </a:r>
            <a:r>
              <a:rPr lang="zh-CN" altLang="en-US" dirty="0">
                <a:solidFill>
                  <a:srgbClr val="FF0000"/>
                </a:solidFill>
              </a:rPr>
              <a:t>标准选拔</a:t>
            </a:r>
            <a:r>
              <a:rPr lang="zh-CN" altLang="en-US" dirty="0"/>
              <a:t>学生？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729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13A4-09AD-814A-B579-9E00D596F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76233"/>
            <a:ext cx="12365502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全称</a:t>
            </a:r>
            <a:r>
              <a:rPr lang="zh-CN" altLang="en-US" dirty="0"/>
              <a:t> </a:t>
            </a:r>
            <a:r>
              <a:rPr lang="en-US" altLang="zh-CN" sz="3200" dirty="0"/>
              <a:t>+full</a:t>
            </a:r>
            <a:r>
              <a:rPr lang="zh-CN" altLang="en-US" sz="3200" dirty="0"/>
              <a:t> </a:t>
            </a:r>
            <a:r>
              <a:rPr lang="en-US" altLang="zh-CN" sz="3200" dirty="0"/>
              <a:t>name</a:t>
            </a:r>
            <a:r>
              <a:rPr lang="zh-TW" altLang="en-US" sz="3200" dirty="0"/>
              <a:t>  </a:t>
            </a:r>
            <a:r>
              <a:rPr lang="zh-CN" altLang="en-US" sz="3200" dirty="0"/>
              <a:t>  </a:t>
            </a:r>
            <a:r>
              <a:rPr lang="zh-TW" altLang="en-US" sz="3200" dirty="0"/>
              <a:t>  </a:t>
            </a:r>
            <a:r>
              <a:rPr lang="zh-TW" altLang="en-US" dirty="0"/>
              <a:t>简称</a:t>
            </a:r>
            <a:r>
              <a:rPr lang="zh-CN" altLang="en-US" dirty="0"/>
              <a:t> </a:t>
            </a:r>
            <a:r>
              <a:rPr lang="en-US" altLang="zh-CN" sz="3200" dirty="0"/>
              <a:t>+abbreviation</a:t>
            </a:r>
            <a:r>
              <a:rPr lang="zh-TW" altLang="en-US" sz="3200" dirty="0"/>
              <a:t>     </a:t>
            </a:r>
            <a:r>
              <a:rPr lang="zh-CN" altLang="en-US" sz="3200" dirty="0"/>
              <a:t> </a:t>
            </a:r>
            <a:r>
              <a:rPr lang="zh-TW" altLang="en-US" dirty="0"/>
              <a:t>合</a:t>
            </a:r>
            <a:r>
              <a:rPr lang="en-US" dirty="0" err="1"/>
              <a:t>称</a:t>
            </a:r>
            <a:r>
              <a:rPr lang="en-US" sz="3200" dirty="0"/>
              <a:t> </a:t>
            </a:r>
            <a:r>
              <a:rPr lang="en-US" altLang="zh-CN" sz="3200" dirty="0"/>
              <a:t>(</a:t>
            </a:r>
            <a:r>
              <a:rPr lang="en-US" altLang="zh-TW" sz="3200" dirty="0"/>
              <a:t>collectively</a:t>
            </a:r>
            <a:r>
              <a:rPr lang="zh-CN" altLang="en-US" sz="3200" dirty="0"/>
              <a:t> </a:t>
            </a:r>
            <a:r>
              <a:rPr lang="en-US" altLang="zh-CN" sz="3200" dirty="0"/>
              <a:t>referred</a:t>
            </a:r>
            <a:r>
              <a:rPr lang="zh-CN" altLang="en-US" sz="3200" dirty="0"/>
              <a:t> </a:t>
            </a:r>
            <a:r>
              <a:rPr lang="en-US" altLang="zh-CN" sz="3200" dirty="0"/>
              <a:t>to</a:t>
            </a:r>
            <a:r>
              <a:rPr lang="zh-CN" altLang="en-US" sz="3200" dirty="0"/>
              <a:t> </a:t>
            </a:r>
            <a:r>
              <a:rPr lang="en-US" altLang="zh-CN" sz="3200" dirty="0"/>
              <a:t>as)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FFD58-A009-764B-BA32-1659AC7D1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11" y="1059140"/>
            <a:ext cx="11634079" cy="5622627"/>
          </a:xfrm>
        </p:spPr>
        <p:txBody>
          <a:bodyPr>
            <a:normAutofit fontScale="92500"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en-US" dirty="0"/>
              <a:t>SAT</a:t>
            </a:r>
            <a:r>
              <a:rPr lang="zh-CN" altLang="en-US" dirty="0"/>
              <a:t>的 </a:t>
            </a:r>
            <a:r>
              <a:rPr lang="en-US" altLang="zh-CN" dirty="0"/>
              <a:t>___</a:t>
            </a:r>
            <a:r>
              <a:rPr lang="zh-CN" altLang="en-US" dirty="0"/>
              <a:t>是</a:t>
            </a:r>
            <a:r>
              <a:rPr lang="en-US" dirty="0"/>
              <a:t>Scholastic Assessment Test，</a:t>
            </a:r>
            <a:r>
              <a:rPr lang="zh-CN" altLang="en-US" dirty="0"/>
              <a:t>翻译成中文是“学术能力评估测试”。
高考的</a:t>
            </a:r>
            <a:r>
              <a:rPr lang="en-US" altLang="zh-CN" dirty="0"/>
              <a:t>___</a:t>
            </a:r>
            <a:r>
              <a:rPr lang="zh-CN" altLang="en-US" dirty="0"/>
              <a:t>是“普通高等学校招生全国统一考试”。
科州的 </a:t>
            </a:r>
            <a:r>
              <a:rPr lang="en-US" altLang="zh-CN" dirty="0"/>
              <a:t>___</a:t>
            </a:r>
            <a:r>
              <a:rPr lang="zh-CN" altLang="en-US" dirty="0"/>
              <a:t>是科罗拉多州。
德克薩斯州的</a:t>
            </a:r>
            <a:r>
              <a:rPr lang="en-US" altLang="zh-CN" dirty="0"/>
              <a:t>___</a:t>
            </a:r>
            <a:r>
              <a:rPr lang="zh-CN" altLang="en-US" dirty="0"/>
              <a:t>是德州。
川菜、湘菜、粤菜、闽菜、苏菜、浙菜、徽菜和鲁菜， </a:t>
            </a:r>
            <a:r>
              <a:rPr lang="en-US" altLang="zh-CN" dirty="0"/>
              <a:t>___</a:t>
            </a:r>
            <a:r>
              <a:rPr lang="zh-CN" altLang="en-US" dirty="0"/>
              <a:t>“八大菜系”。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F87D23-868B-C840-A04E-CC32FA9FAD33}"/>
              </a:ext>
            </a:extLst>
          </p:cNvPr>
          <p:cNvSpPr txBox="1"/>
          <p:nvPr/>
        </p:nvSpPr>
        <p:spPr>
          <a:xfrm>
            <a:off x="919151" y="4023360"/>
            <a:ext cx="170476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dé</a:t>
            </a:r>
            <a:r>
              <a:rPr lang="zh-CN" altLang="en-US" sz="2600" dirty="0"/>
              <a:t> </a:t>
            </a:r>
            <a:r>
              <a:rPr lang="en-US" altLang="zh-CN" sz="2600" dirty="0" err="1"/>
              <a:t>kè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sà</a:t>
            </a:r>
            <a:r>
              <a:rPr lang="zh-CN" altLang="en-US" sz="2600" dirty="0"/>
              <a:t>  </a:t>
            </a:r>
            <a:r>
              <a:rPr lang="en-US" altLang="zh-CN" sz="2600" dirty="0" err="1"/>
              <a:t>sī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269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05C1-D9ED-C54A-9F2D-449DF2486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世界        规模        人数       人口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533BE-E7D0-FD4E-B8DB-EC622CEB5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488712" cy="5561121"/>
          </a:xfrm>
        </p:spPr>
        <p:txBody>
          <a:bodyPr>
            <a:noAutofit/>
          </a:bodyPr>
          <a:lstStyle/>
          <a:p>
            <a:r>
              <a:rPr lang="zh-CN" altLang="en-US" sz="3400" dirty="0"/>
              <a:t>我们班的学生</a:t>
            </a:r>
            <a:r>
              <a:rPr lang="zh-CN" altLang="en-US" dirty="0">
                <a:solidFill>
                  <a:srgbClr val="FF0000"/>
                </a:solidFill>
              </a:rPr>
              <a:t>人数</a:t>
            </a:r>
            <a:r>
              <a:rPr lang="zh-CN" altLang="en-US" sz="3400" dirty="0"/>
              <a:t>是多少？
美国的</a:t>
            </a:r>
            <a:r>
              <a:rPr lang="zh-CN" altLang="en-US" dirty="0">
                <a:solidFill>
                  <a:srgbClr val="FF0000"/>
                </a:solidFill>
              </a:rPr>
              <a:t>人口</a:t>
            </a:r>
            <a:r>
              <a:rPr lang="zh-CN" altLang="en-US" sz="3400" dirty="0"/>
              <a:t>总数是多少？
全世界哪个国家的</a:t>
            </a:r>
            <a:r>
              <a:rPr lang="zh-CN" altLang="en-US" dirty="0">
                <a:solidFill>
                  <a:srgbClr val="FF0000"/>
                </a:solidFill>
              </a:rPr>
              <a:t>人口</a:t>
            </a:r>
            <a:r>
              <a:rPr lang="zh-CN" altLang="en-US" sz="3400" dirty="0"/>
              <a:t>最多？
</a:t>
            </a:r>
            <a:r>
              <a:rPr lang="en-US" sz="3400" dirty="0"/>
              <a:t>A</a:t>
            </a:r>
            <a:r>
              <a:rPr lang="en-US" altLang="zh-CN" sz="3400" dirty="0"/>
              <a:t>:</a:t>
            </a:r>
            <a:r>
              <a:rPr lang="zh-CN" altLang="en-US" sz="3400" dirty="0"/>
              <a:t> 听说你家开公司？ </a:t>
            </a:r>
            <a:r>
              <a:rPr lang="en-US" sz="3400" dirty="0"/>
              <a:t>B</a:t>
            </a:r>
            <a:r>
              <a:rPr lang="en-US" altLang="zh-CN" sz="3400" dirty="0"/>
              <a:t>:</a:t>
            </a:r>
            <a:r>
              <a:rPr lang="zh-CN" altLang="en-US" sz="3400" dirty="0"/>
              <a:t> 是，不过</a:t>
            </a:r>
            <a:r>
              <a:rPr lang="en-US" altLang="zh-CN" sz="3400" dirty="0"/>
              <a:t>___</a:t>
            </a:r>
            <a:r>
              <a:rPr lang="zh-CN" altLang="en-US" sz="3400" dirty="0"/>
              <a:t>不大，就是个小公司。
今年学校的</a:t>
            </a:r>
            <a:r>
              <a:rPr lang="zh-CN" altLang="en-US" dirty="0">
                <a:solidFill>
                  <a:srgbClr val="FF0000"/>
                </a:solidFill>
              </a:rPr>
              <a:t>招生</a:t>
            </a:r>
            <a:r>
              <a:rPr lang="en-US" altLang="zh-CN" sz="3400" dirty="0"/>
              <a:t>___</a:t>
            </a:r>
            <a:r>
              <a:rPr lang="zh-CN" altLang="en-US" sz="3400" dirty="0"/>
              <a:t>扩大了，以前每年招大概</a:t>
            </a:r>
            <a:r>
              <a:rPr lang="en-US" altLang="zh-CN" sz="3400" dirty="0"/>
              <a:t>2000</a:t>
            </a:r>
            <a:r>
              <a:rPr lang="zh-CN" altLang="en-US" sz="3400" dirty="0"/>
              <a:t>个学生，今年计划招</a:t>
            </a:r>
            <a:r>
              <a:rPr lang="en-US" altLang="zh-CN" sz="3400" dirty="0"/>
              <a:t>3500</a:t>
            </a:r>
            <a:r>
              <a:rPr lang="zh-CN" altLang="en-US" sz="3400" dirty="0"/>
              <a:t>个。</a:t>
            </a:r>
            <a:endParaRPr lang="en-US" sz="3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CAA17C-5F47-DA49-8044-8722C720BAD4}"/>
              </a:ext>
            </a:extLst>
          </p:cNvPr>
          <p:cNvSpPr txBox="1"/>
          <p:nvPr/>
        </p:nvSpPr>
        <p:spPr>
          <a:xfrm>
            <a:off x="4490459" y="5580824"/>
            <a:ext cx="529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kuò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2E803-5E3F-FD49-8B04-8E6F5D42AAE3}"/>
              </a:ext>
            </a:extLst>
          </p:cNvPr>
          <p:cNvSpPr txBox="1"/>
          <p:nvPr/>
        </p:nvSpPr>
        <p:spPr>
          <a:xfrm>
            <a:off x="2841674" y="1933213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zǒng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9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0C35D-6C5D-8E44-822D-D731F645A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488712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世界     改变     公平     必须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063BC-FA34-0B4C-899F-C54D112FB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227952"/>
            <a:ext cx="11488712" cy="5630047"/>
          </a:xfrm>
        </p:spPr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老师：“为了高考时取得一个好成绩，大家</a:t>
            </a:r>
            <a:r>
              <a:rPr lang="en-US" altLang="zh-CN" dirty="0"/>
              <a:t>___</a:t>
            </a:r>
            <a:r>
              <a:rPr lang="zh-CN" altLang="en-US" dirty="0"/>
              <a:t>从高一就开始努力！ ”
这次考试非常不</a:t>
            </a:r>
            <a:r>
              <a:rPr lang="en-US" altLang="zh-CN" dirty="0"/>
              <a:t>____</a:t>
            </a:r>
            <a:r>
              <a:rPr lang="zh-CN" altLang="en-US" dirty="0"/>
              <a:t>，因为有一些学生在考试以前就知道了试题。
很多人小时候想</a:t>
            </a:r>
            <a:r>
              <a:rPr lang="en-US" altLang="zh-CN" dirty="0"/>
              <a:t>___</a:t>
            </a:r>
            <a:r>
              <a:rPr lang="zh-CN" altLang="en-US" dirty="0"/>
              <a:t>世界，长大后却只想不被</a:t>
            </a:r>
            <a:r>
              <a:rPr lang="en-US" altLang="zh-CN" dirty="0"/>
              <a:t>___</a:t>
            </a:r>
            <a:r>
              <a:rPr lang="zh-CN" altLang="en-US" dirty="0"/>
              <a:t>改变。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1989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299</TotalTime>
  <Words>1360</Words>
  <Application>Microsoft Macintosh PowerPoint</Application>
  <PresentationFormat>Widescreen</PresentationFormat>
  <Paragraphs>89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第五课 高考</vt:lpstr>
      <vt:lpstr>高考     试卷     成绩     满分     分数线</vt:lpstr>
      <vt:lpstr>高考     试卷     成绩     满分     分数线</vt:lpstr>
      <vt:lpstr>高考     试卷     成绩     满分     分数线</vt:lpstr>
      <vt:lpstr>录取             ⋯被⋯录取了</vt:lpstr>
      <vt:lpstr>招生      根据      选拔     举行</vt:lpstr>
      <vt:lpstr>全称 +full name      简称 +abbreviation      合称 (collectively referred to as)</vt:lpstr>
      <vt:lpstr>世界        规模        人数       人口</vt:lpstr>
      <vt:lpstr>世界     改变     公平     必须</vt:lpstr>
      <vt:lpstr>举行      必须     根据     世界     规模    全称</vt:lpstr>
      <vt:lpstr>高考     成绩     分数线      录取分数线</vt:lpstr>
      <vt:lpstr>…能力</vt:lpstr>
      <vt:lpstr>PowerPoint Presentation</vt:lpstr>
      <vt:lpstr>压力     能力     难度     内容</vt:lpstr>
      <vt:lpstr>请用每组的三个词说一个完整的句子：</vt:lpstr>
      <vt:lpstr>古代     现代    目前     曾经</vt:lpstr>
      <vt:lpstr>锻炼       形容       回忆 n. &amp; v.       可想而知</vt:lpstr>
      <vt:lpstr>PowerPoint Presentation</vt:lpstr>
      <vt:lpstr>通常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高考</dc:title>
  <dc:creator>Runqing Qi</dc:creator>
  <cp:lastModifiedBy>Runqing Qi</cp:lastModifiedBy>
  <cp:revision>6</cp:revision>
  <dcterms:created xsi:type="dcterms:W3CDTF">2023-11-08T18:54:46Z</dcterms:created>
  <dcterms:modified xsi:type="dcterms:W3CDTF">2023-12-02T22:25:25Z</dcterms:modified>
</cp:coreProperties>
</file>