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6" r:id="rId2"/>
    <p:sldId id="291" r:id="rId3"/>
    <p:sldId id="266" r:id="rId4"/>
    <p:sldId id="267" r:id="rId5"/>
    <p:sldId id="283" r:id="rId6"/>
    <p:sldId id="286" r:id="rId7"/>
    <p:sldId id="287" r:id="rId8"/>
    <p:sldId id="288" r:id="rId9"/>
    <p:sldId id="289" r:id="rId10"/>
    <p:sldId id="272" r:id="rId11"/>
    <p:sldId id="278" r:id="rId12"/>
    <p:sldId id="29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48"/>
    <p:restoredTop sz="94694"/>
  </p:normalViewPr>
  <p:slideViewPr>
    <p:cSldViewPr snapToGrid="0" snapToObjects="1">
      <p:cViewPr varScale="1">
        <p:scale>
          <a:sx n="95" d="100"/>
          <a:sy n="95" d="100"/>
        </p:scale>
        <p:origin x="73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89E61A-7637-9646-BDA1-5FFCCA27D30A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3F11A-60E0-9D49-A0FD-2241460AC8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5438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从这里开始</a:t>
            </a:r>
            <a:r>
              <a:rPr lang="zh-CN" altLang="en-US" dirty="0"/>
              <a:t> </a:t>
            </a:r>
            <a:r>
              <a:rPr lang="en-US" dirty="0" err="1"/>
              <a:t>上课</a:t>
            </a:r>
            <a:r>
              <a:rPr lang="zh-CN" altLang="en-US" dirty="0"/>
              <a:t> </a:t>
            </a:r>
            <a:r>
              <a:rPr lang="en-US" dirty="0" err="1"/>
              <a:t>没讲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3BAB-2709-DA4F-B2F7-0512ED0B2BE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175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www.guokr.com</a:t>
            </a:r>
            <a:r>
              <a:rPr lang="en-US" dirty="0"/>
              <a:t>/article/73750/</a:t>
            </a:r>
            <a:r>
              <a:rPr lang="zh-CN" altLang="en-US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1AA3BAB-2709-DA4F-B2F7-0512ED0B2BE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698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16698-77B8-5943-B0C3-B223328DB4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第五課</a:t>
            </a:r>
            <a:r>
              <a:rPr lang="zh-CN" altLang="en-US" dirty="0"/>
              <a:t> 高考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9F9BBA-45DE-AA46-BDD1-74A0AE2B59D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句型練習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8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079465-B204-0045-AE48-00938F88B5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998" y="209603"/>
            <a:ext cx="10515600" cy="882907"/>
          </a:xfrm>
        </p:spPr>
        <p:txBody>
          <a:bodyPr/>
          <a:lstStyle/>
          <a:p>
            <a:r>
              <a:rPr lang="en-US" dirty="0" err="1"/>
              <a:t>將</a:t>
            </a:r>
            <a:r>
              <a:rPr lang="en-US" altLang="zh-CN" dirty="0"/>
              <a:t>/</a:t>
            </a:r>
            <a:r>
              <a:rPr lang="zh-CN" altLang="en-US" dirty="0"/>
              <a:t>把</a:t>
            </a:r>
            <a:r>
              <a:rPr lang="en-US" altLang="zh-CN" dirty="0"/>
              <a:t>…</a:t>
            </a:r>
            <a:r>
              <a:rPr lang="zh-CN" altLang="en-US" dirty="0"/>
              <a:t>形容</a:t>
            </a:r>
            <a:r>
              <a:rPr lang="zh-CN" altLang="en-US" dirty="0">
                <a:solidFill>
                  <a:srgbClr val="FF0000"/>
                </a:solidFill>
              </a:rPr>
              <a:t>為</a:t>
            </a:r>
            <a:r>
              <a:rPr lang="en-US" altLang="zh-CN" dirty="0"/>
              <a:t>…</a:t>
            </a:r>
            <a:r>
              <a:rPr lang="zh-CN" altLang="en-US" dirty="0"/>
              <a:t>           </a:t>
            </a:r>
            <a:r>
              <a:rPr lang="en-US" altLang="zh-CN" dirty="0"/>
              <a:t>…</a:t>
            </a:r>
            <a:r>
              <a:rPr lang="zh-CN" altLang="en-US" dirty="0"/>
              <a:t>被形容</a:t>
            </a:r>
            <a:r>
              <a:rPr lang="zh-CN" altLang="en-US" dirty="0">
                <a:solidFill>
                  <a:srgbClr val="FF0000"/>
                </a:solidFill>
              </a:rPr>
              <a:t>為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05D5E-21E8-B245-BE9A-EB33C38BF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769" y="1087276"/>
            <a:ext cx="10515600" cy="509762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err="1"/>
              <a:t>很多人</a:t>
            </a:r>
            <a:r>
              <a:rPr lang="en-US" dirty="0" err="1">
                <a:highlight>
                  <a:srgbClr val="FFFF00"/>
                </a:highlight>
              </a:rPr>
              <a:t>將</a:t>
            </a:r>
            <a:r>
              <a:rPr lang="en-US" dirty="0" err="1"/>
              <a:t>高考</a:t>
            </a:r>
            <a:r>
              <a:rPr lang="en-US" dirty="0" err="1">
                <a:highlight>
                  <a:srgbClr val="FFFF00"/>
                </a:highlight>
              </a:rPr>
              <a:t>形容為</a:t>
            </a:r>
            <a:r>
              <a:rPr lang="zh-CN" altLang="en-US" dirty="0"/>
              <a:t>「千軍萬馬過獨木橋」。</a:t>
            </a:r>
            <a:endParaRPr lang="en-US" altLang="zh-CN" dirty="0"/>
          </a:p>
          <a:p>
            <a:pPr>
              <a:lnSpc>
                <a:spcPct val="200000"/>
              </a:lnSpc>
            </a:pPr>
            <a:r>
              <a:rPr lang="en-US" dirty="0" err="1"/>
              <a:t>西點軍校</a:t>
            </a:r>
            <a:r>
              <a:rPr lang="en-US" dirty="0" err="1">
                <a:highlight>
                  <a:srgbClr val="FFFF00"/>
                </a:highlight>
              </a:rPr>
              <a:t>被形容為</a:t>
            </a:r>
            <a:r>
              <a:rPr lang="zh-CN" altLang="en-US" dirty="0"/>
              <a:t>「領袖的搖籃」。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/>
              <a:t>美國</a:t>
            </a:r>
            <a:r>
              <a:rPr lang="en-US" altLang="zh-CN" u="sng" dirty="0"/>
              <a:t>50</a:t>
            </a:r>
            <a:r>
              <a:rPr lang="zh-CN" altLang="en-US" u="sng" dirty="0"/>
              <a:t>號公路</a:t>
            </a:r>
            <a:r>
              <a:rPr lang="zh-CN" altLang="en-US" dirty="0"/>
              <a:t>被形容為</a:t>
            </a:r>
            <a:r>
              <a:rPr lang="en-US" altLang="zh-CN" dirty="0"/>
              <a:t>……</a:t>
            </a:r>
          </a:p>
          <a:p>
            <a:pPr>
              <a:lnSpc>
                <a:spcPct val="200000"/>
              </a:lnSpc>
            </a:pPr>
            <a:r>
              <a:rPr lang="en-US" dirty="0" err="1"/>
              <a:t>人們將法語</a:t>
            </a:r>
            <a:r>
              <a:rPr lang="zh-CN" altLang="en-US" dirty="0"/>
              <a:t>形容為</a:t>
            </a:r>
            <a:r>
              <a:rPr lang="en-US" altLang="zh-CN" dirty="0"/>
              <a:t>……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2CEA7B8-D658-8740-950B-C749B4F848E6}"/>
              </a:ext>
            </a:extLst>
          </p:cNvPr>
          <p:cNvSpPr txBox="1"/>
          <p:nvPr/>
        </p:nvSpPr>
        <p:spPr>
          <a:xfrm>
            <a:off x="6080392" y="3224207"/>
            <a:ext cx="7586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cradle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E1F1899-8737-0F44-899B-43BDDF4966DC}"/>
              </a:ext>
            </a:extLst>
          </p:cNvPr>
          <p:cNvSpPr txBox="1"/>
          <p:nvPr/>
        </p:nvSpPr>
        <p:spPr>
          <a:xfrm>
            <a:off x="4640774" y="3224207"/>
            <a:ext cx="866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leaders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D809F5-9F2E-E24C-B18E-1513F621939A}"/>
              </a:ext>
            </a:extLst>
          </p:cNvPr>
          <p:cNvSpPr txBox="1"/>
          <p:nvPr/>
        </p:nvSpPr>
        <p:spPr>
          <a:xfrm>
            <a:off x="4615660" y="2440810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lǐng</a:t>
            </a:r>
            <a:r>
              <a:rPr lang="zh-CN" altLang="en-US" dirty="0"/>
              <a:t>   </a:t>
            </a:r>
            <a:r>
              <a:rPr lang="en-US" altLang="zh-CN" dirty="0" err="1"/>
              <a:t>xiù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8BAA89-47F7-3D4D-8F41-CF8FA0ACA5D2}"/>
              </a:ext>
            </a:extLst>
          </p:cNvPr>
          <p:cNvSpPr txBox="1"/>
          <p:nvPr/>
        </p:nvSpPr>
        <p:spPr>
          <a:xfrm>
            <a:off x="5933850" y="2426908"/>
            <a:ext cx="10147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yáo</a:t>
            </a:r>
            <a:r>
              <a:rPr lang="zh-CN" altLang="en-US" dirty="0"/>
              <a:t>    </a:t>
            </a:r>
            <a:r>
              <a:rPr lang="en-US" altLang="zh-CN" dirty="0" err="1"/>
              <a:t>lán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6C1687-C335-0746-8BC6-B13D54DDE1B7}"/>
              </a:ext>
            </a:extLst>
          </p:cNvPr>
          <p:cNvSpPr txBox="1"/>
          <p:nvPr/>
        </p:nvSpPr>
        <p:spPr>
          <a:xfrm>
            <a:off x="1856364" y="3636088"/>
            <a:ext cx="10254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Route</a:t>
            </a:r>
            <a:r>
              <a:rPr lang="zh-CN" altLang="en-US" dirty="0"/>
              <a:t> </a:t>
            </a:r>
            <a:r>
              <a:rPr lang="en-US" altLang="zh-CN" dirty="0"/>
              <a:t>50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742A08-20EA-5142-A030-172C20DD8359}"/>
              </a:ext>
            </a:extLst>
          </p:cNvPr>
          <p:cNvSpPr txBox="1"/>
          <p:nvPr/>
        </p:nvSpPr>
        <p:spPr>
          <a:xfrm>
            <a:off x="6096000" y="4032190"/>
            <a:ext cx="387798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世界上最孤獨的公路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45E0EE1-1A3C-EA40-92CD-46B11B0ECF0B}"/>
              </a:ext>
            </a:extLst>
          </p:cNvPr>
          <p:cNvSpPr txBox="1"/>
          <p:nvPr/>
        </p:nvSpPr>
        <p:spPr>
          <a:xfrm>
            <a:off x="6858593" y="5294690"/>
            <a:ext cx="428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世界上最美麗的語言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81D4AA0-64E0-7443-85A8-90F2AC3A88F2}"/>
              </a:ext>
            </a:extLst>
          </p:cNvPr>
          <p:cNvSpPr txBox="1"/>
          <p:nvPr/>
        </p:nvSpPr>
        <p:spPr>
          <a:xfrm>
            <a:off x="8235838" y="2667763"/>
            <a:ext cx="37753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highlight>
                  <a:srgbClr val="C0C0C0"/>
                </a:highlight>
                <a:latin typeface="SimSun" panose="02010600030101010101" pitchFamily="2" charset="-122"/>
                <a:ea typeface="SimSun" panose="02010600030101010101" pitchFamily="2" charset="-122"/>
              </a:rPr>
              <a:t>建議此處插入相關圖片</a:t>
            </a:r>
            <a:endParaRPr lang="en-US" sz="28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74929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  <p:bldP spid="8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FC837-DE2E-C144-9532-3C7C1CBE6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S把</a:t>
            </a:r>
            <a:r>
              <a:rPr lang="en-US" altLang="zh-CN" dirty="0" err="1"/>
              <a:t>O</a:t>
            </a:r>
            <a:r>
              <a:rPr lang="zh-CN" altLang="en-US" dirty="0"/>
              <a:t>  </a:t>
            </a:r>
            <a:r>
              <a:rPr lang="en-US" dirty="0" err="1"/>
              <a:t>V成</a:t>
            </a:r>
            <a:r>
              <a:rPr lang="en-US" altLang="zh-CN" dirty="0"/>
              <a:t>…</a:t>
            </a:r>
            <a:r>
              <a:rPr lang="zh-CN" altLang="en-US" dirty="0"/>
              <a:t>    </a:t>
            </a:r>
            <a:r>
              <a:rPr lang="en-US" altLang="zh-CN" dirty="0"/>
              <a:t>(</a:t>
            </a:r>
            <a:r>
              <a:rPr lang="zh-CN" altLang="en-US" dirty="0"/>
              <a:t>切成  做成 看成 寫成  </a:t>
            </a:r>
            <a:r>
              <a:rPr lang="en-US" dirty="0" err="1"/>
              <a:t>翻譯成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9EFD0A-9FD2-D74D-BEC4-3B2314E918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4318001"/>
            <a:ext cx="2413941" cy="8104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err="1"/>
              <a:t>土豆</a:t>
            </a:r>
            <a:r>
              <a:rPr lang="zh-CN" altLang="en-US" dirty="0"/>
              <a:t>    丝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3D2EFBA1-E864-5541-8A20-CEA683A0EFC3}"/>
              </a:ext>
            </a:extLst>
          </p:cNvPr>
          <p:cNvSpPr txBox="1">
            <a:spLocks/>
          </p:cNvSpPr>
          <p:nvPr/>
        </p:nvSpPr>
        <p:spPr>
          <a:xfrm>
            <a:off x="6259922" y="3992997"/>
            <a:ext cx="1752600" cy="13251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 err="1"/>
              <a:t>轮胎</a:t>
            </a:r>
            <a:r>
              <a:rPr lang="zh-CN" altLang="en-US" dirty="0"/>
              <a:t>  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5978EA3-536A-6E4B-96E1-9EBD9452697B}"/>
              </a:ext>
            </a:extLst>
          </p:cNvPr>
          <p:cNvSpPr txBox="1"/>
          <p:nvPr/>
        </p:nvSpPr>
        <p:spPr>
          <a:xfrm>
            <a:off x="6358785" y="4667191"/>
            <a:ext cx="877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lún</a:t>
            </a:r>
            <a:r>
              <a:rPr lang="zh-CN" altLang="en-US" dirty="0"/>
              <a:t>   </a:t>
            </a:r>
            <a:r>
              <a:rPr lang="en-US" altLang="zh-CN" dirty="0" err="1"/>
              <a:t>tāi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F930916-CBDD-C545-B9B8-05687CBD97D5}"/>
              </a:ext>
            </a:extLst>
          </p:cNvPr>
          <p:cNvSpPr txBox="1"/>
          <p:nvPr/>
        </p:nvSpPr>
        <p:spPr>
          <a:xfrm>
            <a:off x="161514" y="2926196"/>
            <a:ext cx="518603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</a:rPr>
              <a:t>例</a:t>
            </a:r>
            <a:r>
              <a:rPr lang="zh-CN" altLang="en-US" sz="2600" dirty="0">
                <a:highlight>
                  <a:srgbClr val="C0C0C0"/>
                </a:highlight>
              </a:rPr>
              <a:t>：</a:t>
            </a:r>
            <a:r>
              <a:rPr lang="en-US" sz="2600" dirty="0" err="1">
                <a:highlight>
                  <a:srgbClr val="C0C0C0"/>
                </a:highlight>
              </a:rPr>
              <a:t>此處插入把土豆切成絲的圖片</a:t>
            </a:r>
            <a:endParaRPr lang="en-US" sz="2600" dirty="0">
              <a:highlight>
                <a:srgbClr val="C0C0C0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6D00CD3-A51F-5446-9DF9-CEBFEFD90BCE}"/>
              </a:ext>
            </a:extLst>
          </p:cNvPr>
          <p:cNvSpPr txBox="1"/>
          <p:nvPr/>
        </p:nvSpPr>
        <p:spPr>
          <a:xfrm>
            <a:off x="6259922" y="2859165"/>
            <a:ext cx="585288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</a:rPr>
              <a:t>例</a:t>
            </a:r>
            <a:r>
              <a:rPr lang="zh-CN" altLang="en-US" sz="2600" dirty="0">
                <a:highlight>
                  <a:srgbClr val="C0C0C0"/>
                </a:highlight>
              </a:rPr>
              <a:t>：</a:t>
            </a:r>
            <a:r>
              <a:rPr lang="en-US" sz="2600" dirty="0" err="1">
                <a:highlight>
                  <a:srgbClr val="C0C0C0"/>
                </a:highlight>
              </a:rPr>
              <a:t>此處插入把輪胎做成工藝品的圖片</a:t>
            </a:r>
            <a:endParaRPr lang="en-US" sz="2600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73088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E9313-D0F4-7640-AE0B-7C3EE9B3C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5" y="108003"/>
            <a:ext cx="11567445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S把</a:t>
            </a:r>
            <a:r>
              <a:rPr lang="en-US" altLang="zh-CN" dirty="0" err="1"/>
              <a:t>O</a:t>
            </a:r>
            <a:r>
              <a:rPr lang="zh-CN" altLang="en-US" dirty="0"/>
              <a:t>  </a:t>
            </a:r>
            <a:r>
              <a:rPr lang="en-US" dirty="0" err="1"/>
              <a:t>V成</a:t>
            </a:r>
            <a:r>
              <a:rPr lang="en-US" altLang="zh-CN" dirty="0"/>
              <a:t>…</a:t>
            </a:r>
            <a:r>
              <a:rPr lang="zh-CN" altLang="en-US" dirty="0"/>
              <a:t>    </a:t>
            </a:r>
            <a:r>
              <a:rPr lang="en-US" altLang="zh-CN" dirty="0"/>
              <a:t>(</a:t>
            </a:r>
            <a:r>
              <a:rPr lang="zh-CN" altLang="en-US" dirty="0"/>
              <a:t>切成  做成 看成 寫成  </a:t>
            </a:r>
            <a:r>
              <a:rPr lang="en-US" dirty="0" err="1"/>
              <a:t>翻譯成</a:t>
            </a:r>
            <a:r>
              <a:rPr lang="en-US" altLang="zh-CN" dirty="0"/>
              <a:t>/</a:t>
            </a:r>
            <a:r>
              <a:rPr lang="zh-CN" altLang="en-US" dirty="0"/>
              <a:t>為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E101120-5717-A24A-9160-0DC0D25D7FAC}"/>
              </a:ext>
            </a:extLst>
          </p:cNvPr>
          <p:cNvSpPr txBox="1"/>
          <p:nvPr/>
        </p:nvSpPr>
        <p:spPr>
          <a:xfrm>
            <a:off x="3981937" y="2234182"/>
            <a:ext cx="5371983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>
                <a:highlight>
                  <a:srgbClr val="C0C0C0"/>
                </a:highlight>
              </a:rPr>
              <a:t>例</a:t>
            </a:r>
            <a:r>
              <a:rPr lang="zh-CN" altLang="en-US" sz="2600" dirty="0">
                <a:highlight>
                  <a:srgbClr val="C0C0C0"/>
                </a:highlight>
              </a:rPr>
              <a:t>：</a:t>
            </a:r>
            <a:r>
              <a:rPr lang="en-US" sz="2600" dirty="0" err="1">
                <a:highlight>
                  <a:srgbClr val="C0C0C0"/>
                </a:highlight>
              </a:rPr>
              <a:t>此處插入以下圖片</a:t>
            </a:r>
            <a:endParaRPr lang="en-US" sz="2600" dirty="0">
              <a:highlight>
                <a:srgbClr val="C0C0C0"/>
              </a:highlight>
            </a:endParaRPr>
          </a:p>
          <a:p>
            <a:pPr marL="514350" indent="-514350">
              <a:buAutoNum type="arabicPeriod"/>
            </a:pPr>
            <a:r>
              <a:rPr lang="zh-CN" altLang="en-US" sz="2600" dirty="0">
                <a:highlight>
                  <a:srgbClr val="C0C0C0"/>
                </a:highlight>
              </a:rPr>
              <a:t>把豆腐切成塊</a:t>
            </a:r>
            <a:endParaRPr lang="en-US" altLang="zh-CN" sz="2600" dirty="0">
              <a:highlight>
                <a:srgbClr val="C0C0C0"/>
              </a:highlight>
            </a:endParaRPr>
          </a:p>
          <a:p>
            <a:pPr marL="514350" indent="-514350">
              <a:buAutoNum type="arabicPeriod"/>
            </a:pPr>
            <a:r>
              <a:rPr lang="zh-CN" altLang="en-US" sz="2600" dirty="0">
                <a:highlight>
                  <a:srgbClr val="C0C0C0"/>
                </a:highlight>
              </a:rPr>
              <a:t>把紅紙剪成了一只小狗</a:t>
            </a:r>
            <a:endParaRPr lang="en-US" altLang="zh-CN" sz="2600" dirty="0">
              <a:highlight>
                <a:srgbClr val="C0C0C0"/>
              </a:highlight>
            </a:endParaRPr>
          </a:p>
          <a:p>
            <a:pPr marL="514350" indent="-514350">
              <a:buAutoNum type="arabicPeriod"/>
            </a:pPr>
            <a:r>
              <a:rPr lang="zh-CN" altLang="en-US" sz="2600" dirty="0">
                <a:highlight>
                  <a:srgbClr val="C0C0C0"/>
                </a:highlight>
              </a:rPr>
              <a:t>把</a:t>
            </a:r>
            <a:r>
              <a:rPr lang="en-US" altLang="zh-CN" sz="2600" dirty="0">
                <a:highlight>
                  <a:srgbClr val="C0C0C0"/>
                </a:highlight>
              </a:rPr>
              <a:t>《</a:t>
            </a:r>
            <a:r>
              <a:rPr lang="zh-CN" altLang="en-US" sz="2600" dirty="0">
                <a:highlight>
                  <a:srgbClr val="C0C0C0"/>
                </a:highlight>
              </a:rPr>
              <a:t>三體</a:t>
            </a:r>
            <a:r>
              <a:rPr lang="en-US" altLang="zh-CN" sz="2600" dirty="0">
                <a:highlight>
                  <a:srgbClr val="C0C0C0"/>
                </a:highlight>
              </a:rPr>
              <a:t>》</a:t>
            </a:r>
            <a:r>
              <a:rPr lang="zh-CN" altLang="en-US" sz="2600" dirty="0">
                <a:highlight>
                  <a:srgbClr val="C0C0C0"/>
                </a:highlight>
              </a:rPr>
              <a:t>翻譯成英文</a:t>
            </a:r>
            <a:endParaRPr lang="en-US" altLang="zh-CN" sz="2600" dirty="0">
              <a:highlight>
                <a:srgbClr val="C0C0C0"/>
              </a:highlight>
            </a:endParaRPr>
          </a:p>
          <a:p>
            <a:pPr marL="514350" indent="-514350">
              <a:buAutoNum type="arabicPeriod"/>
            </a:pPr>
            <a:r>
              <a:rPr lang="zh-CN" altLang="en-US" sz="2600" dirty="0">
                <a:highlight>
                  <a:srgbClr val="C0C0C0"/>
                </a:highlight>
              </a:rPr>
              <a:t>把舊汽車做成工藝品</a:t>
            </a:r>
            <a:endParaRPr lang="en-US" altLang="zh-CN" sz="2600" dirty="0">
              <a:highlight>
                <a:srgbClr val="C0C0C0"/>
              </a:highlight>
            </a:endParaRPr>
          </a:p>
          <a:p>
            <a:pPr marL="514350" indent="-514350">
              <a:buAutoNum type="arabicPeriod"/>
            </a:pPr>
            <a:r>
              <a:rPr lang="en-US" sz="2600" dirty="0" err="1">
                <a:highlight>
                  <a:srgbClr val="C0C0C0"/>
                </a:highlight>
              </a:rPr>
              <a:t>漢語初學者把</a:t>
            </a:r>
            <a:r>
              <a:rPr lang="zh-CN" altLang="en-US" sz="2600" dirty="0">
                <a:highlight>
                  <a:srgbClr val="C0C0C0"/>
                </a:highlight>
              </a:rPr>
              <a:t>“這”看成“還”</a:t>
            </a:r>
            <a:endParaRPr lang="en-US" altLang="zh-CN" sz="2600" dirty="0">
              <a:highlight>
                <a:srgbClr val="C0C0C0"/>
              </a:highlight>
            </a:endParaRPr>
          </a:p>
          <a:p>
            <a:r>
              <a:rPr lang="en-US" altLang="zh-CN" sz="2600" dirty="0">
                <a:highlight>
                  <a:srgbClr val="C0C0C0"/>
                </a:highlight>
              </a:rPr>
              <a:t>……</a:t>
            </a:r>
            <a:endParaRPr lang="en-US" sz="2600" dirty="0">
              <a:highlight>
                <a:srgbClr val="C0C0C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09033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40059-EDD7-D54D-8A60-1B9DDBE2A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1263" y="209603"/>
            <a:ext cx="10515600" cy="882907"/>
          </a:xfrm>
        </p:spPr>
        <p:txBody>
          <a:bodyPr/>
          <a:lstStyle/>
          <a:p>
            <a:r>
              <a:rPr lang="en-US" dirty="0" err="1"/>
              <a:t>比較A和B</a:t>
            </a:r>
            <a:r>
              <a:rPr lang="zh-CN" altLang="en-US" dirty="0"/>
              <a:t>：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5D872-A41C-8640-AADA-728C565CE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0777" y="1106637"/>
            <a:ext cx="5382826" cy="3818225"/>
          </a:xfrm>
        </p:spPr>
        <p:txBody>
          <a:bodyPr/>
          <a:lstStyle/>
          <a:p>
            <a:r>
              <a:rPr lang="en-US" dirty="0"/>
              <a:t>A</a:t>
            </a:r>
            <a:r>
              <a:rPr lang="zh-CN" altLang="en-US" dirty="0"/>
              <a:t> </a:t>
            </a:r>
            <a:r>
              <a:rPr lang="en-US" dirty="0" err="1"/>
              <a:t>比</a:t>
            </a:r>
            <a:r>
              <a:rPr lang="zh-CN" altLang="en-US" dirty="0"/>
              <a:t> </a:t>
            </a:r>
            <a:r>
              <a:rPr lang="en-US" dirty="0"/>
              <a:t>B</a:t>
            </a:r>
            <a:r>
              <a:rPr lang="zh-CN" altLang="en-US" dirty="0"/>
              <a:t> 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dirty="0"/>
              <a:t>adj.</a:t>
            </a:r>
          </a:p>
          <a:p>
            <a:r>
              <a:rPr lang="en-US" dirty="0" err="1"/>
              <a:t>A高於</a:t>
            </a:r>
            <a:r>
              <a:rPr lang="en-US" altLang="zh-CN" dirty="0"/>
              <a:t>/</a:t>
            </a:r>
            <a:r>
              <a:rPr lang="zh-CN" altLang="en-US" dirty="0"/>
              <a:t>低</a:t>
            </a:r>
            <a:r>
              <a:rPr lang="en-US" dirty="0" err="1"/>
              <a:t>於</a:t>
            </a:r>
            <a:r>
              <a:rPr lang="en-US" altLang="zh-CN" dirty="0" err="1"/>
              <a:t>B</a:t>
            </a:r>
            <a:endParaRPr lang="en-US" altLang="zh-CN" dirty="0"/>
          </a:p>
          <a:p>
            <a:r>
              <a:rPr lang="zh-CN" altLang="en-US" dirty="0"/>
              <a:t>和</a:t>
            </a:r>
            <a:r>
              <a:rPr lang="en-US" altLang="zh-CN" dirty="0"/>
              <a:t>/</a:t>
            </a:r>
            <a:r>
              <a:rPr lang="zh-CN" altLang="en-US" dirty="0"/>
              <a:t>與</a:t>
            </a:r>
            <a:r>
              <a:rPr lang="en-US" altLang="zh-CN" dirty="0"/>
              <a:t>A</a:t>
            </a:r>
            <a:r>
              <a:rPr lang="zh-CN" altLang="en-US" dirty="0"/>
              <a:t>相比，</a:t>
            </a:r>
            <a:r>
              <a:rPr lang="en-US" altLang="zh-CN" dirty="0"/>
              <a:t>B</a:t>
            </a:r>
            <a:r>
              <a:rPr lang="zh-CN" altLang="en-US" dirty="0">
                <a:highlight>
                  <a:srgbClr val="FFFF00"/>
                </a:highlight>
              </a:rPr>
              <a:t>更</a:t>
            </a:r>
            <a:r>
              <a:rPr lang="en-US" altLang="zh-CN" dirty="0"/>
              <a:t>…</a:t>
            </a:r>
          </a:p>
          <a:p>
            <a:r>
              <a:rPr lang="zh-CN" altLang="en-US" dirty="0"/>
              <a:t>和</a:t>
            </a:r>
            <a:r>
              <a:rPr lang="en-US" altLang="zh-CN" dirty="0"/>
              <a:t>A</a:t>
            </a:r>
            <a:r>
              <a:rPr lang="zh-CN" altLang="en-US" dirty="0"/>
              <a:t>不同，</a:t>
            </a:r>
            <a:r>
              <a:rPr lang="en-US" altLang="zh-CN" dirty="0"/>
              <a:t>B(</a:t>
            </a:r>
            <a:r>
              <a:rPr lang="zh-CN" altLang="en-US" dirty="0">
                <a:highlight>
                  <a:srgbClr val="FFFF00"/>
                </a:highlight>
              </a:rPr>
              <a:t>更</a:t>
            </a:r>
            <a:r>
              <a:rPr lang="en-US" altLang="zh-CN" dirty="0">
                <a:highlight>
                  <a:srgbClr val="FFFF00"/>
                </a:highlight>
              </a:rPr>
              <a:t>/</a:t>
            </a:r>
            <a:r>
              <a:rPr lang="zh-CN" altLang="en-US" dirty="0">
                <a:highlight>
                  <a:srgbClr val="FFFF00"/>
                </a:highlight>
              </a:rPr>
              <a:t>比較</a:t>
            </a:r>
            <a:r>
              <a:rPr lang="en-US" altLang="zh-CN" dirty="0"/>
              <a:t>)…</a:t>
            </a:r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22B635-FE7C-B140-9425-68EBA0F06CEB}"/>
              </a:ext>
            </a:extLst>
          </p:cNvPr>
          <p:cNvSpPr txBox="1"/>
          <p:nvPr/>
        </p:nvSpPr>
        <p:spPr>
          <a:xfrm>
            <a:off x="2354789" y="5242269"/>
            <a:ext cx="1630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Colloquial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60A9F1-C890-2745-8E94-D2D6A9B19A94}"/>
              </a:ext>
            </a:extLst>
          </p:cNvPr>
          <p:cNvSpPr txBox="1"/>
          <p:nvPr/>
        </p:nvSpPr>
        <p:spPr>
          <a:xfrm>
            <a:off x="7606145" y="5227453"/>
            <a:ext cx="119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7030A0"/>
                </a:solidFill>
              </a:rPr>
              <a:t>Formal</a:t>
            </a:r>
            <a:endParaRPr lang="en-US" sz="2800" dirty="0">
              <a:solidFill>
                <a:srgbClr val="7030A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9B459A-BEB7-F34D-8FD5-60A4DBA87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85364" y="5305602"/>
            <a:ext cx="3620781" cy="368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3715019-F858-2642-A622-F87255DE3ED1}"/>
              </a:ext>
            </a:extLst>
          </p:cNvPr>
          <p:cNvSpPr txBox="1"/>
          <p:nvPr/>
        </p:nvSpPr>
        <p:spPr>
          <a:xfrm>
            <a:off x="3474767" y="5844537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B05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A比B</a:t>
            </a:r>
            <a:endParaRPr lang="en-US" sz="2800" dirty="0">
              <a:solidFill>
                <a:srgbClr val="00B05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412334-D1CA-544F-AF9A-5395AB8F2077}"/>
              </a:ext>
            </a:extLst>
          </p:cNvPr>
          <p:cNvSpPr txBox="1"/>
          <p:nvPr/>
        </p:nvSpPr>
        <p:spPr>
          <a:xfrm>
            <a:off x="6952842" y="5844537"/>
            <a:ext cx="18004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A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高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/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低於</a:t>
            </a:r>
            <a:r>
              <a:rPr 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EFF560-AE0B-1145-8858-EB0CDEEADFF5}"/>
              </a:ext>
            </a:extLst>
          </p:cNvPr>
          <p:cNvSpPr txBox="1"/>
          <p:nvPr/>
        </p:nvSpPr>
        <p:spPr>
          <a:xfrm>
            <a:off x="6952842" y="6283171"/>
            <a:ext cx="23391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與A相比</a:t>
            </a:r>
            <a:r>
              <a:rPr lang="zh-CN" alt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，</a:t>
            </a:r>
            <a:r>
              <a:rPr lang="en-US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</a:t>
            </a:r>
            <a:r>
              <a:rPr lang="en-US" altLang="zh-CN" sz="28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…</a:t>
            </a:r>
            <a:endParaRPr lang="en-US" sz="28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97C0EDD-4EE2-484C-ADA7-407BBEB63905}"/>
              </a:ext>
            </a:extLst>
          </p:cNvPr>
          <p:cNvSpPr txBox="1"/>
          <p:nvPr/>
        </p:nvSpPr>
        <p:spPr>
          <a:xfrm>
            <a:off x="5019902" y="5839681"/>
            <a:ext cx="180049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和A不同</a:t>
            </a:r>
            <a:r>
              <a:rPr lang="zh-CN" altLang="en-US" sz="28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，</a:t>
            </a:r>
            <a:endParaRPr lang="en-US" altLang="zh-CN" sz="28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  <a:p>
            <a:r>
              <a:rPr lang="en-US" sz="28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</a:t>
            </a:r>
            <a:r>
              <a:rPr lang="en-US" altLang="zh-CN" sz="2800" dirty="0">
                <a:solidFill>
                  <a:srgbClr val="0070C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…</a:t>
            </a:r>
            <a:endParaRPr lang="en-US" sz="2800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8F92ED1-3DD9-8446-901C-1C704CC6D2D8}"/>
              </a:ext>
            </a:extLst>
          </p:cNvPr>
          <p:cNvSpPr txBox="1"/>
          <p:nvPr/>
        </p:nvSpPr>
        <p:spPr>
          <a:xfrm>
            <a:off x="4551107" y="618358"/>
            <a:ext cx="223651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北京大學
錄取分數線
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674
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70DC35B-5767-D54F-9B65-AE0F96F3BB21}"/>
              </a:ext>
            </a:extLst>
          </p:cNvPr>
          <p:cNvSpPr txBox="1"/>
          <p:nvPr/>
        </p:nvSpPr>
        <p:spPr>
          <a:xfrm>
            <a:off x="9587714" y="2003107"/>
            <a:ext cx="2236510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東北大學
錄取分數線
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588
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8CA0E9D-2719-744B-913E-73999D359AEF}"/>
              </a:ext>
            </a:extLst>
          </p:cNvPr>
          <p:cNvCxnSpPr>
            <a:cxnSpLocks/>
          </p:cNvCxnSpPr>
          <p:nvPr/>
        </p:nvCxnSpPr>
        <p:spPr>
          <a:xfrm flipV="1">
            <a:off x="6979351" y="3061200"/>
            <a:ext cx="2416629" cy="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D220D20-A151-0945-ADA5-FAA2A61AD8BA}"/>
              </a:ext>
            </a:extLst>
          </p:cNvPr>
          <p:cNvCxnSpPr>
            <a:cxnSpLocks/>
          </p:cNvCxnSpPr>
          <p:nvPr/>
        </p:nvCxnSpPr>
        <p:spPr>
          <a:xfrm flipV="1">
            <a:off x="6952842" y="1765631"/>
            <a:ext cx="2416629" cy="1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BBBEBF7-A3AE-C14C-B117-F0A5DFC387B8}"/>
              </a:ext>
            </a:extLst>
          </p:cNvPr>
          <p:cNvSpPr txBox="1"/>
          <p:nvPr/>
        </p:nvSpPr>
        <p:spPr>
          <a:xfrm>
            <a:off x="4603736" y="2188018"/>
            <a:ext cx="18261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重點大學
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03D8C2-E2EC-4B40-9530-C5EA83DE9297}"/>
              </a:ext>
            </a:extLst>
          </p:cNvPr>
          <p:cNvSpPr txBox="1"/>
          <p:nvPr/>
        </p:nvSpPr>
        <p:spPr>
          <a:xfrm>
            <a:off x="9715052" y="3611719"/>
            <a:ext cx="18261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普通大學
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15088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  <p:bldP spid="12" grpId="0"/>
      <p:bldP spid="14" grpId="0"/>
      <p:bldP spid="15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40059-EDD7-D54D-8A60-1B9DDBE2A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3197908" cy="882907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比較A和B</a:t>
            </a:r>
            <a:r>
              <a:rPr lang="zh-CN" altLang="en-US" dirty="0">
                <a:solidFill>
                  <a:schemeClr val="tx1"/>
                </a:solidFill>
              </a:rPr>
              <a:t>：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422B635-FE7C-B140-9425-68EBA0F06CEB}"/>
              </a:ext>
            </a:extLst>
          </p:cNvPr>
          <p:cNvSpPr txBox="1"/>
          <p:nvPr/>
        </p:nvSpPr>
        <p:spPr>
          <a:xfrm>
            <a:off x="3841154" y="352025"/>
            <a:ext cx="16305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</a:rPr>
              <a:t>Colloquial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60A9F1-C890-2745-8E94-D2D6A9B19A94}"/>
              </a:ext>
            </a:extLst>
          </p:cNvPr>
          <p:cNvSpPr txBox="1"/>
          <p:nvPr/>
        </p:nvSpPr>
        <p:spPr>
          <a:xfrm>
            <a:off x="9092510" y="337209"/>
            <a:ext cx="1199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dirty="0">
                <a:solidFill>
                  <a:srgbClr val="7030A0"/>
                </a:solidFill>
              </a:rPr>
              <a:t>Formal</a:t>
            </a:r>
            <a:endParaRPr lang="en-US" sz="2800" dirty="0">
              <a:solidFill>
                <a:srgbClr val="7030A0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49B459A-BEB7-F34D-8FD5-60A4DBA874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1729" y="415358"/>
            <a:ext cx="3620781" cy="3683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3715019-F858-2642-A622-F87255DE3ED1}"/>
              </a:ext>
            </a:extLst>
          </p:cNvPr>
          <p:cNvSpPr txBox="1"/>
          <p:nvPr/>
        </p:nvSpPr>
        <p:spPr>
          <a:xfrm>
            <a:off x="4961132" y="954293"/>
            <a:ext cx="10054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00B05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A比B</a:t>
            </a:r>
            <a:endParaRPr lang="en-US" sz="3200" dirty="0">
              <a:solidFill>
                <a:srgbClr val="00B05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2412334-D1CA-544F-AF9A-5395AB8F2077}"/>
              </a:ext>
            </a:extLst>
          </p:cNvPr>
          <p:cNvSpPr txBox="1"/>
          <p:nvPr/>
        </p:nvSpPr>
        <p:spPr>
          <a:xfrm>
            <a:off x="8530647" y="885440"/>
            <a:ext cx="20313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A</a:t>
            </a:r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高</a:t>
            </a:r>
            <a:r>
              <a:rPr lang="en-US" altLang="zh-CN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/</a:t>
            </a:r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低於</a:t>
            </a:r>
            <a:r>
              <a:rPr 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6EFF560-AE0B-1145-8858-EB0CDEEADFF5}"/>
              </a:ext>
            </a:extLst>
          </p:cNvPr>
          <p:cNvSpPr txBox="1"/>
          <p:nvPr/>
        </p:nvSpPr>
        <p:spPr>
          <a:xfrm>
            <a:off x="8439207" y="1392927"/>
            <a:ext cx="30572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與A相比</a:t>
            </a:r>
            <a:r>
              <a:rPr lang="zh-CN" altLang="en-US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，</a:t>
            </a:r>
            <a:r>
              <a:rPr lang="en-US" sz="3200" dirty="0" err="1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B更</a:t>
            </a:r>
            <a:r>
              <a:rPr lang="en-US" altLang="zh-CN" sz="3200" dirty="0">
                <a:solidFill>
                  <a:srgbClr val="7030A0"/>
                </a:solidFill>
                <a:latin typeface="KaiTi" panose="02010609060101010101" pitchFamily="49" charset="-122"/>
                <a:ea typeface="KaiTi" panose="02010609060101010101" pitchFamily="49" charset="-122"/>
                <a:cs typeface="Kailasa" panose="02000500000000020004" pitchFamily="2" charset="0"/>
              </a:rPr>
              <a:t>…</a:t>
            </a:r>
            <a:endParaRPr lang="en-US" sz="3200" dirty="0">
              <a:solidFill>
                <a:srgbClr val="7030A0"/>
              </a:solidFill>
              <a:latin typeface="KaiTi" panose="02010609060101010101" pitchFamily="49" charset="-122"/>
              <a:ea typeface="KaiTi" panose="02010609060101010101" pitchFamily="49" charset="-122"/>
              <a:cs typeface="Kailasa" panose="02000500000000020004" pitchFamily="2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389DE54-6BD4-9941-B94B-8CC7A758D596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0217" y="1539068"/>
            <a:ext cx="4144880" cy="1257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D77A934-996F-1B4E-B4E8-7133DE09D042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89546" y="2934015"/>
            <a:ext cx="4325298" cy="125780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25E800B8-C822-AB4B-9624-55E47D8BA543}"/>
              </a:ext>
            </a:extLst>
          </p:cNvPr>
          <p:cNvSpPr txBox="1"/>
          <p:nvPr/>
        </p:nvSpPr>
        <p:spPr>
          <a:xfrm>
            <a:off x="650217" y="4586294"/>
            <a:ext cx="530703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2022 </a:t>
            </a:r>
            <a:r>
              <a:rPr lang="zh-CN" altLang="en-US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年高考學生人數：
     </a:t>
            </a:r>
            <a:r>
              <a:rPr lang="en-US" altLang="zh-CN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1193, 0000
2022 </a:t>
            </a:r>
            <a:r>
              <a:rPr lang="zh-CN" altLang="en-US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年</a:t>
            </a:r>
            <a:r>
              <a:rPr lang="en-US" altLang="zh-CN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ACT </a:t>
            </a:r>
            <a:r>
              <a:rPr lang="zh-CN" altLang="en-US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考試學生人數：
     </a:t>
            </a:r>
            <a:r>
              <a:rPr lang="en-US" altLang="zh-CN" sz="3200" dirty="0">
                <a:solidFill>
                  <a:srgbClr val="7030A0"/>
                </a:solidFill>
                <a:latin typeface="Times" pitchFamily="2" charset="0"/>
                <a:ea typeface="KaiTi" panose="02010609060101010101" pitchFamily="49" charset="-122"/>
              </a:rPr>
              <a:t>129, 5000
</a:t>
            </a:r>
            <a:endParaRPr lang="en-US" sz="3200" dirty="0">
              <a:solidFill>
                <a:srgbClr val="7030A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0E4E27B-0A59-BA4A-A3BF-9A186ADCA57A}"/>
              </a:ext>
            </a:extLst>
          </p:cNvPr>
          <p:cNvSpPr txBox="1"/>
          <p:nvPr/>
        </p:nvSpPr>
        <p:spPr>
          <a:xfrm>
            <a:off x="5653053" y="1857182"/>
            <a:ext cx="266932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小明的成績：
</a:t>
            </a:r>
            <a:r>
              <a:rPr lang="zh-CN" altLang="en-US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數學成績：</a:t>
            </a:r>
            <a:r>
              <a:rPr lang="en-US" altLang="zh-CN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A
</a:t>
            </a:r>
            <a:r>
              <a:rPr lang="zh-CN" altLang="en-US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中文成績：</a:t>
            </a:r>
            <a:r>
              <a:rPr lang="en-US" altLang="zh-CN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A-
</a:t>
            </a:r>
            <a:r>
              <a:rPr lang="zh-CN" altLang="en-US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生物成績：</a:t>
            </a:r>
            <a:r>
              <a:rPr lang="en-US" altLang="zh-CN" sz="3200" dirty="0">
                <a:solidFill>
                  <a:schemeClr val="accent2"/>
                </a:solidFill>
                <a:latin typeface="Times" pitchFamily="2" charset="0"/>
                <a:ea typeface="KaiTi" panose="02010609060101010101" pitchFamily="49" charset="-122"/>
              </a:rPr>
              <a:t>C</a:t>
            </a:r>
            <a:r>
              <a:rPr lang="en-US" altLang="zh-CN" sz="3200" dirty="0">
                <a:latin typeface="Times" pitchFamily="2" charset="0"/>
                <a:ea typeface="KaiTi" panose="02010609060101010101" pitchFamily="49" charset="-122"/>
              </a:rPr>
              <a:t>
</a:t>
            </a:r>
            <a:endParaRPr lang="en-US" sz="3200" dirty="0">
              <a:solidFill>
                <a:schemeClr val="accent2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7198DF7-54C4-654D-B6AF-40A9467E3D43}"/>
              </a:ext>
            </a:extLst>
          </p:cNvPr>
          <p:cNvSpPr txBox="1"/>
          <p:nvPr/>
        </p:nvSpPr>
        <p:spPr>
          <a:xfrm>
            <a:off x="6524899" y="4116523"/>
            <a:ext cx="2646878" cy="298543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今天的氣溫：
</a:t>
            </a:r>
            <a:r>
              <a:rPr lang="zh-CN" altLang="en-US" sz="3200" dirty="0">
                <a:solidFill>
                  <a:srgbClr val="00B050"/>
                </a:solidFill>
                <a:latin typeface="Times" pitchFamily="2" charset="0"/>
                <a:ea typeface="KaiTi" panose="02010609060101010101" pitchFamily="49" charset="-122"/>
              </a:rPr>
              <a:t>科羅拉多州：
佛羅里達州：</a:t>
            </a:r>
            <a:r>
              <a:rPr lang="zh-CN" altLang="en-US" sz="3200" dirty="0">
                <a:latin typeface="Times" pitchFamily="2" charset="0"/>
                <a:ea typeface="KaiTi" panose="02010609060101010101" pitchFamily="49" charset="-122"/>
              </a:rPr>
              <a:t>
</a:t>
            </a:r>
            <a:endParaRPr lang="en-US" sz="3200" dirty="0">
              <a:solidFill>
                <a:srgbClr val="00B05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EC296154-9EA9-024C-B323-7F85614929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2510" y="4000449"/>
            <a:ext cx="1318048" cy="150793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60301206-A9C5-F049-A3D9-F895DAD1B573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3381"/>
          <a:stretch/>
        </p:blipFill>
        <p:spPr>
          <a:xfrm>
            <a:off x="9092510" y="5494091"/>
            <a:ext cx="1249877" cy="136390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D5C6F12E-172E-B24D-98EE-2DD063C7EFDD}"/>
              </a:ext>
            </a:extLst>
          </p:cNvPr>
          <p:cNvSpPr txBox="1"/>
          <p:nvPr/>
        </p:nvSpPr>
        <p:spPr>
          <a:xfrm>
            <a:off x="6622869" y="6257976"/>
            <a:ext cx="1699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fú</a:t>
            </a:r>
            <a:r>
              <a:rPr lang="zh-CN" altLang="en-US" dirty="0"/>
              <a:t>   </a:t>
            </a:r>
            <a:r>
              <a:rPr lang="en-US" altLang="zh-CN" dirty="0" err="1"/>
              <a:t>luó</a:t>
            </a:r>
            <a:r>
              <a:rPr lang="zh-CN" altLang="en-US" dirty="0"/>
              <a:t>           </a:t>
            </a:r>
            <a:r>
              <a:rPr lang="en-US" altLang="zh-CN" dirty="0" err="1"/>
              <a:t>dá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979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1" grpId="0"/>
      <p:bldP spid="22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7ED6C-7D41-F646-9E70-4E55F50D0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…</a:t>
            </a:r>
            <a:r>
              <a:rPr lang="en-US" sz="3200" dirty="0"/>
              <a:t>Introducing</a:t>
            </a:r>
            <a:r>
              <a:rPr lang="zh-CN" altLang="en-US" sz="3200" dirty="0"/>
              <a:t> </a:t>
            </a:r>
            <a:r>
              <a:rPr lang="en-US" altLang="zh-CN" sz="3200" dirty="0"/>
              <a:t>A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r>
              <a:rPr lang="en-US" dirty="0" err="1"/>
              <a:t>和A不同</a:t>
            </a:r>
            <a:r>
              <a:rPr lang="zh-CN" altLang="en-US" dirty="0"/>
              <a:t>，</a:t>
            </a:r>
            <a:r>
              <a:rPr lang="en-US" altLang="zh-CN" dirty="0"/>
              <a:t>B……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E3B9A-3F06-5C45-940D-AC4464413B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826" y="1092510"/>
            <a:ext cx="11142348" cy="5424360"/>
          </a:xfrm>
        </p:spPr>
        <p:txBody>
          <a:bodyPr>
            <a:normAutofit fontScale="85000" lnSpcReduction="20000"/>
          </a:bodyPr>
          <a:lstStyle/>
          <a:p>
            <a:pPr marL="466725" indent="-466725">
              <a:buFont typeface="+mj-lt"/>
              <a:buAutoNum type="arabicPeriod"/>
            </a:pPr>
            <a:r>
              <a:rPr lang="en-US" dirty="0" err="1"/>
              <a:t>中國古代通過考試來選拔人才</a:t>
            </a:r>
            <a:r>
              <a:rPr lang="zh-CN" altLang="en-US" dirty="0"/>
              <a:t>。</a:t>
            </a:r>
            <a:r>
              <a:rPr lang="zh-CN" altLang="en-US" dirty="0">
                <a:highlight>
                  <a:srgbClr val="FFFF00"/>
                </a:highlight>
              </a:rPr>
              <a:t>和</a:t>
            </a:r>
            <a:r>
              <a:rPr lang="zh-CN" altLang="en-US" dirty="0"/>
              <a:t>古代考試只考寫文章</a:t>
            </a:r>
            <a:r>
              <a:rPr lang="zh-CN" altLang="en-US" dirty="0">
                <a:highlight>
                  <a:srgbClr val="FFFF00"/>
                </a:highlight>
              </a:rPr>
              <a:t>不同</a:t>
            </a:r>
            <a:r>
              <a:rPr lang="zh-CN" altLang="en-US" dirty="0"/>
              <a:t>，現代的高考內容更豐富，難度也更高。</a:t>
            </a:r>
            <a:endParaRPr lang="en-US" altLang="zh-CN" dirty="0"/>
          </a:p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中國的大學招生的時候通常只根據高考成績錄取學生。</a:t>
            </a:r>
            <a:r>
              <a:rPr lang="zh-CN" altLang="en-US" dirty="0">
                <a:highlight>
                  <a:srgbClr val="FFFF00"/>
                </a:highlight>
              </a:rPr>
              <a:t>和</a:t>
            </a:r>
            <a:r>
              <a:rPr lang="zh-CN" altLang="en-US" dirty="0"/>
              <a:t>中國</a:t>
            </a:r>
            <a:r>
              <a:rPr lang="zh-CN" altLang="en-US" dirty="0">
                <a:highlight>
                  <a:srgbClr val="FFFF00"/>
                </a:highlight>
              </a:rPr>
              <a:t>不同</a:t>
            </a:r>
            <a:r>
              <a:rPr lang="zh-CN" altLang="en-US" dirty="0"/>
              <a:t>，美國大學招生的時候</a:t>
            </a:r>
            <a:r>
              <a:rPr lang="en-US" altLang="zh-CN" dirty="0"/>
              <a:t>……</a:t>
            </a:r>
          </a:p>
          <a:p>
            <a:pPr marL="466725" indent="-466725">
              <a:buFont typeface="+mj-lt"/>
              <a:buAutoNum type="arabicPeriod"/>
            </a:pPr>
            <a:r>
              <a:rPr lang="en-US" dirty="0" err="1"/>
              <a:t>中國北方的氣候適合種植小麥</a:t>
            </a:r>
            <a:r>
              <a:rPr lang="zh-CN" altLang="en-US" dirty="0"/>
              <a:t>，所以北方人習慣吃面食。和北方不同，南方</a:t>
            </a:r>
            <a:r>
              <a:rPr lang="en-US" altLang="zh-CN" dirty="0"/>
              <a:t>……</a:t>
            </a:r>
            <a:endParaRPr lang="en-US" dirty="0"/>
          </a:p>
          <a:p>
            <a:pPr marL="466725" indent="-466725">
              <a:buFont typeface="+mj-lt"/>
              <a:buAutoNum type="arabicPeriod"/>
            </a:pPr>
            <a:r>
              <a:rPr lang="en-US" dirty="0" err="1"/>
              <a:t>北京和上海都是中國的大城市</a:t>
            </a:r>
            <a:r>
              <a:rPr lang="zh-CN" altLang="en-US" dirty="0"/>
              <a:t>。在那裡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r>
              <a:rPr lang="zh-CN" altLang="en-US" dirty="0">
                <a:highlight>
                  <a:srgbClr val="FFFF00"/>
                </a:highlight>
              </a:rPr>
              <a:t>和</a:t>
            </a:r>
            <a:r>
              <a:rPr lang="zh-CN" altLang="en-US" dirty="0"/>
              <a:t>這些大城市</a:t>
            </a:r>
            <a:r>
              <a:rPr lang="zh-CN" altLang="en-US" dirty="0">
                <a:highlight>
                  <a:srgbClr val="FFFF00"/>
                </a:highlight>
              </a:rPr>
              <a:t>不同</a:t>
            </a:r>
            <a:r>
              <a:rPr lang="zh-CN" altLang="en-US" dirty="0"/>
              <a:t>，在成都，</a:t>
            </a:r>
            <a:r>
              <a:rPr lang="en-US" altLang="zh-CN" dirty="0"/>
              <a:t>……</a:t>
            </a:r>
          </a:p>
          <a:p>
            <a:pPr marL="466725" indent="-466725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806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AAC5BE5-4FA3-8C43-BCAF-D3666B2CF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828312" cy="5770724"/>
          </a:xfrm>
        </p:spPr>
        <p:txBody>
          <a:bodyPr>
            <a:normAutofit/>
          </a:bodyPr>
          <a:lstStyle/>
          <a:p>
            <a:r>
              <a:rPr lang="zh-CN" altLang="en-US" dirty="0"/>
              <a:t>他比我很高。</a:t>
            </a:r>
            <a:endParaRPr lang="en-US" altLang="zh-CN" dirty="0"/>
          </a:p>
          <a:p>
            <a:r>
              <a:rPr lang="en-US" altLang="zh-CN" dirty="0"/>
              <a:t>2022</a:t>
            </a:r>
            <a:r>
              <a:rPr lang="zh-CN" altLang="en-US" dirty="0"/>
              <a:t>年高考學生人數比</a:t>
            </a:r>
            <a:r>
              <a:rPr lang="en-US" altLang="zh-CN" dirty="0"/>
              <a:t>ACT</a:t>
            </a:r>
            <a:r>
              <a:rPr lang="zh-CN" altLang="en-US" dirty="0"/>
              <a:t>考試學生人數很大。</a:t>
            </a:r>
            <a:endParaRPr lang="en-US" altLang="zh-CN" dirty="0"/>
          </a:p>
          <a:p>
            <a:r>
              <a:rPr lang="zh-CN" altLang="en-US" dirty="0"/>
              <a:t>在美國，想上大學</a:t>
            </a:r>
            <a:r>
              <a:rPr lang="zh-CN" altLang="en-US" dirty="0">
                <a:solidFill>
                  <a:srgbClr val="0070C0"/>
                </a:solidFill>
              </a:rPr>
              <a:t>不必須</a:t>
            </a:r>
            <a:r>
              <a:rPr lang="zh-CN" altLang="en-US" dirty="0"/>
              <a:t>要考</a:t>
            </a:r>
            <a:r>
              <a:rPr lang="en-US" altLang="zh-CN" dirty="0"/>
              <a:t>SAT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strike="sngStrike" dirty="0">
                <a:solidFill>
                  <a:srgbClr val="FF0000"/>
                </a:solidFill>
              </a:rPr>
              <a:t>不必須</a:t>
            </a:r>
            <a:r>
              <a:rPr lang="zh-CN" altLang="en-US" dirty="0">
                <a:solidFill>
                  <a:srgbClr val="FF0000"/>
                </a:solidFill>
              </a:rPr>
              <a:t>→不一定</a:t>
            </a:r>
            <a:endParaRPr lang="en-US" altLang="zh-CN" dirty="0">
              <a:solidFill>
                <a:srgbClr val="FF0000"/>
              </a:solidFill>
            </a:endParaRPr>
          </a:p>
          <a:p>
            <a:r>
              <a:rPr lang="zh-CN" altLang="en-US" dirty="0"/>
              <a:t>“六七八”聽起來“錄取吧”</a:t>
            </a:r>
            <a:endParaRPr lang="en-US" altLang="zh-CN" dirty="0"/>
          </a:p>
          <a:p>
            <a:r>
              <a:rPr lang="zh-CN" altLang="en-US" dirty="0"/>
              <a:t>都課期末考試有筆試。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4B0D31C-AAC1-B94F-AAAB-1359C78B20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綜合練習一錯題：</a:t>
            </a:r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744A653-023C-8242-A331-518C43A65BF8}"/>
              </a:ext>
            </a:extLst>
          </p:cNvPr>
          <p:cNvCxnSpPr/>
          <p:nvPr/>
        </p:nvCxnSpPr>
        <p:spPr>
          <a:xfrm>
            <a:off x="2390503" y="1188720"/>
            <a:ext cx="444137" cy="78146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0EAF3CE-D9EE-4C4A-839C-27DC4C006A72}"/>
              </a:ext>
            </a:extLst>
          </p:cNvPr>
          <p:cNvSpPr txBox="1"/>
          <p:nvPr/>
        </p:nvSpPr>
        <p:spPr>
          <a:xfrm>
            <a:off x="3174274" y="1087276"/>
            <a:ext cx="34676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得多</a:t>
            </a:r>
            <a:r>
              <a:rPr lang="en-US" altLang="zh-CN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多了</a:t>
            </a:r>
            <a:r>
              <a:rPr lang="en-US" altLang="zh-CN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/</a:t>
            </a:r>
            <a:r>
              <a:rPr lang="zh-CN" altLang="en-US" sz="3200" dirty="0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一点儿</a:t>
            </a:r>
            <a:endParaRPr lang="en-US" sz="32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0464D3-15ED-A041-B7FF-42851DFA70F0}"/>
              </a:ext>
            </a:extLst>
          </p:cNvPr>
          <p:cNvSpPr txBox="1"/>
          <p:nvPr/>
        </p:nvSpPr>
        <p:spPr>
          <a:xfrm>
            <a:off x="10571043" y="6334780"/>
            <a:ext cx="162095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/>
              <a:t>先让学生自己讨论</a:t>
            </a:r>
            <a:endParaRPr lang="en-US" sz="1400" dirty="0"/>
          </a:p>
          <a:p>
            <a:r>
              <a:rPr lang="en-US" sz="1400" dirty="0" err="1"/>
              <a:t>然后请学生说</a:t>
            </a:r>
            <a:endParaRPr lang="en-US" sz="1400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532B466-A37E-9643-B089-5874B58CEA7E}"/>
              </a:ext>
            </a:extLst>
          </p:cNvPr>
          <p:cNvCxnSpPr/>
          <p:nvPr/>
        </p:nvCxnSpPr>
        <p:spPr>
          <a:xfrm>
            <a:off x="9270275" y="2229395"/>
            <a:ext cx="444137" cy="78146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7FD699BA-099D-194E-95DA-CC91F34F53A4}"/>
              </a:ext>
            </a:extLst>
          </p:cNvPr>
          <p:cNvSpPr txBox="1"/>
          <p:nvPr/>
        </p:nvSpPr>
        <p:spPr>
          <a:xfrm>
            <a:off x="9653527" y="2138918"/>
            <a:ext cx="697627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多</a:t>
            </a:r>
            <a:endParaRPr lang="en-US" sz="4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E37CA39-15EF-5B48-94DE-9C9DCC7535EB}"/>
              </a:ext>
            </a:extLst>
          </p:cNvPr>
          <p:cNvSpPr txBox="1"/>
          <p:nvPr/>
        </p:nvSpPr>
        <p:spPr>
          <a:xfrm>
            <a:off x="4437093" y="4485879"/>
            <a:ext cx="697627" cy="70788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40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像</a:t>
            </a:r>
            <a:endParaRPr lang="en-US" sz="4000" dirty="0">
              <a:solidFill>
                <a:srgbClr val="FF000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AAFCC80-5888-804B-BC94-76559F451EE2}"/>
              </a:ext>
            </a:extLst>
          </p:cNvPr>
          <p:cNvSpPr txBox="1"/>
          <p:nvPr/>
        </p:nvSpPr>
        <p:spPr>
          <a:xfrm>
            <a:off x="204954" y="5508220"/>
            <a:ext cx="6288901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dirty="0" err="1">
                <a:solidFill>
                  <a:srgbClr val="FF0000"/>
                </a:solidFill>
                <a:latin typeface="KaiTi" panose="02010609060101010101" pitchFamily="49" charset="-122"/>
                <a:ea typeface="KaiTi" panose="02010609060101010101" pitchFamily="49" charset="-122"/>
              </a:rPr>
              <a:t>所有的課</a:t>
            </a:r>
            <a:r>
              <a:rPr lang="en-US" sz="3400" dirty="0" err="1">
                <a:latin typeface="KaiTi" panose="02010609060101010101" pitchFamily="49" charset="-122"/>
                <a:ea typeface="KaiTi" panose="02010609060101010101" pitchFamily="49" charset="-122"/>
              </a:rPr>
              <a:t>的期末考試</a:t>
            </a:r>
            <a:r>
              <a:rPr lang="zh-CN" altLang="en-US" sz="3400" dirty="0">
                <a:highlight>
                  <a:srgbClr val="FFFF00"/>
                </a:highlight>
                <a:latin typeface="KaiTi" panose="02010609060101010101" pitchFamily="49" charset="-122"/>
                <a:ea typeface="KaiTi" panose="02010609060101010101" pitchFamily="49" charset="-122"/>
              </a:rPr>
              <a:t>都</a:t>
            </a:r>
            <a:r>
              <a:rPr lang="zh-CN" altLang="en-US" sz="3400" dirty="0">
                <a:latin typeface="KaiTi" panose="02010609060101010101" pitchFamily="49" charset="-122"/>
                <a:ea typeface="KaiTi" panose="02010609060101010101" pitchFamily="49" charset="-122"/>
              </a:rPr>
              <a:t>是筆試。</a:t>
            </a:r>
            <a:endParaRPr lang="en-US" sz="34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9C4A273-9F27-2F4E-914A-11F5F70B583F}"/>
              </a:ext>
            </a:extLst>
          </p:cNvPr>
          <p:cNvSpPr txBox="1"/>
          <p:nvPr/>
        </p:nvSpPr>
        <p:spPr>
          <a:xfrm>
            <a:off x="12239897" y="4088674"/>
            <a:ext cx="40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all</a:t>
            </a:r>
          </a:p>
        </p:txBody>
      </p:sp>
    </p:spTree>
    <p:extLst>
      <p:ext uri="{BB962C8B-B14F-4D97-AF65-F5344CB8AC3E}">
        <p14:creationId xmlns:p14="http://schemas.microsoft.com/office/powerpoint/2010/main" val="1553601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/>
      <p:bldP spid="10" grpId="0" animBg="1"/>
      <p:bldP spid="11" grpId="0" animBg="1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88B2BB-F9A2-FA4B-ABCC-C437B1AF0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39784"/>
            <a:ext cx="10515600" cy="882907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altLang="zh-CN" dirty="0">
                <a:solidFill>
                  <a:srgbClr val="FF0000"/>
                </a:solidFill>
              </a:rPr>
              <a:t>+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en-US" altLang="zh-CN" dirty="0">
                <a:solidFill>
                  <a:schemeClr val="tx1"/>
                </a:solidFill>
              </a:rPr>
              <a:t>+V</a:t>
            </a:r>
            <a:r>
              <a:rPr lang="zh-CN" altLang="en-US" dirty="0">
                <a:solidFill>
                  <a:schemeClr val="tx1"/>
                </a:solidFill>
              </a:rPr>
              <a:t>      </a:t>
            </a:r>
            <a:r>
              <a:rPr lang="zh-CN" altLang="en-US" strike="sngStrike" dirty="0">
                <a:solidFill>
                  <a:schemeClr val="tx1"/>
                </a:solidFill>
              </a:rPr>
              <a:t>都</a:t>
            </a:r>
            <a:r>
              <a:rPr lang="en-US" altLang="zh-CN" strike="sngStrike" dirty="0">
                <a:solidFill>
                  <a:schemeClr val="tx1"/>
                </a:solidFill>
              </a:rPr>
              <a:t>+S</a:t>
            </a:r>
            <a:r>
              <a:rPr lang="zh-CN" altLang="en-US" dirty="0"/>
              <a:t>      </a:t>
            </a:r>
            <a:r>
              <a:rPr lang="en-US" altLang="zh-CN" dirty="0">
                <a:solidFill>
                  <a:srgbClr val="FF0000"/>
                </a:solidFill>
              </a:rPr>
              <a:t>(</a:t>
            </a:r>
            <a:r>
              <a:rPr lang="zh-CN" altLang="en-US" dirty="0">
                <a:solidFill>
                  <a:srgbClr val="FF0000"/>
                </a:solidFill>
              </a:rPr>
              <a:t>所有的</a:t>
            </a:r>
            <a:r>
              <a:rPr lang="en-US" altLang="zh-CN" dirty="0">
                <a:solidFill>
                  <a:srgbClr val="FF0000"/>
                </a:solidFill>
              </a:rPr>
              <a:t>)</a:t>
            </a:r>
            <a:r>
              <a:rPr lang="en-US" altLang="zh-CN" dirty="0">
                <a:solidFill>
                  <a:schemeClr val="tx1"/>
                </a:solidFill>
              </a:rPr>
              <a:t>+</a:t>
            </a:r>
            <a:r>
              <a:rPr lang="zh-CN" altLang="en-US" dirty="0">
                <a:solidFill>
                  <a:schemeClr val="tx1"/>
                </a:solidFill>
              </a:rPr>
              <a:t> </a:t>
            </a:r>
            <a:r>
              <a:rPr lang="en-US" altLang="zh-CN" dirty="0">
                <a:solidFill>
                  <a:schemeClr val="tx1"/>
                </a:solidFill>
              </a:rPr>
              <a:t>S+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en-US" altLang="zh-CN" dirty="0">
                <a:solidFill>
                  <a:schemeClr val="tx1"/>
                </a:solidFill>
              </a:rPr>
              <a:t>+V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25BD7-70B9-244F-9650-E207CAC7D8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123" y="1266670"/>
            <a:ext cx="3777272" cy="4644725"/>
          </a:xfrm>
        </p:spPr>
        <p:txBody>
          <a:bodyPr/>
          <a:lstStyle/>
          <a:p>
            <a:r>
              <a:rPr lang="en-US" altLang="zh-CN" dirty="0"/>
              <a:t>All</a:t>
            </a:r>
            <a:r>
              <a:rPr lang="zh-CN" altLang="en-US" dirty="0"/>
              <a:t> </a:t>
            </a:r>
            <a:r>
              <a:rPr lang="en-US" altLang="zh-CN" dirty="0"/>
              <a:t>men</a:t>
            </a:r>
            <a:r>
              <a:rPr lang="zh-CN" altLang="en-US" dirty="0"/>
              <a:t> </a:t>
            </a:r>
            <a:r>
              <a:rPr lang="en-US" altLang="zh-CN" dirty="0"/>
              <a:t>will</a:t>
            </a:r>
            <a:r>
              <a:rPr lang="zh-CN" altLang="en-US" dirty="0"/>
              <a:t> </a:t>
            </a:r>
            <a:r>
              <a:rPr lang="en-US" altLang="zh-CN" dirty="0"/>
              <a:t>go.</a:t>
            </a:r>
            <a:endParaRPr lang="en-US" dirty="0"/>
          </a:p>
          <a:p>
            <a:r>
              <a:rPr lang="en-US" dirty="0" err="1"/>
              <a:t>男人們</a:t>
            </a:r>
            <a:r>
              <a:rPr lang="en-US" dirty="0" err="1">
                <a:solidFill>
                  <a:srgbClr val="FF0000"/>
                </a:solidFill>
              </a:rPr>
              <a:t>都</a:t>
            </a:r>
            <a:r>
              <a:rPr lang="en-US" dirty="0" err="1"/>
              <a:t>去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>
                <a:solidFill>
                  <a:srgbClr val="FF0000"/>
                </a:solidFill>
              </a:rPr>
              <a:t>所有的</a:t>
            </a:r>
            <a:r>
              <a:rPr lang="zh-CN" altLang="en-US" dirty="0"/>
              <a:t>男人</a:t>
            </a:r>
            <a:r>
              <a:rPr lang="zh-CN" altLang="en-US" dirty="0">
                <a:solidFill>
                  <a:srgbClr val="FF0000"/>
                </a:solidFill>
              </a:rPr>
              <a:t>都</a:t>
            </a:r>
            <a:r>
              <a:rPr lang="zh-CN" altLang="en-US" dirty="0"/>
              <a:t>去。</a:t>
            </a:r>
            <a:endParaRPr lang="en-US" altLang="zh-CN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9C24602-EBDF-6A44-ABB8-38B386D31178}"/>
              </a:ext>
            </a:extLst>
          </p:cNvPr>
          <p:cNvSpPr txBox="1">
            <a:spLocks/>
          </p:cNvSpPr>
          <p:nvPr/>
        </p:nvSpPr>
        <p:spPr>
          <a:xfrm>
            <a:off x="4284614" y="858440"/>
            <a:ext cx="8007532" cy="5228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250000"/>
              </a:lnSpc>
            </a:pPr>
            <a:r>
              <a:rPr lang="en-US" altLang="zh-CN" sz="2800" dirty="0"/>
              <a:t>All</a:t>
            </a:r>
            <a:r>
              <a:rPr lang="zh-CN" altLang="en-US" sz="2800" dirty="0"/>
              <a:t> </a:t>
            </a:r>
            <a:r>
              <a:rPr lang="en-US" altLang="zh-CN" sz="2800" dirty="0"/>
              <a:t>students</a:t>
            </a:r>
            <a:r>
              <a:rPr lang="zh-CN" altLang="en-US" sz="2800" dirty="0"/>
              <a:t> </a:t>
            </a:r>
            <a:r>
              <a:rPr lang="en-US" altLang="zh-CN" sz="2800" dirty="0"/>
              <a:t>are</a:t>
            </a:r>
            <a:r>
              <a:rPr lang="zh-CN" altLang="en-US" sz="2800" dirty="0"/>
              <a:t> </a:t>
            </a:r>
            <a:r>
              <a:rPr lang="en-US" altLang="zh-CN" sz="2800" dirty="0"/>
              <a:t>good</a:t>
            </a:r>
            <a:r>
              <a:rPr lang="zh-CN" altLang="en-US" sz="2800" dirty="0"/>
              <a:t> </a:t>
            </a:r>
            <a:r>
              <a:rPr lang="en-US" altLang="zh-CN" sz="2800" dirty="0"/>
              <a:t>students.</a:t>
            </a:r>
            <a:r>
              <a:rPr lang="zh-CN" altLang="en-US" sz="2800" dirty="0"/>
              <a:t> </a:t>
            </a:r>
            <a:endParaRPr lang="en-US" altLang="zh-CN" sz="2800" dirty="0"/>
          </a:p>
          <a:p>
            <a:pPr>
              <a:lnSpc>
                <a:spcPct val="250000"/>
              </a:lnSpc>
            </a:pPr>
            <a:r>
              <a:rPr lang="en-US" altLang="zh-CN" sz="2800" dirty="0"/>
              <a:t>All</a:t>
            </a:r>
            <a:r>
              <a:rPr lang="zh-CN" altLang="en-US" sz="2800" dirty="0"/>
              <a:t> </a:t>
            </a:r>
            <a:r>
              <a:rPr lang="en-US" altLang="zh-CN" sz="2800" dirty="0"/>
              <a:t>Chinese</a:t>
            </a:r>
            <a:r>
              <a:rPr lang="zh-CN" altLang="en-US" sz="2800" dirty="0"/>
              <a:t> </a:t>
            </a:r>
            <a:r>
              <a:rPr lang="en-US" altLang="zh-CN" sz="2800" dirty="0"/>
              <a:t>traditional</a:t>
            </a:r>
            <a:r>
              <a:rPr lang="zh-CN" altLang="en-US" sz="2800" dirty="0"/>
              <a:t> </a:t>
            </a:r>
            <a:r>
              <a:rPr lang="en-US" altLang="zh-CN" sz="2800" dirty="0"/>
              <a:t>doctors</a:t>
            </a:r>
            <a:r>
              <a:rPr lang="zh-CN" altLang="en-US" sz="2800" dirty="0"/>
              <a:t> </a:t>
            </a:r>
            <a:r>
              <a:rPr lang="en-US" altLang="zh-CN" sz="2800" dirty="0"/>
              <a:t>can</a:t>
            </a:r>
            <a:r>
              <a:rPr lang="zh-CN" altLang="en-US" sz="2800" dirty="0"/>
              <a:t> 把脉。</a:t>
            </a:r>
            <a:endParaRPr lang="en-US" altLang="zh-CN" sz="2800" dirty="0"/>
          </a:p>
          <a:p>
            <a:pPr>
              <a:lnSpc>
                <a:spcPct val="250000"/>
              </a:lnSpc>
            </a:pPr>
            <a:r>
              <a:rPr lang="en-US" altLang="zh-CN" sz="2800" dirty="0"/>
              <a:t>Not</a:t>
            </a:r>
            <a:r>
              <a:rPr lang="zh-CN" altLang="en-US" sz="2800" dirty="0"/>
              <a:t> </a:t>
            </a:r>
            <a:r>
              <a:rPr lang="en-US" altLang="zh-CN" sz="2800" dirty="0"/>
              <a:t>all</a:t>
            </a:r>
            <a:r>
              <a:rPr lang="zh-CN" altLang="en-US" sz="2800" dirty="0"/>
              <a:t> </a:t>
            </a:r>
            <a:r>
              <a:rPr lang="en-US" altLang="zh-CN" sz="2800" dirty="0"/>
              <a:t>students</a:t>
            </a:r>
            <a:r>
              <a:rPr lang="zh-CN" altLang="en-US" sz="2800" dirty="0"/>
              <a:t> </a:t>
            </a:r>
            <a:r>
              <a:rPr lang="en-US" altLang="zh-CN" sz="2800" dirty="0"/>
              <a:t>who</a:t>
            </a:r>
            <a:r>
              <a:rPr lang="zh-CN" altLang="en-US" sz="2800" dirty="0"/>
              <a:t> </a:t>
            </a:r>
            <a:r>
              <a:rPr lang="en-US" altLang="zh-CN" sz="2800" dirty="0"/>
              <a:t>attend</a:t>
            </a:r>
            <a:r>
              <a:rPr lang="zh-CN" altLang="en-US" sz="2800" dirty="0"/>
              <a:t> 高考 </a:t>
            </a:r>
            <a:r>
              <a:rPr lang="en-US" altLang="zh-CN" sz="2800" dirty="0"/>
              <a:t>will</a:t>
            </a:r>
            <a:r>
              <a:rPr lang="zh-CN" altLang="en-US" sz="2800" dirty="0"/>
              <a:t> </a:t>
            </a:r>
            <a:r>
              <a:rPr lang="en-US" altLang="zh-CN" sz="2800" dirty="0"/>
              <a:t>go</a:t>
            </a:r>
            <a:r>
              <a:rPr lang="zh-CN" altLang="en-US" sz="2800" dirty="0"/>
              <a:t> </a:t>
            </a:r>
            <a:r>
              <a:rPr lang="en-US" altLang="zh-CN" sz="2800" dirty="0"/>
              <a:t>to</a:t>
            </a:r>
            <a:r>
              <a:rPr lang="zh-CN" altLang="en-US" sz="2800" dirty="0"/>
              <a:t> </a:t>
            </a:r>
            <a:r>
              <a:rPr lang="en-US" altLang="zh-CN" sz="2800" dirty="0"/>
              <a:t>colleges.</a:t>
            </a:r>
          </a:p>
          <a:p>
            <a:pPr>
              <a:lnSpc>
                <a:spcPct val="250000"/>
              </a:lnSpc>
            </a:pPr>
            <a:r>
              <a:rPr lang="en-US" altLang="zh-CN" sz="2800" dirty="0"/>
              <a:t>I</a:t>
            </a:r>
            <a:r>
              <a:rPr lang="zh-CN" altLang="en-US" sz="2800" dirty="0"/>
              <a:t> </a:t>
            </a:r>
            <a:r>
              <a:rPr lang="en-US" altLang="zh-CN" sz="2800" dirty="0"/>
              <a:t>like</a:t>
            </a:r>
            <a:r>
              <a:rPr lang="zh-CN" altLang="en-US" sz="2800" dirty="0"/>
              <a:t> </a:t>
            </a:r>
            <a:r>
              <a:rPr lang="en-US" altLang="zh-CN" sz="2800" dirty="0"/>
              <a:t>all</a:t>
            </a:r>
            <a:r>
              <a:rPr lang="zh-CN" altLang="en-US" sz="2800" dirty="0"/>
              <a:t> </a:t>
            </a:r>
            <a:r>
              <a:rPr lang="en-US" altLang="zh-CN" sz="2800" dirty="0"/>
              <a:t>my</a:t>
            </a:r>
            <a:r>
              <a:rPr lang="zh-CN" altLang="en-US" sz="2800" dirty="0"/>
              <a:t> </a:t>
            </a:r>
            <a:r>
              <a:rPr lang="en-US" altLang="zh-CN" sz="2800" dirty="0"/>
              <a:t>students.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5E6398-7650-DA41-82D9-A1649F3FB7F5}"/>
              </a:ext>
            </a:extLst>
          </p:cNvPr>
          <p:cNvSpPr txBox="1"/>
          <p:nvPr/>
        </p:nvSpPr>
        <p:spPr>
          <a:xfrm>
            <a:off x="5559971" y="832757"/>
            <a:ext cx="684803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highlight>
                  <a:srgbClr val="FFFF00"/>
                </a:highlight>
              </a:rPr>
              <a:t>adj.</a:t>
            </a:r>
            <a:endParaRPr lang="en-US" sz="2600" dirty="0">
              <a:highlight>
                <a:srgbClr val="FFFF00"/>
              </a:highlight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010A5E-6DA4-2F4A-9746-F8174D0A530C}"/>
              </a:ext>
            </a:extLst>
          </p:cNvPr>
          <p:cNvSpPr txBox="1"/>
          <p:nvPr/>
        </p:nvSpPr>
        <p:spPr>
          <a:xfrm>
            <a:off x="1046250" y="777935"/>
            <a:ext cx="727956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>
                <a:highlight>
                  <a:srgbClr val="FFFF00"/>
                </a:highlight>
              </a:rPr>
              <a:t>adv.</a:t>
            </a:r>
            <a:endParaRPr lang="en-US" sz="2600" dirty="0">
              <a:highlight>
                <a:srgbClr val="FFFF00"/>
              </a:highlight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F2E7D39-CD85-0B44-831E-E3E11079F997}"/>
              </a:ext>
            </a:extLst>
          </p:cNvPr>
          <p:cNvSpPr txBox="1">
            <a:spLocks/>
          </p:cNvSpPr>
          <p:nvPr/>
        </p:nvSpPr>
        <p:spPr>
          <a:xfrm>
            <a:off x="3966748" y="1703582"/>
            <a:ext cx="8007532" cy="5228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200000"/>
              </a:lnSpc>
              <a:buNone/>
            </a:pPr>
            <a:r>
              <a:rPr lang="zh-CN" altLang="en-US" sz="3200" dirty="0">
                <a:solidFill>
                  <a:srgbClr val="7030A0"/>
                </a:solidFill>
              </a:rPr>
              <a:t>所有的學生都是好學生。 學生們都是好學生。
（所有）中醫都會把脈。
不是所有參加高考的學生都會上大學。
我喜歡我所有的學生。 所有的學生我都喜歡。
</a:t>
            </a:r>
            <a:endParaRPr lang="en-US" altLang="zh-CN" sz="3200" dirty="0">
              <a:solidFill>
                <a:srgbClr val="7030A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21313D-71DE-1D4F-B203-8A23CC611689}"/>
              </a:ext>
            </a:extLst>
          </p:cNvPr>
          <p:cNvSpPr txBox="1"/>
          <p:nvPr/>
        </p:nvSpPr>
        <p:spPr>
          <a:xfrm>
            <a:off x="516588" y="4325959"/>
            <a:ext cx="3449983" cy="20223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err="1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都</a:t>
            </a:r>
            <a:r>
              <a:rPr lang="en-US" altLang="zh-CN" sz="4400" dirty="0" err="1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+Verb</a:t>
            </a:r>
            <a:endParaRPr lang="en-US" altLang="zh-CN" sz="44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  <a:p>
            <a:pPr>
              <a:lnSpc>
                <a:spcPct val="150000"/>
              </a:lnSpc>
            </a:pPr>
            <a:r>
              <a:rPr lang="en-US" sz="4400" dirty="0" err="1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所有的</a:t>
            </a:r>
            <a:r>
              <a:rPr lang="en-US" altLang="zh-CN" sz="4400" dirty="0" err="1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rPr>
              <a:t>+Noun</a:t>
            </a:r>
            <a:endParaRPr lang="en-US" sz="4400" dirty="0">
              <a:solidFill>
                <a:srgbClr val="0070C0"/>
              </a:solidFill>
              <a:latin typeface="Times" pitchFamily="2" charset="0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999229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5" grpId="0"/>
      <p:bldP spid="6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E7E84-9944-DA4F-A8CC-9E7EED291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0070C0"/>
                </a:solidFill>
              </a:rPr>
              <a:t>(</a:t>
            </a:r>
            <a:r>
              <a:rPr lang="en-US" dirty="0" err="1">
                <a:solidFill>
                  <a:srgbClr val="0070C0"/>
                </a:solidFill>
              </a:rPr>
              <a:t>連</a:t>
            </a:r>
            <a:r>
              <a:rPr lang="en-US" altLang="zh-CN" dirty="0">
                <a:solidFill>
                  <a:srgbClr val="0070C0"/>
                </a:solidFill>
              </a:rPr>
              <a:t>)</a:t>
            </a:r>
            <a:r>
              <a:rPr lang="zh-CN" altLang="en-US" dirty="0">
                <a:solidFill>
                  <a:srgbClr val="0070C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NP</a:t>
            </a:r>
            <a:r>
              <a:rPr lang="zh-CN" altLang="en-US" dirty="0"/>
              <a:t> 都不</a:t>
            </a:r>
            <a:r>
              <a:rPr lang="en-US" altLang="zh-CN" dirty="0"/>
              <a:t>V……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F4D021-68E1-074E-853B-7D075D50D0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005" y="1145929"/>
            <a:ext cx="11791865" cy="5008724"/>
          </a:xfrm>
        </p:spPr>
        <p:txBody>
          <a:bodyPr>
            <a:normAutofit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zh-CN" altLang="en-US" dirty="0"/>
              <a:t>高考的英語題難度非常高，很多</a:t>
            </a:r>
            <a:r>
              <a:rPr lang="zh-CN" altLang="en-US" dirty="0">
                <a:solidFill>
                  <a:srgbClr val="FF0000"/>
                </a:solidFill>
              </a:rPr>
              <a:t>英語母語者</a:t>
            </a:r>
            <a:r>
              <a:rPr lang="zh-CN" altLang="en-US" dirty="0">
                <a:highlight>
                  <a:srgbClr val="FFFF00"/>
                </a:highlight>
              </a:rPr>
              <a:t>都</a:t>
            </a:r>
            <a:r>
              <a:rPr lang="zh-CN" altLang="en-US" dirty="0"/>
              <a:t>不能得滿分。</a:t>
            </a:r>
            <a:endParaRPr lang="en-US" altLang="zh-CN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3200" dirty="0">
                <a:solidFill>
                  <a:srgbClr val="0070C0"/>
                </a:solidFill>
              </a:rPr>
              <a:t>Implicit</a:t>
            </a:r>
            <a:r>
              <a:rPr lang="zh-CN" altLang="en-US" sz="3200" dirty="0">
                <a:solidFill>
                  <a:srgbClr val="0070C0"/>
                </a:solidFill>
              </a:rPr>
              <a:t> </a:t>
            </a:r>
            <a:r>
              <a:rPr lang="en-US" altLang="zh-CN" sz="3200" dirty="0">
                <a:solidFill>
                  <a:srgbClr val="0070C0"/>
                </a:solidFill>
              </a:rPr>
              <a:t>meaning:</a:t>
            </a:r>
            <a:r>
              <a:rPr lang="zh-CN" altLang="en-US" sz="3200" dirty="0">
                <a:solidFill>
                  <a:srgbClr val="0070C0"/>
                </a:solidFill>
              </a:rPr>
              <a:t> 英語母語者的英文非常好</a:t>
            </a:r>
            <a:endParaRPr lang="en-US" altLang="zh-CN" sz="3200" dirty="0">
              <a:solidFill>
                <a:srgbClr val="0070C0"/>
              </a:solidFill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dirty="0" err="1"/>
              <a:t>這道題非常難</a:t>
            </a:r>
            <a:r>
              <a:rPr lang="zh-CN" altLang="en-US" dirty="0"/>
              <a:t>，</a:t>
            </a:r>
            <a:r>
              <a:rPr lang="zh-CN" altLang="en-US" dirty="0">
                <a:solidFill>
                  <a:srgbClr val="FF0000"/>
                </a:solidFill>
              </a:rPr>
              <a:t>他</a:t>
            </a:r>
            <a:r>
              <a:rPr lang="zh-CN" altLang="en-US" dirty="0"/>
              <a:t>都不會做。</a:t>
            </a:r>
            <a:endParaRPr lang="en-US" altLang="zh-CN" dirty="0"/>
          </a:p>
          <a:p>
            <a:pPr marL="0" indent="0">
              <a:lnSpc>
                <a:spcPct val="130000"/>
              </a:lnSpc>
              <a:buNone/>
            </a:pPr>
            <a:r>
              <a:rPr lang="en-US" sz="3200" dirty="0">
                <a:solidFill>
                  <a:srgbClr val="0070C0"/>
                </a:solidFill>
              </a:rPr>
              <a:t>Implicit</a:t>
            </a:r>
            <a:r>
              <a:rPr lang="zh-CN" altLang="en-US" sz="3200" dirty="0">
                <a:solidFill>
                  <a:srgbClr val="0070C0"/>
                </a:solidFill>
              </a:rPr>
              <a:t> </a:t>
            </a:r>
            <a:r>
              <a:rPr lang="en-US" altLang="zh-CN" sz="3200" dirty="0">
                <a:solidFill>
                  <a:srgbClr val="0070C0"/>
                </a:solidFill>
              </a:rPr>
              <a:t>meaning:</a:t>
            </a:r>
            <a:r>
              <a:rPr lang="zh-CN" altLang="en-US" sz="3200" dirty="0">
                <a:solidFill>
                  <a:srgbClr val="0070C0"/>
                </a:solidFill>
              </a:rPr>
              <a:t> </a:t>
            </a:r>
            <a:r>
              <a:rPr lang="zh-CN" altLang="en-US" sz="3400" dirty="0">
                <a:solidFill>
                  <a:srgbClr val="0070C0"/>
                </a:solidFill>
              </a:rPr>
              <a:t>他很聰明 </a:t>
            </a:r>
            <a:r>
              <a:rPr lang="en-US" altLang="zh-CN" sz="3400" dirty="0">
                <a:solidFill>
                  <a:srgbClr val="0070C0"/>
                </a:solidFill>
              </a:rPr>
              <a:t>/</a:t>
            </a:r>
            <a:r>
              <a:rPr lang="zh-CN" altLang="en-US" sz="3400" dirty="0">
                <a:solidFill>
                  <a:srgbClr val="0070C0"/>
                </a:solidFill>
              </a:rPr>
              <a:t> 他是最好的學生 </a:t>
            </a:r>
            <a:r>
              <a:rPr lang="en-US" altLang="zh-CN" sz="3400" dirty="0">
                <a:solidFill>
                  <a:srgbClr val="0070C0"/>
                </a:solidFill>
              </a:rPr>
              <a:t>/</a:t>
            </a:r>
            <a:r>
              <a:rPr lang="zh-CN" altLang="en-US" sz="3400" dirty="0">
                <a:solidFill>
                  <a:srgbClr val="0070C0"/>
                </a:solidFill>
              </a:rPr>
              <a:t> 他是老師</a:t>
            </a:r>
            <a:endParaRPr lang="en-US" altLang="zh-CN" sz="3400" dirty="0">
              <a:solidFill>
                <a:srgbClr val="0070C0"/>
              </a:solidFill>
            </a:endParaRPr>
          </a:p>
          <a:p>
            <a:pPr marL="0" indent="0">
              <a:lnSpc>
                <a:spcPct val="130000"/>
              </a:lnSpc>
              <a:buNone/>
            </a:pPr>
            <a:r>
              <a:rPr lang="en-US" dirty="0" err="1"/>
              <a:t>昨天是我的生日</a:t>
            </a:r>
            <a:r>
              <a:rPr lang="zh-CN" altLang="en-US" dirty="0"/>
              <a:t>，可是沒有人記得，連</a:t>
            </a:r>
            <a:r>
              <a:rPr lang="zh-CN" altLang="en-US" dirty="0">
                <a:solidFill>
                  <a:srgbClr val="FF0000"/>
                </a:solidFill>
              </a:rPr>
              <a:t>他</a:t>
            </a:r>
            <a:r>
              <a:rPr lang="zh-CN" altLang="en-US" dirty="0"/>
              <a:t>都忘了！</a:t>
            </a:r>
            <a:endParaRPr lang="en-US" altLang="zh-CN" dirty="0"/>
          </a:p>
          <a:p>
            <a:pPr marL="0" indent="0">
              <a:lnSpc>
                <a:spcPct val="130000"/>
              </a:lnSpc>
              <a:buNone/>
            </a:pPr>
            <a:r>
              <a:rPr lang="zh-CN" altLang="en-US" dirty="0">
                <a:solidFill>
                  <a:srgbClr val="0070C0"/>
                </a:solidFill>
              </a:rPr>
              <a:t>「他」可能是誰？</a:t>
            </a:r>
            <a:endParaRPr lang="en-US" altLang="zh-CN" dirty="0">
              <a:solidFill>
                <a:srgbClr val="0070C0"/>
              </a:solidFill>
            </a:endParaRPr>
          </a:p>
          <a:p>
            <a:pPr marL="0" indent="0">
              <a:lnSpc>
                <a:spcPct val="130000"/>
              </a:lnSpc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40F669-1AB4-5A47-AC42-32860FAC1E09}"/>
              </a:ext>
            </a:extLst>
          </p:cNvPr>
          <p:cNvSpPr txBox="1"/>
          <p:nvPr/>
        </p:nvSpPr>
        <p:spPr>
          <a:xfrm>
            <a:off x="1199099" y="893989"/>
            <a:ext cx="143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extreme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case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182E392-7684-1949-B727-3E77540E6304}"/>
              </a:ext>
            </a:extLst>
          </p:cNvPr>
          <p:cNvSpPr txBox="1"/>
          <p:nvPr/>
        </p:nvSpPr>
        <p:spPr>
          <a:xfrm>
            <a:off x="5721246" y="334390"/>
            <a:ext cx="25553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</a:rPr>
              <a:t>even</a:t>
            </a:r>
            <a:r>
              <a:rPr lang="en-US" altLang="zh-CN" sz="2800" dirty="0">
                <a:solidFill>
                  <a:srgbClr val="0070C0"/>
                </a:solidFill>
              </a:rPr>
              <a:t>…</a:t>
            </a:r>
            <a:r>
              <a:rPr lang="zh-CN" altLang="en-US" sz="2800" dirty="0">
                <a:solidFill>
                  <a:srgbClr val="0070C0"/>
                </a:solidFill>
              </a:rPr>
              <a:t> </a:t>
            </a:r>
            <a:r>
              <a:rPr lang="en-US" altLang="zh-CN" sz="2800" dirty="0">
                <a:solidFill>
                  <a:srgbClr val="0070C0"/>
                </a:solidFill>
              </a:rPr>
              <a:t>cannot…</a:t>
            </a:r>
            <a:r>
              <a:rPr lang="zh-CN" altLang="en-US" sz="2800" dirty="0">
                <a:solidFill>
                  <a:srgbClr val="0070C0"/>
                </a:solidFill>
              </a:rPr>
              <a:t> 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403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B7158-2129-3747-BBA0-AF1ED8342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(</a:t>
            </a:r>
            <a:r>
              <a:rPr lang="zh-CN" altLang="en-US" dirty="0"/>
              <a:t>連</a:t>
            </a:r>
            <a:r>
              <a:rPr lang="en-US" altLang="zh-CN" dirty="0"/>
              <a:t>)</a:t>
            </a:r>
            <a:r>
              <a:rPr lang="zh-CN" altLang="en-US" dirty="0"/>
              <a:t> </a:t>
            </a:r>
            <a:r>
              <a:rPr lang="en-US" altLang="zh-CN" sz="4000" dirty="0">
                <a:solidFill>
                  <a:srgbClr val="FF0000"/>
                </a:solidFill>
              </a:rPr>
              <a:t>Noun</a:t>
            </a:r>
            <a:r>
              <a:rPr lang="zh-CN" altLang="en-US" sz="4000" dirty="0">
                <a:solidFill>
                  <a:srgbClr val="FF0000"/>
                </a:solidFill>
              </a:rPr>
              <a:t> </a:t>
            </a:r>
            <a:r>
              <a:rPr lang="en-US" altLang="zh-CN" sz="4000" dirty="0">
                <a:solidFill>
                  <a:srgbClr val="FF0000"/>
                </a:solidFill>
              </a:rPr>
              <a:t>phrase</a:t>
            </a:r>
            <a:r>
              <a:rPr lang="zh-CN" altLang="en-US" sz="4000" dirty="0"/>
              <a:t> </a:t>
            </a:r>
            <a:r>
              <a:rPr lang="zh-CN" altLang="en-US" dirty="0"/>
              <a:t>都 </a:t>
            </a:r>
            <a:r>
              <a:rPr lang="en-US" altLang="zh-CN" sz="4000" dirty="0"/>
              <a:t>(negation)</a:t>
            </a:r>
            <a:r>
              <a:rPr lang="zh-CN" altLang="en-US" sz="4000" dirty="0"/>
              <a:t> </a:t>
            </a:r>
            <a:r>
              <a:rPr lang="en-US" altLang="zh-CN" sz="4000" dirty="0"/>
              <a:t>V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3B9A79-9605-A74B-9D90-323FADA11A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313524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130000"/>
              </a:lnSpc>
              <a:buNone/>
            </a:pPr>
            <a:r>
              <a:rPr lang="en-US" altLang="zh-CN" sz="3000" dirty="0"/>
              <a:t>What’s</a:t>
            </a:r>
            <a:r>
              <a:rPr lang="zh-CN" altLang="en-US" sz="3000" dirty="0"/>
              <a:t> </a:t>
            </a:r>
            <a:r>
              <a:rPr lang="en-US" altLang="zh-CN" sz="3000" dirty="0"/>
              <a:t>the</a:t>
            </a:r>
            <a:r>
              <a:rPr lang="zh-CN" altLang="en-US" sz="3000" dirty="0"/>
              <a:t> </a:t>
            </a:r>
            <a:r>
              <a:rPr lang="en-US" altLang="zh-CN" sz="3000" dirty="0"/>
              <a:t>implicit</a:t>
            </a:r>
            <a:r>
              <a:rPr lang="zh-CN" altLang="en-US" sz="3000" dirty="0"/>
              <a:t> </a:t>
            </a:r>
            <a:r>
              <a:rPr lang="en-US" altLang="zh-CN" sz="3000" dirty="0"/>
              <a:t>meaning</a:t>
            </a:r>
            <a:r>
              <a:rPr lang="zh-CN" altLang="en-US" sz="3000" dirty="0"/>
              <a:t> </a:t>
            </a:r>
            <a:r>
              <a:rPr lang="en-US" altLang="zh-CN" sz="3000" dirty="0"/>
              <a:t>of</a:t>
            </a:r>
            <a:r>
              <a:rPr lang="zh-CN" altLang="en-US" sz="3000" dirty="0"/>
              <a:t> </a:t>
            </a:r>
            <a:r>
              <a:rPr lang="en-US" altLang="zh-CN" sz="3000" dirty="0"/>
              <a:t>the</a:t>
            </a:r>
            <a:r>
              <a:rPr lang="zh-CN" altLang="en-US" sz="3000" dirty="0"/>
              <a:t> </a:t>
            </a:r>
            <a:r>
              <a:rPr lang="en-US" altLang="zh-CN" sz="3000" dirty="0"/>
              <a:t>following</a:t>
            </a:r>
            <a:r>
              <a:rPr lang="zh-CN" altLang="en-US" sz="3000" dirty="0"/>
              <a:t> </a:t>
            </a:r>
            <a:r>
              <a:rPr lang="en-US" altLang="zh-CN" sz="3000" dirty="0"/>
              <a:t>sentences?</a:t>
            </a:r>
          </a:p>
          <a:p>
            <a:pPr>
              <a:lnSpc>
                <a:spcPct val="130000"/>
              </a:lnSpc>
            </a:pPr>
            <a:r>
              <a:rPr lang="en-US" sz="3700" dirty="0" err="1"/>
              <a:t>你在成都生活了十年</a:t>
            </a:r>
            <a:r>
              <a:rPr lang="zh-CN" altLang="en-US" sz="3700" dirty="0"/>
              <a:t>，连</a:t>
            </a:r>
            <a:r>
              <a:rPr lang="zh-CN" altLang="en-US" sz="3700" dirty="0">
                <a:solidFill>
                  <a:srgbClr val="FF0000"/>
                </a:solidFill>
              </a:rPr>
              <a:t>茶館兒</a:t>
            </a:r>
            <a:r>
              <a:rPr lang="zh-CN" altLang="en-US" sz="3700" dirty="0"/>
              <a:t>都沒去過？</a:t>
            </a:r>
            <a:endParaRPr lang="en-US" altLang="zh-CN" sz="3700" dirty="0"/>
          </a:p>
          <a:p>
            <a:pPr>
              <a:lnSpc>
                <a:spcPct val="130000"/>
              </a:lnSpc>
            </a:pPr>
            <a:r>
              <a:rPr lang="zh-CN" altLang="en-US" sz="3700" dirty="0"/>
              <a:t>你學了三年中文，</a:t>
            </a:r>
            <a:r>
              <a:rPr lang="zh-CN" altLang="en-US" sz="3700" dirty="0">
                <a:solidFill>
                  <a:srgbClr val="FF0000"/>
                </a:solidFill>
              </a:rPr>
              <a:t>「好」字</a:t>
            </a:r>
            <a:r>
              <a:rPr lang="zh-CN" altLang="en-US" sz="3700" dirty="0"/>
              <a:t>都不會寫？</a:t>
            </a:r>
            <a:endParaRPr lang="en-US" altLang="zh-CN" sz="3700" dirty="0"/>
          </a:p>
          <a:p>
            <a:pPr>
              <a:lnSpc>
                <a:spcPct val="130000"/>
              </a:lnSpc>
            </a:pPr>
            <a:r>
              <a:rPr lang="zh-CN" altLang="en-US" sz="3700" dirty="0"/>
              <a:t>我一個星期沒看到他了，</a:t>
            </a:r>
            <a:r>
              <a:rPr lang="zh-CN" altLang="en-US" sz="3700" dirty="0">
                <a:solidFill>
                  <a:srgbClr val="FF0000"/>
                </a:solidFill>
              </a:rPr>
              <a:t>他妻子</a:t>
            </a:r>
            <a:r>
              <a:rPr lang="zh-CN" altLang="en-US" sz="3700" dirty="0"/>
              <a:t>都不知道他去哪兒了。</a:t>
            </a:r>
            <a:endParaRPr lang="en-US" altLang="zh-CN" sz="3700" dirty="0"/>
          </a:p>
          <a:p>
            <a:pPr>
              <a:lnSpc>
                <a:spcPct val="130000"/>
              </a:lnSpc>
            </a:pPr>
            <a:r>
              <a:rPr lang="zh-CN" altLang="en-US" sz="3700" dirty="0"/>
              <a:t>他最近</a:t>
            </a:r>
            <a:r>
              <a:rPr lang="zh-CN" altLang="en-US" sz="3700" dirty="0">
                <a:highlight>
                  <a:srgbClr val="FFFF00"/>
                </a:highlight>
              </a:rPr>
              <a:t>窮得</a:t>
            </a:r>
            <a:r>
              <a:rPr lang="zh-CN" altLang="en-US" sz="3700" dirty="0"/>
              <a:t>連</a:t>
            </a:r>
            <a:r>
              <a:rPr lang="zh-CN" altLang="en-US" sz="3700" dirty="0">
                <a:solidFill>
                  <a:srgbClr val="FF0000"/>
                </a:solidFill>
              </a:rPr>
              <a:t>吃飯的錢</a:t>
            </a:r>
            <a:r>
              <a:rPr lang="zh-CN" altLang="en-US" sz="3700" dirty="0"/>
              <a:t>都沒有了。</a:t>
            </a:r>
            <a:endParaRPr lang="en-US" altLang="zh-CN" sz="3700" dirty="0"/>
          </a:p>
          <a:p>
            <a:pPr>
              <a:lnSpc>
                <a:spcPct val="130000"/>
              </a:lnSpc>
            </a:pPr>
            <a:r>
              <a:rPr lang="zh-CN" altLang="en-US" sz="3700" dirty="0"/>
              <a:t>“什麼？</a:t>
            </a:r>
            <a:r>
              <a:rPr lang="zh-CN" altLang="en-US" sz="3700" dirty="0">
                <a:solidFill>
                  <a:srgbClr val="FF0000"/>
                </a:solidFill>
              </a:rPr>
              <a:t>高考的時候</a:t>
            </a:r>
            <a:r>
              <a:rPr lang="zh-CN" altLang="en-US" sz="3700" dirty="0"/>
              <a:t>你都打算作弊？”</a:t>
            </a:r>
            <a:endParaRPr lang="en-US" altLang="zh-CN" sz="3700" dirty="0"/>
          </a:p>
          <a:p>
            <a:pPr>
              <a:lnSpc>
                <a:spcPct val="130000"/>
              </a:lnSpc>
            </a:pPr>
            <a:endParaRPr lang="en-US" altLang="zh-CN" dirty="0"/>
          </a:p>
          <a:p>
            <a:pPr>
              <a:lnSpc>
                <a:spcPct val="130000"/>
              </a:lnSpc>
            </a:pPr>
            <a:endParaRPr lang="en-US" altLang="zh-CN" dirty="0"/>
          </a:p>
          <a:p>
            <a:pPr marL="0" indent="0">
              <a:lnSpc>
                <a:spcPct val="130000"/>
              </a:lnSpc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D3F3C8-4C18-B846-93EF-60387B8F5643}"/>
              </a:ext>
            </a:extLst>
          </p:cNvPr>
          <p:cNvSpPr txBox="1"/>
          <p:nvPr/>
        </p:nvSpPr>
        <p:spPr>
          <a:xfrm>
            <a:off x="7122307" y="4777890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bì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C23E4EC-1726-694F-9EE2-42E05E39A6A6}"/>
              </a:ext>
            </a:extLst>
          </p:cNvPr>
          <p:cNvSpPr txBox="1"/>
          <p:nvPr/>
        </p:nvSpPr>
        <p:spPr>
          <a:xfrm>
            <a:off x="6776572" y="5586058"/>
            <a:ext cx="705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cheat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4A08B12-4BDB-574E-8889-D284DD32622F}"/>
              </a:ext>
            </a:extLst>
          </p:cNvPr>
          <p:cNvSpPr txBox="1"/>
          <p:nvPr/>
        </p:nvSpPr>
        <p:spPr>
          <a:xfrm>
            <a:off x="2210481" y="902610"/>
            <a:ext cx="143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extreme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case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367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6EA50F-F32C-7F46-B276-566FE9C16A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5262724"/>
          </a:xfrm>
        </p:spPr>
        <p:txBody>
          <a:bodyPr>
            <a:normAutofit/>
          </a:bodyPr>
          <a:lstStyle/>
          <a:p>
            <a:r>
              <a:rPr lang="zh-CN" altLang="en-US" dirty="0"/>
              <a:t>他高考的分數太低了，</a:t>
            </a:r>
            <a:r>
              <a:rPr lang="en-US" altLang="zh-CN" dirty="0"/>
              <a:t>(</a:t>
            </a:r>
            <a:r>
              <a:rPr lang="zh-CN" altLang="en-US" dirty="0"/>
              <a:t>連</a:t>
            </a:r>
            <a:r>
              <a:rPr lang="en-US" altLang="zh-CN" dirty="0"/>
              <a:t>)…</a:t>
            </a:r>
            <a:r>
              <a:rPr lang="zh-CN" altLang="en-US" dirty="0"/>
              <a:t>都</a:t>
            </a:r>
            <a:r>
              <a:rPr lang="en-US" altLang="zh-CN" dirty="0"/>
              <a:t>…</a:t>
            </a:r>
          </a:p>
          <a:p>
            <a:r>
              <a:rPr lang="zh-CN" altLang="en-US" dirty="0"/>
              <a:t>這件事他沒有告訴任何人，</a:t>
            </a:r>
            <a:r>
              <a:rPr lang="en-US" altLang="zh-CN" dirty="0"/>
              <a:t>(</a:t>
            </a:r>
            <a:r>
              <a:rPr lang="zh-CN" altLang="en-US" dirty="0"/>
              <a:t>連</a:t>
            </a:r>
            <a:r>
              <a:rPr lang="en-US" altLang="zh-CN" dirty="0"/>
              <a:t>)…</a:t>
            </a:r>
            <a:r>
              <a:rPr lang="zh-CN" altLang="en-US" dirty="0"/>
              <a:t>都不知道。</a:t>
            </a:r>
            <a:endParaRPr lang="en-US" altLang="zh-CN" dirty="0"/>
          </a:p>
          <a:p>
            <a:r>
              <a:rPr lang="zh-CN" altLang="en-US" dirty="0"/>
              <a:t>他最近</a:t>
            </a:r>
            <a:r>
              <a:rPr lang="zh-CN" altLang="en-US" dirty="0">
                <a:highlight>
                  <a:srgbClr val="FFFF00"/>
                </a:highlight>
              </a:rPr>
              <a:t>窮得</a:t>
            </a:r>
            <a:r>
              <a:rPr lang="zh-CN" altLang="en-US" dirty="0"/>
              <a:t>連</a:t>
            </a:r>
            <a:r>
              <a:rPr lang="en-US" altLang="zh-CN" dirty="0"/>
              <a:t>……</a:t>
            </a:r>
            <a:r>
              <a:rPr lang="zh-CN" altLang="en-US" dirty="0"/>
              <a:t>都沒有了。</a:t>
            </a:r>
            <a:endParaRPr lang="en-US" altLang="zh-CN" dirty="0"/>
          </a:p>
          <a:p>
            <a:r>
              <a:rPr lang="en-US" dirty="0" err="1"/>
              <a:t>她這兩天</a:t>
            </a:r>
            <a:r>
              <a:rPr lang="en-US" dirty="0" err="1">
                <a:highlight>
                  <a:srgbClr val="FFFF00"/>
                </a:highlight>
              </a:rPr>
              <a:t>忙得</a:t>
            </a:r>
            <a:r>
              <a:rPr lang="en-US" dirty="0" err="1"/>
              <a:t>連</a:t>
            </a:r>
            <a:r>
              <a:rPr lang="en-US" altLang="zh-CN" dirty="0"/>
              <a:t>…</a:t>
            </a:r>
            <a:r>
              <a:rPr lang="zh-CN" altLang="en-US" dirty="0"/>
              <a:t>都</a:t>
            </a:r>
            <a:r>
              <a:rPr lang="en-US" altLang="zh-CN" dirty="0"/>
              <a:t>…</a:t>
            </a:r>
          </a:p>
          <a:p>
            <a:r>
              <a:rPr lang="zh-CN" altLang="en-US" dirty="0"/>
              <a:t>她</a:t>
            </a:r>
            <a:r>
              <a:rPr lang="zh-CN" altLang="en-US" dirty="0">
                <a:highlight>
                  <a:srgbClr val="FFFF00"/>
                </a:highlight>
              </a:rPr>
              <a:t>難過得</a:t>
            </a:r>
            <a:r>
              <a:rPr lang="en-US" dirty="0" err="1"/>
              <a:t>連</a:t>
            </a:r>
            <a:r>
              <a:rPr lang="en-US" altLang="zh-CN" dirty="0"/>
              <a:t>…</a:t>
            </a:r>
            <a:r>
              <a:rPr lang="zh-CN" altLang="en-US" dirty="0"/>
              <a:t>都</a:t>
            </a:r>
            <a:r>
              <a:rPr lang="en-US" altLang="zh-CN" dirty="0"/>
              <a:t>…</a:t>
            </a:r>
          </a:p>
          <a:p>
            <a:endParaRPr lang="en-US" altLang="zh-CN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6833D0-9038-604F-B6B9-9917EC21B6E4}"/>
              </a:ext>
            </a:extLst>
          </p:cNvPr>
          <p:cNvSpPr txBox="1"/>
          <p:nvPr/>
        </p:nvSpPr>
        <p:spPr>
          <a:xfrm>
            <a:off x="4686300" y="2668089"/>
            <a:ext cx="894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 </a:t>
            </a:r>
            <a:r>
              <a:rPr lang="en-US" altLang="zh-CN" dirty="0" err="1"/>
              <a:t>rèn</a:t>
            </a:r>
            <a:r>
              <a:rPr lang="zh-CN" altLang="en-US" dirty="0"/>
              <a:t>  </a:t>
            </a:r>
            <a:r>
              <a:rPr lang="en-US" altLang="zh-CN" dirty="0" err="1"/>
              <a:t>hé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EA8C15-0B5C-1E49-B082-26E909E491E1}"/>
              </a:ext>
            </a:extLst>
          </p:cNvPr>
          <p:cNvSpPr txBox="1"/>
          <p:nvPr/>
        </p:nvSpPr>
        <p:spPr>
          <a:xfrm>
            <a:off x="4927600" y="1982883"/>
            <a:ext cx="8733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anyone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34DE95A-D0DB-6347-B31D-CDC826CCC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/>
          <a:p>
            <a:r>
              <a:rPr lang="en-US" altLang="zh-CN" dirty="0"/>
              <a:t>(</a:t>
            </a:r>
            <a:r>
              <a:rPr lang="zh-CN" altLang="en-US" dirty="0"/>
              <a:t>連</a:t>
            </a:r>
            <a:r>
              <a:rPr lang="en-US" altLang="zh-CN" dirty="0"/>
              <a:t>)</a:t>
            </a:r>
            <a:r>
              <a:rPr lang="zh-CN" altLang="en-US" dirty="0"/>
              <a:t> </a:t>
            </a:r>
            <a:r>
              <a:rPr lang="en-US" altLang="zh-CN" sz="4000" dirty="0">
                <a:solidFill>
                  <a:srgbClr val="FF0000"/>
                </a:solidFill>
              </a:rPr>
              <a:t>Noun</a:t>
            </a:r>
            <a:r>
              <a:rPr lang="zh-CN" altLang="en-US" sz="4000" dirty="0">
                <a:solidFill>
                  <a:srgbClr val="FF0000"/>
                </a:solidFill>
              </a:rPr>
              <a:t> </a:t>
            </a:r>
            <a:r>
              <a:rPr lang="en-US" altLang="zh-CN" sz="4000" dirty="0">
                <a:solidFill>
                  <a:srgbClr val="FF0000"/>
                </a:solidFill>
              </a:rPr>
              <a:t>phrase</a:t>
            </a:r>
            <a:r>
              <a:rPr lang="zh-CN" altLang="en-US" sz="4000" dirty="0"/>
              <a:t> </a:t>
            </a:r>
            <a:r>
              <a:rPr lang="zh-CN" altLang="en-US" dirty="0"/>
              <a:t>都 </a:t>
            </a:r>
            <a:r>
              <a:rPr lang="en-US" altLang="zh-CN" sz="4000" dirty="0"/>
              <a:t>(negation)</a:t>
            </a:r>
            <a:r>
              <a:rPr lang="zh-CN" altLang="en-US" sz="4000" dirty="0"/>
              <a:t> </a:t>
            </a:r>
            <a:r>
              <a:rPr lang="en-US" altLang="zh-CN" sz="4000" dirty="0"/>
              <a:t>V</a:t>
            </a:r>
            <a:r>
              <a:rPr lang="en-US" altLang="zh-CN" dirty="0"/>
              <a:t>…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63DDEA-4EA4-D14C-80EA-307C121AB64F}"/>
              </a:ext>
            </a:extLst>
          </p:cNvPr>
          <p:cNvSpPr txBox="1"/>
          <p:nvPr/>
        </p:nvSpPr>
        <p:spPr>
          <a:xfrm>
            <a:off x="2210481" y="902610"/>
            <a:ext cx="14305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extreme</a:t>
            </a:r>
            <a:r>
              <a:rPr lang="zh-CN" altLang="en-US" dirty="0">
                <a:solidFill>
                  <a:srgbClr val="FF0000"/>
                </a:solidFill>
              </a:rPr>
              <a:t> </a:t>
            </a:r>
            <a:r>
              <a:rPr lang="en-US" altLang="zh-CN" dirty="0">
                <a:solidFill>
                  <a:srgbClr val="FF0000"/>
                </a:solidFill>
              </a:rPr>
              <a:t>case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7858721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280</TotalTime>
  <Words>854</Words>
  <Application>Microsoft Macintosh PowerPoint</Application>
  <PresentationFormat>Widescreen</PresentationFormat>
  <Paragraphs>120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KaiTi</vt:lpstr>
      <vt:lpstr>SimSun</vt:lpstr>
      <vt:lpstr>Arial</vt:lpstr>
      <vt:lpstr>Calibri</vt:lpstr>
      <vt:lpstr>Calibri Light</vt:lpstr>
      <vt:lpstr>Times</vt:lpstr>
      <vt:lpstr>常用</vt:lpstr>
      <vt:lpstr>第五課 高考</vt:lpstr>
      <vt:lpstr>比較A和B：</vt:lpstr>
      <vt:lpstr>比較A和B：</vt:lpstr>
      <vt:lpstr>…Introducing A…。和A不同，B……</vt:lpstr>
      <vt:lpstr>綜合練習一錯題：</vt:lpstr>
      <vt:lpstr>S+都+V      都+S      (所有的)+ S+都+V</vt:lpstr>
      <vt:lpstr>(連) NP 都不V……</vt:lpstr>
      <vt:lpstr>(連) Noun phrase 都 (negation) V…</vt:lpstr>
      <vt:lpstr>(連) Noun phrase 都 (negation) V…</vt:lpstr>
      <vt:lpstr>將/把…形容為…           …被形容為…</vt:lpstr>
      <vt:lpstr>S把O  V成…    (切成  做成 看成 寫成  翻譯成)</vt:lpstr>
      <vt:lpstr>S把O  V成…    (切成  做成 看成 寫成  翻譯成/為)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第五课 高考</dc:title>
  <dc:creator>Runqing Qi</dc:creator>
  <cp:lastModifiedBy>Runqing Qi</cp:lastModifiedBy>
  <cp:revision>4</cp:revision>
  <dcterms:created xsi:type="dcterms:W3CDTF">2023-11-08T18:54:21Z</dcterms:created>
  <dcterms:modified xsi:type="dcterms:W3CDTF">2023-12-02T21:25:21Z</dcterms:modified>
</cp:coreProperties>
</file>