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14"/>
  </p:notesMasterIdLst>
  <p:sldIdLst>
    <p:sldId id="256" r:id="rId2"/>
    <p:sldId id="291" r:id="rId3"/>
    <p:sldId id="266" r:id="rId4"/>
    <p:sldId id="267" r:id="rId5"/>
    <p:sldId id="283" r:id="rId6"/>
    <p:sldId id="286" r:id="rId7"/>
    <p:sldId id="287" r:id="rId8"/>
    <p:sldId id="288" r:id="rId9"/>
    <p:sldId id="289" r:id="rId10"/>
    <p:sldId id="272" r:id="rId11"/>
    <p:sldId id="278" r:id="rId12"/>
    <p:sldId id="29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162"/>
    <p:restoredTop sz="94694"/>
  </p:normalViewPr>
  <p:slideViewPr>
    <p:cSldViewPr snapToGrid="0" snapToObjects="1">
      <p:cViewPr varScale="1">
        <p:scale>
          <a:sx n="72" d="100"/>
          <a:sy n="72" d="100"/>
        </p:scale>
        <p:origin x="232" y="7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89E61A-7637-9646-BDA1-5FFCCA27D30A}" type="datetimeFigureOut">
              <a:rPr lang="en-US" smtClean="0"/>
              <a:t>12/2/23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33F11A-60E0-9D49-A0FD-2241460AC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5438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从这里开始</a:t>
            </a:r>
            <a:r>
              <a:rPr lang="zh-CN" altLang="en-US" dirty="0"/>
              <a:t> </a:t>
            </a:r>
            <a:r>
              <a:rPr lang="en-US" dirty="0" err="1"/>
              <a:t>上课</a:t>
            </a:r>
            <a:r>
              <a:rPr lang="zh-CN" altLang="en-US" dirty="0"/>
              <a:t> </a:t>
            </a:r>
            <a:r>
              <a:rPr lang="en-US" dirty="0" err="1"/>
              <a:t>没讲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AA3BAB-2709-DA4F-B2F7-0512ED0B2BE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1752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www.guokr.com</a:t>
            </a:r>
            <a:r>
              <a:rPr lang="en-US" dirty="0"/>
              <a:t>/article/73750/</a:t>
            </a:r>
            <a:r>
              <a:rPr lang="zh-CN" altLang="en-US" dirty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AA3BAB-2709-DA4F-B2F7-0512ED0B2BE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269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C2DAC-F0E2-AD4E-9147-19B700274D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1D5C7E-40ED-5041-A2D3-90B0CC315D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latin typeface="Times" pitchFamily="2" charset="0"/>
                <a:ea typeface="KaiTi" panose="02010609060101010101" pitchFamily="49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C02C3-DC72-D94E-981C-2C22732E2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744EAA-FEB5-1545-9354-431874E6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F227D9-F3FF-FA4C-98E5-EB6336BF3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361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1FA27-4B1B-8448-BE84-2DFA41B89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64B318-A634-CA42-A7EA-68D0F55C9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7235F-930E-5C4F-B508-359E74A7E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B9B76-8BA8-5E43-9522-C53B8253C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8D72E-DA0F-874C-AE6E-7A443109F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18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CF8E27-2AD8-C941-9F65-F16E0D1DFA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822ADE-244D-6245-B488-6D54F7C51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35486-542D-584D-8B8E-F4E426E60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FF620-3354-3347-9C90-5D1E16EFC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9AB7E-BB1D-A047-863D-F008B8399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75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5FF52-9798-2843-8771-155812194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/>
          <a:lstStyle>
            <a:lvl1pPr>
              <a:defRPr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FA296-2940-9E4E-AAB9-805FFAF7F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4644725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1pPr>
            <a:lvl2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2pPr>
            <a:lvl3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3pPr>
            <a:lvl4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4pPr>
            <a:lvl5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1BE6BE-FBAA-AE42-94C2-C62687141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F8810-A993-BC46-B156-254A1B1DF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9B9C1-79CA-314F-BFC9-1B0E63D50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2120" y="6372860"/>
            <a:ext cx="2743200" cy="365125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" pitchFamily="2" charset="0"/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770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E6C5E-5F82-2F48-A1CD-CCD3A8910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2950C1-14F7-7146-9CB2-79873440D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FF37C-3540-9041-9969-36EAE338D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465E5-E4C3-CD4F-B2AF-2D914CFA2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3BF38F-C68A-304C-9285-3DB02D9E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32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F0EC7-1697-274A-80A1-FC5A2BA5A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33EE8-708A-F444-BA26-0993B3C7D3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6A6A46-AFEB-3F4A-A9BD-76DBE3E44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71E993-321E-7742-9A8B-619041243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392EDE-486D-A441-BB4B-21F6551DF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A621D-F98B-4D40-9917-CAA3E044F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838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85957-2CDC-6F46-BB99-FCAD5944C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502479-D168-824B-B537-9582CB35B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7F09EE-9EAF-0646-A900-6CFC6D7BC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62C687-24FF-5C4D-8E87-282D478238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6969FD-347D-234E-A3AF-B82FB1A9B0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8E8E27-3D9C-B842-9090-EE7D08A5C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E296A6-1ECC-B646-B358-D306070F6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70DA33-BECB-964C-BE59-3EBAE3DE3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42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E0164-FBF4-974D-8312-549BD9737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8C6660-0D68-1A46-8F1C-246D34352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DEC6E1-8480-0D4A-891A-5CFD2A7FB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7E9A1F-0616-ED42-B3A9-346FFC3F9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72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275A0A-E0AA-5142-8C6E-25347535E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E79857-A657-9B46-AC8B-0D0C3114C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7CC917-2087-0C4F-99A7-B5A2AFEE7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0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328D2-9760-CE45-8D53-933466127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D9723-04A6-F646-A7E6-FC5C308DC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9A11EA-E87F-634B-9535-8A11595C9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F4A5A-2502-7745-8BA7-D667E55C4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DCAD1F-FA04-9B4D-9559-7F7976891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450685-4FBF-A942-A89B-2F15AEE91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59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1FA72-E2D4-5D4C-961C-DB5F518DC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CC97C7-29DA-6547-A4CC-0266B70304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1B6F92-A1DA-A445-98EC-BA8A29DFBD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BA2572-0AFD-CE4E-BB08-C82ED2DF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032282-B557-7A4C-8F95-6897C8CFC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027D6E-F36A-E743-82BD-09ECDCDD9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567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A8D86D-30AE-274C-83B2-D52F4DB57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69D9B7-2C01-6246-A796-CEC5D6924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33B9F-CC9A-EE4F-8106-5C773A01D4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29222-6D68-1B41-B4AB-431A67E30F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62C56-A1F3-7E48-9F73-255EB3E55F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900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16698-77B8-5943-B0C3-B223328DB4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第五课</a:t>
            </a:r>
            <a:r>
              <a:rPr lang="zh-CN" altLang="en-US" dirty="0"/>
              <a:t> 高考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9F9BBA-45DE-AA46-BDD1-74A0AE2B59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句型练习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8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79465-B204-0045-AE48-00938F88B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998" y="209603"/>
            <a:ext cx="10515600" cy="882907"/>
          </a:xfrm>
        </p:spPr>
        <p:txBody>
          <a:bodyPr/>
          <a:lstStyle/>
          <a:p>
            <a:r>
              <a:rPr lang="zh-CN" altLang="en-US" dirty="0"/>
              <a:t>将</a:t>
            </a:r>
            <a:r>
              <a:rPr lang="en-US" altLang="zh-CN" dirty="0"/>
              <a:t>/</a:t>
            </a:r>
            <a:r>
              <a:rPr lang="zh-CN" altLang="en-US" dirty="0"/>
              <a:t>把</a:t>
            </a:r>
            <a:r>
              <a:rPr lang="en-US" altLang="zh-CN" dirty="0"/>
              <a:t>...</a:t>
            </a:r>
            <a:r>
              <a:rPr lang="zh-CN" altLang="en-US" dirty="0"/>
              <a:t>形容</a:t>
            </a:r>
            <a:r>
              <a:rPr lang="zh-CN" altLang="en-US" dirty="0">
                <a:solidFill>
                  <a:srgbClr val="FF0000"/>
                </a:solidFill>
              </a:rPr>
              <a:t>为</a:t>
            </a:r>
            <a:r>
              <a:rPr lang="en-US" altLang="zh-CN" dirty="0"/>
              <a:t>... </a:t>
            </a:r>
            <a:r>
              <a:rPr lang="zh-CN" altLang="en-US" dirty="0"/>
              <a:t>               </a:t>
            </a:r>
            <a:r>
              <a:rPr lang="en-US" altLang="zh-CN" dirty="0"/>
              <a:t>... </a:t>
            </a:r>
            <a:r>
              <a:rPr lang="zh-CN" altLang="en-US" dirty="0"/>
              <a:t>被形容</a:t>
            </a:r>
            <a:r>
              <a:rPr lang="zh-CN" altLang="en-US" dirty="0">
                <a:solidFill>
                  <a:srgbClr val="FF0000"/>
                </a:solidFill>
              </a:rPr>
              <a:t>为</a:t>
            </a:r>
            <a:r>
              <a:rPr lang="en-US" altLang="zh-CN" dirty="0"/>
              <a:t>...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705D5E-21E8-B245-BE9A-EB33C38BF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769" y="1087276"/>
            <a:ext cx="10515600" cy="5097624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zh-CN" altLang="en-US" dirty="0"/>
              <a:t>很多人将高考形容为“千军万马过独木桥”。
西点军校被形容为「领袖的摇篮」。
美国</a:t>
            </a:r>
            <a:r>
              <a:rPr lang="en-US" altLang="zh-CN" u="sng" dirty="0"/>
              <a:t>50</a:t>
            </a:r>
            <a:r>
              <a:rPr lang="zh-CN" altLang="en-US" u="sng" dirty="0"/>
              <a:t>号公路</a:t>
            </a:r>
            <a:r>
              <a:rPr lang="zh-CN" altLang="en-US" dirty="0"/>
              <a:t>被形容为</a:t>
            </a:r>
            <a:r>
              <a:rPr lang="en-US" altLang="zh-CN" dirty="0"/>
              <a:t>......
</a:t>
            </a:r>
            <a:r>
              <a:rPr lang="zh-CN" altLang="en-US" dirty="0"/>
              <a:t>人们将法语形容为</a:t>
            </a:r>
            <a:r>
              <a:rPr lang="en-US" altLang="zh-CN" dirty="0"/>
              <a:t>......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2CEA7B8-D658-8740-950B-C749B4F848E6}"/>
              </a:ext>
            </a:extLst>
          </p:cNvPr>
          <p:cNvSpPr txBox="1"/>
          <p:nvPr/>
        </p:nvSpPr>
        <p:spPr>
          <a:xfrm>
            <a:off x="6080392" y="3224207"/>
            <a:ext cx="7586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cradle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E1F1899-8737-0F44-899B-43BDDF4966DC}"/>
              </a:ext>
            </a:extLst>
          </p:cNvPr>
          <p:cNvSpPr txBox="1"/>
          <p:nvPr/>
        </p:nvSpPr>
        <p:spPr>
          <a:xfrm>
            <a:off x="4640774" y="3224207"/>
            <a:ext cx="8667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leaders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3D809F5-9F2E-E24C-B18E-1513F621939A}"/>
              </a:ext>
            </a:extLst>
          </p:cNvPr>
          <p:cNvSpPr txBox="1"/>
          <p:nvPr/>
        </p:nvSpPr>
        <p:spPr>
          <a:xfrm>
            <a:off x="4615660" y="2440810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lǐng</a:t>
            </a:r>
            <a:r>
              <a:rPr lang="zh-CN" altLang="en-US" dirty="0"/>
              <a:t>   </a:t>
            </a:r>
            <a:r>
              <a:rPr lang="en-US" altLang="zh-CN" dirty="0" err="1"/>
              <a:t>xiù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88BAA89-47F7-3D4D-8F41-CF8FA0ACA5D2}"/>
              </a:ext>
            </a:extLst>
          </p:cNvPr>
          <p:cNvSpPr txBox="1"/>
          <p:nvPr/>
        </p:nvSpPr>
        <p:spPr>
          <a:xfrm>
            <a:off x="5933850" y="2426908"/>
            <a:ext cx="10147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yáo</a:t>
            </a:r>
            <a:r>
              <a:rPr lang="zh-CN" altLang="en-US" dirty="0"/>
              <a:t>    </a:t>
            </a:r>
            <a:r>
              <a:rPr lang="en-US" altLang="zh-CN" dirty="0" err="1"/>
              <a:t>lán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6C1687-C335-0746-8BC6-B13D54DDE1B7}"/>
              </a:ext>
            </a:extLst>
          </p:cNvPr>
          <p:cNvSpPr txBox="1"/>
          <p:nvPr/>
        </p:nvSpPr>
        <p:spPr>
          <a:xfrm>
            <a:off x="1856364" y="3636088"/>
            <a:ext cx="10254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Route</a:t>
            </a:r>
            <a:r>
              <a:rPr lang="zh-CN" altLang="en-US" dirty="0"/>
              <a:t> </a:t>
            </a:r>
            <a:r>
              <a:rPr lang="en-US" altLang="zh-CN" dirty="0"/>
              <a:t>50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1742A08-20EA-5142-A030-172C20DD8359}"/>
              </a:ext>
            </a:extLst>
          </p:cNvPr>
          <p:cNvSpPr txBox="1"/>
          <p:nvPr/>
        </p:nvSpPr>
        <p:spPr>
          <a:xfrm>
            <a:off x="6096000" y="4032190"/>
            <a:ext cx="38779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世界上最孤独的公路</a:t>
            </a:r>
            <a:endParaRPr 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45E0EE1-1A3C-EA40-92CD-46B11B0ECF0B}"/>
              </a:ext>
            </a:extLst>
          </p:cNvPr>
          <p:cNvSpPr txBox="1"/>
          <p:nvPr/>
        </p:nvSpPr>
        <p:spPr>
          <a:xfrm>
            <a:off x="6858593" y="5294690"/>
            <a:ext cx="42883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>
                <a:latin typeface="KaiTi" panose="02010609060101010101" pitchFamily="49" charset="-122"/>
                <a:ea typeface="KaiTi" panose="02010609060101010101" pitchFamily="49" charset="-122"/>
              </a:rPr>
              <a:t>世界上最美丽的语言。</a:t>
            </a:r>
            <a:endParaRPr 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81D4AA0-64E0-7443-85A8-90F2AC3A88F2}"/>
              </a:ext>
            </a:extLst>
          </p:cNvPr>
          <p:cNvSpPr txBox="1"/>
          <p:nvPr/>
        </p:nvSpPr>
        <p:spPr>
          <a:xfrm>
            <a:off x="8235838" y="2667763"/>
            <a:ext cx="37753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建议此处插入相关图片</a:t>
            </a:r>
            <a:endParaRPr lang="en-US" sz="28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74929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6" grpId="0"/>
      <p:bldP spid="7" grpId="0"/>
      <p:bldP spid="8" grpId="0"/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FC837-DE2E-C144-9532-3C7C1CBE6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</a:t>
            </a:r>
            <a:r>
              <a:rPr lang="zh-CN" altLang="en-US" dirty="0"/>
              <a:t>把</a:t>
            </a:r>
            <a:r>
              <a:rPr lang="en-US" dirty="0"/>
              <a:t>O V</a:t>
            </a:r>
            <a:r>
              <a:rPr lang="zh-CN" altLang="en-US" dirty="0"/>
              <a:t>成</a:t>
            </a:r>
            <a:r>
              <a:rPr lang="en-US" altLang="zh-CN" dirty="0"/>
              <a:t>...    </a:t>
            </a:r>
            <a:r>
              <a:rPr lang="zh-CN" altLang="en-US" dirty="0"/>
              <a:t>（切成 做成 看成 写成 翻译成）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9EFD0A-9FD2-D74D-BEC4-3B2314E918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4318001"/>
            <a:ext cx="2413941" cy="8104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/>
              <a:t>土豆</a:t>
            </a:r>
            <a:r>
              <a:rPr lang="zh-CN" altLang="en-US" dirty="0"/>
              <a:t>    丝</a:t>
            </a:r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D2EFBA1-E864-5541-8A20-CEA683A0EFC3}"/>
              </a:ext>
            </a:extLst>
          </p:cNvPr>
          <p:cNvSpPr txBox="1">
            <a:spLocks/>
          </p:cNvSpPr>
          <p:nvPr/>
        </p:nvSpPr>
        <p:spPr>
          <a:xfrm>
            <a:off x="6259922" y="3992997"/>
            <a:ext cx="1752600" cy="13251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err="1"/>
              <a:t>轮胎</a:t>
            </a:r>
            <a:r>
              <a:rPr lang="zh-CN" altLang="en-US" dirty="0"/>
              <a:t>  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5978EA3-536A-6E4B-96E1-9EBD9452697B}"/>
              </a:ext>
            </a:extLst>
          </p:cNvPr>
          <p:cNvSpPr txBox="1"/>
          <p:nvPr/>
        </p:nvSpPr>
        <p:spPr>
          <a:xfrm>
            <a:off x="6358785" y="4667191"/>
            <a:ext cx="877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lún</a:t>
            </a:r>
            <a:r>
              <a:rPr lang="zh-CN" altLang="en-US" dirty="0"/>
              <a:t>   </a:t>
            </a:r>
            <a:r>
              <a:rPr lang="en-US" altLang="zh-CN" dirty="0" err="1"/>
              <a:t>tāi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930916-CBDD-C545-B9B8-05687CBD97D5}"/>
              </a:ext>
            </a:extLst>
          </p:cNvPr>
          <p:cNvSpPr txBox="1"/>
          <p:nvPr/>
        </p:nvSpPr>
        <p:spPr>
          <a:xfrm>
            <a:off x="161514" y="2926196"/>
            <a:ext cx="518603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dirty="0">
                <a:highlight>
                  <a:srgbClr val="C0C0C0"/>
                </a:highlight>
              </a:rPr>
              <a:t>例：此处插入把土豆切成丝的图片</a:t>
            </a:r>
            <a:endParaRPr lang="en-US" sz="2600" dirty="0">
              <a:highlight>
                <a:srgbClr val="C0C0C0"/>
              </a:highlight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6D00CD3-A51F-5446-9DF9-CEBFEFD90BCE}"/>
              </a:ext>
            </a:extLst>
          </p:cNvPr>
          <p:cNvSpPr txBox="1"/>
          <p:nvPr/>
        </p:nvSpPr>
        <p:spPr>
          <a:xfrm>
            <a:off x="6259922" y="2859165"/>
            <a:ext cx="585288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dirty="0">
                <a:highlight>
                  <a:srgbClr val="C0C0C0"/>
                </a:highlight>
              </a:rPr>
              <a:t>例：此处插入把轮胎做成工艺品的图片</a:t>
            </a:r>
            <a:endParaRPr lang="en-US" sz="2600" dirty="0">
              <a:highlight>
                <a:srgbClr val="C0C0C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41730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0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E9313-D0F4-7640-AE0B-7C3EE9B3C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5" y="108003"/>
            <a:ext cx="11567445" cy="882907"/>
          </a:xfrm>
        </p:spPr>
        <p:txBody>
          <a:bodyPr>
            <a:normAutofit/>
          </a:bodyPr>
          <a:lstStyle/>
          <a:p>
            <a:r>
              <a:rPr lang="en-US" dirty="0"/>
              <a:t>S</a:t>
            </a:r>
            <a:r>
              <a:rPr lang="zh-CN" altLang="en-US" dirty="0"/>
              <a:t>把</a:t>
            </a:r>
            <a:r>
              <a:rPr lang="en-US" dirty="0"/>
              <a:t>O V</a:t>
            </a:r>
            <a:r>
              <a:rPr lang="zh-CN" altLang="en-US" dirty="0"/>
              <a:t>成</a:t>
            </a:r>
            <a:r>
              <a:rPr lang="en-US" altLang="zh-CN" dirty="0"/>
              <a:t>... </a:t>
            </a:r>
            <a:r>
              <a:rPr lang="zh-CN" altLang="en-US" dirty="0"/>
              <a:t>（切成 做成 看成 写成 翻译成</a:t>
            </a:r>
            <a:r>
              <a:rPr lang="en-US" altLang="zh-CN" dirty="0"/>
              <a:t>/</a:t>
            </a:r>
            <a:r>
              <a:rPr lang="zh-CN" altLang="en-US" dirty="0"/>
              <a:t>为）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E101120-5717-A24A-9160-0DC0D25D7FAC}"/>
              </a:ext>
            </a:extLst>
          </p:cNvPr>
          <p:cNvSpPr txBox="1"/>
          <p:nvPr/>
        </p:nvSpPr>
        <p:spPr>
          <a:xfrm>
            <a:off x="3981937" y="2234182"/>
            <a:ext cx="4852610" cy="28931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dirty="0">
                <a:highlight>
                  <a:srgbClr val="C0C0C0"/>
                </a:highlight>
              </a:rPr>
              <a:t>例：此处插入以下图片
把豆腐切成块
把红纸剪成了一只小狗
把</a:t>
            </a:r>
            <a:r>
              <a:rPr lang="en-US" altLang="zh-CN" sz="2600" dirty="0">
                <a:highlight>
                  <a:srgbClr val="C0C0C0"/>
                </a:highlight>
              </a:rPr>
              <a:t>《</a:t>
            </a:r>
            <a:r>
              <a:rPr lang="zh-CN" altLang="en-US" sz="2600" dirty="0">
                <a:highlight>
                  <a:srgbClr val="C0C0C0"/>
                </a:highlight>
              </a:rPr>
              <a:t>三体</a:t>
            </a:r>
            <a:r>
              <a:rPr lang="en-US" altLang="zh-CN" sz="2600" dirty="0">
                <a:highlight>
                  <a:srgbClr val="C0C0C0"/>
                </a:highlight>
              </a:rPr>
              <a:t>》</a:t>
            </a:r>
            <a:r>
              <a:rPr lang="zh-CN" altLang="en-US" sz="2600" dirty="0">
                <a:highlight>
                  <a:srgbClr val="C0C0C0"/>
                </a:highlight>
              </a:rPr>
              <a:t>翻译成英文
把旧汽车做成工艺品
汉语初学者把“这”看成“还”
</a:t>
            </a:r>
            <a:r>
              <a:rPr lang="en-US" altLang="zh-CN" sz="2600" dirty="0">
                <a:highlight>
                  <a:srgbClr val="C0C0C0"/>
                </a:highlight>
              </a:rPr>
              <a:t>......</a:t>
            </a:r>
            <a:endParaRPr lang="en-US" sz="2600" dirty="0">
              <a:highlight>
                <a:srgbClr val="C0C0C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4109033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40059-EDD7-D54D-8A60-1B9DDBE2A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263" y="209603"/>
            <a:ext cx="10515600" cy="882907"/>
          </a:xfrm>
        </p:spPr>
        <p:txBody>
          <a:bodyPr/>
          <a:lstStyle/>
          <a:p>
            <a:r>
              <a:rPr lang="en-US" dirty="0" err="1"/>
              <a:t>比较A和B</a:t>
            </a:r>
            <a:r>
              <a:rPr lang="zh-CN" altLang="en-US" dirty="0"/>
              <a:t>：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15D872-A41C-8640-AADA-728C565CEB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777" y="1106637"/>
            <a:ext cx="5382826" cy="3818225"/>
          </a:xfrm>
        </p:spPr>
        <p:txBody>
          <a:bodyPr>
            <a:normAutofit/>
          </a:bodyPr>
          <a:lstStyle/>
          <a:p>
            <a:r>
              <a:rPr lang="en-US" dirty="0"/>
              <a:t>A</a:t>
            </a:r>
            <a:r>
              <a:rPr lang="zh-CN" altLang="en-US" dirty="0"/>
              <a:t> </a:t>
            </a:r>
            <a:r>
              <a:rPr lang="en-US" dirty="0" err="1"/>
              <a:t>比</a:t>
            </a:r>
            <a:r>
              <a:rPr lang="zh-CN" altLang="en-US" dirty="0"/>
              <a:t> </a:t>
            </a:r>
            <a:r>
              <a:rPr lang="en-US" dirty="0"/>
              <a:t>B</a:t>
            </a:r>
            <a:r>
              <a:rPr lang="zh-CN" altLang="en-US" dirty="0"/>
              <a:t> </a:t>
            </a:r>
            <a:r>
              <a:rPr lang="en-US" altLang="zh-CN" dirty="0"/>
              <a:t>+</a:t>
            </a:r>
            <a:r>
              <a:rPr lang="zh-CN" altLang="en-US" dirty="0"/>
              <a:t> </a:t>
            </a:r>
            <a:r>
              <a:rPr lang="en-US" altLang="zh-CN" dirty="0"/>
              <a:t>adj.</a:t>
            </a:r>
          </a:p>
          <a:p>
            <a:r>
              <a:rPr lang="en-US" dirty="0" err="1"/>
              <a:t>A高于</a:t>
            </a:r>
            <a:r>
              <a:rPr lang="en-US" altLang="zh-CN" dirty="0"/>
              <a:t>/</a:t>
            </a:r>
            <a:r>
              <a:rPr lang="zh-CN" altLang="en-US" dirty="0"/>
              <a:t>低于</a:t>
            </a:r>
            <a:r>
              <a:rPr lang="en-US" altLang="zh-CN" dirty="0"/>
              <a:t>B</a:t>
            </a:r>
          </a:p>
          <a:p>
            <a:r>
              <a:rPr lang="zh-CN" altLang="en-US" dirty="0"/>
              <a:t>和</a:t>
            </a:r>
            <a:r>
              <a:rPr lang="en-US" altLang="zh-CN" dirty="0"/>
              <a:t>/</a:t>
            </a:r>
            <a:r>
              <a:rPr lang="zh-CN" altLang="en-US" dirty="0"/>
              <a:t>与</a:t>
            </a:r>
            <a:r>
              <a:rPr lang="en-US" altLang="zh-CN" dirty="0"/>
              <a:t>A</a:t>
            </a:r>
            <a:r>
              <a:rPr lang="zh-CN" altLang="en-US" dirty="0"/>
              <a:t>相比，</a:t>
            </a:r>
            <a:r>
              <a:rPr lang="en-US" altLang="zh-CN" dirty="0"/>
              <a:t>B</a:t>
            </a:r>
            <a:r>
              <a:rPr lang="zh-CN" altLang="en-US" dirty="0">
                <a:highlight>
                  <a:srgbClr val="FFFF00"/>
                </a:highlight>
              </a:rPr>
              <a:t>更</a:t>
            </a:r>
            <a:r>
              <a:rPr lang="en-US" altLang="zh-CN" dirty="0"/>
              <a:t>…</a:t>
            </a:r>
          </a:p>
          <a:p>
            <a:r>
              <a:rPr lang="zh-CN" altLang="en-US" dirty="0"/>
              <a:t>和</a:t>
            </a:r>
            <a:r>
              <a:rPr lang="en-US" altLang="zh-CN" dirty="0"/>
              <a:t>A</a:t>
            </a:r>
            <a:r>
              <a:rPr lang="zh-CN" altLang="en-US" dirty="0"/>
              <a:t>不同，</a:t>
            </a:r>
            <a:r>
              <a:rPr lang="en-US" altLang="zh-CN" dirty="0"/>
              <a:t>B(</a:t>
            </a:r>
            <a:r>
              <a:rPr lang="zh-CN" altLang="en-US" dirty="0">
                <a:highlight>
                  <a:srgbClr val="FFFF00"/>
                </a:highlight>
              </a:rPr>
              <a:t>更</a:t>
            </a:r>
            <a:r>
              <a:rPr lang="en-US" altLang="zh-CN" dirty="0">
                <a:highlight>
                  <a:srgbClr val="FFFF00"/>
                </a:highlight>
              </a:rPr>
              <a:t>/</a:t>
            </a:r>
            <a:r>
              <a:rPr lang="zh-CN" altLang="en-US" dirty="0">
                <a:highlight>
                  <a:srgbClr val="FFFF00"/>
                </a:highlight>
              </a:rPr>
              <a:t>比较</a:t>
            </a:r>
            <a:r>
              <a:rPr lang="en-US" altLang="zh-CN" dirty="0"/>
              <a:t>)…</a:t>
            </a: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422B635-FE7C-B140-9425-68EBA0F06CEB}"/>
              </a:ext>
            </a:extLst>
          </p:cNvPr>
          <p:cNvSpPr txBox="1"/>
          <p:nvPr/>
        </p:nvSpPr>
        <p:spPr>
          <a:xfrm>
            <a:off x="2354789" y="5242269"/>
            <a:ext cx="16305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Colloquial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C60A9F1-C890-2745-8E94-D2D6A9B19A94}"/>
              </a:ext>
            </a:extLst>
          </p:cNvPr>
          <p:cNvSpPr txBox="1"/>
          <p:nvPr/>
        </p:nvSpPr>
        <p:spPr>
          <a:xfrm>
            <a:off x="7606145" y="5227453"/>
            <a:ext cx="11992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srgbClr val="7030A0"/>
                </a:solidFill>
              </a:rPr>
              <a:t>Formal</a:t>
            </a:r>
            <a:endParaRPr lang="en-US" sz="2800" dirty="0">
              <a:solidFill>
                <a:srgbClr val="7030A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49B459A-BEB7-F34D-8FD5-60A4DBA874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5364" y="5305602"/>
            <a:ext cx="3620781" cy="3683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3715019-F858-2642-A622-F87255DE3ED1}"/>
              </a:ext>
            </a:extLst>
          </p:cNvPr>
          <p:cNvSpPr txBox="1"/>
          <p:nvPr/>
        </p:nvSpPr>
        <p:spPr>
          <a:xfrm>
            <a:off x="3474767" y="5844537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00B05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A比B</a:t>
            </a:r>
            <a:endParaRPr lang="en-US" sz="2800" dirty="0">
              <a:solidFill>
                <a:srgbClr val="00B050"/>
              </a:solidFill>
              <a:latin typeface="KaiTi" panose="02010609060101010101" pitchFamily="49" charset="-122"/>
              <a:ea typeface="KaiTi" panose="02010609060101010101" pitchFamily="49" charset="-122"/>
              <a:cs typeface="Kailasa" panose="02000500000000020004" pitchFamily="2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97C0EDD-4EE2-484C-ADA7-407BBEB63905}"/>
              </a:ext>
            </a:extLst>
          </p:cNvPr>
          <p:cNvSpPr txBox="1"/>
          <p:nvPr/>
        </p:nvSpPr>
        <p:spPr>
          <a:xfrm>
            <a:off x="5019902" y="5839681"/>
            <a:ext cx="180049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和A不同</a:t>
            </a:r>
            <a:r>
              <a:rPr lang="zh-CN" altLang="en-US" sz="2800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，</a:t>
            </a:r>
            <a:endParaRPr lang="en-US" altLang="zh-CN" sz="2800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  <a:cs typeface="Kailasa" panose="02000500000000020004" pitchFamily="2" charset="0"/>
            </a:endParaRPr>
          </a:p>
          <a:p>
            <a:r>
              <a:rPr lang="en-US" sz="2800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B</a:t>
            </a:r>
            <a:r>
              <a:rPr lang="en-US" altLang="zh-CN" sz="2800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…</a:t>
            </a:r>
            <a:endParaRPr lang="en-US" sz="2800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  <a:cs typeface="Kailasa" panose="02000500000000020004" pitchFamily="2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8F92ED1-3DD9-8446-901C-1C704CC6D2D8}"/>
              </a:ext>
            </a:extLst>
          </p:cNvPr>
          <p:cNvSpPr txBox="1"/>
          <p:nvPr/>
        </p:nvSpPr>
        <p:spPr>
          <a:xfrm>
            <a:off x="4551043" y="618358"/>
            <a:ext cx="2236574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北京大学
录取分数线
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674
</a:t>
            </a:r>
            <a:endParaRPr 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70DC35B-5767-D54F-9B65-AE0F96F3BB21}"/>
              </a:ext>
            </a:extLst>
          </p:cNvPr>
          <p:cNvSpPr txBox="1"/>
          <p:nvPr/>
        </p:nvSpPr>
        <p:spPr>
          <a:xfrm>
            <a:off x="9587714" y="2003107"/>
            <a:ext cx="2236510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东北大學
录取分数线
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588
</a:t>
            </a:r>
            <a:endParaRPr 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8CA0E9D-2719-744B-913E-73999D359AEF}"/>
              </a:ext>
            </a:extLst>
          </p:cNvPr>
          <p:cNvCxnSpPr>
            <a:cxnSpLocks/>
          </p:cNvCxnSpPr>
          <p:nvPr/>
        </p:nvCxnSpPr>
        <p:spPr>
          <a:xfrm flipV="1">
            <a:off x="6979351" y="3061200"/>
            <a:ext cx="2416629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D220D20-A151-0945-ADA5-FAA2A61AD8BA}"/>
              </a:ext>
            </a:extLst>
          </p:cNvPr>
          <p:cNvCxnSpPr>
            <a:cxnSpLocks/>
          </p:cNvCxnSpPr>
          <p:nvPr/>
        </p:nvCxnSpPr>
        <p:spPr>
          <a:xfrm flipV="1">
            <a:off x="6952842" y="1765631"/>
            <a:ext cx="2416629" cy="1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CBBBEBF7-A3AE-C14C-B117-F0A5DFC387B8}"/>
              </a:ext>
            </a:extLst>
          </p:cNvPr>
          <p:cNvSpPr txBox="1"/>
          <p:nvPr/>
        </p:nvSpPr>
        <p:spPr>
          <a:xfrm>
            <a:off x="4603736" y="2188018"/>
            <a:ext cx="182614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重点大学
</a:t>
            </a:r>
            <a:endParaRPr lang="en-US" sz="32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C03D8C2-E2EC-4B40-9530-C5EA83DE9297}"/>
              </a:ext>
            </a:extLst>
          </p:cNvPr>
          <p:cNvSpPr txBox="1"/>
          <p:nvPr/>
        </p:nvSpPr>
        <p:spPr>
          <a:xfrm>
            <a:off x="9715052" y="3611719"/>
            <a:ext cx="182614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普通大学
</a:t>
            </a:r>
            <a:endParaRPr lang="en-US" sz="32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F3A726B-0CA8-9A4B-9DC3-37262968D8DE}"/>
              </a:ext>
            </a:extLst>
          </p:cNvPr>
          <p:cNvSpPr txBox="1"/>
          <p:nvPr/>
        </p:nvSpPr>
        <p:spPr>
          <a:xfrm>
            <a:off x="6952842" y="5814006"/>
            <a:ext cx="18004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A</a:t>
            </a:r>
            <a:r>
              <a:rPr lang="zh-CN" alt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高</a:t>
            </a:r>
            <a:r>
              <a:rPr lang="en-US" altLang="zh-CN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/</a:t>
            </a:r>
            <a:r>
              <a:rPr lang="zh-CN" alt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低于</a:t>
            </a:r>
            <a:r>
              <a:rPr 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B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F6365BA-2003-7048-889D-4796CE4C59FD}"/>
              </a:ext>
            </a:extLst>
          </p:cNvPr>
          <p:cNvSpPr txBox="1"/>
          <p:nvPr/>
        </p:nvSpPr>
        <p:spPr>
          <a:xfrm>
            <a:off x="6952842" y="6252640"/>
            <a:ext cx="23391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与A相比</a:t>
            </a:r>
            <a:r>
              <a:rPr lang="zh-CN" alt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，</a:t>
            </a:r>
            <a:r>
              <a:rPr 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B</a:t>
            </a:r>
            <a:r>
              <a:rPr lang="en-US" altLang="zh-CN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…</a:t>
            </a:r>
            <a:endParaRPr lang="en-US" sz="2800" dirty="0">
              <a:solidFill>
                <a:srgbClr val="7030A0"/>
              </a:solidFill>
              <a:latin typeface="KaiTi" panose="02010609060101010101" pitchFamily="49" charset="-122"/>
              <a:ea typeface="KaiTi" panose="02010609060101010101" pitchFamily="49" charset="-122"/>
              <a:cs typeface="Kailasa" panose="02000500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883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2" grpId="0"/>
      <p:bldP spid="14" grpId="0"/>
      <p:bldP spid="15" grpId="0"/>
      <p:bldP spid="18" grpId="0"/>
      <p:bldP spid="19" grpId="0"/>
      <p:bldP spid="20" grpId="0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40059-EDD7-D54D-8A60-1B9DDBE2A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3197908" cy="882907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chemeClr val="tx1"/>
                </a:solidFill>
              </a:rPr>
              <a:t>比较A和B</a:t>
            </a:r>
            <a:r>
              <a:rPr lang="zh-CN" altLang="en-US" dirty="0">
                <a:solidFill>
                  <a:schemeClr val="tx1"/>
                </a:solidFill>
              </a:rPr>
              <a:t>：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422B635-FE7C-B140-9425-68EBA0F06CEB}"/>
              </a:ext>
            </a:extLst>
          </p:cNvPr>
          <p:cNvSpPr txBox="1"/>
          <p:nvPr/>
        </p:nvSpPr>
        <p:spPr>
          <a:xfrm>
            <a:off x="3841154" y="352025"/>
            <a:ext cx="16305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Colloquial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C60A9F1-C890-2745-8E94-D2D6A9B19A94}"/>
              </a:ext>
            </a:extLst>
          </p:cNvPr>
          <p:cNvSpPr txBox="1"/>
          <p:nvPr/>
        </p:nvSpPr>
        <p:spPr>
          <a:xfrm>
            <a:off x="9092510" y="337209"/>
            <a:ext cx="11992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srgbClr val="7030A0"/>
                </a:solidFill>
              </a:rPr>
              <a:t>Formal</a:t>
            </a:r>
            <a:endParaRPr lang="en-US" sz="2800" dirty="0">
              <a:solidFill>
                <a:srgbClr val="7030A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49B459A-BEB7-F34D-8FD5-60A4DBA874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1729" y="415358"/>
            <a:ext cx="3620781" cy="3683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3715019-F858-2642-A622-F87255DE3ED1}"/>
              </a:ext>
            </a:extLst>
          </p:cNvPr>
          <p:cNvSpPr txBox="1"/>
          <p:nvPr/>
        </p:nvSpPr>
        <p:spPr>
          <a:xfrm>
            <a:off x="4961132" y="954293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rgbClr val="00B05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A比B</a:t>
            </a:r>
            <a:endParaRPr lang="en-US" sz="3200" dirty="0">
              <a:solidFill>
                <a:srgbClr val="00B050"/>
              </a:solidFill>
              <a:latin typeface="KaiTi" panose="02010609060101010101" pitchFamily="49" charset="-122"/>
              <a:ea typeface="KaiTi" panose="02010609060101010101" pitchFamily="49" charset="-122"/>
              <a:cs typeface="Kailasa" panose="02000500000000020004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2412334-D1CA-544F-AF9A-5395AB8F2077}"/>
              </a:ext>
            </a:extLst>
          </p:cNvPr>
          <p:cNvSpPr txBox="1"/>
          <p:nvPr/>
        </p:nvSpPr>
        <p:spPr>
          <a:xfrm>
            <a:off x="8530647" y="885440"/>
            <a:ext cx="20313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A</a:t>
            </a:r>
            <a:r>
              <a:rPr lang="zh-CN" altLang="en-US" sz="32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高</a:t>
            </a:r>
            <a:r>
              <a:rPr lang="en-US" altLang="zh-CN" sz="32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/</a:t>
            </a:r>
            <a:r>
              <a:rPr lang="zh-CN" altLang="en-US" sz="32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低于</a:t>
            </a:r>
            <a:r>
              <a:rPr lang="en-US" sz="32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B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6EFF560-AE0B-1145-8858-EB0CDEEADFF5}"/>
              </a:ext>
            </a:extLst>
          </p:cNvPr>
          <p:cNvSpPr txBox="1"/>
          <p:nvPr/>
        </p:nvSpPr>
        <p:spPr>
          <a:xfrm>
            <a:off x="8439207" y="1392927"/>
            <a:ext cx="30572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与A相比</a:t>
            </a:r>
            <a:r>
              <a:rPr lang="zh-CN" altLang="en-US" sz="32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，</a:t>
            </a:r>
            <a:r>
              <a:rPr lang="en-US" sz="3200" dirty="0" err="1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B更</a:t>
            </a:r>
            <a:r>
              <a:rPr lang="en-US" altLang="zh-CN" sz="32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…</a:t>
            </a:r>
            <a:endParaRPr lang="en-US" sz="3200" dirty="0">
              <a:solidFill>
                <a:srgbClr val="7030A0"/>
              </a:solidFill>
              <a:latin typeface="KaiTi" panose="02010609060101010101" pitchFamily="49" charset="-122"/>
              <a:ea typeface="KaiTi" panose="02010609060101010101" pitchFamily="49" charset="-122"/>
              <a:cs typeface="Kailasa" panose="02000500000000020004" pitchFamily="2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389DE54-6BD4-9941-B94B-8CC7A758D596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0217" y="1539068"/>
            <a:ext cx="4144880" cy="12578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D77A934-996F-1B4E-B4E8-7133DE09D042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89546" y="2934015"/>
            <a:ext cx="4325298" cy="12578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25E800B8-C822-AB4B-9624-55E47D8BA543}"/>
              </a:ext>
            </a:extLst>
          </p:cNvPr>
          <p:cNvSpPr txBox="1"/>
          <p:nvPr/>
        </p:nvSpPr>
        <p:spPr>
          <a:xfrm>
            <a:off x="650217" y="4586294"/>
            <a:ext cx="5307030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>
                <a:solidFill>
                  <a:srgbClr val="7030A0"/>
                </a:solidFill>
                <a:latin typeface="Times" pitchFamily="2" charset="0"/>
                <a:ea typeface="KaiTi" panose="02010609060101010101" pitchFamily="49" charset="-122"/>
              </a:rPr>
              <a:t>2022 </a:t>
            </a:r>
            <a:r>
              <a:rPr lang="zh-CN" altLang="en-US" sz="3200" dirty="0">
                <a:solidFill>
                  <a:srgbClr val="7030A0"/>
                </a:solidFill>
                <a:latin typeface="Times" pitchFamily="2" charset="0"/>
                <a:ea typeface="KaiTi" panose="02010609060101010101" pitchFamily="49" charset="-122"/>
              </a:rPr>
              <a:t>年高考学生人数：
     </a:t>
            </a:r>
            <a:r>
              <a:rPr lang="en-US" altLang="zh-CN" sz="3200" dirty="0">
                <a:solidFill>
                  <a:srgbClr val="7030A0"/>
                </a:solidFill>
                <a:latin typeface="Times" pitchFamily="2" charset="0"/>
                <a:ea typeface="KaiTi" panose="02010609060101010101" pitchFamily="49" charset="-122"/>
              </a:rPr>
              <a:t>1193, 0000
2022 </a:t>
            </a:r>
            <a:r>
              <a:rPr lang="zh-CN" altLang="en-US" sz="3200" dirty="0">
                <a:solidFill>
                  <a:srgbClr val="7030A0"/>
                </a:solidFill>
                <a:latin typeface="Times" pitchFamily="2" charset="0"/>
                <a:ea typeface="KaiTi" panose="02010609060101010101" pitchFamily="49" charset="-122"/>
              </a:rPr>
              <a:t>年</a:t>
            </a:r>
            <a:r>
              <a:rPr lang="en-US" altLang="zh-CN" sz="3200" dirty="0">
                <a:solidFill>
                  <a:srgbClr val="7030A0"/>
                </a:solidFill>
                <a:latin typeface="Times" pitchFamily="2" charset="0"/>
                <a:ea typeface="KaiTi" panose="02010609060101010101" pitchFamily="49" charset="-122"/>
              </a:rPr>
              <a:t>ACT </a:t>
            </a:r>
            <a:r>
              <a:rPr lang="zh-CN" altLang="en-US" sz="3200" dirty="0">
                <a:solidFill>
                  <a:srgbClr val="7030A0"/>
                </a:solidFill>
                <a:latin typeface="Times" pitchFamily="2" charset="0"/>
                <a:ea typeface="KaiTi" panose="02010609060101010101" pitchFamily="49" charset="-122"/>
              </a:rPr>
              <a:t>考试学生人数：
     </a:t>
            </a:r>
            <a:r>
              <a:rPr lang="en-US" altLang="zh-CN" sz="3200" dirty="0">
                <a:solidFill>
                  <a:srgbClr val="7030A0"/>
                </a:solidFill>
                <a:latin typeface="Times" pitchFamily="2" charset="0"/>
                <a:ea typeface="KaiTi" panose="02010609060101010101" pitchFamily="49" charset="-122"/>
              </a:rPr>
              <a:t>129, 5000
</a:t>
            </a:r>
            <a:endParaRPr lang="en-US" sz="3200" dirty="0">
              <a:solidFill>
                <a:srgbClr val="7030A0"/>
              </a:solidFill>
              <a:latin typeface="Times" pitchFamily="2" charset="0"/>
              <a:ea typeface="KaiTi" panose="02010609060101010101" pitchFamily="49" charset="-122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0E4E27B-0A59-BA4A-A3BF-9A186ADCA57A}"/>
              </a:ext>
            </a:extLst>
          </p:cNvPr>
          <p:cNvSpPr txBox="1"/>
          <p:nvPr/>
        </p:nvSpPr>
        <p:spPr>
          <a:xfrm>
            <a:off x="5653053" y="1857182"/>
            <a:ext cx="2669320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latin typeface="Times" pitchFamily="2" charset="0"/>
                <a:ea typeface="KaiTi" panose="02010609060101010101" pitchFamily="49" charset="-122"/>
              </a:rPr>
              <a:t>小明的成绩：
</a:t>
            </a:r>
            <a:r>
              <a:rPr lang="zh-CN" altLang="en-US" sz="3200" dirty="0">
                <a:solidFill>
                  <a:schemeClr val="accent2"/>
                </a:solidFill>
                <a:latin typeface="Times" pitchFamily="2" charset="0"/>
                <a:ea typeface="KaiTi" panose="02010609060101010101" pitchFamily="49" charset="-122"/>
              </a:rPr>
              <a:t>数学成绩：</a:t>
            </a:r>
            <a:r>
              <a:rPr lang="en-US" altLang="zh-CN" sz="3200" dirty="0">
                <a:solidFill>
                  <a:schemeClr val="accent2"/>
                </a:solidFill>
                <a:latin typeface="Times" pitchFamily="2" charset="0"/>
                <a:ea typeface="KaiTi" panose="02010609060101010101" pitchFamily="49" charset="-122"/>
              </a:rPr>
              <a:t>A
</a:t>
            </a:r>
            <a:r>
              <a:rPr lang="zh-CN" altLang="en-US" sz="3200" dirty="0">
                <a:solidFill>
                  <a:schemeClr val="accent2"/>
                </a:solidFill>
                <a:latin typeface="Times" pitchFamily="2" charset="0"/>
                <a:ea typeface="KaiTi" panose="02010609060101010101" pitchFamily="49" charset="-122"/>
              </a:rPr>
              <a:t>中文成绩：</a:t>
            </a:r>
            <a:r>
              <a:rPr lang="en-US" altLang="zh-CN" sz="3200" dirty="0">
                <a:solidFill>
                  <a:schemeClr val="accent2"/>
                </a:solidFill>
                <a:latin typeface="Times" pitchFamily="2" charset="0"/>
                <a:ea typeface="KaiTi" panose="02010609060101010101" pitchFamily="49" charset="-122"/>
              </a:rPr>
              <a:t>A-
</a:t>
            </a:r>
            <a:r>
              <a:rPr lang="zh-CN" altLang="en-US" sz="3200" dirty="0">
                <a:solidFill>
                  <a:schemeClr val="accent2"/>
                </a:solidFill>
                <a:latin typeface="Times" pitchFamily="2" charset="0"/>
                <a:ea typeface="KaiTi" panose="02010609060101010101" pitchFamily="49" charset="-122"/>
              </a:rPr>
              <a:t>生物成绩：</a:t>
            </a:r>
            <a:r>
              <a:rPr lang="en-US" altLang="zh-CN" sz="3200" dirty="0">
                <a:solidFill>
                  <a:schemeClr val="accent2"/>
                </a:solidFill>
                <a:latin typeface="Times" pitchFamily="2" charset="0"/>
                <a:ea typeface="KaiTi" panose="02010609060101010101" pitchFamily="49" charset="-122"/>
              </a:rPr>
              <a:t>C</a:t>
            </a:r>
            <a:r>
              <a:rPr lang="en-US" altLang="zh-CN" sz="3200" dirty="0">
                <a:latin typeface="Times" pitchFamily="2" charset="0"/>
                <a:ea typeface="KaiTi" panose="02010609060101010101" pitchFamily="49" charset="-122"/>
              </a:rPr>
              <a:t>
</a:t>
            </a:r>
            <a:endParaRPr lang="en-US" sz="3200" dirty="0">
              <a:solidFill>
                <a:schemeClr val="accent2"/>
              </a:solidFill>
              <a:latin typeface="Times" pitchFamily="2" charset="0"/>
              <a:ea typeface="KaiTi" panose="02010609060101010101" pitchFamily="49" charset="-122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7198DF7-54C4-654D-B6AF-40A9467E3D43}"/>
              </a:ext>
            </a:extLst>
          </p:cNvPr>
          <p:cNvSpPr txBox="1"/>
          <p:nvPr/>
        </p:nvSpPr>
        <p:spPr>
          <a:xfrm>
            <a:off x="6524899" y="4116523"/>
            <a:ext cx="2646878" cy="29854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 dirty="0">
                <a:latin typeface="Times" pitchFamily="2" charset="0"/>
                <a:ea typeface="KaiTi" panose="02010609060101010101" pitchFamily="49" charset="-122"/>
              </a:rPr>
              <a:t>今天的气温：
</a:t>
            </a:r>
            <a:r>
              <a:rPr lang="zh-CN" altLang="en-US" sz="3200" dirty="0">
                <a:solidFill>
                  <a:srgbClr val="00B050"/>
                </a:solidFill>
                <a:latin typeface="Times" pitchFamily="2" charset="0"/>
                <a:ea typeface="KaiTi" panose="02010609060101010101" pitchFamily="49" charset="-122"/>
              </a:rPr>
              <a:t>科罗拉多州：
弗罗里达州：</a:t>
            </a:r>
            <a:r>
              <a:rPr lang="zh-CN" altLang="en-US" sz="3200" dirty="0">
                <a:latin typeface="Times" pitchFamily="2" charset="0"/>
                <a:ea typeface="KaiTi" panose="02010609060101010101" pitchFamily="49" charset="-122"/>
              </a:rPr>
              <a:t>
</a:t>
            </a:r>
            <a:endParaRPr lang="en-US" sz="3200" dirty="0">
              <a:solidFill>
                <a:srgbClr val="00B050"/>
              </a:solidFill>
              <a:latin typeface="Times" pitchFamily="2" charset="0"/>
              <a:ea typeface="KaiTi" panose="02010609060101010101" pitchFamily="49" charset="-122"/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EC296154-9EA9-024C-B323-7F85614929F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92510" y="4000449"/>
            <a:ext cx="1318048" cy="1507936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60301206-A9C5-F049-A3D9-F895DAD1B573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23381"/>
          <a:stretch/>
        </p:blipFill>
        <p:spPr>
          <a:xfrm>
            <a:off x="9092510" y="5494091"/>
            <a:ext cx="1249877" cy="1363909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D5C6F12E-172E-B24D-98EE-2DD063C7EFDD}"/>
              </a:ext>
            </a:extLst>
          </p:cNvPr>
          <p:cNvSpPr txBox="1"/>
          <p:nvPr/>
        </p:nvSpPr>
        <p:spPr>
          <a:xfrm>
            <a:off x="6622869" y="6257976"/>
            <a:ext cx="16995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fú</a:t>
            </a:r>
            <a:r>
              <a:rPr lang="zh-CN" altLang="en-US" dirty="0"/>
              <a:t>   </a:t>
            </a:r>
            <a:r>
              <a:rPr lang="en-US" altLang="zh-CN" dirty="0" err="1"/>
              <a:t>luó</a:t>
            </a:r>
            <a:r>
              <a:rPr lang="zh-CN" altLang="en-US" dirty="0"/>
              <a:t>           </a:t>
            </a:r>
            <a:r>
              <a:rPr lang="en-US" altLang="zh-CN" dirty="0" err="1"/>
              <a:t>dá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9792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1" grpId="0"/>
      <p:bldP spid="22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7ED6C-7D41-F646-9E70-4E55F50D0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…</a:t>
            </a:r>
            <a:r>
              <a:rPr lang="en-US" sz="3200" dirty="0"/>
              <a:t>Introducing</a:t>
            </a:r>
            <a:r>
              <a:rPr lang="zh-CN" altLang="en-US" sz="3200" dirty="0"/>
              <a:t> </a:t>
            </a:r>
            <a:r>
              <a:rPr lang="en-US" altLang="zh-CN" sz="3200" dirty="0"/>
              <a:t>A</a:t>
            </a:r>
            <a:r>
              <a:rPr lang="en-US" altLang="zh-CN" dirty="0"/>
              <a:t>…</a:t>
            </a:r>
            <a:r>
              <a:rPr lang="zh-CN" altLang="en-US" dirty="0"/>
              <a:t>。</a:t>
            </a:r>
            <a:r>
              <a:rPr lang="en-US" dirty="0" err="1"/>
              <a:t>和A不同</a:t>
            </a:r>
            <a:r>
              <a:rPr lang="zh-CN" altLang="en-US" dirty="0"/>
              <a:t>，</a:t>
            </a:r>
            <a:r>
              <a:rPr lang="en-US" altLang="zh-CN" dirty="0"/>
              <a:t>B……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E3B9A-3F06-5C45-940D-AC4464413B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826" y="1092510"/>
            <a:ext cx="11142348" cy="5424360"/>
          </a:xfrm>
        </p:spPr>
        <p:txBody>
          <a:bodyPr>
            <a:normAutofit fontScale="85000" lnSpcReduction="20000"/>
          </a:bodyPr>
          <a:lstStyle/>
          <a:p>
            <a:pPr marL="466725" indent="-466725">
              <a:buFont typeface="+mj-lt"/>
              <a:buAutoNum type="arabicPeriod"/>
            </a:pPr>
            <a:r>
              <a:rPr lang="zh-CN" altLang="en-US" dirty="0"/>
              <a:t>中国古代通过考试来选拔人才。</a:t>
            </a:r>
            <a:r>
              <a:rPr lang="zh-CN" altLang="en-US" dirty="0">
                <a:solidFill>
                  <a:srgbClr val="FF0000"/>
                </a:solidFill>
              </a:rPr>
              <a:t>和</a:t>
            </a:r>
            <a:r>
              <a:rPr lang="zh-CN" altLang="en-US" dirty="0"/>
              <a:t>古代考试只考写文章</a:t>
            </a:r>
            <a:r>
              <a:rPr lang="zh-CN" altLang="en-US" dirty="0">
                <a:solidFill>
                  <a:srgbClr val="FF0000"/>
                </a:solidFill>
              </a:rPr>
              <a:t>不同</a:t>
            </a:r>
            <a:r>
              <a:rPr lang="zh-CN" altLang="en-US" dirty="0"/>
              <a:t>，现代的高考内容更丰富，难度也更高。
中国的大学招生的时候通常只根据高考成绩录取学生。</a:t>
            </a:r>
            <a:r>
              <a:rPr lang="zh-CN" altLang="en-US" dirty="0">
                <a:solidFill>
                  <a:srgbClr val="FF0000"/>
                </a:solidFill>
              </a:rPr>
              <a:t>和</a:t>
            </a:r>
            <a:r>
              <a:rPr lang="zh-CN" altLang="en-US" dirty="0"/>
              <a:t>中国</a:t>
            </a:r>
            <a:r>
              <a:rPr lang="zh-CN" altLang="en-US" dirty="0">
                <a:solidFill>
                  <a:srgbClr val="FF0000"/>
                </a:solidFill>
              </a:rPr>
              <a:t>不同</a:t>
            </a:r>
            <a:r>
              <a:rPr lang="zh-CN" altLang="en-US" dirty="0"/>
              <a:t>，美国大学招生的时候</a:t>
            </a:r>
            <a:r>
              <a:rPr lang="en-US" altLang="zh-CN" dirty="0"/>
              <a:t>......
</a:t>
            </a:r>
            <a:r>
              <a:rPr lang="zh-CN" altLang="en-US" dirty="0"/>
              <a:t>中国北方的气候适合种植小麦，所以北方人习惯吃面食。</a:t>
            </a:r>
            <a:r>
              <a:rPr lang="zh-CN" altLang="en-US" dirty="0">
                <a:solidFill>
                  <a:srgbClr val="FF0000"/>
                </a:solidFill>
              </a:rPr>
              <a:t>和</a:t>
            </a:r>
            <a:r>
              <a:rPr lang="zh-CN" altLang="en-US" dirty="0"/>
              <a:t>北方</a:t>
            </a:r>
            <a:r>
              <a:rPr lang="zh-CN" altLang="en-US" dirty="0">
                <a:solidFill>
                  <a:srgbClr val="FF0000"/>
                </a:solidFill>
              </a:rPr>
              <a:t>不同</a:t>
            </a:r>
            <a:r>
              <a:rPr lang="zh-CN" altLang="en-US" dirty="0"/>
              <a:t>，南方</a:t>
            </a:r>
            <a:r>
              <a:rPr lang="en-US" altLang="zh-CN" dirty="0"/>
              <a:t>......
</a:t>
            </a:r>
            <a:r>
              <a:rPr lang="zh-CN" altLang="en-US" dirty="0"/>
              <a:t>北京和上海都是中国的大城市。 在那里</a:t>
            </a:r>
            <a:r>
              <a:rPr lang="en-US" altLang="zh-CN" dirty="0"/>
              <a:t>......</a:t>
            </a:r>
            <a:r>
              <a:rPr lang="zh-CN" altLang="en-US" dirty="0"/>
              <a:t>。</a:t>
            </a:r>
            <a:r>
              <a:rPr lang="zh-CN" altLang="en-US" dirty="0">
                <a:solidFill>
                  <a:srgbClr val="FF0000"/>
                </a:solidFill>
              </a:rPr>
              <a:t>和</a:t>
            </a:r>
            <a:r>
              <a:rPr lang="zh-CN" altLang="en-US" dirty="0"/>
              <a:t>这些大城市</a:t>
            </a:r>
            <a:r>
              <a:rPr lang="zh-CN" altLang="en-US" dirty="0">
                <a:solidFill>
                  <a:srgbClr val="FF0000"/>
                </a:solidFill>
              </a:rPr>
              <a:t>不同</a:t>
            </a:r>
            <a:r>
              <a:rPr lang="zh-CN" altLang="en-US" dirty="0"/>
              <a:t>，在成都，</a:t>
            </a:r>
            <a:r>
              <a:rPr lang="en-US" altLang="zh-CN" dirty="0"/>
              <a:t>......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806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3AAC5BE5-4FA3-8C43-BCAF-D3666B2CFA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828312" cy="5770724"/>
          </a:xfrm>
        </p:spPr>
        <p:txBody>
          <a:bodyPr>
            <a:normAutofit/>
          </a:bodyPr>
          <a:lstStyle/>
          <a:p>
            <a:r>
              <a:rPr lang="zh-CN" altLang="en-US" dirty="0"/>
              <a:t>他比我很高。</a:t>
            </a:r>
            <a:endParaRPr lang="en-US" altLang="zh-CN" dirty="0"/>
          </a:p>
          <a:p>
            <a:r>
              <a:rPr lang="en-US" altLang="zh-CN" dirty="0"/>
              <a:t>2022</a:t>
            </a:r>
            <a:r>
              <a:rPr lang="zh-CN" altLang="en-US" dirty="0"/>
              <a:t>年高考学生人数比</a:t>
            </a:r>
            <a:r>
              <a:rPr lang="en-US" altLang="zh-CN" dirty="0"/>
              <a:t>ACT</a:t>
            </a:r>
            <a:r>
              <a:rPr lang="zh-CN" altLang="en-US" dirty="0"/>
              <a:t>考试学生人数很大。</a:t>
            </a:r>
            <a:endParaRPr lang="en-US" altLang="zh-CN" dirty="0"/>
          </a:p>
          <a:p>
            <a:r>
              <a:rPr lang="zh-CN" altLang="en-US" dirty="0"/>
              <a:t>在美国，想上大学</a:t>
            </a:r>
            <a:r>
              <a:rPr lang="zh-CN" altLang="en-US" dirty="0">
                <a:solidFill>
                  <a:srgbClr val="0070C0"/>
                </a:solidFill>
              </a:rPr>
              <a:t>不必须</a:t>
            </a:r>
            <a:r>
              <a:rPr lang="zh-CN" altLang="en-US" dirty="0"/>
              <a:t>要考</a:t>
            </a:r>
            <a:r>
              <a:rPr lang="en-US" altLang="zh-CN" dirty="0"/>
              <a:t>SAT</a:t>
            </a:r>
            <a:r>
              <a:rPr lang="zh-CN" altLang="en-US" dirty="0"/>
              <a:t>。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strike="sngStrike" dirty="0">
                <a:solidFill>
                  <a:srgbClr val="FF0000"/>
                </a:solidFill>
              </a:rPr>
              <a:t>不必须</a:t>
            </a:r>
            <a:r>
              <a:rPr lang="zh-CN" altLang="en-US" dirty="0">
                <a:solidFill>
                  <a:srgbClr val="FF0000"/>
                </a:solidFill>
              </a:rPr>
              <a:t>→不一定</a:t>
            </a:r>
            <a:endParaRPr lang="en-US" altLang="zh-CN" dirty="0">
              <a:solidFill>
                <a:srgbClr val="FF0000"/>
              </a:solidFill>
            </a:endParaRPr>
          </a:p>
          <a:p>
            <a:r>
              <a:rPr lang="zh-CN" altLang="en-US" dirty="0"/>
              <a:t>“六七八”听起来“录取吧”
都课期末考试有笔试。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B0D31C-AAC1-B94F-AAAB-1359C78B2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综合练习一错题：</a:t>
            </a:r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744A653-023C-8242-A331-518C43A65BF8}"/>
              </a:ext>
            </a:extLst>
          </p:cNvPr>
          <p:cNvCxnSpPr/>
          <p:nvPr/>
        </p:nvCxnSpPr>
        <p:spPr>
          <a:xfrm>
            <a:off x="2390503" y="1188720"/>
            <a:ext cx="444137" cy="781463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60EAF3CE-D9EE-4C4A-839C-27DC4C006A72}"/>
              </a:ext>
            </a:extLst>
          </p:cNvPr>
          <p:cNvSpPr txBox="1"/>
          <p:nvPr/>
        </p:nvSpPr>
        <p:spPr>
          <a:xfrm>
            <a:off x="3174274" y="1087276"/>
            <a:ext cx="34676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得多</a:t>
            </a:r>
            <a:r>
              <a:rPr lang="en-US" altLang="zh-CN" sz="32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CN" altLang="en-US" sz="32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多了</a:t>
            </a:r>
            <a:r>
              <a:rPr lang="en-US" altLang="zh-CN" sz="32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CN" altLang="en-US" sz="32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一点儿</a:t>
            </a:r>
            <a:endParaRPr lang="en-US" sz="32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A0464D3-15ED-A041-B7FF-42851DFA70F0}"/>
              </a:ext>
            </a:extLst>
          </p:cNvPr>
          <p:cNvSpPr txBox="1"/>
          <p:nvPr/>
        </p:nvSpPr>
        <p:spPr>
          <a:xfrm>
            <a:off x="10571043" y="6334780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先让学生自己讨论</a:t>
            </a:r>
            <a:endParaRPr lang="en-US" sz="1400" dirty="0"/>
          </a:p>
          <a:p>
            <a:r>
              <a:rPr lang="en-US" sz="1400" dirty="0" err="1"/>
              <a:t>然后请学生说</a:t>
            </a:r>
            <a:endParaRPr lang="en-US" sz="1400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532B466-A37E-9643-B089-5874B58CEA7E}"/>
              </a:ext>
            </a:extLst>
          </p:cNvPr>
          <p:cNvCxnSpPr/>
          <p:nvPr/>
        </p:nvCxnSpPr>
        <p:spPr>
          <a:xfrm>
            <a:off x="9270275" y="2229395"/>
            <a:ext cx="444137" cy="781463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7FD699BA-099D-194E-95DA-CC91F34F53A4}"/>
              </a:ext>
            </a:extLst>
          </p:cNvPr>
          <p:cNvSpPr txBox="1"/>
          <p:nvPr/>
        </p:nvSpPr>
        <p:spPr>
          <a:xfrm>
            <a:off x="9653527" y="2138918"/>
            <a:ext cx="697627" cy="70788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4000" dirty="0" err="1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多</a:t>
            </a:r>
            <a:endParaRPr lang="en-US" sz="40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E37CA39-15EF-5B48-94DE-9C9DCC7535EB}"/>
              </a:ext>
            </a:extLst>
          </p:cNvPr>
          <p:cNvSpPr txBox="1"/>
          <p:nvPr/>
        </p:nvSpPr>
        <p:spPr>
          <a:xfrm>
            <a:off x="4437093" y="4485879"/>
            <a:ext cx="697627" cy="70788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4000" dirty="0" err="1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像</a:t>
            </a:r>
            <a:endParaRPr lang="en-US" sz="40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AAFCC80-5888-804B-BC94-76559F451EE2}"/>
              </a:ext>
            </a:extLst>
          </p:cNvPr>
          <p:cNvSpPr txBox="1"/>
          <p:nvPr/>
        </p:nvSpPr>
        <p:spPr>
          <a:xfrm>
            <a:off x="204954" y="5508220"/>
            <a:ext cx="6288901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dirty="0" err="1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所有的课</a:t>
            </a:r>
            <a:r>
              <a:rPr lang="en-US" sz="3400" dirty="0" err="1">
                <a:latin typeface="KaiTi" panose="02010609060101010101" pitchFamily="49" charset="-122"/>
                <a:ea typeface="KaiTi" panose="02010609060101010101" pitchFamily="49" charset="-122"/>
              </a:rPr>
              <a:t>的期末考试</a:t>
            </a:r>
            <a:r>
              <a:rPr lang="zh-CN" altLang="en-US" sz="3400" dirty="0">
                <a:highlight>
                  <a:srgbClr val="FFFF00"/>
                </a:highlight>
                <a:latin typeface="KaiTi" panose="02010609060101010101" pitchFamily="49" charset="-122"/>
                <a:ea typeface="KaiTi" panose="02010609060101010101" pitchFamily="49" charset="-122"/>
              </a:rPr>
              <a:t>都</a:t>
            </a:r>
            <a:r>
              <a:rPr lang="zh-CN" altLang="en-US" sz="3400" dirty="0">
                <a:latin typeface="KaiTi" panose="02010609060101010101" pitchFamily="49" charset="-122"/>
                <a:ea typeface="KaiTi" panose="02010609060101010101" pitchFamily="49" charset="-122"/>
              </a:rPr>
              <a:t>是笔试。</a:t>
            </a:r>
            <a:endParaRPr lang="en-US" sz="34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9C4A273-9F27-2F4E-914A-11F5F70B583F}"/>
              </a:ext>
            </a:extLst>
          </p:cNvPr>
          <p:cNvSpPr txBox="1"/>
          <p:nvPr/>
        </p:nvSpPr>
        <p:spPr>
          <a:xfrm>
            <a:off x="12239897" y="4088674"/>
            <a:ext cx="401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all</a:t>
            </a:r>
          </a:p>
        </p:txBody>
      </p:sp>
    </p:spTree>
    <p:extLst>
      <p:ext uri="{BB962C8B-B14F-4D97-AF65-F5344CB8AC3E}">
        <p14:creationId xmlns:p14="http://schemas.microsoft.com/office/powerpoint/2010/main" val="1553601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  <p:bldP spid="10" grpId="0" animBg="1"/>
      <p:bldP spid="11" grpId="0" animBg="1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88B2BB-F9A2-FA4B-ABCC-C437B1AF0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39784"/>
            <a:ext cx="10515600" cy="882907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altLang="zh-CN" dirty="0">
                <a:solidFill>
                  <a:srgbClr val="FF0000"/>
                </a:solidFill>
              </a:rPr>
              <a:t>+</a:t>
            </a:r>
            <a:r>
              <a:rPr lang="zh-CN" altLang="en-US" dirty="0">
                <a:solidFill>
                  <a:srgbClr val="FF0000"/>
                </a:solidFill>
              </a:rPr>
              <a:t>都</a:t>
            </a:r>
            <a:r>
              <a:rPr lang="en-US" altLang="zh-CN" dirty="0">
                <a:solidFill>
                  <a:schemeClr val="tx1"/>
                </a:solidFill>
              </a:rPr>
              <a:t>+V</a:t>
            </a:r>
            <a:r>
              <a:rPr lang="zh-CN" altLang="en-US" dirty="0">
                <a:solidFill>
                  <a:schemeClr val="tx1"/>
                </a:solidFill>
              </a:rPr>
              <a:t>      </a:t>
            </a:r>
            <a:r>
              <a:rPr lang="zh-CN" altLang="en-US" strike="sngStrike" dirty="0">
                <a:solidFill>
                  <a:schemeClr val="tx1"/>
                </a:solidFill>
              </a:rPr>
              <a:t>都</a:t>
            </a:r>
            <a:r>
              <a:rPr lang="en-US" altLang="zh-CN" strike="sngStrike" dirty="0">
                <a:solidFill>
                  <a:schemeClr val="tx1"/>
                </a:solidFill>
              </a:rPr>
              <a:t>+S</a:t>
            </a:r>
            <a:r>
              <a:rPr lang="zh-CN" altLang="en-US" dirty="0"/>
              <a:t>      </a:t>
            </a:r>
            <a:r>
              <a:rPr lang="en-US" altLang="zh-CN" dirty="0">
                <a:solidFill>
                  <a:srgbClr val="FF0000"/>
                </a:solidFill>
              </a:rPr>
              <a:t>(</a:t>
            </a:r>
            <a:r>
              <a:rPr lang="zh-CN" altLang="en-US" dirty="0">
                <a:solidFill>
                  <a:srgbClr val="FF0000"/>
                </a:solidFill>
              </a:rPr>
              <a:t>所有的</a:t>
            </a:r>
            <a:r>
              <a:rPr lang="en-US" altLang="zh-CN" dirty="0">
                <a:solidFill>
                  <a:srgbClr val="FF0000"/>
                </a:solidFill>
              </a:rPr>
              <a:t>)</a:t>
            </a:r>
            <a:r>
              <a:rPr lang="en-US" altLang="zh-CN" dirty="0">
                <a:solidFill>
                  <a:schemeClr val="tx1"/>
                </a:solidFill>
              </a:rPr>
              <a:t>+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dirty="0">
                <a:solidFill>
                  <a:schemeClr val="tx1"/>
                </a:solidFill>
              </a:rPr>
              <a:t>S+</a:t>
            </a:r>
            <a:r>
              <a:rPr lang="zh-CN" altLang="en-US" dirty="0">
                <a:solidFill>
                  <a:srgbClr val="FF0000"/>
                </a:solidFill>
              </a:rPr>
              <a:t>都</a:t>
            </a:r>
            <a:r>
              <a:rPr lang="en-US" altLang="zh-CN" dirty="0">
                <a:solidFill>
                  <a:schemeClr val="tx1"/>
                </a:solidFill>
              </a:rPr>
              <a:t>+V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825BD7-70B9-244F-9650-E207CAC7D8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123" y="1266670"/>
            <a:ext cx="3777272" cy="4644725"/>
          </a:xfrm>
        </p:spPr>
        <p:txBody>
          <a:bodyPr/>
          <a:lstStyle/>
          <a:p>
            <a:r>
              <a:rPr lang="en-US" altLang="zh-CN" dirty="0"/>
              <a:t>All</a:t>
            </a:r>
            <a:r>
              <a:rPr lang="zh-CN" altLang="en-US" dirty="0"/>
              <a:t> </a:t>
            </a:r>
            <a:r>
              <a:rPr lang="en-US" altLang="zh-CN" dirty="0"/>
              <a:t>men</a:t>
            </a:r>
            <a:r>
              <a:rPr lang="zh-CN" altLang="en-US" dirty="0"/>
              <a:t> </a:t>
            </a:r>
            <a:r>
              <a:rPr lang="en-US" altLang="zh-CN" dirty="0"/>
              <a:t>will</a:t>
            </a:r>
            <a:r>
              <a:rPr lang="zh-CN" altLang="en-US" dirty="0"/>
              <a:t> </a:t>
            </a:r>
            <a:r>
              <a:rPr lang="en-US" altLang="zh-CN" dirty="0"/>
              <a:t>go.</a:t>
            </a:r>
            <a:endParaRPr lang="en-US" dirty="0"/>
          </a:p>
          <a:p>
            <a:r>
              <a:rPr lang="zh-CN" altLang="en-US" dirty="0"/>
              <a:t>男人们</a:t>
            </a:r>
            <a:r>
              <a:rPr lang="zh-CN" altLang="en-US" dirty="0">
                <a:solidFill>
                  <a:srgbClr val="FF0000"/>
                </a:solidFill>
              </a:rPr>
              <a:t>都</a:t>
            </a:r>
            <a:r>
              <a:rPr lang="zh-CN" altLang="en-US" dirty="0"/>
              <a:t>去。</a:t>
            </a:r>
            <a:endParaRPr lang="en-US" altLang="zh-CN" dirty="0"/>
          </a:p>
          <a:p>
            <a:r>
              <a:rPr lang="zh-CN" altLang="en-US" dirty="0">
                <a:solidFill>
                  <a:srgbClr val="FF0000"/>
                </a:solidFill>
              </a:rPr>
              <a:t>所有的</a:t>
            </a:r>
            <a:r>
              <a:rPr lang="zh-CN" altLang="en-US" dirty="0"/>
              <a:t>男人</a:t>
            </a:r>
            <a:r>
              <a:rPr lang="zh-CN" altLang="en-US" dirty="0">
                <a:solidFill>
                  <a:srgbClr val="FF0000"/>
                </a:solidFill>
              </a:rPr>
              <a:t>都</a:t>
            </a:r>
            <a:r>
              <a:rPr lang="zh-CN" altLang="en-US" dirty="0"/>
              <a:t>去。</a:t>
            </a:r>
            <a:endParaRPr lang="en-US" altLang="zh-CN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9C24602-EBDF-6A44-ABB8-38B386D31178}"/>
              </a:ext>
            </a:extLst>
          </p:cNvPr>
          <p:cNvSpPr txBox="1">
            <a:spLocks/>
          </p:cNvSpPr>
          <p:nvPr/>
        </p:nvSpPr>
        <p:spPr>
          <a:xfrm>
            <a:off x="4284614" y="858440"/>
            <a:ext cx="8007532" cy="5228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250000"/>
              </a:lnSpc>
            </a:pPr>
            <a:r>
              <a:rPr lang="en-US" altLang="zh-CN" sz="2800" dirty="0"/>
              <a:t>All</a:t>
            </a:r>
            <a:r>
              <a:rPr lang="zh-CN" altLang="en-US" sz="2800" dirty="0"/>
              <a:t> </a:t>
            </a:r>
            <a:r>
              <a:rPr lang="en-US" altLang="zh-CN" sz="2800" dirty="0"/>
              <a:t>students</a:t>
            </a:r>
            <a:r>
              <a:rPr lang="zh-CN" altLang="en-US" sz="2800" dirty="0"/>
              <a:t> </a:t>
            </a:r>
            <a:r>
              <a:rPr lang="en-US" altLang="zh-CN" sz="2800" dirty="0"/>
              <a:t>are</a:t>
            </a:r>
            <a:r>
              <a:rPr lang="zh-CN" altLang="en-US" sz="2800" dirty="0"/>
              <a:t> </a:t>
            </a:r>
            <a:r>
              <a:rPr lang="en-US" altLang="zh-CN" sz="2800" dirty="0"/>
              <a:t>good</a:t>
            </a:r>
            <a:r>
              <a:rPr lang="zh-CN" altLang="en-US" sz="2800" dirty="0"/>
              <a:t> </a:t>
            </a:r>
            <a:r>
              <a:rPr lang="en-US" altLang="zh-CN" sz="2800" dirty="0"/>
              <a:t>students.</a:t>
            </a:r>
            <a:r>
              <a:rPr lang="zh-CN" altLang="en-US" sz="2800" dirty="0"/>
              <a:t> </a:t>
            </a:r>
            <a:endParaRPr lang="en-US" altLang="zh-CN" sz="2800" dirty="0"/>
          </a:p>
          <a:p>
            <a:pPr>
              <a:lnSpc>
                <a:spcPct val="250000"/>
              </a:lnSpc>
            </a:pPr>
            <a:r>
              <a:rPr lang="en-US" altLang="zh-CN" sz="2800" dirty="0"/>
              <a:t>All</a:t>
            </a:r>
            <a:r>
              <a:rPr lang="zh-CN" altLang="en-US" sz="2800" dirty="0"/>
              <a:t> </a:t>
            </a:r>
            <a:r>
              <a:rPr lang="en-US" altLang="zh-CN" sz="2800" dirty="0"/>
              <a:t>Chinese</a:t>
            </a:r>
            <a:r>
              <a:rPr lang="zh-CN" altLang="en-US" sz="2800" dirty="0"/>
              <a:t> </a:t>
            </a:r>
            <a:r>
              <a:rPr lang="en-US" altLang="zh-CN" sz="2800" dirty="0"/>
              <a:t>traditional</a:t>
            </a:r>
            <a:r>
              <a:rPr lang="zh-CN" altLang="en-US" sz="2800" dirty="0"/>
              <a:t> </a:t>
            </a:r>
            <a:r>
              <a:rPr lang="en-US" altLang="zh-CN" sz="2800" dirty="0"/>
              <a:t>doctors</a:t>
            </a:r>
            <a:r>
              <a:rPr lang="zh-CN" altLang="en-US" sz="2800" dirty="0"/>
              <a:t> </a:t>
            </a:r>
            <a:r>
              <a:rPr lang="en-US" altLang="zh-CN" sz="2800" dirty="0"/>
              <a:t>can</a:t>
            </a:r>
            <a:r>
              <a:rPr lang="zh-CN" altLang="en-US" sz="2800" dirty="0"/>
              <a:t> 把脉。</a:t>
            </a:r>
            <a:endParaRPr lang="en-US" altLang="zh-CN" sz="2800" dirty="0"/>
          </a:p>
          <a:p>
            <a:pPr>
              <a:lnSpc>
                <a:spcPct val="250000"/>
              </a:lnSpc>
            </a:pPr>
            <a:r>
              <a:rPr lang="en-US" altLang="zh-CN" sz="2800" dirty="0"/>
              <a:t>Not</a:t>
            </a:r>
            <a:r>
              <a:rPr lang="zh-CN" altLang="en-US" sz="2800" dirty="0"/>
              <a:t> </a:t>
            </a:r>
            <a:r>
              <a:rPr lang="en-US" altLang="zh-CN" sz="2800" dirty="0"/>
              <a:t>all</a:t>
            </a:r>
            <a:r>
              <a:rPr lang="zh-CN" altLang="en-US" sz="2800" dirty="0"/>
              <a:t> </a:t>
            </a:r>
            <a:r>
              <a:rPr lang="en-US" altLang="zh-CN" sz="2800" dirty="0"/>
              <a:t>students</a:t>
            </a:r>
            <a:r>
              <a:rPr lang="zh-CN" altLang="en-US" sz="2800" dirty="0"/>
              <a:t> </a:t>
            </a:r>
            <a:r>
              <a:rPr lang="en-US" altLang="zh-CN" sz="2800" dirty="0"/>
              <a:t>who</a:t>
            </a:r>
            <a:r>
              <a:rPr lang="zh-CN" altLang="en-US" sz="2800" dirty="0"/>
              <a:t> </a:t>
            </a:r>
            <a:r>
              <a:rPr lang="en-US" altLang="zh-CN" sz="2800" dirty="0"/>
              <a:t>attend</a:t>
            </a:r>
            <a:r>
              <a:rPr lang="zh-CN" altLang="en-US" sz="2800" dirty="0"/>
              <a:t> 高考 </a:t>
            </a:r>
            <a:r>
              <a:rPr lang="en-US" altLang="zh-CN" sz="2800" dirty="0"/>
              <a:t>will</a:t>
            </a:r>
            <a:r>
              <a:rPr lang="zh-CN" altLang="en-US" sz="2800" dirty="0"/>
              <a:t> </a:t>
            </a:r>
            <a:r>
              <a:rPr lang="en-US" altLang="zh-CN" sz="2800" dirty="0"/>
              <a:t>go</a:t>
            </a:r>
            <a:r>
              <a:rPr lang="zh-CN" altLang="en-US" sz="2800" dirty="0"/>
              <a:t> </a:t>
            </a:r>
            <a:r>
              <a:rPr lang="en-US" altLang="zh-CN" sz="2800" dirty="0"/>
              <a:t>to</a:t>
            </a:r>
            <a:r>
              <a:rPr lang="zh-CN" altLang="en-US" sz="2800" dirty="0"/>
              <a:t> </a:t>
            </a:r>
            <a:r>
              <a:rPr lang="en-US" altLang="zh-CN" sz="2800" dirty="0"/>
              <a:t>colleges.</a:t>
            </a:r>
          </a:p>
          <a:p>
            <a:pPr>
              <a:lnSpc>
                <a:spcPct val="250000"/>
              </a:lnSpc>
            </a:pPr>
            <a:r>
              <a:rPr lang="en-US" altLang="zh-CN" sz="2800" dirty="0"/>
              <a:t>I</a:t>
            </a:r>
            <a:r>
              <a:rPr lang="zh-CN" altLang="en-US" sz="2800" dirty="0"/>
              <a:t> </a:t>
            </a:r>
            <a:r>
              <a:rPr lang="en-US" altLang="zh-CN" sz="2800" dirty="0"/>
              <a:t>like</a:t>
            </a:r>
            <a:r>
              <a:rPr lang="zh-CN" altLang="en-US" sz="2800" dirty="0"/>
              <a:t> </a:t>
            </a:r>
            <a:r>
              <a:rPr lang="en-US" altLang="zh-CN" sz="2800" dirty="0"/>
              <a:t>all</a:t>
            </a:r>
            <a:r>
              <a:rPr lang="zh-CN" altLang="en-US" sz="2800" dirty="0"/>
              <a:t> </a:t>
            </a:r>
            <a:r>
              <a:rPr lang="en-US" altLang="zh-CN" sz="2800" dirty="0"/>
              <a:t>my</a:t>
            </a:r>
            <a:r>
              <a:rPr lang="zh-CN" altLang="en-US" sz="2800" dirty="0"/>
              <a:t> </a:t>
            </a:r>
            <a:r>
              <a:rPr lang="en-US" altLang="zh-CN" sz="2800" dirty="0"/>
              <a:t>students.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5E6398-7650-DA41-82D9-A1649F3FB7F5}"/>
              </a:ext>
            </a:extLst>
          </p:cNvPr>
          <p:cNvSpPr txBox="1"/>
          <p:nvPr/>
        </p:nvSpPr>
        <p:spPr>
          <a:xfrm>
            <a:off x="5559971" y="832757"/>
            <a:ext cx="684803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600" dirty="0">
                <a:highlight>
                  <a:srgbClr val="FFFF00"/>
                </a:highlight>
              </a:rPr>
              <a:t>adj.</a:t>
            </a:r>
            <a:endParaRPr lang="en-US" sz="2600" dirty="0">
              <a:highlight>
                <a:srgbClr val="FFFF00"/>
              </a:highlight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010A5E-6DA4-2F4A-9746-F8174D0A530C}"/>
              </a:ext>
            </a:extLst>
          </p:cNvPr>
          <p:cNvSpPr txBox="1"/>
          <p:nvPr/>
        </p:nvSpPr>
        <p:spPr>
          <a:xfrm>
            <a:off x="1046250" y="777935"/>
            <a:ext cx="727956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600" dirty="0">
                <a:highlight>
                  <a:srgbClr val="FFFF00"/>
                </a:highlight>
              </a:rPr>
              <a:t>adv.</a:t>
            </a:r>
            <a:endParaRPr lang="en-US" sz="2600" dirty="0">
              <a:highlight>
                <a:srgbClr val="FFFF00"/>
              </a:highlight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F2E7D39-CD85-0B44-831E-E3E11079F997}"/>
              </a:ext>
            </a:extLst>
          </p:cNvPr>
          <p:cNvSpPr txBox="1">
            <a:spLocks/>
          </p:cNvSpPr>
          <p:nvPr/>
        </p:nvSpPr>
        <p:spPr>
          <a:xfrm>
            <a:off x="3966748" y="1703582"/>
            <a:ext cx="8007532" cy="52288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200000"/>
              </a:lnSpc>
              <a:buNone/>
            </a:pPr>
            <a:r>
              <a:rPr lang="zh-CN" altLang="en-US" sz="3200" dirty="0">
                <a:solidFill>
                  <a:srgbClr val="7030A0"/>
                </a:solidFill>
              </a:rPr>
              <a:t>所有的学生都是好学生。学生们都是好学生。
（所有）中医都会把脉。
不是所有参加高考的学生都会上大学。
我喜欢我所有的学生。所有的学生我都喜欢。</a:t>
            </a:r>
            <a:endParaRPr lang="en-US" altLang="zh-CN" sz="3200" dirty="0">
              <a:solidFill>
                <a:srgbClr val="7030A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F21313D-71DE-1D4F-B203-8A23CC611689}"/>
              </a:ext>
            </a:extLst>
          </p:cNvPr>
          <p:cNvSpPr txBox="1"/>
          <p:nvPr/>
        </p:nvSpPr>
        <p:spPr>
          <a:xfrm>
            <a:off x="516588" y="4325959"/>
            <a:ext cx="3449983" cy="20223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400" dirty="0" err="1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都</a:t>
            </a:r>
            <a:r>
              <a:rPr lang="en-US" altLang="zh-CN" sz="4400" dirty="0" err="1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+Verb</a:t>
            </a:r>
            <a:endParaRPr lang="en-US" altLang="zh-CN" sz="4400" dirty="0">
              <a:solidFill>
                <a:srgbClr val="0070C0"/>
              </a:solidFill>
              <a:latin typeface="Times" pitchFamily="2" charset="0"/>
              <a:ea typeface="KaiTi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en-US" sz="4400" dirty="0" err="1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所有的</a:t>
            </a:r>
            <a:r>
              <a:rPr lang="en-US" altLang="zh-CN" sz="4400" dirty="0" err="1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+Noun</a:t>
            </a:r>
            <a:endParaRPr lang="en-US" sz="4400" dirty="0">
              <a:solidFill>
                <a:srgbClr val="0070C0"/>
              </a:solidFill>
              <a:latin typeface="Times" pitchFamily="2" charset="0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99229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5" grpId="0"/>
      <p:bldP spid="6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E7E84-9944-DA4F-A8CC-9E7EED291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solidFill>
                  <a:srgbClr val="0070C0"/>
                </a:solidFill>
              </a:rPr>
              <a:t>(</a:t>
            </a:r>
            <a:r>
              <a:rPr lang="en-US" dirty="0" err="1">
                <a:solidFill>
                  <a:srgbClr val="0070C0"/>
                </a:solidFill>
              </a:rPr>
              <a:t>连</a:t>
            </a:r>
            <a:r>
              <a:rPr lang="en-US" altLang="zh-CN" dirty="0">
                <a:solidFill>
                  <a:srgbClr val="0070C0"/>
                </a:solidFill>
              </a:rPr>
              <a:t>)</a:t>
            </a:r>
            <a:r>
              <a:rPr lang="zh-CN" altLang="en-US" dirty="0">
                <a:solidFill>
                  <a:srgbClr val="0070C0"/>
                </a:solidFill>
              </a:rPr>
              <a:t> </a:t>
            </a:r>
            <a:r>
              <a:rPr lang="en-US" altLang="zh-CN" dirty="0">
                <a:solidFill>
                  <a:srgbClr val="FF0000"/>
                </a:solidFill>
              </a:rPr>
              <a:t>NP</a:t>
            </a:r>
            <a:r>
              <a:rPr lang="zh-CN" altLang="en-US" dirty="0"/>
              <a:t> 都不</a:t>
            </a:r>
            <a:r>
              <a:rPr lang="en-US" altLang="zh-CN" dirty="0"/>
              <a:t>V……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F4D021-68E1-074E-853B-7D075D50D0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005" y="1145929"/>
            <a:ext cx="11791865" cy="5008724"/>
          </a:xfrm>
        </p:spPr>
        <p:txBody>
          <a:bodyPr>
            <a:normAutofit/>
          </a:bodyPr>
          <a:lstStyle/>
          <a:p>
            <a:pPr marL="0" indent="0">
              <a:lnSpc>
                <a:spcPct val="130000"/>
              </a:lnSpc>
              <a:buNone/>
            </a:pPr>
            <a:r>
              <a:rPr lang="zh-CN" altLang="en-US" dirty="0"/>
              <a:t>高考的英语题难度非常高，很多</a:t>
            </a:r>
            <a:r>
              <a:rPr lang="zh-CN" altLang="en-US" dirty="0">
                <a:solidFill>
                  <a:srgbClr val="FF0000"/>
                </a:solidFill>
              </a:rPr>
              <a:t>英语母语者</a:t>
            </a:r>
            <a:r>
              <a:rPr lang="zh-CN" altLang="en-US" dirty="0"/>
              <a:t>都不能得满分。</a:t>
            </a:r>
            <a:r>
              <a:rPr lang="en-US" sz="3200" dirty="0">
                <a:solidFill>
                  <a:srgbClr val="0070C0"/>
                </a:solidFill>
              </a:rPr>
              <a:t>Implicit</a:t>
            </a:r>
            <a:r>
              <a:rPr lang="zh-CN" altLang="en-US" sz="3200" dirty="0">
                <a:solidFill>
                  <a:srgbClr val="0070C0"/>
                </a:solidFill>
              </a:rPr>
              <a:t> </a:t>
            </a:r>
            <a:r>
              <a:rPr lang="en-US" altLang="zh-CN" sz="3200" dirty="0">
                <a:solidFill>
                  <a:srgbClr val="0070C0"/>
                </a:solidFill>
              </a:rPr>
              <a:t>meaning:</a:t>
            </a:r>
            <a:r>
              <a:rPr lang="zh-CN" altLang="en-US" sz="3200" dirty="0">
                <a:solidFill>
                  <a:srgbClr val="0070C0"/>
                </a:solidFill>
              </a:rPr>
              <a:t> 英语母语者的英文非常好</a:t>
            </a:r>
            <a:endParaRPr lang="en-US" altLang="zh-CN" sz="3200" dirty="0">
              <a:solidFill>
                <a:srgbClr val="0070C0"/>
              </a:solidFill>
            </a:endParaRPr>
          </a:p>
          <a:p>
            <a:pPr marL="0" indent="0">
              <a:lnSpc>
                <a:spcPct val="130000"/>
              </a:lnSpc>
              <a:buNone/>
            </a:pPr>
            <a:r>
              <a:rPr lang="zh-CN" altLang="en-US" dirty="0"/>
              <a:t>这道题非常难，</a:t>
            </a:r>
            <a:r>
              <a:rPr lang="zh-CN" altLang="en-US" dirty="0">
                <a:solidFill>
                  <a:srgbClr val="FF0000"/>
                </a:solidFill>
              </a:rPr>
              <a:t>他</a:t>
            </a:r>
            <a:r>
              <a:rPr lang="zh-CN" altLang="en-US" dirty="0"/>
              <a:t>都不会做。</a:t>
            </a:r>
            <a:endParaRPr lang="en-US" altLang="zh-CN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3200" dirty="0">
                <a:solidFill>
                  <a:srgbClr val="0070C0"/>
                </a:solidFill>
              </a:rPr>
              <a:t>Implicit</a:t>
            </a:r>
            <a:r>
              <a:rPr lang="zh-CN" altLang="en-US" sz="3200" dirty="0">
                <a:solidFill>
                  <a:srgbClr val="0070C0"/>
                </a:solidFill>
              </a:rPr>
              <a:t> </a:t>
            </a:r>
            <a:r>
              <a:rPr lang="en-US" altLang="zh-CN" sz="3200" dirty="0">
                <a:solidFill>
                  <a:srgbClr val="0070C0"/>
                </a:solidFill>
              </a:rPr>
              <a:t>meaning:</a:t>
            </a:r>
            <a:r>
              <a:rPr lang="zh-CN" altLang="en-US" sz="3200" dirty="0">
                <a:solidFill>
                  <a:srgbClr val="0070C0"/>
                </a:solidFill>
              </a:rPr>
              <a:t> </a:t>
            </a:r>
            <a:r>
              <a:rPr lang="zh-CN" altLang="en-US" sz="3400" dirty="0">
                <a:solidFill>
                  <a:srgbClr val="0070C0"/>
                </a:solidFill>
              </a:rPr>
              <a:t>他很聪明 </a:t>
            </a:r>
            <a:r>
              <a:rPr lang="en-US" altLang="zh-CN" sz="3400" dirty="0">
                <a:solidFill>
                  <a:srgbClr val="0070C0"/>
                </a:solidFill>
              </a:rPr>
              <a:t>/ </a:t>
            </a:r>
            <a:r>
              <a:rPr lang="zh-CN" altLang="en-US" sz="3400" dirty="0">
                <a:solidFill>
                  <a:srgbClr val="0070C0"/>
                </a:solidFill>
              </a:rPr>
              <a:t>他是最好的学生 </a:t>
            </a:r>
            <a:r>
              <a:rPr lang="en-US" altLang="zh-CN" sz="3400" dirty="0">
                <a:solidFill>
                  <a:srgbClr val="0070C0"/>
                </a:solidFill>
              </a:rPr>
              <a:t>/ </a:t>
            </a:r>
            <a:r>
              <a:rPr lang="zh-CN" altLang="en-US" sz="3400" dirty="0">
                <a:solidFill>
                  <a:srgbClr val="0070C0"/>
                </a:solidFill>
              </a:rPr>
              <a:t>他是老师</a:t>
            </a:r>
            <a:endParaRPr lang="en-US" altLang="zh-CN" sz="3400" dirty="0">
              <a:solidFill>
                <a:srgbClr val="0070C0"/>
              </a:solidFill>
            </a:endParaRPr>
          </a:p>
          <a:p>
            <a:pPr marL="0" indent="0">
              <a:lnSpc>
                <a:spcPct val="130000"/>
              </a:lnSpc>
              <a:buNone/>
            </a:pPr>
            <a:r>
              <a:rPr lang="zh-CN" altLang="en-US" dirty="0"/>
              <a:t>昨天是我的生日，可是没有人记得，连</a:t>
            </a:r>
            <a:r>
              <a:rPr lang="zh-CN" altLang="en-US" dirty="0">
                <a:solidFill>
                  <a:srgbClr val="FF0000"/>
                </a:solidFill>
              </a:rPr>
              <a:t>他</a:t>
            </a:r>
            <a:r>
              <a:rPr lang="zh-CN" altLang="en-US" dirty="0"/>
              <a:t>都忘了！</a:t>
            </a:r>
            <a:endParaRPr lang="en-US" altLang="zh-CN" dirty="0"/>
          </a:p>
          <a:p>
            <a:pPr marL="0" indent="0">
              <a:lnSpc>
                <a:spcPct val="130000"/>
              </a:lnSpc>
              <a:buNone/>
            </a:pPr>
            <a:r>
              <a:rPr lang="zh-CN" altLang="en-US" dirty="0">
                <a:solidFill>
                  <a:srgbClr val="0070C0"/>
                </a:solidFill>
              </a:rPr>
              <a:t>“他”可能是谁？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740F669-1AB4-5A47-AC42-32860FAC1E09}"/>
              </a:ext>
            </a:extLst>
          </p:cNvPr>
          <p:cNvSpPr txBox="1"/>
          <p:nvPr/>
        </p:nvSpPr>
        <p:spPr>
          <a:xfrm>
            <a:off x="1199099" y="893989"/>
            <a:ext cx="1430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extreme</a:t>
            </a:r>
            <a:r>
              <a:rPr lang="zh-CN" altLang="en-US" dirty="0">
                <a:solidFill>
                  <a:srgbClr val="FF0000"/>
                </a:solidFill>
              </a:rPr>
              <a:t> </a:t>
            </a:r>
            <a:r>
              <a:rPr lang="en-US" altLang="zh-CN" dirty="0">
                <a:solidFill>
                  <a:srgbClr val="FF0000"/>
                </a:solidFill>
              </a:rPr>
              <a:t>case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182E392-7684-1949-B727-3E77540E6304}"/>
              </a:ext>
            </a:extLst>
          </p:cNvPr>
          <p:cNvSpPr txBox="1"/>
          <p:nvPr/>
        </p:nvSpPr>
        <p:spPr>
          <a:xfrm>
            <a:off x="5721246" y="334390"/>
            <a:ext cx="25553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even</a:t>
            </a:r>
            <a:r>
              <a:rPr lang="en-US" altLang="zh-CN" sz="2800" dirty="0">
                <a:solidFill>
                  <a:srgbClr val="0070C0"/>
                </a:solidFill>
              </a:rPr>
              <a:t>…</a:t>
            </a:r>
            <a:r>
              <a:rPr lang="zh-CN" altLang="en-US" sz="2800" dirty="0">
                <a:solidFill>
                  <a:srgbClr val="0070C0"/>
                </a:solidFill>
              </a:rPr>
              <a:t> </a:t>
            </a:r>
            <a:r>
              <a:rPr lang="en-US" altLang="zh-CN" sz="2800" dirty="0">
                <a:solidFill>
                  <a:srgbClr val="0070C0"/>
                </a:solidFill>
              </a:rPr>
              <a:t>cannot…</a:t>
            </a:r>
            <a:r>
              <a:rPr lang="zh-CN" altLang="en-US" sz="2800" dirty="0">
                <a:solidFill>
                  <a:srgbClr val="0070C0"/>
                </a:solidFill>
              </a:rPr>
              <a:t> 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5403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B7158-2129-3747-BBA0-AF1ED8342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(</a:t>
            </a:r>
            <a:r>
              <a:rPr lang="en-US" dirty="0" err="1">
                <a:solidFill>
                  <a:srgbClr val="0070C0"/>
                </a:solidFill>
              </a:rPr>
              <a:t>连</a:t>
            </a:r>
            <a:r>
              <a:rPr lang="en-US" altLang="zh-CN" dirty="0"/>
              <a:t>)</a:t>
            </a:r>
            <a:r>
              <a:rPr lang="zh-CN" altLang="en-US" dirty="0"/>
              <a:t> </a:t>
            </a:r>
            <a:r>
              <a:rPr lang="en-US" altLang="zh-CN" sz="4000" dirty="0">
                <a:solidFill>
                  <a:srgbClr val="FF0000"/>
                </a:solidFill>
              </a:rPr>
              <a:t>Noun</a:t>
            </a:r>
            <a:r>
              <a:rPr lang="zh-CN" altLang="en-US" sz="4000" dirty="0">
                <a:solidFill>
                  <a:srgbClr val="FF0000"/>
                </a:solidFill>
              </a:rPr>
              <a:t> </a:t>
            </a:r>
            <a:r>
              <a:rPr lang="en-US" altLang="zh-CN" sz="4000" dirty="0">
                <a:solidFill>
                  <a:srgbClr val="FF0000"/>
                </a:solidFill>
              </a:rPr>
              <a:t>phrase</a:t>
            </a:r>
            <a:r>
              <a:rPr lang="zh-CN" altLang="en-US" sz="4000" dirty="0"/>
              <a:t> </a:t>
            </a:r>
            <a:r>
              <a:rPr lang="zh-CN" altLang="en-US" dirty="0"/>
              <a:t>都 </a:t>
            </a:r>
            <a:r>
              <a:rPr lang="en-US" altLang="zh-CN" sz="4000" dirty="0"/>
              <a:t>(negation)</a:t>
            </a:r>
            <a:r>
              <a:rPr lang="zh-CN" altLang="en-US" sz="4000" dirty="0"/>
              <a:t> </a:t>
            </a:r>
            <a:r>
              <a:rPr lang="en-US" altLang="zh-CN" sz="4000" dirty="0"/>
              <a:t>V</a:t>
            </a:r>
            <a:r>
              <a:rPr lang="en-US" altLang="zh-CN" dirty="0"/>
              <a:t>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3B9A79-9605-A74B-9D90-323FADA11A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5313524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30000"/>
              </a:lnSpc>
              <a:buNone/>
            </a:pPr>
            <a:r>
              <a:rPr lang="en-US" altLang="zh-CN" sz="3000" dirty="0"/>
              <a:t>What’s</a:t>
            </a:r>
            <a:r>
              <a:rPr lang="zh-CN" altLang="en-US" sz="3000" dirty="0"/>
              <a:t> </a:t>
            </a:r>
            <a:r>
              <a:rPr lang="en-US" altLang="zh-CN" sz="3000" dirty="0"/>
              <a:t>the</a:t>
            </a:r>
            <a:r>
              <a:rPr lang="zh-CN" altLang="en-US" sz="3000" dirty="0"/>
              <a:t> </a:t>
            </a:r>
            <a:r>
              <a:rPr lang="en-US" altLang="zh-CN" sz="3000" dirty="0"/>
              <a:t>implicit</a:t>
            </a:r>
            <a:r>
              <a:rPr lang="zh-CN" altLang="en-US" sz="3000" dirty="0"/>
              <a:t> </a:t>
            </a:r>
            <a:r>
              <a:rPr lang="en-US" altLang="zh-CN" sz="3000" dirty="0"/>
              <a:t>meaning</a:t>
            </a:r>
            <a:r>
              <a:rPr lang="zh-CN" altLang="en-US" sz="3000" dirty="0"/>
              <a:t> </a:t>
            </a:r>
            <a:r>
              <a:rPr lang="en-US" altLang="zh-CN" sz="3000" dirty="0"/>
              <a:t>of</a:t>
            </a:r>
            <a:r>
              <a:rPr lang="zh-CN" altLang="en-US" sz="3000" dirty="0"/>
              <a:t> </a:t>
            </a:r>
            <a:r>
              <a:rPr lang="en-US" altLang="zh-CN" sz="3000" dirty="0"/>
              <a:t>the</a:t>
            </a:r>
            <a:r>
              <a:rPr lang="zh-CN" altLang="en-US" sz="3000" dirty="0"/>
              <a:t> </a:t>
            </a:r>
            <a:r>
              <a:rPr lang="en-US" altLang="zh-CN" sz="3000" dirty="0"/>
              <a:t>following</a:t>
            </a:r>
            <a:r>
              <a:rPr lang="zh-CN" altLang="en-US" sz="3000" dirty="0"/>
              <a:t> </a:t>
            </a:r>
            <a:r>
              <a:rPr lang="en-US" altLang="zh-CN" sz="3000" dirty="0"/>
              <a:t>sentences?</a:t>
            </a:r>
          </a:p>
          <a:p>
            <a:pPr>
              <a:lnSpc>
                <a:spcPct val="130000"/>
              </a:lnSpc>
            </a:pPr>
            <a:r>
              <a:rPr lang="zh-CN" altLang="en-US" sz="3700" dirty="0"/>
              <a:t>你在成都生活了十年，连</a:t>
            </a:r>
            <a:r>
              <a:rPr lang="zh-CN" altLang="en-US" sz="3700" dirty="0">
                <a:solidFill>
                  <a:srgbClr val="FF0000"/>
                </a:solidFill>
              </a:rPr>
              <a:t>茶馆儿</a:t>
            </a:r>
            <a:r>
              <a:rPr lang="zh-CN" altLang="en-US" sz="3700" dirty="0"/>
              <a:t>都没去过？
你学了三年中文，</a:t>
            </a:r>
            <a:r>
              <a:rPr lang="zh-CN" altLang="en-US" sz="3700" dirty="0">
                <a:solidFill>
                  <a:srgbClr val="FF0000"/>
                </a:solidFill>
              </a:rPr>
              <a:t>“好”字</a:t>
            </a:r>
            <a:r>
              <a:rPr lang="zh-CN" altLang="en-US" sz="3700" dirty="0"/>
              <a:t>都不会写？
我一个星期没看到他了，他</a:t>
            </a:r>
            <a:r>
              <a:rPr lang="zh-CN" altLang="en-US" sz="3700" dirty="0">
                <a:solidFill>
                  <a:srgbClr val="FF0000"/>
                </a:solidFill>
              </a:rPr>
              <a:t>妻子</a:t>
            </a:r>
            <a:r>
              <a:rPr lang="zh-CN" altLang="en-US" sz="3700" dirty="0"/>
              <a:t>都不知道他去哪儿了。
他最近穷得连</a:t>
            </a:r>
            <a:r>
              <a:rPr lang="zh-CN" altLang="en-US" sz="3700" dirty="0">
                <a:solidFill>
                  <a:srgbClr val="FF0000"/>
                </a:solidFill>
              </a:rPr>
              <a:t>吃饭的钱</a:t>
            </a:r>
            <a:r>
              <a:rPr lang="zh-CN" altLang="en-US" sz="3700" dirty="0"/>
              <a:t>都没有了。
“什么？ </a:t>
            </a:r>
            <a:r>
              <a:rPr lang="zh-CN" altLang="en-US" sz="3700" dirty="0">
                <a:solidFill>
                  <a:srgbClr val="FF0000"/>
                </a:solidFill>
              </a:rPr>
              <a:t>高考的时候</a:t>
            </a:r>
            <a:r>
              <a:rPr lang="zh-CN" altLang="en-US" sz="3700" dirty="0"/>
              <a:t>你都打算作弊？ ”</a:t>
            </a:r>
            <a:endParaRPr lang="en-US" altLang="zh-CN" dirty="0"/>
          </a:p>
          <a:p>
            <a:pPr>
              <a:lnSpc>
                <a:spcPct val="130000"/>
              </a:lnSpc>
            </a:pPr>
            <a:endParaRPr lang="en-US" altLang="zh-CN" dirty="0"/>
          </a:p>
          <a:p>
            <a:pPr marL="0" indent="0">
              <a:lnSpc>
                <a:spcPct val="130000"/>
              </a:lnSpc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5D3F3C8-4C18-B846-93EF-60387B8F5643}"/>
              </a:ext>
            </a:extLst>
          </p:cNvPr>
          <p:cNvSpPr txBox="1"/>
          <p:nvPr/>
        </p:nvSpPr>
        <p:spPr>
          <a:xfrm>
            <a:off x="7122307" y="4777890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bì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C23E4EC-1726-694F-9EE2-42E05E39A6A6}"/>
              </a:ext>
            </a:extLst>
          </p:cNvPr>
          <p:cNvSpPr txBox="1"/>
          <p:nvPr/>
        </p:nvSpPr>
        <p:spPr>
          <a:xfrm>
            <a:off x="6776572" y="5586058"/>
            <a:ext cx="7051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cheat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A08B12-4BDB-574E-8889-D284DD32622F}"/>
              </a:ext>
            </a:extLst>
          </p:cNvPr>
          <p:cNvSpPr txBox="1"/>
          <p:nvPr/>
        </p:nvSpPr>
        <p:spPr>
          <a:xfrm>
            <a:off x="2210481" y="902610"/>
            <a:ext cx="1430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extreme</a:t>
            </a:r>
            <a:r>
              <a:rPr lang="zh-CN" altLang="en-US" dirty="0">
                <a:solidFill>
                  <a:srgbClr val="FF0000"/>
                </a:solidFill>
              </a:rPr>
              <a:t> </a:t>
            </a:r>
            <a:r>
              <a:rPr lang="en-US" altLang="zh-CN" dirty="0">
                <a:solidFill>
                  <a:srgbClr val="FF0000"/>
                </a:solidFill>
              </a:rPr>
              <a:t>case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93673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6EA50F-F32C-7F46-B276-566FE9C16A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5262724"/>
          </a:xfrm>
        </p:spPr>
        <p:txBody>
          <a:bodyPr>
            <a:normAutofit/>
          </a:bodyPr>
          <a:lstStyle/>
          <a:p>
            <a:r>
              <a:rPr lang="zh-CN" altLang="en-US" dirty="0"/>
              <a:t>他高考的分数太低了，（连）</a:t>
            </a:r>
            <a:r>
              <a:rPr lang="en-US" altLang="zh-CN" dirty="0"/>
              <a:t>... </a:t>
            </a:r>
            <a:r>
              <a:rPr lang="zh-CN" altLang="en-US" dirty="0"/>
              <a:t>都</a:t>
            </a:r>
            <a:r>
              <a:rPr lang="en-US" altLang="zh-CN" dirty="0"/>
              <a:t>...
</a:t>
            </a:r>
            <a:r>
              <a:rPr lang="zh-CN" altLang="en-US" dirty="0"/>
              <a:t>这件事他没有告诉任何人，（连）</a:t>
            </a:r>
            <a:r>
              <a:rPr lang="en-US" altLang="zh-CN" dirty="0"/>
              <a:t>... </a:t>
            </a:r>
            <a:r>
              <a:rPr lang="zh-CN" altLang="en-US" dirty="0"/>
              <a:t>都不知道。
他最近</a:t>
            </a:r>
            <a:r>
              <a:rPr lang="zh-CN" altLang="en-US" dirty="0">
                <a:highlight>
                  <a:srgbClr val="FFFF00"/>
                </a:highlight>
              </a:rPr>
              <a:t>穷得</a:t>
            </a:r>
            <a:r>
              <a:rPr lang="zh-CN" altLang="en-US" dirty="0"/>
              <a:t>连</a:t>
            </a:r>
            <a:r>
              <a:rPr lang="en-US" altLang="zh-CN" dirty="0"/>
              <a:t>...... </a:t>
            </a:r>
            <a:r>
              <a:rPr lang="zh-CN" altLang="en-US" dirty="0"/>
              <a:t>都没有了。
她这两天</a:t>
            </a:r>
            <a:r>
              <a:rPr lang="zh-CN" altLang="en-US" dirty="0">
                <a:highlight>
                  <a:srgbClr val="FFFF00"/>
                </a:highlight>
              </a:rPr>
              <a:t>忙得</a:t>
            </a:r>
            <a:r>
              <a:rPr lang="zh-CN" altLang="en-US" dirty="0"/>
              <a:t>连</a:t>
            </a:r>
            <a:r>
              <a:rPr lang="en-US" altLang="zh-CN" dirty="0"/>
              <a:t>... </a:t>
            </a:r>
            <a:r>
              <a:rPr lang="zh-CN" altLang="en-US" dirty="0"/>
              <a:t>都</a:t>
            </a:r>
            <a:r>
              <a:rPr lang="en-US" altLang="zh-CN" dirty="0"/>
              <a:t>...
</a:t>
            </a:r>
            <a:r>
              <a:rPr lang="zh-CN" altLang="en-US" dirty="0"/>
              <a:t>她</a:t>
            </a:r>
            <a:r>
              <a:rPr lang="zh-CN" altLang="en-US" dirty="0">
                <a:highlight>
                  <a:srgbClr val="FFFF00"/>
                </a:highlight>
              </a:rPr>
              <a:t>难过得</a:t>
            </a:r>
            <a:r>
              <a:rPr lang="zh-CN" altLang="en-US" dirty="0"/>
              <a:t>连</a:t>
            </a:r>
            <a:r>
              <a:rPr lang="en-US" altLang="zh-CN" dirty="0"/>
              <a:t>... </a:t>
            </a:r>
            <a:r>
              <a:rPr lang="zh-CN" altLang="en-US" dirty="0"/>
              <a:t>都</a:t>
            </a:r>
            <a:r>
              <a:rPr lang="en-US" altLang="zh-CN" dirty="0"/>
              <a:t>...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6833D0-9038-604F-B6B9-9917EC21B6E4}"/>
              </a:ext>
            </a:extLst>
          </p:cNvPr>
          <p:cNvSpPr txBox="1"/>
          <p:nvPr/>
        </p:nvSpPr>
        <p:spPr>
          <a:xfrm>
            <a:off x="4686300" y="2668089"/>
            <a:ext cx="8949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 </a:t>
            </a:r>
            <a:r>
              <a:rPr lang="en-US" altLang="zh-CN" dirty="0" err="1"/>
              <a:t>rèn</a:t>
            </a:r>
            <a:r>
              <a:rPr lang="zh-CN" altLang="en-US" dirty="0"/>
              <a:t>  </a:t>
            </a:r>
            <a:r>
              <a:rPr lang="en-US" altLang="zh-CN" dirty="0" err="1"/>
              <a:t>hé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EA8C15-0B5C-1E49-B082-26E909E491E1}"/>
              </a:ext>
            </a:extLst>
          </p:cNvPr>
          <p:cNvSpPr txBox="1"/>
          <p:nvPr/>
        </p:nvSpPr>
        <p:spPr>
          <a:xfrm>
            <a:off x="4927600" y="1982883"/>
            <a:ext cx="8733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anyone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34DE95A-D0DB-6347-B31D-CDC826CCC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/>
          <a:lstStyle/>
          <a:p>
            <a:r>
              <a:rPr lang="en-US" altLang="zh-CN" dirty="0"/>
              <a:t>(</a:t>
            </a:r>
            <a:r>
              <a:rPr lang="zh-CN" altLang="en-US" dirty="0"/>
              <a:t>連</a:t>
            </a:r>
            <a:r>
              <a:rPr lang="en-US" altLang="zh-CN" dirty="0"/>
              <a:t>)</a:t>
            </a:r>
            <a:r>
              <a:rPr lang="zh-CN" altLang="en-US" dirty="0"/>
              <a:t> </a:t>
            </a:r>
            <a:r>
              <a:rPr lang="en-US" altLang="zh-CN" sz="4000" dirty="0">
                <a:solidFill>
                  <a:srgbClr val="FF0000"/>
                </a:solidFill>
              </a:rPr>
              <a:t>Noun</a:t>
            </a:r>
            <a:r>
              <a:rPr lang="zh-CN" altLang="en-US" sz="4000" dirty="0">
                <a:solidFill>
                  <a:srgbClr val="FF0000"/>
                </a:solidFill>
              </a:rPr>
              <a:t> </a:t>
            </a:r>
            <a:r>
              <a:rPr lang="en-US" altLang="zh-CN" sz="4000" dirty="0">
                <a:solidFill>
                  <a:srgbClr val="FF0000"/>
                </a:solidFill>
              </a:rPr>
              <a:t>phrase</a:t>
            </a:r>
            <a:r>
              <a:rPr lang="zh-CN" altLang="en-US" sz="4000" dirty="0"/>
              <a:t> </a:t>
            </a:r>
            <a:r>
              <a:rPr lang="zh-CN" altLang="en-US" dirty="0"/>
              <a:t>都 </a:t>
            </a:r>
            <a:r>
              <a:rPr lang="en-US" altLang="zh-CN" sz="4000" dirty="0"/>
              <a:t>(negation)</a:t>
            </a:r>
            <a:r>
              <a:rPr lang="zh-CN" altLang="en-US" sz="4000" dirty="0"/>
              <a:t> </a:t>
            </a:r>
            <a:r>
              <a:rPr lang="en-US" altLang="zh-CN" sz="4000" dirty="0"/>
              <a:t>V</a:t>
            </a:r>
            <a:r>
              <a:rPr lang="en-US" altLang="zh-CN" dirty="0"/>
              <a:t>…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863DDEA-4EA4-D14C-80EA-307C121AB64F}"/>
              </a:ext>
            </a:extLst>
          </p:cNvPr>
          <p:cNvSpPr txBox="1"/>
          <p:nvPr/>
        </p:nvSpPr>
        <p:spPr>
          <a:xfrm>
            <a:off x="2210481" y="902610"/>
            <a:ext cx="1430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extreme</a:t>
            </a:r>
            <a:r>
              <a:rPr lang="zh-CN" altLang="en-US" dirty="0">
                <a:solidFill>
                  <a:srgbClr val="FF0000"/>
                </a:solidFill>
              </a:rPr>
              <a:t> </a:t>
            </a:r>
            <a:r>
              <a:rPr lang="en-US" altLang="zh-CN" dirty="0">
                <a:solidFill>
                  <a:srgbClr val="FF0000"/>
                </a:solidFill>
              </a:rPr>
              <a:t>case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7858721"/>
      </p:ext>
    </p:extLst>
  </p:cSld>
  <p:clrMapOvr>
    <a:masterClrMapping/>
  </p:clrMapOvr>
</p:sld>
</file>

<file path=ppt/theme/theme1.xml><?xml version="1.0" encoding="utf-8"?>
<a:theme xmlns:a="http://schemas.openxmlformats.org/drawingml/2006/main" name="常用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常用" id="{9DDAE6EC-1737-1044-87DE-CDDA2A82D898}" vid="{A2DAEE89-EE25-824A-ABB5-4B8EA61E753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常用</Template>
  <TotalTime>280</TotalTime>
  <Words>956</Words>
  <Application>Microsoft Macintosh PowerPoint</Application>
  <PresentationFormat>Widescreen</PresentationFormat>
  <Paragraphs>97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KaiTi</vt:lpstr>
      <vt:lpstr>SimSun</vt:lpstr>
      <vt:lpstr>Arial</vt:lpstr>
      <vt:lpstr>Calibri</vt:lpstr>
      <vt:lpstr>Calibri Light</vt:lpstr>
      <vt:lpstr>Times</vt:lpstr>
      <vt:lpstr>常用</vt:lpstr>
      <vt:lpstr>第五课 高考</vt:lpstr>
      <vt:lpstr>比较A和B：</vt:lpstr>
      <vt:lpstr>比较A和B：</vt:lpstr>
      <vt:lpstr>…Introducing A…。和A不同，B……</vt:lpstr>
      <vt:lpstr>综合练习一错题：</vt:lpstr>
      <vt:lpstr>S+都+V      都+S      (所有的)+ S+都+V</vt:lpstr>
      <vt:lpstr>(连) NP 都不V……</vt:lpstr>
      <vt:lpstr>(连) Noun phrase 都 (negation) V…</vt:lpstr>
      <vt:lpstr>(連) Noun phrase 都 (negation) V…</vt:lpstr>
      <vt:lpstr>将/把...形容为...                ... 被形容为...</vt:lpstr>
      <vt:lpstr>S把O V成...    （切成 做成 看成 写成 翻译成）</vt:lpstr>
      <vt:lpstr>S把O V成... （切成 做成 看成 写成 翻译成/为）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第五课 高考</dc:title>
  <dc:creator>Runqing Qi</dc:creator>
  <cp:lastModifiedBy>Runqing Qi</cp:lastModifiedBy>
  <cp:revision>4</cp:revision>
  <dcterms:created xsi:type="dcterms:W3CDTF">2023-11-08T18:54:21Z</dcterms:created>
  <dcterms:modified xsi:type="dcterms:W3CDTF">2023-12-02T21:25:11Z</dcterms:modified>
</cp:coreProperties>
</file>