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5"/>
  </p:notesMasterIdLst>
  <p:sldIdLst>
    <p:sldId id="256" r:id="rId2"/>
    <p:sldId id="279" r:id="rId3"/>
    <p:sldId id="264" r:id="rId4"/>
    <p:sldId id="267" r:id="rId5"/>
    <p:sldId id="265" r:id="rId6"/>
    <p:sldId id="268" r:id="rId7"/>
    <p:sldId id="257" r:id="rId8"/>
    <p:sldId id="269" r:id="rId9"/>
    <p:sldId id="295" r:id="rId10"/>
    <p:sldId id="258" r:id="rId11"/>
    <p:sldId id="270" r:id="rId12"/>
    <p:sldId id="259" r:id="rId13"/>
    <p:sldId id="260" r:id="rId14"/>
    <p:sldId id="280" r:id="rId15"/>
    <p:sldId id="272" r:id="rId16"/>
    <p:sldId id="273" r:id="rId17"/>
    <p:sldId id="274" r:id="rId18"/>
    <p:sldId id="275" r:id="rId19"/>
    <p:sldId id="276" r:id="rId20"/>
    <p:sldId id="261" r:id="rId21"/>
    <p:sldId id="262" r:id="rId22"/>
    <p:sldId id="277" r:id="rId23"/>
    <p:sldId id="26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/>
    <p:restoredTop sz="94632"/>
  </p:normalViewPr>
  <p:slideViewPr>
    <p:cSldViewPr snapToGrid="0" snapToObjects="1">
      <p:cViewPr varScale="1">
        <p:scale>
          <a:sx n="76" d="100"/>
          <a:sy n="76" d="100"/>
        </p:scale>
        <p:origin x="208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8CE16-6332-D64A-B5D5-DBC2F668D86A}" type="datetimeFigureOut">
              <a:rPr lang="en-US" smtClean="0"/>
              <a:t>3/8/24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CD88B-B812-B34D-BAF3-64986FFC0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94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DCD88B-B812-B34D-BAF3-64986FFC08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98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最后一张两个section</a:t>
            </a:r>
            <a:r>
              <a:rPr lang="zh-CN" altLang="en-US" dirty="0"/>
              <a:t> 都没讲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D9523-8D6D-2A4F-8DEA-410B0B5200C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0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D7E31-E2E7-444E-A4A2-9797EEC7C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754" y="2219417"/>
            <a:ext cx="9144000" cy="974451"/>
          </a:xfrm>
        </p:spPr>
        <p:txBody>
          <a:bodyPr/>
          <a:lstStyle/>
          <a:p>
            <a:r>
              <a:rPr lang="zh-CN" altLang="en-US" dirty="0"/>
              <a:t>第四課 直播經濟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961E6F-AE7B-C04A-AC28-C80D854C6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8505" y="3432481"/>
            <a:ext cx="9144000" cy="1093573"/>
          </a:xfrm>
        </p:spPr>
        <p:txBody>
          <a:bodyPr/>
          <a:lstStyle/>
          <a:p>
            <a:r>
              <a:rPr lang="zh-CN" altLang="en-US" dirty="0"/>
              <a:t>生詞練習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59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1B46C-501E-7D42-9B4D-8AFBCDBB1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商品：化妝品    口紅     零食    火箭    房子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F7651-7AD0-FA40-B16D-0676AB193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147" y="3176172"/>
            <a:ext cx="2687227" cy="96812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袋     盒    些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1817E9-F680-6642-9F18-C124E14C40BB}"/>
              </a:ext>
            </a:extLst>
          </p:cNvPr>
          <p:cNvSpPr txBox="1">
            <a:spLocks/>
          </p:cNvSpPr>
          <p:nvPr/>
        </p:nvSpPr>
        <p:spPr>
          <a:xfrm>
            <a:off x="6009340" y="3176172"/>
            <a:ext cx="1179137" cy="96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些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A7BD16A-AEBC-3E48-B609-A1A466BD3B28}"/>
              </a:ext>
            </a:extLst>
          </p:cNvPr>
          <p:cNvSpPr txBox="1">
            <a:spLocks/>
          </p:cNvSpPr>
          <p:nvPr/>
        </p:nvSpPr>
        <p:spPr>
          <a:xfrm>
            <a:off x="11245969" y="3478166"/>
            <a:ext cx="1179137" cy="96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支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38780F5-69F2-9C41-BAC6-52E43E1CF31A}"/>
              </a:ext>
            </a:extLst>
          </p:cNvPr>
          <p:cNvSpPr txBox="1">
            <a:spLocks/>
          </p:cNvSpPr>
          <p:nvPr/>
        </p:nvSpPr>
        <p:spPr>
          <a:xfrm>
            <a:off x="2367272" y="5015058"/>
            <a:ext cx="1179137" cy="96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枚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FD7C81B-DC04-B448-A3A3-C08696983C4B}"/>
              </a:ext>
            </a:extLst>
          </p:cNvPr>
          <p:cNvSpPr txBox="1">
            <a:spLocks/>
          </p:cNvSpPr>
          <p:nvPr/>
        </p:nvSpPr>
        <p:spPr>
          <a:xfrm>
            <a:off x="7188477" y="4732125"/>
            <a:ext cx="1179137" cy="96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棟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5518BD-15F4-6B4E-AF88-0469350995E3}"/>
              </a:ext>
            </a:extLst>
          </p:cNvPr>
          <p:cNvSpPr txBox="1"/>
          <p:nvPr/>
        </p:nvSpPr>
        <p:spPr>
          <a:xfrm>
            <a:off x="2444094" y="5798518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méi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C914F3-4844-9644-82E0-FE282203BA10}"/>
              </a:ext>
            </a:extLst>
          </p:cNvPr>
          <p:cNvSpPr txBox="1"/>
          <p:nvPr/>
        </p:nvSpPr>
        <p:spPr>
          <a:xfrm>
            <a:off x="7183560" y="555288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dòng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3CB0D1-207B-DA42-AC04-D0ECBD85AF89}"/>
              </a:ext>
            </a:extLst>
          </p:cNvPr>
          <p:cNvSpPr txBox="1"/>
          <p:nvPr/>
        </p:nvSpPr>
        <p:spPr>
          <a:xfrm>
            <a:off x="10647106" y="5043335"/>
            <a:ext cx="14157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塗口紅
擦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2B9CC8-A27D-4C4D-A174-F0A742FC5DAA}"/>
              </a:ext>
            </a:extLst>
          </p:cNvPr>
          <p:cNvSpPr txBox="1"/>
          <p:nvPr/>
        </p:nvSpPr>
        <p:spPr>
          <a:xfrm>
            <a:off x="10733813" y="481564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tú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E30D91-7642-234B-96BE-D1413DF2CF9D}"/>
              </a:ext>
            </a:extLst>
          </p:cNvPr>
          <p:cNvSpPr txBox="1"/>
          <p:nvPr/>
        </p:nvSpPr>
        <p:spPr>
          <a:xfrm>
            <a:off x="10753983" y="6029501"/>
            <a:ext cx="39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cā</a:t>
            </a:r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842C42-387C-4B4D-8772-AEB0A7DF5F0C}"/>
              </a:ext>
            </a:extLst>
          </p:cNvPr>
          <p:cNvSpPr txBox="1">
            <a:spLocks/>
          </p:cNvSpPr>
          <p:nvPr/>
        </p:nvSpPr>
        <p:spPr>
          <a:xfrm>
            <a:off x="8785464" y="3218781"/>
            <a:ext cx="1511619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化妆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94F084-D19B-B242-8342-E0C4FAB875CB}"/>
              </a:ext>
            </a:extLst>
          </p:cNvPr>
          <p:cNvSpPr txBox="1"/>
          <p:nvPr/>
        </p:nvSpPr>
        <p:spPr>
          <a:xfrm>
            <a:off x="3259979" y="1243583"/>
            <a:ext cx="35467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建議此處插入相關圖片，出一張圖片，請學生說一個詞。 根據圖片內容用這些生詞和學生做問答練習。
補充每個名詞對應的量詞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708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1" grpId="0"/>
      <p:bldP spid="12" grpId="0"/>
      <p:bldP spid="13" grpId="0"/>
      <p:bldP spid="8" grpId="0"/>
      <p:bldP spid="9" grpId="0"/>
      <p:bldP spid="14" grpId="0"/>
      <p:bldP spid="16" grpId="0"/>
      <p:bldP spid="17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7AAFA-92D6-CA41-A7B6-04697AE7C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191046"/>
            <a:ext cx="10515600" cy="4644725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arabicPeriod"/>
            </a:pPr>
            <a:r>
              <a:rPr lang="zh-CN" altLang="en-US" dirty="0"/>
              <a:t>在你認識的人中，誰非常喜歡化妝？
你喜歡化妝嗎？為什麼？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（如果喜歡，那你從什麼時候開始用化妝品？）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3.</a:t>
            </a:r>
            <a:r>
              <a:rPr lang="zh-CN" altLang="en-US" dirty="0"/>
              <a:t> 你喜歡什麼顏色的口紅？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4.</a:t>
            </a:r>
            <a:r>
              <a:rPr lang="zh-CN" altLang="en-US" dirty="0"/>
              <a:t> 你喜歡吃什麼零食？中國人呢？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1E7905-1E2D-A242-96E0-C3F89E34BD0D}"/>
              </a:ext>
            </a:extLst>
          </p:cNvPr>
          <p:cNvSpPr txBox="1"/>
          <p:nvPr/>
        </p:nvSpPr>
        <p:spPr>
          <a:xfrm>
            <a:off x="7596847" y="5282233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建議此處插入一些中國的零食的圖片。 老師也可以帶一些到課堂上分給學生嘗一嘗。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3614A47-04F6-A24B-A681-96B0CB37C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zh-CN" altLang="en-US" dirty="0"/>
              <a:t>商品：化妝品    口紅     零食    火箭    房子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234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D4712-C9DB-9C4F-AA3E-EE95C36DC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主播     粉絲     農民     果農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E1665D7-0A13-9742-A244-D0E69059A9A2}"/>
              </a:ext>
            </a:extLst>
          </p:cNvPr>
          <p:cNvSpPr txBox="1">
            <a:spLocks/>
          </p:cNvSpPr>
          <p:nvPr/>
        </p:nvSpPr>
        <p:spPr>
          <a:xfrm>
            <a:off x="5721246" y="3087051"/>
            <a:ext cx="2968181" cy="7547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一群粉絲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1586B1-F2BD-8440-9EBC-E976FDBD6FCB}"/>
              </a:ext>
            </a:extLst>
          </p:cNvPr>
          <p:cNvSpPr txBox="1"/>
          <p:nvPr/>
        </p:nvSpPr>
        <p:spPr>
          <a:xfrm>
            <a:off x="1731624" y="1679336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建議此處插入相關圖片，出一張圖片，請學生說一個詞。 根據圖片內容用這些生詞和學生做問答練習。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628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69A1D-0603-D940-B90F-56F7637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足不出戶     不為人知     偏遠     新興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3718-EEC1-F94F-8711-E8C65A392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106637"/>
            <a:ext cx="11488712" cy="4644725"/>
          </a:xfrm>
        </p:spPr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網上購物十分方便，</a:t>
            </a:r>
            <a:r>
              <a:rPr lang="en-US" altLang="zh-CN" dirty="0"/>
              <a:t>_____</a:t>
            </a:r>
            <a:r>
              <a:rPr lang="zh-CN" altLang="en-US" dirty="0">
                <a:highlight>
                  <a:srgbClr val="FFFF00"/>
                </a:highlight>
              </a:rPr>
              <a:t>就可以</a:t>
            </a:r>
            <a:r>
              <a:rPr lang="zh-CN" altLang="en-US" dirty="0"/>
              <a:t>買到你想要的東西。
直播賣貨讓很多</a:t>
            </a:r>
            <a:r>
              <a:rPr lang="en-US" altLang="zh-CN" dirty="0"/>
              <a:t>______</a:t>
            </a:r>
            <a:r>
              <a:rPr lang="zh-CN" altLang="en-US" dirty="0"/>
              <a:t>的小商家開始賺大錢。
很多</a:t>
            </a:r>
            <a:r>
              <a:rPr lang="en-US" altLang="zh-CN" dirty="0"/>
              <a:t>_____</a:t>
            </a:r>
            <a:r>
              <a:rPr lang="zh-CN" altLang="en-US" dirty="0">
                <a:highlight>
                  <a:srgbClr val="FFFF00"/>
                </a:highlight>
              </a:rPr>
              <a:t>地區</a:t>
            </a:r>
            <a:r>
              <a:rPr lang="zh-CN" altLang="en-US" dirty="0"/>
              <a:t>的果農開始直播展示他們的水果。
直播帶貨是一種</a:t>
            </a:r>
            <a:r>
              <a:rPr lang="en-US" altLang="zh-CN" dirty="0"/>
              <a:t>_____</a:t>
            </a:r>
            <a:r>
              <a:rPr lang="zh-CN" altLang="en-US" dirty="0"/>
              <a:t>的經濟形式。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46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E2C2-73DE-B843-B5F5-71C92A8B9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3059" y="2578813"/>
            <a:ext cx="7111038" cy="280386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生詞表二 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6257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00FF2-CB49-0448-8476-200A1BDEE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75" y="370624"/>
            <a:ext cx="3211357" cy="2812161"/>
          </a:xfrm>
        </p:spPr>
        <p:txBody>
          <a:bodyPr/>
          <a:lstStyle/>
          <a:p>
            <a:r>
              <a:rPr lang="zh-CN" altLang="en-US" dirty="0">
                <a:highlight>
                  <a:srgbClr val="FFFF00"/>
                </a:highlight>
              </a:rPr>
              <a:t>逛</a:t>
            </a:r>
            <a:r>
              <a:rPr lang="zh-CN" altLang="en-US" dirty="0"/>
              <a:t>街   
逛商場
在商場里</a:t>
            </a:r>
            <a:r>
              <a:rPr lang="zh-CN" altLang="en-US" dirty="0">
                <a:highlight>
                  <a:srgbClr val="FFFF00"/>
                </a:highlight>
              </a:rPr>
              <a:t>溜達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5012DE4-3918-474D-8BC1-AB617CB01EE4}"/>
              </a:ext>
            </a:extLst>
          </p:cNvPr>
          <p:cNvSpPr txBox="1">
            <a:spLocks/>
          </p:cNvSpPr>
          <p:nvPr/>
        </p:nvSpPr>
        <p:spPr>
          <a:xfrm>
            <a:off x="5117150" y="3898354"/>
            <a:ext cx="3211357" cy="2812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逛地攤   
在地攤上溜達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2CD79A5-97A1-C246-B48B-02F8C5393DA7}"/>
              </a:ext>
            </a:extLst>
          </p:cNvPr>
          <p:cNvSpPr txBox="1">
            <a:spLocks/>
          </p:cNvSpPr>
          <p:nvPr/>
        </p:nvSpPr>
        <p:spPr>
          <a:xfrm>
            <a:off x="8980643" y="4281367"/>
            <a:ext cx="3211357" cy="1080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逛購物網站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0C5177-9EC6-8C45-897C-1D9F8054B1C9}"/>
              </a:ext>
            </a:extLst>
          </p:cNvPr>
          <p:cNvSpPr txBox="1"/>
          <p:nvPr/>
        </p:nvSpPr>
        <p:spPr>
          <a:xfrm>
            <a:off x="647407" y="1422726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建議此處插入相關圖片，出一張圖片，請學生說一個詞。 根據圖片內容用這些生詞和學生做問答練習。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802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3A84C-46F5-394E-A629-FE068CE9D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地攤    逛</a:t>
            </a:r>
            <a:r>
              <a:rPr lang="en-US" altLang="zh-CN" dirty="0"/>
              <a:t>...   </a:t>
            </a:r>
            <a:r>
              <a:rPr lang="zh-CN" altLang="en-US" dirty="0"/>
              <a:t>  在</a:t>
            </a:r>
            <a:r>
              <a:rPr lang="en-US" altLang="zh-CN" dirty="0"/>
              <a:t>... </a:t>
            </a:r>
            <a:r>
              <a:rPr lang="zh-CN" altLang="en-US" dirty="0"/>
              <a:t>上</a:t>
            </a:r>
            <a:r>
              <a:rPr lang="en-US" altLang="zh-CN" dirty="0"/>
              <a:t>/</a:t>
            </a:r>
            <a:r>
              <a:rPr lang="zh-CN" altLang="en-US" dirty="0"/>
              <a:t>里溜達      去</a:t>
            </a:r>
            <a:r>
              <a:rPr lang="en-US" altLang="zh-CN" dirty="0"/>
              <a:t>... </a:t>
            </a:r>
            <a:r>
              <a:rPr lang="zh-CN" altLang="en-US" dirty="0"/>
              <a:t>溜達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9051C-44E4-EF4D-B447-8F31E1EB2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美國有地攤嗎？在哪兒？
如果沒有，為什麼沒有？
你喜歡逛什麼購物網站？
你喜歡逛什麼商店？
你不開心的時候，喜歡去哪裡溜達？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9E9E61-F99A-0640-A8FF-CCDF35DBB5F8}"/>
              </a:ext>
            </a:extLst>
          </p:cNvPr>
          <p:cNvSpPr txBox="1"/>
          <p:nvPr/>
        </p:nvSpPr>
        <p:spPr>
          <a:xfrm>
            <a:off x="7100458" y="1527229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建議此處插入地攤相關圖片。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20594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4C0F0-4F8D-B948-80D1-BDAE5C07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166984"/>
            <a:ext cx="11548445" cy="663341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網紅    推薦    跟風    爆款    網友    消費者    客戶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12AEB-BED4-7E49-85EA-EA4C5E1F4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22" y="899765"/>
            <a:ext cx="3342239" cy="294439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zh-CN" altLang="en-US" dirty="0">
                <a:solidFill>
                  <a:srgbClr val="7030A0"/>
                </a:solidFill>
              </a:rPr>
              <a:t>人？
東西？
動詞 </a:t>
            </a: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Verb</a:t>
            </a:r>
            <a:r>
              <a:rPr lang="en-US" altLang="zh-CN" dirty="0">
                <a:solidFill>
                  <a:srgbClr val="7030A0"/>
                </a:solidFill>
              </a:rPr>
              <a:t>)</a:t>
            </a:r>
            <a:r>
              <a:rPr lang="en-US" dirty="0">
                <a:solidFill>
                  <a:srgbClr val="7030A0"/>
                </a:solidFill>
              </a:rPr>
              <a:t> ？</a:t>
            </a:r>
            <a:endParaRPr lang="en-US" altLang="zh-CN" dirty="0">
              <a:solidFill>
                <a:srgbClr val="7030A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6C338B-9127-B640-ABBF-7DD4CC90A142}"/>
              </a:ext>
            </a:extLst>
          </p:cNvPr>
          <p:cNvSpPr txBox="1">
            <a:spLocks/>
          </p:cNvSpPr>
          <p:nvPr/>
        </p:nvSpPr>
        <p:spPr>
          <a:xfrm>
            <a:off x="3591626" y="885910"/>
            <a:ext cx="8497152" cy="6027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你有沒有喜歡的網紅？你為什麼喜歡</a:t>
            </a:r>
            <a:r>
              <a:rPr lang="en-US" altLang="zh-CN" dirty="0"/>
              <a:t>TA</a:t>
            </a:r>
            <a:r>
              <a:rPr lang="zh-CN" altLang="en-US" dirty="0"/>
              <a:t>？
如果你的朋友們都用這樣的書包，你會不會也</a:t>
            </a:r>
            <a:r>
              <a:rPr lang="zh-CN" altLang="en-US" dirty="0">
                <a:solidFill>
                  <a:srgbClr val="FF0000"/>
                </a:solidFill>
              </a:rPr>
              <a:t>跟風購買</a:t>
            </a:r>
            <a:r>
              <a:rPr lang="zh-CN" altLang="en-US" dirty="0"/>
              <a:t>這樣的書包？為什麼？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你曾經</a:t>
            </a:r>
            <a:r>
              <a:rPr lang="zh-CN" altLang="en-US" dirty="0">
                <a:solidFill>
                  <a:srgbClr val="FF0000"/>
                </a:solidFill>
              </a:rPr>
              <a:t>跟風做</a:t>
            </a:r>
            <a:r>
              <a:rPr lang="zh-CN" altLang="en-US" dirty="0"/>
              <a:t>過什麼嗎？</a:t>
            </a:r>
            <a:endParaRPr lang="en-US" altLang="zh-C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2970F-713C-6D4F-8A4E-76B8B6B79733}"/>
              </a:ext>
            </a:extLst>
          </p:cNvPr>
          <p:cNvSpPr txBox="1"/>
          <p:nvPr/>
        </p:nvSpPr>
        <p:spPr>
          <a:xfrm>
            <a:off x="8344864" y="3844162"/>
            <a:ext cx="2306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此處可以插入一張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Kanken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背包的圖片</a:t>
            </a:r>
            <a:endParaRPr lang="en-US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849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AA8F-B5A5-C24D-98C2-67A8DB679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728554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網紅   推薦   跟風   爆款   網友   消費者   客戶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2BA0B-59E9-4143-B035-910E2E5FC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8000" indent="-508000">
              <a:buFont typeface="+mj-lt"/>
              <a:buAutoNum type="arabicPeriod"/>
            </a:pPr>
            <a:r>
              <a:rPr lang="zh-CN" altLang="en-US" dirty="0"/>
              <a:t>為什麼網友常常</a:t>
            </a:r>
            <a:r>
              <a:rPr lang="zh-CN" altLang="en-US" dirty="0">
                <a:solidFill>
                  <a:srgbClr val="FF0000"/>
                </a:solidFill>
              </a:rPr>
              <a:t>跟風購買</a:t>
            </a:r>
            <a:r>
              <a:rPr lang="zh-CN" altLang="en-US" dirty="0"/>
              <a:t>網紅推薦的商品？
「爆款商品」是什麼意思？請用中文說。
你會不會</a:t>
            </a:r>
            <a:r>
              <a:rPr lang="zh-CN" altLang="en-US" dirty="0">
                <a:solidFill>
                  <a:srgbClr val="FF0000"/>
                </a:solidFill>
              </a:rPr>
              <a:t>跟風買</a:t>
            </a:r>
            <a:r>
              <a:rPr lang="zh-CN" altLang="en-US" dirty="0"/>
              <a:t>爆款商品？為什麼？
你覺得自己是一個理性的消費者嗎？為什麼？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20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687B-85E2-ED43-959A-FAA00BAC5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發達   更新    過時    時尚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F50C-E296-3C43-8D2E-03B57E86F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466" y="1004148"/>
            <a:ext cx="11233088" cy="5673742"/>
          </a:xfrm>
        </p:spPr>
        <p:txBody>
          <a:bodyPr/>
          <a:lstStyle/>
          <a:p>
            <a:pPr marL="393700" indent="-393700">
              <a:buFont typeface="+mj-lt"/>
              <a:buAutoNum type="arabicPeriod"/>
            </a:pPr>
            <a:r>
              <a:rPr lang="zh-CN" altLang="en-US" dirty="0"/>
              <a:t> 網路發達以後，人們足不出戶就可以做什麼？
 你會經常更新你的手機軟體嗎？為什麼？
 這兩年在中國，</a:t>
            </a:r>
            <a:r>
              <a:rPr lang="en-US" altLang="zh-CN" dirty="0"/>
              <a:t>...... </a:t>
            </a:r>
            <a:r>
              <a:rPr lang="zh-CN" altLang="en-US" dirty="0"/>
              <a:t>這樣的購物方式已經過時了，看網紅直播帶貨成了新時尚。 很多詞彙也跟著更新了，比如「爆款」、「口紅一哥」等等。                           </a:t>
            </a:r>
            <a:endParaRPr lang="en-US" altLang="zh-CN" dirty="0"/>
          </a:p>
          <a:p>
            <a:pPr marL="393700" indent="-393700">
              <a:buFont typeface="+mj-lt"/>
              <a:buAutoNum type="arabicPeriod"/>
            </a:pPr>
            <a:r>
              <a:rPr lang="zh-CN" altLang="en-US" dirty="0"/>
              <a:t> 請你猜猜「秒殺」是什麼意思。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CA2333-D889-EE4B-A868-9DC85CF51B82}"/>
              </a:ext>
            </a:extLst>
          </p:cNvPr>
          <p:cNvSpPr txBox="1"/>
          <p:nvPr/>
        </p:nvSpPr>
        <p:spPr>
          <a:xfrm>
            <a:off x="7432283" y="5975923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建議此處插入秒殺相關圖片。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976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E2C2-73DE-B843-B5F5-71C92A8B9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3059" y="2578813"/>
            <a:ext cx="7111038" cy="280386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生詞表一 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343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C545E-B9BE-3C4C-8F85-642172EAB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模仿   風格    時尚    過時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67149-E4CF-B54B-8C79-60C85C46D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920" y="1018001"/>
            <a:ext cx="7859673" cy="5630396"/>
          </a:xfrm>
        </p:spPr>
        <p:txBody>
          <a:bodyPr/>
          <a:lstStyle/>
          <a:p>
            <a:pPr marL="393700" indent="-393700">
              <a:buFont typeface="+mj-lt"/>
              <a:buAutoNum type="arabicPeriod"/>
            </a:pPr>
            <a:r>
              <a:rPr lang="zh-CN" altLang="en-US" dirty="0"/>
              <a:t>你覺得哪種穿衣風格比較時尚？哪種比較過時？為什麼？
你有沒有喜歡的偶像？他的穿衣風格是什麼樣的？他有什麼愛好？
你會模仿你的偶像的穿衣風格或者生活習慣嗎？為什麼？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1C8A9A-2F0C-1849-AC10-93EB766B2CA6}"/>
              </a:ext>
            </a:extLst>
          </p:cNvPr>
          <p:cNvSpPr txBox="1"/>
          <p:nvPr/>
        </p:nvSpPr>
        <p:spPr>
          <a:xfrm>
            <a:off x="4031668" y="3470565"/>
            <a:ext cx="6094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idol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2AB81B-09F8-D94E-9608-BEB089709D4F}"/>
              </a:ext>
            </a:extLst>
          </p:cNvPr>
          <p:cNvSpPr txBox="1"/>
          <p:nvPr/>
        </p:nvSpPr>
        <p:spPr>
          <a:xfrm>
            <a:off x="4031770" y="2658179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ǒu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C92716-C219-844D-89AE-6AA9F241374B}"/>
              </a:ext>
            </a:extLst>
          </p:cNvPr>
          <p:cNvSpPr txBox="1"/>
          <p:nvPr/>
        </p:nvSpPr>
        <p:spPr>
          <a:xfrm>
            <a:off x="8288317" y="1850650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此處插入不同著裝風格圖片。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655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F1A49-5A8F-6549-A098-282DF7E21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培養    固定    客戶    消費者    小眾    定位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6FEA895-A147-F44A-A120-937EF3273D2E}"/>
              </a:ext>
            </a:extLst>
          </p:cNvPr>
          <p:cNvSpPr txBox="1">
            <a:spLocks/>
          </p:cNvSpPr>
          <p:nvPr/>
        </p:nvSpPr>
        <p:spPr>
          <a:xfrm>
            <a:off x="323057" y="1092510"/>
            <a:ext cx="6909014" cy="4644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小眾是什麼意思？請用中文說。
你覺得右面兩種茶壺，那種比較小眾？那種比較大眾化？為什麼？
在美國，哪些汽車品牌比較大眾化？哪些比較小眾？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756BFE-0076-824B-8878-71332163160E}"/>
              </a:ext>
            </a:extLst>
          </p:cNvPr>
          <p:cNvSpPr txBox="1"/>
          <p:nvPr/>
        </p:nvSpPr>
        <p:spPr>
          <a:xfrm>
            <a:off x="4267200" y="1975417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hú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3A56D8-3F75-114C-AE5A-64C49819C2D9}"/>
              </a:ext>
            </a:extLst>
          </p:cNvPr>
          <p:cNvSpPr txBox="1"/>
          <p:nvPr/>
        </p:nvSpPr>
        <p:spPr>
          <a:xfrm>
            <a:off x="8761662" y="4425827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福特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2BEE3C-42CB-574F-837B-DDA9812530C7}"/>
              </a:ext>
            </a:extLst>
          </p:cNvPr>
          <p:cNvSpPr txBox="1"/>
          <p:nvPr/>
        </p:nvSpPr>
        <p:spPr>
          <a:xfrm>
            <a:off x="11181303" y="4383717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豐田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DB390D-E74A-D04B-9945-C003961BB36D}"/>
              </a:ext>
            </a:extLst>
          </p:cNvPr>
          <p:cNvSpPr txBox="1"/>
          <p:nvPr/>
        </p:nvSpPr>
        <p:spPr>
          <a:xfrm>
            <a:off x="8669993" y="565590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本田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221C2A-D779-3441-8567-A5ACFF77E860}"/>
              </a:ext>
            </a:extLst>
          </p:cNvPr>
          <p:cNvSpPr txBox="1"/>
          <p:nvPr/>
        </p:nvSpPr>
        <p:spPr>
          <a:xfrm>
            <a:off x="10739096" y="5934838"/>
            <a:ext cx="141577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捷恩斯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81C36CF-AE56-8745-8F48-DB822ADB12BD}"/>
              </a:ext>
            </a:extLst>
          </p:cNvPr>
          <p:cNvSpPr txBox="1"/>
          <p:nvPr/>
        </p:nvSpPr>
        <p:spPr>
          <a:xfrm>
            <a:off x="10804666" y="6412602"/>
            <a:ext cx="11769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jié</a:t>
            </a:r>
            <a:r>
              <a:rPr lang="zh-CN" altLang="en-US" sz="2200" dirty="0"/>
              <a:t>  </a:t>
            </a:r>
            <a:r>
              <a:rPr lang="en-US" altLang="zh-CN" sz="2200" dirty="0" err="1"/>
              <a:t>ēn</a:t>
            </a:r>
            <a:r>
              <a:rPr lang="zh-CN" altLang="en-US" sz="2200" dirty="0"/>
              <a:t>  </a:t>
            </a:r>
            <a:r>
              <a:rPr lang="en-US" altLang="zh-CN" sz="2200" dirty="0" err="1"/>
              <a:t>sī</a:t>
            </a:r>
            <a:endParaRPr lang="en-US" sz="2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BCB0FFF-F931-7544-A7B1-E4FB08A56F71}"/>
              </a:ext>
            </a:extLst>
          </p:cNvPr>
          <p:cNvSpPr txBox="1"/>
          <p:nvPr/>
        </p:nvSpPr>
        <p:spPr>
          <a:xfrm>
            <a:off x="5648718" y="608257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林肯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740438-5405-EE47-B982-66A9D265B3BA}"/>
              </a:ext>
            </a:extLst>
          </p:cNvPr>
          <p:cNvSpPr txBox="1"/>
          <p:nvPr/>
        </p:nvSpPr>
        <p:spPr>
          <a:xfrm>
            <a:off x="6121598" y="6542586"/>
            <a:ext cx="518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kěn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F2DC4A8-8327-6947-8851-9A6B1FEA0BF3}"/>
              </a:ext>
            </a:extLst>
          </p:cNvPr>
          <p:cNvSpPr txBox="1"/>
          <p:nvPr/>
        </p:nvSpPr>
        <p:spPr>
          <a:xfrm>
            <a:off x="11194762" y="4189957"/>
            <a:ext cx="595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fēng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6F409F-2DCD-A540-AF1F-E660623CA767}"/>
              </a:ext>
            </a:extLst>
          </p:cNvPr>
          <p:cNvSpPr txBox="1"/>
          <p:nvPr/>
        </p:nvSpPr>
        <p:spPr>
          <a:xfrm>
            <a:off x="8288317" y="1850650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此處插入不同茶壺及其價格的圖片。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66CD880-28D4-D447-85EE-774A91460D0B}"/>
              </a:ext>
            </a:extLst>
          </p:cNvPr>
          <p:cNvSpPr txBox="1"/>
          <p:nvPr/>
        </p:nvSpPr>
        <p:spPr>
          <a:xfrm>
            <a:off x="5986813" y="5206245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此處插入不同汽車品牌圖片。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887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18" grpId="0"/>
      <p:bldP spid="21" grpId="0" animBg="1"/>
      <p:bldP spid="22" grpId="0"/>
      <p:bldP spid="24" grpId="0"/>
      <p:bldP spid="25" grpId="0"/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652CA-D36E-7442-BE6B-DE2087B33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91" y="1087276"/>
            <a:ext cx="11596254" cy="5770724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arabicPeriod"/>
            </a:pPr>
            <a:r>
              <a:rPr lang="zh-CN" altLang="en-US" dirty="0"/>
              <a:t>如果你的工作是直播賣貨，你會賣什麼商品？小眾商品還是大眾商品？為什麼？
如果你的工作是直播賣貨，你覺得培養固定的客戶重不重要？為什麼？
這個商品的定位是什麼？是小眾商品還是大眾商品？
在大學期間，你應該努力</a:t>
            </a:r>
            <a:r>
              <a:rPr lang="zh-CN" altLang="en-US" dirty="0">
                <a:solidFill>
                  <a:srgbClr val="FF0000"/>
                </a:solidFill>
              </a:rPr>
              <a:t>培養</a:t>
            </a:r>
            <a:r>
              <a:rPr lang="zh-CN" altLang="en-US" dirty="0"/>
              <a:t>自己的什麼</a:t>
            </a:r>
            <a:r>
              <a:rPr lang="zh-CN" altLang="en-US" dirty="0">
                <a:solidFill>
                  <a:srgbClr val="FF0000"/>
                </a:solidFill>
              </a:rPr>
              <a:t>能力</a:t>
            </a:r>
            <a:r>
              <a:rPr lang="zh-CN" altLang="en-US" dirty="0"/>
              <a:t>？為什麼？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0B6B28-D6CE-6A46-ABE4-28121DE21FD5}"/>
              </a:ext>
            </a:extLst>
          </p:cNvPr>
          <p:cNvSpPr txBox="1"/>
          <p:nvPr/>
        </p:nvSpPr>
        <p:spPr>
          <a:xfrm>
            <a:off x="7627357" y="4072460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此處插入上一張小眾的茶壺設計的圖片。</a:t>
            </a:r>
            <a:endParaRPr lang="en-US" altLang="zh-CN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9CB7812-4B64-644A-924C-B3ACCE6A7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zh-CN" altLang="en-US" dirty="0"/>
              <a:t>培養    固定    客戶    消費者    小眾    定位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060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9EE40-F373-404B-98C8-E81E6077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輕鬆    厲害     親近     機會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CEF80-92A1-0146-AE0F-585E3E1CA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025266" cy="5452069"/>
          </a:xfrm>
        </p:spPr>
        <p:txBody>
          <a:bodyPr>
            <a:normAutofit/>
          </a:bodyPr>
          <a:lstStyle/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這個出國學習的</a:t>
            </a:r>
            <a:r>
              <a:rPr lang="en-US" altLang="zh-CN" dirty="0"/>
              <a:t>_____</a:t>
            </a:r>
            <a:r>
              <a:rPr lang="zh-CN" altLang="en-US" dirty="0"/>
              <a:t>非常好，你真的不能去嗎？
很多網紅自己也是消費者，所以她們跟消費者的關係比較</a:t>
            </a:r>
            <a:r>
              <a:rPr lang="en-US" altLang="zh-CN" dirty="0"/>
              <a:t>______</a:t>
            </a:r>
            <a:r>
              <a:rPr lang="zh-CN" altLang="en-US" dirty="0"/>
              <a:t>。
直播帶貨現在在中國特別</a:t>
            </a:r>
            <a:r>
              <a:rPr lang="en-US" altLang="zh-CN" dirty="0"/>
              <a:t>_____</a:t>
            </a:r>
            <a:r>
              <a:rPr lang="zh-CN" altLang="en-US" dirty="0"/>
              <a:t>，比較火的主播常常可以在幾分鐘內賣出幾十萬甚至幾百萬元的商品。
你做過什麼工作？哪個工作比較輕鬆？為什麼？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60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69617-AB8F-4149-AE0F-1E51CE09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商場     逛街     購物    網購     網購平臺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373E35-4F6D-B347-9337-B2C19656597B}"/>
              </a:ext>
            </a:extLst>
          </p:cNvPr>
          <p:cNvSpPr txBox="1"/>
          <p:nvPr/>
        </p:nvSpPr>
        <p:spPr>
          <a:xfrm>
            <a:off x="5278582" y="210589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建議此處插入相關圖片，出一張圖片，請學生說一個詞。 根據圖片內容用這些生詞和學生做問答練習。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887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69617-AB8F-4149-AE0F-1E51CE09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商場     逛街    購物    網購     網購平臺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17EC2-FA69-4D45-A333-8E0FB112D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943634" cy="5125265"/>
          </a:xfrm>
        </p:spPr>
        <p:txBody>
          <a:bodyPr>
            <a:normAutofit fontScale="92500"/>
          </a:bodyPr>
          <a:lstStyle/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你去哪兒逛街？為什麼？
你喜歡去哪家商場購物？為什麼？
你喜歡網購嗎？為什麼？
你的國家有什麼流行的網購平臺？你知道中國有哪些流行的網購平臺嗎？
網購和去商店購物各有什麼利弊？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CCA13A-CA77-9848-A3B6-8718FB106635}"/>
              </a:ext>
            </a:extLst>
          </p:cNvPr>
          <p:cNvSpPr txBox="1"/>
          <p:nvPr/>
        </p:nvSpPr>
        <p:spPr>
          <a:xfrm>
            <a:off x="6065940" y="6027875"/>
            <a:ext cx="133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pros</a:t>
            </a:r>
            <a:r>
              <a:rPr lang="zh-CN" altLang="en-US" dirty="0"/>
              <a:t> </a:t>
            </a:r>
            <a:r>
              <a:rPr lang="en-US" altLang="zh-CN" dirty="0"/>
              <a:t>&amp;</a:t>
            </a:r>
            <a:r>
              <a:rPr lang="zh-CN" altLang="en-US" dirty="0"/>
              <a:t> </a:t>
            </a:r>
            <a:r>
              <a:rPr lang="en-US" altLang="zh-CN" dirty="0"/>
              <a:t>cons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9A5BC7-148B-B348-83E6-06EF544BB33E}"/>
              </a:ext>
            </a:extLst>
          </p:cNvPr>
          <p:cNvSpPr txBox="1"/>
          <p:nvPr/>
        </p:nvSpPr>
        <p:spPr>
          <a:xfrm>
            <a:off x="4097766" y="6027875"/>
            <a:ext cx="135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respectively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B035A-C54B-894A-9592-2D3CB483250A}"/>
              </a:ext>
            </a:extLst>
          </p:cNvPr>
          <p:cNvSpPr txBox="1"/>
          <p:nvPr/>
        </p:nvSpPr>
        <p:spPr>
          <a:xfrm>
            <a:off x="6453902" y="5065819"/>
            <a:ext cx="455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bì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35B755-2621-E241-90D0-B0DCDDB58933}"/>
              </a:ext>
            </a:extLst>
          </p:cNvPr>
          <p:cNvSpPr txBox="1"/>
          <p:nvPr/>
        </p:nvSpPr>
        <p:spPr>
          <a:xfrm>
            <a:off x="7432283" y="3044279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建議此處插入流行購物平台的相關圖片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0200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ADD62-C180-7443-914B-D25D57F34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商場     店鋪     商品    商家    貨</a:t>
            </a:r>
            <a:r>
              <a:rPr lang="en-US" altLang="zh-CN" dirty="0"/>
              <a:t>(</a:t>
            </a:r>
            <a:r>
              <a:rPr lang="zh-CN" altLang="en-US" dirty="0"/>
              <a:t>物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0E5753-5415-534C-8E24-E940459F1732}"/>
              </a:ext>
            </a:extLst>
          </p:cNvPr>
          <p:cNvSpPr txBox="1"/>
          <p:nvPr/>
        </p:nvSpPr>
        <p:spPr>
          <a:xfrm>
            <a:off x="5278582" y="2105891"/>
            <a:ext cx="35467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建議此處插入相關圖片，出一張圖片，請學生說一個詞。 根據圖片內容用這些生詞和學生做問答練習。
注意幫學生通過圖片區分“商品”和“貨物”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0794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90094-8439-574A-BB1E-88715D25E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124385" cy="4644725"/>
          </a:xfrm>
        </p:spPr>
        <p:txBody>
          <a:bodyPr/>
          <a:lstStyle/>
          <a:p>
            <a:r>
              <a:rPr lang="zh-CN" altLang="en-US" dirty="0"/>
              <a:t>這家</a:t>
            </a:r>
            <a:r>
              <a:rPr lang="en-US" altLang="zh-CN" dirty="0"/>
              <a:t>____</a:t>
            </a:r>
            <a:r>
              <a:rPr lang="zh-CN" altLang="en-US" dirty="0"/>
              <a:t>很大，裡面有很多不同的</a:t>
            </a:r>
            <a:r>
              <a:rPr lang="en-US" altLang="zh-CN" dirty="0"/>
              <a:t>_____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每家店鋪</a:t>
            </a:r>
            <a:r>
              <a:rPr lang="zh-CN" altLang="en-US" dirty="0"/>
              <a:t>都有自己的特色</a:t>
            </a:r>
            <a:r>
              <a:rPr lang="en-US" altLang="zh-CN" dirty="0"/>
              <a:t>_____</a:t>
            </a:r>
            <a:r>
              <a:rPr lang="zh-CN" altLang="en-US" dirty="0"/>
              <a:t>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我不太喜歡這個商家的</a:t>
            </a:r>
            <a:r>
              <a:rPr lang="en-US" altLang="zh-CN" dirty="0"/>
              <a:t>____</a:t>
            </a:r>
            <a:r>
              <a:rPr lang="zh-CN" altLang="en-US" dirty="0"/>
              <a:t>，品質不太好。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8B71FC-073C-EE4C-B909-DD33A44F60EB}"/>
              </a:ext>
            </a:extLst>
          </p:cNvPr>
          <p:cNvSpPr txBox="1"/>
          <p:nvPr/>
        </p:nvSpPr>
        <p:spPr>
          <a:xfrm>
            <a:off x="6962503" y="4700752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zhì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EFDBAC-2AF8-9945-A1B0-1AC1F6EE9F8D}"/>
              </a:ext>
            </a:extLst>
          </p:cNvPr>
          <p:cNvSpPr txBox="1"/>
          <p:nvPr/>
        </p:nvSpPr>
        <p:spPr>
          <a:xfrm>
            <a:off x="7093132" y="5508961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quality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DAC5D7-3F6D-E948-AEDB-6C31BC949E0D}"/>
              </a:ext>
            </a:extLst>
          </p:cNvPr>
          <p:cNvSpPr txBox="1"/>
          <p:nvPr/>
        </p:nvSpPr>
        <p:spPr>
          <a:xfrm>
            <a:off x="7093132" y="2782669"/>
            <a:ext cx="4570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答案：商場、店鋪、商品
建議此處插入大商場中有多家店鋪的圖片。</a:t>
            </a:r>
            <a:endParaRPr lang="en-US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73D6F83-B5DB-C842-9CFF-84F6FE06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zh-CN" altLang="en-US" dirty="0"/>
              <a:t>商場     店鋪     商品    商家    貨</a:t>
            </a:r>
            <a:r>
              <a:rPr lang="en-US" altLang="zh-CN" dirty="0"/>
              <a:t>(</a:t>
            </a:r>
            <a:r>
              <a:rPr lang="zh-CN" altLang="en-US" dirty="0"/>
              <a:t>物</a:t>
            </a:r>
            <a:r>
              <a:rPr lang="en-US" altLang="zh-CN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2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6351E-3756-8A41-9235-C08B233D9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384565" cy="1446550"/>
          </a:xfrm>
        </p:spPr>
        <p:txBody>
          <a:bodyPr>
            <a:normAutofit/>
          </a:bodyPr>
          <a:lstStyle/>
          <a:p>
            <a:r>
              <a:rPr lang="zh-CN" altLang="en-US" dirty="0"/>
              <a:t>直播    直播間   主播    展示     商品    連結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6FD275-ECD8-EA4C-9AA1-7268C22F748B}"/>
              </a:ext>
            </a:extLst>
          </p:cNvPr>
          <p:cNvSpPr txBox="1"/>
          <p:nvPr/>
        </p:nvSpPr>
        <p:spPr>
          <a:xfrm>
            <a:off x="9725859" y="1975417"/>
            <a:ext cx="286488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latin typeface="Times" pitchFamily="2" charset="0"/>
                <a:ea typeface="KaiTi" panose="02010609060101010101" pitchFamily="49" charset="-122"/>
                <a:cs typeface="+mj-cs"/>
              </a:rPr>
              <a:t>直播帶貨   
</a:t>
            </a:r>
            <a:endParaRPr lang="en-US" altLang="zh-CN" sz="4400" dirty="0">
              <a:latin typeface="Times" pitchFamily="2" charset="0"/>
              <a:ea typeface="KaiTi" panose="02010609060101010101" pitchFamily="49" charset="-122"/>
              <a:cs typeface="+mj-cs"/>
            </a:endParaRPr>
          </a:p>
          <a:p>
            <a:r>
              <a:rPr lang="zh-CN" altLang="en-US" sz="4400" dirty="0">
                <a:latin typeface="Times" pitchFamily="2" charset="0"/>
                <a:ea typeface="KaiTi" panose="02010609060101010101" pitchFamily="49" charset="-122"/>
                <a:cs typeface="+mj-cs"/>
              </a:rPr>
              <a:t>直播賣貨</a:t>
            </a:r>
            <a:endParaRPr lang="en-US" sz="4400" dirty="0">
              <a:latin typeface="Times" pitchFamily="2" charset="0"/>
              <a:ea typeface="KaiTi" panose="02010609060101010101" pitchFamily="49" charset="-122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6DBCB4-92AB-354E-A9FA-C924D9D531C3}"/>
              </a:ext>
            </a:extLst>
          </p:cNvPr>
          <p:cNvSpPr txBox="1"/>
          <p:nvPr/>
        </p:nvSpPr>
        <p:spPr>
          <a:xfrm>
            <a:off x="5278582" y="210589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建議此處插入直播賣貨的</a:t>
            </a:r>
            <a:r>
              <a:rPr lang="en-US" altLang="zh-CN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分鐘以內的短視頻。
然後根據視頻內容用上列生詞和學生做問答練習。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590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FA25C-4410-3C46-8E63-DF2644AA6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381382"/>
            <a:ext cx="10515600" cy="882907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zh-CN" altLang="en-US" dirty="0"/>
              <a:t>主播    直播    直播間    直播平臺    直播帶貨</a:t>
            </a:r>
            <a:br>
              <a:rPr lang="zh-CN" altLang="en-US" dirty="0"/>
            </a:br>
            <a:r>
              <a:rPr lang="zh-CN" altLang="en-US" dirty="0"/>
              <a:t>展示   商品    粉絲   連結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66E90-1515-DB44-915F-13ADC563D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17" y="1867943"/>
            <a:ext cx="10973965" cy="4644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         隨著直播經濟的發展，直播平台越來越多，也有越來越多人開始</a:t>
            </a:r>
            <a:r>
              <a:rPr lang="en-US" altLang="zh-CN" dirty="0"/>
              <a:t>_______</a:t>
            </a:r>
            <a:r>
              <a:rPr lang="zh-CN" altLang="en-US" dirty="0"/>
              <a:t>。 他們在</a:t>
            </a:r>
            <a:r>
              <a:rPr lang="en-US" altLang="zh-CN" dirty="0"/>
              <a:t>____</a:t>
            </a:r>
            <a:r>
              <a:rPr lang="zh-CN" altLang="en-US" dirty="0"/>
              <a:t>里展示</a:t>
            </a:r>
            <a:r>
              <a:rPr lang="en-US" altLang="zh-CN" dirty="0"/>
              <a:t>____</a:t>
            </a:r>
            <a:r>
              <a:rPr lang="zh-CN" altLang="en-US" dirty="0"/>
              <a:t>。 粉絲們可以通過直播間里的</a:t>
            </a:r>
            <a:r>
              <a:rPr lang="en-US" altLang="zh-CN" dirty="0"/>
              <a:t>____</a:t>
            </a:r>
            <a:r>
              <a:rPr lang="zh-CN" altLang="en-US" dirty="0"/>
              <a:t>購買商品。 有一些</a:t>
            </a:r>
            <a:r>
              <a:rPr lang="en-US" altLang="zh-CN" dirty="0"/>
              <a:t>_____</a:t>
            </a:r>
            <a:r>
              <a:rPr lang="zh-CN" altLang="en-US" dirty="0"/>
              <a:t>比較火，他們被叫做「大主播」或者「一哥」、「一姐」，這些大主播都有幾十萬甚至上千萬</a:t>
            </a:r>
            <a:r>
              <a:rPr lang="en-US" altLang="zh-CN" dirty="0"/>
              <a:t>______</a:t>
            </a:r>
            <a:r>
              <a:rPr lang="zh-CN" altLang="en-US" dirty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30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C5DA1-5646-E04E-9A67-925204B20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消費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4C46E-016E-DA40-8500-FA0D4AA8F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375" y="1092510"/>
            <a:ext cx="2488760" cy="5561121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7030A0"/>
                </a:solidFill>
              </a:rPr>
              <a:t>消費者
消費習慣
消費能力
消費觀念
消費需求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9A0044E-9EC0-AF4C-8970-A44DBC5B9FC2}"/>
              </a:ext>
            </a:extLst>
          </p:cNvPr>
          <p:cNvSpPr txBox="1">
            <a:spLocks/>
          </p:cNvSpPr>
          <p:nvPr/>
        </p:nvSpPr>
        <p:spPr>
          <a:xfrm>
            <a:off x="2730135" y="648439"/>
            <a:ext cx="9390302" cy="62095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這件衣服太貴了，超出了我的</a:t>
            </a:r>
            <a:r>
              <a:rPr lang="en-US" altLang="zh-CN" dirty="0"/>
              <a:t>_____</a:t>
            </a:r>
            <a:r>
              <a:rPr lang="zh-CN" altLang="en-US" dirty="0"/>
              <a:t>。
我的</a:t>
            </a:r>
            <a:r>
              <a:rPr lang="en-US" altLang="zh-CN" dirty="0"/>
              <a:t>_____</a:t>
            </a:r>
            <a:r>
              <a:rPr lang="zh-CN" altLang="en-US" dirty="0"/>
              <a:t>是「只買最貴的」！
這個國家的人的</a:t>
            </a:r>
            <a:r>
              <a:rPr lang="en-US" altLang="zh-CN" dirty="0"/>
              <a:t>_____</a:t>
            </a:r>
            <a:r>
              <a:rPr lang="zh-CN" altLang="en-US" dirty="0"/>
              <a:t>是重視實用，反對奢華。
如果你想進入中國市場，你就要了解中國消費者的</a:t>
            </a:r>
            <a:r>
              <a:rPr lang="en-US" altLang="zh-CN" dirty="0"/>
              <a:t>______</a:t>
            </a:r>
            <a:r>
              <a:rPr lang="zh-CN" altLang="en-US" dirty="0"/>
              <a:t>。
我是一個理性的</a:t>
            </a:r>
            <a:r>
              <a:rPr lang="en-US" altLang="zh-CN" dirty="0"/>
              <a:t>_____</a:t>
            </a:r>
            <a:r>
              <a:rPr lang="zh-CN" altLang="en-US" dirty="0"/>
              <a:t>，我從來不跟風消費。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67B0CF-B4D2-F04E-BE16-0E386FE8E775}"/>
              </a:ext>
            </a:extLst>
          </p:cNvPr>
          <p:cNvSpPr txBox="1"/>
          <p:nvPr/>
        </p:nvSpPr>
        <p:spPr>
          <a:xfrm>
            <a:off x="8855096" y="3069343"/>
            <a:ext cx="121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practicality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3752E8-94DC-2D4A-8CCC-64A4193ABF8B}"/>
              </a:ext>
            </a:extLst>
          </p:cNvPr>
          <p:cNvSpPr txBox="1"/>
          <p:nvPr/>
        </p:nvSpPr>
        <p:spPr>
          <a:xfrm>
            <a:off x="11242236" y="3127225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luxury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9D0005-5479-E34E-828C-2DD003504FDB}"/>
              </a:ext>
            </a:extLst>
          </p:cNvPr>
          <p:cNvSpPr txBox="1"/>
          <p:nvPr/>
        </p:nvSpPr>
        <p:spPr>
          <a:xfrm>
            <a:off x="11242236" y="2297715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09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382</TotalTime>
  <Words>1557</Words>
  <Application>Microsoft Macintosh PowerPoint</Application>
  <PresentationFormat>Widescreen</PresentationFormat>
  <Paragraphs>104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第四課 直播經濟</vt:lpstr>
      <vt:lpstr>PowerPoint Presentation</vt:lpstr>
      <vt:lpstr>商場     逛街     購物    網購     網購平臺</vt:lpstr>
      <vt:lpstr>商場     逛街    購物    網購     網購平臺</vt:lpstr>
      <vt:lpstr>商場     店鋪     商品    商家    貨(物)</vt:lpstr>
      <vt:lpstr>商場     店鋪     商品    商家    貨(物)</vt:lpstr>
      <vt:lpstr>直播    直播間   主播    展示     商品    連結</vt:lpstr>
      <vt:lpstr>主播    直播    直播間    直播平臺    直播帶貨 展示   商品    粉絲   連結</vt:lpstr>
      <vt:lpstr>消費</vt:lpstr>
      <vt:lpstr>商品：化妝品    口紅     零食    火箭    房子</vt:lpstr>
      <vt:lpstr>商品：化妝品    口紅     零食    火箭    房子</vt:lpstr>
      <vt:lpstr>主播     粉絲     農民     果農</vt:lpstr>
      <vt:lpstr>足不出戶     不為人知     偏遠     新興</vt:lpstr>
      <vt:lpstr>PowerPoint Presentation</vt:lpstr>
      <vt:lpstr>PowerPoint Presentation</vt:lpstr>
      <vt:lpstr>地攤    逛...     在... 上/里溜達      去... 溜達</vt:lpstr>
      <vt:lpstr>網紅    推薦    跟風    爆款    網友    消費者    客戶</vt:lpstr>
      <vt:lpstr>網紅   推薦   跟風   爆款   網友   消費者   客戶</vt:lpstr>
      <vt:lpstr>發達   更新    過時    時尚</vt:lpstr>
      <vt:lpstr>模仿   風格    時尚    過時</vt:lpstr>
      <vt:lpstr>培養    固定    客戶    消費者    小眾    定位</vt:lpstr>
      <vt:lpstr>培養    固定    客戶    消費者    小眾    定位</vt:lpstr>
      <vt:lpstr>輕鬆    厲害     親近     機會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第五课 直播经济（简体）</dc:title>
  <dc:creator>Microsoft Office User</dc:creator>
  <cp:lastModifiedBy>Runqing Qi</cp:lastModifiedBy>
  <cp:revision>11</cp:revision>
  <dcterms:created xsi:type="dcterms:W3CDTF">2022-04-09T18:10:24Z</dcterms:created>
  <dcterms:modified xsi:type="dcterms:W3CDTF">2024-03-08T20:11:03Z</dcterms:modified>
</cp:coreProperties>
</file>