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5"/>
  </p:notesMasterIdLst>
  <p:sldIdLst>
    <p:sldId id="256" r:id="rId2"/>
    <p:sldId id="279" r:id="rId3"/>
    <p:sldId id="264" r:id="rId4"/>
    <p:sldId id="267" r:id="rId5"/>
    <p:sldId id="265" r:id="rId6"/>
    <p:sldId id="268" r:id="rId7"/>
    <p:sldId id="257" r:id="rId8"/>
    <p:sldId id="269" r:id="rId9"/>
    <p:sldId id="295" r:id="rId10"/>
    <p:sldId id="258" r:id="rId11"/>
    <p:sldId id="270" r:id="rId12"/>
    <p:sldId id="259" r:id="rId13"/>
    <p:sldId id="260" r:id="rId14"/>
    <p:sldId id="280" r:id="rId15"/>
    <p:sldId id="272" r:id="rId16"/>
    <p:sldId id="273" r:id="rId17"/>
    <p:sldId id="274" r:id="rId18"/>
    <p:sldId id="275" r:id="rId19"/>
    <p:sldId id="276" r:id="rId20"/>
    <p:sldId id="261" r:id="rId21"/>
    <p:sldId id="262" r:id="rId22"/>
    <p:sldId id="277" r:id="rId23"/>
    <p:sldId id="263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32"/>
  </p:normalViewPr>
  <p:slideViewPr>
    <p:cSldViewPr snapToGrid="0" snapToObjects="1">
      <p:cViewPr>
        <p:scale>
          <a:sx n="100" d="100"/>
          <a:sy n="100" d="100"/>
        </p:scale>
        <p:origin x="65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A8CE16-6332-D64A-B5D5-DBC2F668D86A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DCD88B-B812-B34D-BAF3-64986FFC0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094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DCD88B-B812-B34D-BAF3-64986FFC08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698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最后一张两个section</a:t>
            </a:r>
            <a:r>
              <a:rPr lang="zh-CN" altLang="en-US" dirty="0"/>
              <a:t> 都没讲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D9523-8D6D-2A4F-8DEA-410B0B5200C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20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11/11/23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D7E31-E2E7-444E-A4A2-9797EEC7C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0754" y="2219417"/>
            <a:ext cx="9144000" cy="974451"/>
          </a:xfrm>
        </p:spPr>
        <p:txBody>
          <a:bodyPr/>
          <a:lstStyle/>
          <a:p>
            <a:r>
              <a:rPr lang="en-US" dirty="0" err="1"/>
              <a:t>第四课</a:t>
            </a:r>
            <a:r>
              <a:rPr lang="zh-CN" altLang="en-US" dirty="0"/>
              <a:t>   直播经济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961E6F-AE7B-C04A-AC28-C80D854C60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8505" y="3432481"/>
            <a:ext cx="9144000" cy="1093573"/>
          </a:xfrm>
        </p:spPr>
        <p:txBody>
          <a:bodyPr/>
          <a:lstStyle/>
          <a:p>
            <a:r>
              <a:rPr lang="en-US" dirty="0" err="1"/>
              <a:t>生词练习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59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1B46C-501E-7D42-9B4D-8AFBCDBB1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商品</a:t>
            </a:r>
            <a:r>
              <a:rPr lang="zh-CN" altLang="en-US" dirty="0"/>
              <a:t>：化妆品    口红    零食    火箭    房子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F7651-7AD0-FA40-B16D-0676AB193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147" y="3176172"/>
            <a:ext cx="2687227" cy="96812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袋</a:t>
            </a:r>
            <a:r>
              <a:rPr lang="zh-CN" altLang="en-US" dirty="0"/>
              <a:t>   盒   些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71817E9-F680-6642-9F18-C124E14C40BB}"/>
              </a:ext>
            </a:extLst>
          </p:cNvPr>
          <p:cNvSpPr txBox="1">
            <a:spLocks/>
          </p:cNvSpPr>
          <p:nvPr/>
        </p:nvSpPr>
        <p:spPr>
          <a:xfrm>
            <a:off x="6009340" y="3176172"/>
            <a:ext cx="1179137" cy="968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/>
              <a:t>些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A7BD16A-AEBC-3E48-B609-A1A466BD3B28}"/>
              </a:ext>
            </a:extLst>
          </p:cNvPr>
          <p:cNvSpPr txBox="1">
            <a:spLocks/>
          </p:cNvSpPr>
          <p:nvPr/>
        </p:nvSpPr>
        <p:spPr>
          <a:xfrm>
            <a:off x="11245969" y="3478166"/>
            <a:ext cx="1179137" cy="968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/>
              <a:t>支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38780F5-69F2-9C41-BAC6-52E43E1CF31A}"/>
              </a:ext>
            </a:extLst>
          </p:cNvPr>
          <p:cNvSpPr txBox="1">
            <a:spLocks/>
          </p:cNvSpPr>
          <p:nvPr/>
        </p:nvSpPr>
        <p:spPr>
          <a:xfrm>
            <a:off x="2367272" y="5015058"/>
            <a:ext cx="1179137" cy="968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/>
              <a:t>枚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FD7C81B-DC04-B448-A3A3-C08696983C4B}"/>
              </a:ext>
            </a:extLst>
          </p:cNvPr>
          <p:cNvSpPr txBox="1">
            <a:spLocks/>
          </p:cNvSpPr>
          <p:nvPr/>
        </p:nvSpPr>
        <p:spPr>
          <a:xfrm>
            <a:off x="7188477" y="4732125"/>
            <a:ext cx="1179137" cy="968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/>
              <a:t>栋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5518BD-15F4-6B4E-AF88-0469350995E3}"/>
              </a:ext>
            </a:extLst>
          </p:cNvPr>
          <p:cNvSpPr txBox="1"/>
          <p:nvPr/>
        </p:nvSpPr>
        <p:spPr>
          <a:xfrm>
            <a:off x="2444094" y="5798518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méi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BC914F3-4844-9644-82E0-FE282203BA10}"/>
              </a:ext>
            </a:extLst>
          </p:cNvPr>
          <p:cNvSpPr txBox="1"/>
          <p:nvPr/>
        </p:nvSpPr>
        <p:spPr>
          <a:xfrm>
            <a:off x="7183560" y="5552887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dòng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3CB0D1-207B-DA42-AC04-D0ECBD85AF89}"/>
              </a:ext>
            </a:extLst>
          </p:cNvPr>
          <p:cNvSpPr txBox="1"/>
          <p:nvPr/>
        </p:nvSpPr>
        <p:spPr>
          <a:xfrm>
            <a:off x="10647106" y="5043335"/>
            <a:ext cx="141577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涂口红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擦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D2B9CC8-A27D-4C4D-A174-F0A742FC5DAA}"/>
              </a:ext>
            </a:extLst>
          </p:cNvPr>
          <p:cNvSpPr txBox="1"/>
          <p:nvPr/>
        </p:nvSpPr>
        <p:spPr>
          <a:xfrm>
            <a:off x="10733813" y="4815644"/>
            <a:ext cx="383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tú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9E30D91-7642-234B-96BE-D1413DF2CF9D}"/>
              </a:ext>
            </a:extLst>
          </p:cNvPr>
          <p:cNvSpPr txBox="1"/>
          <p:nvPr/>
        </p:nvSpPr>
        <p:spPr>
          <a:xfrm>
            <a:off x="10753983" y="6029501"/>
            <a:ext cx="391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cā</a:t>
            </a:r>
            <a:endParaRPr lang="en-US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A842C42-387C-4B4D-8772-AEB0A7DF5F0C}"/>
              </a:ext>
            </a:extLst>
          </p:cNvPr>
          <p:cNvSpPr txBox="1">
            <a:spLocks/>
          </p:cNvSpPr>
          <p:nvPr/>
        </p:nvSpPr>
        <p:spPr>
          <a:xfrm>
            <a:off x="8785464" y="3218781"/>
            <a:ext cx="1511619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/>
              <a:t>化妆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E94F084-D19B-B242-8342-E0C4FAB875CB}"/>
              </a:ext>
            </a:extLst>
          </p:cNvPr>
          <p:cNvSpPr txBox="1"/>
          <p:nvPr/>
        </p:nvSpPr>
        <p:spPr>
          <a:xfrm>
            <a:off x="3259979" y="1243583"/>
            <a:ext cx="354676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，出一张图片，请学生说一个词。根据图片内容用这些生词和学生做问答练习。</a:t>
            </a:r>
            <a:endParaRPr lang="en-US" altLang="zh-CN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补充每个名词对应的量词</a:t>
            </a:r>
            <a:endParaRPr lang="en-US" altLang="zh-CN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7085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  <p:bldP spid="11" grpId="0"/>
      <p:bldP spid="12" grpId="0"/>
      <p:bldP spid="13" grpId="0"/>
      <p:bldP spid="8" grpId="0"/>
      <p:bldP spid="9" grpId="0"/>
      <p:bldP spid="14" grpId="0"/>
      <p:bldP spid="16" grpId="0"/>
      <p:bldP spid="17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E8044-6227-5348-9C2C-92E805098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商品</a:t>
            </a:r>
            <a:r>
              <a:rPr lang="zh-CN" altLang="en-US" dirty="0"/>
              <a:t>：化妆品    口红    零食    火箭    房子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7AAFA-92D6-CA41-A7B6-04697AE7C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191046"/>
            <a:ext cx="10515600" cy="4644725"/>
          </a:xfrm>
        </p:spPr>
        <p:txBody>
          <a:bodyPr>
            <a:normAutofit/>
          </a:bodyPr>
          <a:lstStyle/>
          <a:p>
            <a:r>
              <a:rPr lang="en-US" dirty="0" err="1"/>
              <a:t>在你认识的人中</a:t>
            </a:r>
            <a:r>
              <a:rPr lang="zh-CN" altLang="en-US" dirty="0"/>
              <a:t>，谁非常</a:t>
            </a:r>
            <a:r>
              <a:rPr lang="en-US" dirty="0" err="1"/>
              <a:t>喜欢化妆</a:t>
            </a:r>
            <a:r>
              <a:rPr lang="zh-CN" altLang="en-US" dirty="0"/>
              <a:t>？</a:t>
            </a:r>
            <a:endParaRPr lang="en-US" altLang="zh-CN" dirty="0"/>
          </a:p>
          <a:p>
            <a:r>
              <a:rPr lang="en-US" dirty="0" err="1"/>
              <a:t>你喜欢化妆吗</a:t>
            </a:r>
            <a:r>
              <a:rPr lang="zh-CN" altLang="en-US" dirty="0"/>
              <a:t>？为什么？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(</a:t>
            </a:r>
            <a:r>
              <a:rPr lang="zh-CN" altLang="en-US" dirty="0"/>
              <a:t>如果喜欢，那</a:t>
            </a:r>
            <a:r>
              <a:rPr lang="en-US" dirty="0" err="1"/>
              <a:t>你从什么时候开始用化妆品</a:t>
            </a:r>
            <a:r>
              <a:rPr lang="zh-CN" altLang="en-US" dirty="0"/>
              <a:t>？</a:t>
            </a:r>
            <a:r>
              <a:rPr lang="en-US" altLang="zh-CN" dirty="0"/>
              <a:t>)</a:t>
            </a:r>
          </a:p>
          <a:p>
            <a:r>
              <a:rPr lang="zh-CN" altLang="en-US" dirty="0"/>
              <a:t>你喜欢什么颜色的口红？</a:t>
            </a:r>
            <a:endParaRPr lang="en-US" altLang="zh-CN" dirty="0"/>
          </a:p>
          <a:p>
            <a:r>
              <a:rPr lang="zh-CN" altLang="en-US" dirty="0"/>
              <a:t>你喜欢吃什么零食？中国人呢？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1E7905-1E2D-A242-96E0-C3F89E34BD0D}"/>
              </a:ext>
            </a:extLst>
          </p:cNvPr>
          <p:cNvSpPr txBox="1"/>
          <p:nvPr/>
        </p:nvSpPr>
        <p:spPr>
          <a:xfrm>
            <a:off x="7596847" y="5282233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建议此处插入一些中国的零食的图片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。老师也可以带一些到课堂上分给学生尝一尝。</a:t>
            </a:r>
            <a:endParaRPr lang="en-US" altLang="zh-CN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50234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D4712-C9DB-9C4F-AA3E-EE95C36DC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主播</a:t>
            </a:r>
            <a:r>
              <a:rPr lang="zh-CN" altLang="en-US" dirty="0"/>
              <a:t>       粉丝          农民      果农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E1665D7-0A13-9742-A244-D0E69059A9A2}"/>
              </a:ext>
            </a:extLst>
          </p:cNvPr>
          <p:cNvSpPr txBox="1">
            <a:spLocks/>
          </p:cNvSpPr>
          <p:nvPr/>
        </p:nvSpPr>
        <p:spPr>
          <a:xfrm>
            <a:off x="5721246" y="3087051"/>
            <a:ext cx="2968181" cy="7547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>
                <a:highlight>
                  <a:srgbClr val="FFFF00"/>
                </a:highlight>
              </a:rPr>
              <a:t>一群粉丝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1586B1-F2BD-8440-9EBC-E976FDBD6FCB}"/>
              </a:ext>
            </a:extLst>
          </p:cNvPr>
          <p:cNvSpPr txBox="1"/>
          <p:nvPr/>
        </p:nvSpPr>
        <p:spPr>
          <a:xfrm>
            <a:off x="1731624" y="1679336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，出一张图片，请学生说一个词。根据图片内容用这些生词和学生做问答练习。</a:t>
            </a:r>
            <a:endParaRPr lang="en-US" altLang="zh-CN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8628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69A1D-0603-D940-B90F-56F7637B4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足不出户</a:t>
            </a:r>
            <a:r>
              <a:rPr lang="zh-CN" altLang="en-US" dirty="0"/>
              <a:t>     不为人知      偏远       新兴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83718-EEC1-F94F-8711-E8C65A392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106637"/>
            <a:ext cx="11488712" cy="4644725"/>
          </a:xfrm>
        </p:spPr>
        <p:txBody>
          <a:bodyPr/>
          <a:lstStyle/>
          <a:p>
            <a:r>
              <a:rPr lang="en-US" dirty="0" err="1"/>
              <a:t>网上购物十分方便</a:t>
            </a:r>
            <a:r>
              <a:rPr lang="zh-CN" altLang="en-US" dirty="0"/>
              <a:t>，</a:t>
            </a:r>
            <a:r>
              <a:rPr lang="en-US" altLang="zh-CN" dirty="0"/>
              <a:t>_____</a:t>
            </a:r>
            <a:r>
              <a:rPr lang="zh-CN" altLang="en-US" dirty="0">
                <a:highlight>
                  <a:srgbClr val="FFFF00"/>
                </a:highlight>
              </a:rPr>
              <a:t>就可以</a:t>
            </a:r>
            <a:r>
              <a:rPr lang="zh-CN" altLang="en-US" dirty="0"/>
              <a:t>买到你想要的东西。</a:t>
            </a:r>
            <a:endParaRPr lang="en-US" altLang="zh-CN" dirty="0"/>
          </a:p>
          <a:p>
            <a:r>
              <a:rPr lang="zh-CN" altLang="en-US" dirty="0"/>
              <a:t>直播卖货让很多</a:t>
            </a:r>
            <a:r>
              <a:rPr lang="en-US" altLang="zh-CN" dirty="0"/>
              <a:t>______</a:t>
            </a:r>
            <a:r>
              <a:rPr lang="zh-CN" altLang="en-US" dirty="0"/>
              <a:t>的小商家开始赚大钱。</a:t>
            </a:r>
            <a:endParaRPr lang="en-US" altLang="zh-CN" dirty="0"/>
          </a:p>
          <a:p>
            <a:r>
              <a:rPr lang="zh-CN" altLang="en-US" dirty="0"/>
              <a:t>很多</a:t>
            </a:r>
            <a:r>
              <a:rPr lang="en-US" altLang="zh-CN" dirty="0"/>
              <a:t>_____</a:t>
            </a:r>
            <a:r>
              <a:rPr lang="zh-CN" altLang="en-US" dirty="0">
                <a:highlight>
                  <a:srgbClr val="FFFF00"/>
                </a:highlight>
              </a:rPr>
              <a:t>地区</a:t>
            </a:r>
            <a:r>
              <a:rPr lang="zh-CN" altLang="en-US" dirty="0"/>
              <a:t>的果农开始直播展示他们的水果。</a:t>
            </a:r>
            <a:endParaRPr lang="en-US" altLang="zh-CN" dirty="0"/>
          </a:p>
          <a:p>
            <a:r>
              <a:rPr lang="zh-CN" altLang="en-US" dirty="0"/>
              <a:t>直播带货是一种</a:t>
            </a:r>
            <a:r>
              <a:rPr lang="en-US" altLang="zh-CN" dirty="0"/>
              <a:t>_____</a:t>
            </a:r>
            <a:r>
              <a:rPr lang="zh-CN" altLang="en-US" dirty="0"/>
              <a:t>的经济形式。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46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9E2C2-73DE-B843-B5F5-71C92A8B9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3059" y="2578813"/>
            <a:ext cx="7111038" cy="280386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生词表二</a:t>
            </a:r>
            <a:r>
              <a:rPr lang="zh-CN" altLang="en-US" dirty="0"/>
              <a:t> 生词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6257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00FF2-CB49-0448-8476-200A1BDEE5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8075" y="370624"/>
            <a:ext cx="3211357" cy="2812161"/>
          </a:xfrm>
        </p:spPr>
        <p:txBody>
          <a:bodyPr/>
          <a:lstStyle/>
          <a:p>
            <a:r>
              <a:rPr lang="en-US" dirty="0" err="1">
                <a:highlight>
                  <a:srgbClr val="FFFF00"/>
                </a:highlight>
              </a:rPr>
              <a:t>逛</a:t>
            </a:r>
            <a:r>
              <a:rPr lang="en-US" dirty="0" err="1"/>
              <a:t>街</a:t>
            </a:r>
            <a:r>
              <a:rPr lang="zh-CN" altLang="en-US" dirty="0"/>
              <a:t>   </a:t>
            </a:r>
            <a:endParaRPr lang="en-US" altLang="zh-CN" dirty="0"/>
          </a:p>
          <a:p>
            <a:r>
              <a:rPr lang="en-US" dirty="0" err="1"/>
              <a:t>逛商场</a:t>
            </a:r>
            <a:endParaRPr lang="en-US" dirty="0"/>
          </a:p>
          <a:p>
            <a:r>
              <a:rPr lang="zh-CN" altLang="en-US" dirty="0"/>
              <a:t>在商场里</a:t>
            </a:r>
            <a:r>
              <a:rPr lang="zh-CN" altLang="en-US" dirty="0">
                <a:highlight>
                  <a:srgbClr val="FFFF00"/>
                </a:highlight>
              </a:rPr>
              <a:t>溜达</a:t>
            </a:r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5012DE4-3918-474D-8BC1-AB617CB01EE4}"/>
              </a:ext>
            </a:extLst>
          </p:cNvPr>
          <p:cNvSpPr txBox="1">
            <a:spLocks/>
          </p:cNvSpPr>
          <p:nvPr/>
        </p:nvSpPr>
        <p:spPr>
          <a:xfrm>
            <a:off x="5117150" y="3898354"/>
            <a:ext cx="3211357" cy="2812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逛地摊</a:t>
            </a:r>
            <a:r>
              <a:rPr lang="zh-CN" altLang="en-US" dirty="0"/>
              <a:t>   </a:t>
            </a:r>
            <a:endParaRPr lang="en-US" altLang="zh-CN" dirty="0"/>
          </a:p>
          <a:p>
            <a:r>
              <a:rPr lang="en-US" dirty="0" err="1"/>
              <a:t>在地摊上溜达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2CD79A5-97A1-C246-B48B-02F8C5393DA7}"/>
              </a:ext>
            </a:extLst>
          </p:cNvPr>
          <p:cNvSpPr txBox="1">
            <a:spLocks/>
          </p:cNvSpPr>
          <p:nvPr/>
        </p:nvSpPr>
        <p:spPr>
          <a:xfrm>
            <a:off x="8980643" y="4281367"/>
            <a:ext cx="3211357" cy="1080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逛购物网站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0C5177-9EC6-8C45-897C-1D9F8054B1C9}"/>
              </a:ext>
            </a:extLst>
          </p:cNvPr>
          <p:cNvSpPr txBox="1"/>
          <p:nvPr/>
        </p:nvSpPr>
        <p:spPr>
          <a:xfrm>
            <a:off x="647407" y="1422726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，出一张图片，请学生说一个词。根据图片内容用这些生词和学生做问答练习。</a:t>
            </a:r>
            <a:endParaRPr lang="en-US" altLang="zh-CN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3802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3A84C-46F5-394E-A629-FE068CE9D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地摊</a:t>
            </a:r>
            <a:r>
              <a:rPr lang="zh-CN" altLang="en-US" dirty="0"/>
              <a:t>   逛</a:t>
            </a:r>
            <a:r>
              <a:rPr lang="en-US" altLang="zh-CN" dirty="0"/>
              <a:t>…</a:t>
            </a:r>
            <a:r>
              <a:rPr lang="zh-CN" altLang="en-US" dirty="0"/>
              <a:t>   在</a:t>
            </a:r>
            <a:r>
              <a:rPr lang="en-US" altLang="zh-CN" dirty="0"/>
              <a:t>…</a:t>
            </a:r>
            <a:r>
              <a:rPr lang="zh-CN" altLang="en-US" dirty="0"/>
              <a:t>上</a:t>
            </a:r>
            <a:r>
              <a:rPr lang="en-US" altLang="zh-CN" dirty="0"/>
              <a:t>/</a:t>
            </a:r>
            <a:r>
              <a:rPr lang="zh-CN" altLang="en-US" dirty="0"/>
              <a:t>里溜达   去</a:t>
            </a:r>
            <a:r>
              <a:rPr lang="en-US" altLang="zh-CN" dirty="0"/>
              <a:t>…</a:t>
            </a:r>
            <a:r>
              <a:rPr lang="zh-CN" altLang="en-US" dirty="0"/>
              <a:t>溜达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9051C-44E4-EF4D-B447-8F31E1EB2B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美国有地摊吗</a:t>
            </a:r>
            <a:r>
              <a:rPr lang="zh-CN" altLang="en-US" dirty="0"/>
              <a:t>？在哪儿？</a:t>
            </a:r>
            <a:endParaRPr lang="en-US" altLang="zh-CN" dirty="0"/>
          </a:p>
          <a:p>
            <a:r>
              <a:rPr lang="zh-CN" altLang="en-US" dirty="0"/>
              <a:t>如果没有，为什么没有？</a:t>
            </a:r>
            <a:endParaRPr lang="en-US" altLang="zh-CN" dirty="0"/>
          </a:p>
          <a:p>
            <a:r>
              <a:rPr lang="zh-CN" altLang="en-US" dirty="0"/>
              <a:t>你喜欢逛什么购物网站？</a:t>
            </a:r>
            <a:endParaRPr lang="en-US" altLang="zh-CN" dirty="0"/>
          </a:p>
          <a:p>
            <a:r>
              <a:rPr lang="zh-CN" altLang="en-US" dirty="0"/>
              <a:t>你喜欢逛什么商店</a:t>
            </a:r>
            <a:r>
              <a:rPr lang="en-US" altLang="zh-CN" dirty="0"/>
              <a:t>?</a:t>
            </a:r>
          </a:p>
          <a:p>
            <a:r>
              <a:rPr lang="zh-CN" altLang="en-US" dirty="0"/>
              <a:t>你不开心的时候，喜欢去哪里溜达？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9E9E61-F99A-0640-A8FF-CCDF35DBB5F8}"/>
              </a:ext>
            </a:extLst>
          </p:cNvPr>
          <p:cNvSpPr txBox="1"/>
          <p:nvPr/>
        </p:nvSpPr>
        <p:spPr>
          <a:xfrm>
            <a:off x="7100458" y="1527229"/>
            <a:ext cx="3546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建议此处插入地摊相关图片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altLang="zh-CN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205944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4C0F0-4F8D-B948-80D1-BDAE5C079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166984"/>
            <a:ext cx="11548445" cy="663341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网红</a:t>
            </a:r>
            <a:r>
              <a:rPr lang="zh-CN" altLang="en-US" dirty="0"/>
              <a:t>    推荐    跟风    爆款    网友   消费者   客户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12AEB-BED4-7E49-85EA-EA4C5E1F4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22" y="899765"/>
            <a:ext cx="3342239" cy="294439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 err="1">
                <a:solidFill>
                  <a:srgbClr val="7030A0"/>
                </a:solidFill>
              </a:rPr>
              <a:t>人</a:t>
            </a:r>
            <a:r>
              <a:rPr lang="zh-CN" altLang="en-US" dirty="0">
                <a:solidFill>
                  <a:srgbClr val="7030A0"/>
                </a:solidFill>
              </a:rPr>
              <a:t>？</a:t>
            </a:r>
            <a:endParaRPr lang="en-US" altLang="zh-CN" dirty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</a:pPr>
            <a:r>
              <a:rPr lang="zh-CN" altLang="en-US" dirty="0">
                <a:solidFill>
                  <a:srgbClr val="7030A0"/>
                </a:solidFill>
              </a:rPr>
              <a:t>东西？</a:t>
            </a:r>
            <a:endParaRPr lang="en-US" altLang="zh-CN" dirty="0">
              <a:solidFill>
                <a:srgbClr val="7030A0"/>
              </a:solidFill>
            </a:endParaRPr>
          </a:p>
          <a:p>
            <a:pPr>
              <a:lnSpc>
                <a:spcPct val="100000"/>
              </a:lnSpc>
            </a:pPr>
            <a:r>
              <a:rPr lang="zh-CN" altLang="en-US" dirty="0">
                <a:solidFill>
                  <a:srgbClr val="7030A0"/>
                </a:solidFill>
              </a:rPr>
              <a:t>动词 </a:t>
            </a:r>
            <a:r>
              <a:rPr lang="en-US" altLang="zh-CN" dirty="0">
                <a:solidFill>
                  <a:srgbClr val="7030A0"/>
                </a:solidFill>
              </a:rPr>
              <a:t>(Verb)</a:t>
            </a:r>
            <a:r>
              <a:rPr lang="zh-CN" altLang="en-US" dirty="0">
                <a:solidFill>
                  <a:srgbClr val="7030A0"/>
                </a:solidFill>
              </a:rPr>
              <a:t> ？</a:t>
            </a:r>
            <a:endParaRPr lang="en-US" altLang="zh-CN" dirty="0">
              <a:solidFill>
                <a:srgbClr val="7030A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6C338B-9127-B640-ABBF-7DD4CC90A142}"/>
              </a:ext>
            </a:extLst>
          </p:cNvPr>
          <p:cNvSpPr txBox="1">
            <a:spLocks/>
          </p:cNvSpPr>
          <p:nvPr/>
        </p:nvSpPr>
        <p:spPr>
          <a:xfrm>
            <a:off x="3591626" y="885910"/>
            <a:ext cx="8497152" cy="6027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你有没有喜欢的网红？你为什么喜欢</a:t>
            </a:r>
            <a:r>
              <a:rPr lang="en-US" altLang="zh-CN" dirty="0"/>
              <a:t>TA?</a:t>
            </a:r>
          </a:p>
          <a:p>
            <a:r>
              <a:rPr lang="zh-CN" altLang="en-US" dirty="0"/>
              <a:t>如果你的朋友们都用这样的书包，</a:t>
            </a: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你会不会也</a:t>
            </a:r>
            <a:r>
              <a:rPr lang="zh-CN" altLang="en-US" dirty="0">
                <a:solidFill>
                  <a:srgbClr val="FF0000"/>
                </a:solidFill>
              </a:rPr>
              <a:t>跟风购买</a:t>
            </a:r>
            <a:r>
              <a:rPr lang="zh-CN" altLang="en-US" dirty="0"/>
              <a:t>这样的书包？为什么？</a:t>
            </a:r>
            <a:endParaRPr lang="en-US" altLang="zh-CN" dirty="0"/>
          </a:p>
          <a:p>
            <a:r>
              <a:rPr lang="zh-CN" altLang="en-US" dirty="0"/>
              <a:t>你曾经</a:t>
            </a:r>
            <a:r>
              <a:rPr lang="zh-CN" altLang="en-US" dirty="0">
                <a:solidFill>
                  <a:srgbClr val="FF0000"/>
                </a:solidFill>
              </a:rPr>
              <a:t>跟风做</a:t>
            </a:r>
            <a:r>
              <a:rPr lang="zh-CN" altLang="en-US" dirty="0"/>
              <a:t>过什么吗？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22970F-713C-6D4F-8A4E-76B8B6B79733}"/>
              </a:ext>
            </a:extLst>
          </p:cNvPr>
          <p:cNvSpPr txBox="1"/>
          <p:nvPr/>
        </p:nvSpPr>
        <p:spPr>
          <a:xfrm>
            <a:off x="9885797" y="2782669"/>
            <a:ext cx="23062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此处可以插入一张Kanken背包的图片</a:t>
            </a:r>
            <a:endParaRPr lang="en-US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9849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AAA8F-B5A5-C24D-98C2-67A8DB679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728554" cy="882907"/>
          </a:xfrm>
        </p:spPr>
        <p:txBody>
          <a:bodyPr>
            <a:normAutofit/>
          </a:bodyPr>
          <a:lstStyle/>
          <a:p>
            <a:r>
              <a:rPr lang="en-US" dirty="0" err="1"/>
              <a:t>网红</a:t>
            </a:r>
            <a:r>
              <a:rPr lang="zh-CN" altLang="en-US" dirty="0"/>
              <a:t>    推荐    跟风    爆款    网友   消费者   客户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2BA0B-59E9-4143-B035-910E2E5FC2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08000" indent="-508000">
              <a:buFont typeface="+mj-lt"/>
              <a:buAutoNum type="arabicPeriod"/>
            </a:pPr>
            <a:r>
              <a:rPr lang="zh-CN" altLang="en-US" dirty="0"/>
              <a:t>为什么网友常常</a:t>
            </a:r>
            <a:r>
              <a:rPr lang="zh-CN" altLang="en-US" dirty="0">
                <a:solidFill>
                  <a:srgbClr val="FF0000"/>
                </a:solidFill>
              </a:rPr>
              <a:t>跟风购买</a:t>
            </a:r>
            <a:r>
              <a:rPr lang="zh-CN" altLang="en-US" dirty="0"/>
              <a:t>网红推荐的商品？</a:t>
            </a:r>
            <a:endParaRPr lang="en-US" altLang="zh-CN" dirty="0"/>
          </a:p>
          <a:p>
            <a:pPr marL="508000" indent="-508000">
              <a:buFont typeface="+mj-lt"/>
              <a:buAutoNum type="arabicPeriod"/>
            </a:pPr>
            <a:r>
              <a:rPr lang="zh-CN" altLang="en-US" dirty="0"/>
              <a:t>“爆款商品”是什么意思？请用中文说。</a:t>
            </a:r>
            <a:endParaRPr lang="en-US" altLang="zh-CN" dirty="0"/>
          </a:p>
          <a:p>
            <a:pPr marL="508000" indent="-508000">
              <a:buFont typeface="+mj-lt"/>
              <a:buAutoNum type="arabicPeriod"/>
            </a:pPr>
            <a:r>
              <a:rPr lang="zh-CN" altLang="en-US" dirty="0"/>
              <a:t>你会不会</a:t>
            </a:r>
            <a:r>
              <a:rPr lang="zh-CN" altLang="en-US" dirty="0">
                <a:solidFill>
                  <a:srgbClr val="FF0000"/>
                </a:solidFill>
              </a:rPr>
              <a:t>跟风买</a:t>
            </a:r>
            <a:r>
              <a:rPr lang="zh-CN" altLang="en-US" dirty="0"/>
              <a:t>爆款商品？为什么？</a:t>
            </a:r>
            <a:endParaRPr lang="en-US" altLang="zh-CN" dirty="0"/>
          </a:p>
          <a:p>
            <a:pPr marL="508000" indent="-508000">
              <a:buFont typeface="+mj-lt"/>
              <a:buAutoNum type="arabicPeriod"/>
            </a:pPr>
            <a:r>
              <a:rPr lang="zh-CN" altLang="en-US" dirty="0"/>
              <a:t>你觉得自己是一个理性的消费者吗？为什么？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20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6687B-85E2-ED43-959A-FAA00BAC5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发达</a:t>
            </a:r>
            <a:r>
              <a:rPr lang="zh-CN" altLang="en-US" dirty="0"/>
              <a:t>    更新    </a:t>
            </a:r>
            <a:r>
              <a:rPr lang="en-US" dirty="0" err="1"/>
              <a:t>过时</a:t>
            </a:r>
            <a:r>
              <a:rPr lang="zh-CN" altLang="en-US" dirty="0"/>
              <a:t>    时尚  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6F50C-E296-3C43-8D2E-03B57E86F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466" y="1004148"/>
            <a:ext cx="11233088" cy="5673742"/>
          </a:xfrm>
        </p:spPr>
        <p:txBody>
          <a:bodyPr/>
          <a:lstStyle/>
          <a:p>
            <a:pPr marL="393700" indent="-393700">
              <a:buFont typeface="+mj-lt"/>
              <a:buAutoNum type="arabicPeriod"/>
            </a:pPr>
            <a:r>
              <a:rPr lang="en-US" dirty="0" err="1"/>
              <a:t>网络发达以后</a:t>
            </a:r>
            <a:r>
              <a:rPr lang="zh-CN" altLang="en-US" dirty="0"/>
              <a:t>，人们足不出户就可以做什么？</a:t>
            </a:r>
            <a:endParaRPr lang="en-US" altLang="zh-CN" dirty="0"/>
          </a:p>
          <a:p>
            <a:pPr marL="393700" indent="-393700">
              <a:buFont typeface="+mj-lt"/>
              <a:buAutoNum type="arabicPeriod"/>
            </a:pPr>
            <a:r>
              <a:rPr lang="zh-CN" altLang="en-US" dirty="0"/>
              <a:t>你会经常更新你的手机软件吗？为什么？</a:t>
            </a:r>
            <a:endParaRPr lang="en-US" altLang="zh-CN" dirty="0"/>
          </a:p>
          <a:p>
            <a:pPr marL="393700" indent="-393700">
              <a:buFont typeface="+mj-lt"/>
              <a:buAutoNum type="arabicPeriod"/>
            </a:pPr>
            <a:r>
              <a:rPr lang="en-US" dirty="0" err="1"/>
              <a:t>这两年在中国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/>
              <a:t>这样的购物方式已经过时了，</a:t>
            </a:r>
            <a:r>
              <a:rPr lang="en-US" u="sng" dirty="0" err="1"/>
              <a:t>看网红直播带货</a:t>
            </a:r>
            <a:r>
              <a:rPr lang="en-US" dirty="0" err="1"/>
              <a:t>成了新时尚</a:t>
            </a:r>
            <a:r>
              <a:rPr lang="zh-CN" altLang="en-US" dirty="0"/>
              <a:t>。很多词汇也跟着更新了，比如“爆款”、“口红一哥”等等。                           请你猜猜“秒杀”是什么意思。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CA2333-D889-EE4B-A868-9DC85CF51B82}"/>
              </a:ext>
            </a:extLst>
          </p:cNvPr>
          <p:cNvSpPr txBox="1"/>
          <p:nvPr/>
        </p:nvSpPr>
        <p:spPr>
          <a:xfrm>
            <a:off x="7432283" y="5975923"/>
            <a:ext cx="3546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建议此处插入秒杀相关图片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altLang="zh-CN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5976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9E2C2-73DE-B843-B5F5-71C92A8B9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3059" y="2578813"/>
            <a:ext cx="7111038" cy="280386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生词表一</a:t>
            </a:r>
            <a:r>
              <a:rPr lang="zh-CN" altLang="en-US" dirty="0"/>
              <a:t> 生词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3438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C545E-B9BE-3C4C-8F85-642172EAB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模仿</a:t>
            </a:r>
            <a:r>
              <a:rPr lang="zh-CN" altLang="en-US" dirty="0"/>
              <a:t>   风格   时尚    过时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67149-E4CF-B54B-8C79-60C85C46D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920" y="1018001"/>
            <a:ext cx="7859673" cy="5630396"/>
          </a:xfrm>
        </p:spPr>
        <p:txBody>
          <a:bodyPr/>
          <a:lstStyle/>
          <a:p>
            <a:pPr marL="393700" indent="-393700">
              <a:buFont typeface="+mj-lt"/>
              <a:buAutoNum type="arabicPeriod"/>
            </a:pPr>
            <a:r>
              <a:rPr lang="en-US" dirty="0" err="1"/>
              <a:t>你觉得哪种穿衣风格比较时尚</a:t>
            </a:r>
            <a:r>
              <a:rPr lang="zh-CN" altLang="en-US" dirty="0"/>
              <a:t>？哪种比较过时？为什么？</a:t>
            </a:r>
            <a:endParaRPr lang="en-US" altLang="zh-CN" dirty="0"/>
          </a:p>
          <a:p>
            <a:pPr marL="393700" indent="-393700">
              <a:buFont typeface="+mj-lt"/>
              <a:buAutoNum type="arabicPeriod"/>
            </a:pPr>
            <a:r>
              <a:rPr lang="zh-CN" altLang="en-US" dirty="0"/>
              <a:t>你有没有喜欢的</a:t>
            </a:r>
            <a:r>
              <a:rPr lang="zh-CN" altLang="en-US" u="sng" dirty="0"/>
              <a:t>偶像</a:t>
            </a:r>
            <a:r>
              <a:rPr lang="zh-CN" altLang="en-US" dirty="0"/>
              <a:t>？他的穿衣风格是什么样的？他有什么爱好？</a:t>
            </a:r>
            <a:endParaRPr lang="en-US" altLang="zh-CN" dirty="0"/>
          </a:p>
          <a:p>
            <a:pPr marL="393700" indent="-393700">
              <a:buFont typeface="+mj-lt"/>
              <a:buAutoNum type="arabicPeriod"/>
            </a:pPr>
            <a:r>
              <a:rPr lang="zh-CN" altLang="en-US" dirty="0"/>
              <a:t>你会模仿你的偶像的穿衣风格或者生活习惯吗？为什么？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1C8A9A-2F0C-1849-AC10-93EB766B2CA6}"/>
              </a:ext>
            </a:extLst>
          </p:cNvPr>
          <p:cNvSpPr txBox="1"/>
          <p:nvPr/>
        </p:nvSpPr>
        <p:spPr>
          <a:xfrm>
            <a:off x="4031668" y="3470565"/>
            <a:ext cx="6094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idol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2AB81B-09F8-D94E-9608-BEB089709D4F}"/>
              </a:ext>
            </a:extLst>
          </p:cNvPr>
          <p:cNvSpPr txBox="1"/>
          <p:nvPr/>
        </p:nvSpPr>
        <p:spPr>
          <a:xfrm>
            <a:off x="3870406" y="2685073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ǒu</a:t>
            </a:r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0C92716-C219-844D-89AE-6AA9F241374B}"/>
              </a:ext>
            </a:extLst>
          </p:cNvPr>
          <p:cNvSpPr txBox="1"/>
          <p:nvPr/>
        </p:nvSpPr>
        <p:spPr>
          <a:xfrm>
            <a:off x="8288317" y="1850650"/>
            <a:ext cx="3546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此处插入不同着装风格图片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altLang="zh-CN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86554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F1A49-5A8F-6549-A098-282DF7E21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培养</a:t>
            </a:r>
            <a:r>
              <a:rPr lang="zh-CN" altLang="en-US" dirty="0"/>
              <a:t>    固定    客户    消费者     小众    定位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6FEA895-A147-F44A-A120-937EF3273D2E}"/>
              </a:ext>
            </a:extLst>
          </p:cNvPr>
          <p:cNvSpPr txBox="1">
            <a:spLocks/>
          </p:cNvSpPr>
          <p:nvPr/>
        </p:nvSpPr>
        <p:spPr>
          <a:xfrm>
            <a:off x="323057" y="1092510"/>
            <a:ext cx="6909014" cy="46447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dirty="0" err="1"/>
              <a:t>小众是什么意思</a:t>
            </a:r>
            <a:r>
              <a:rPr lang="zh-CN" altLang="en-US" dirty="0"/>
              <a:t>？请用中文说。</a:t>
            </a:r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你觉得右面两种茶壶</a:t>
            </a:r>
            <a:r>
              <a:rPr lang="zh-CN" altLang="en-US" dirty="0"/>
              <a:t>，那种比较小众？那种比较大众化？为什么？</a:t>
            </a:r>
            <a:endParaRPr lang="en-US" altLang="zh-CN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在美国</a:t>
            </a:r>
            <a:r>
              <a:rPr lang="zh-CN" altLang="en-US" dirty="0"/>
              <a:t>，哪些</a:t>
            </a:r>
            <a:r>
              <a:rPr lang="zh-CN" altLang="en-US" u="sng" dirty="0"/>
              <a:t>汽车品牌</a:t>
            </a:r>
            <a:r>
              <a:rPr lang="zh-CN" altLang="en-US" dirty="0"/>
              <a:t>比较大众化？哪些比较小众？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756BFE-0076-824B-8878-71332163160E}"/>
              </a:ext>
            </a:extLst>
          </p:cNvPr>
          <p:cNvSpPr txBox="1"/>
          <p:nvPr/>
        </p:nvSpPr>
        <p:spPr>
          <a:xfrm>
            <a:off x="4267200" y="1975417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hú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D3A56D8-3F75-114C-AE5A-64C49819C2D9}"/>
              </a:ext>
            </a:extLst>
          </p:cNvPr>
          <p:cNvSpPr txBox="1"/>
          <p:nvPr/>
        </p:nvSpPr>
        <p:spPr>
          <a:xfrm>
            <a:off x="8761662" y="4425827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福特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2BEE3C-42CB-574F-837B-DDA9812530C7}"/>
              </a:ext>
            </a:extLst>
          </p:cNvPr>
          <p:cNvSpPr txBox="1"/>
          <p:nvPr/>
        </p:nvSpPr>
        <p:spPr>
          <a:xfrm>
            <a:off x="11181303" y="4383717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丰田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BDB390D-E74A-D04B-9945-C003961BB36D}"/>
              </a:ext>
            </a:extLst>
          </p:cNvPr>
          <p:cNvSpPr txBox="1"/>
          <p:nvPr/>
        </p:nvSpPr>
        <p:spPr>
          <a:xfrm>
            <a:off x="8669993" y="5655909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本田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2221C2A-D779-3441-8567-A5ACFF77E860}"/>
              </a:ext>
            </a:extLst>
          </p:cNvPr>
          <p:cNvSpPr txBox="1"/>
          <p:nvPr/>
        </p:nvSpPr>
        <p:spPr>
          <a:xfrm>
            <a:off x="10739096" y="5934838"/>
            <a:ext cx="1415772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捷恩斯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81C36CF-AE56-8745-8F48-DB822ADB12BD}"/>
              </a:ext>
            </a:extLst>
          </p:cNvPr>
          <p:cNvSpPr txBox="1"/>
          <p:nvPr/>
        </p:nvSpPr>
        <p:spPr>
          <a:xfrm>
            <a:off x="10804666" y="6412602"/>
            <a:ext cx="11769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/>
              <a:t>jié</a:t>
            </a:r>
            <a:r>
              <a:rPr lang="zh-CN" altLang="en-US" sz="2200" dirty="0"/>
              <a:t>  </a:t>
            </a:r>
            <a:r>
              <a:rPr lang="en-US" altLang="zh-CN" sz="2200" dirty="0" err="1"/>
              <a:t>ēn</a:t>
            </a:r>
            <a:r>
              <a:rPr lang="zh-CN" altLang="en-US" sz="2200" dirty="0"/>
              <a:t>  </a:t>
            </a:r>
            <a:r>
              <a:rPr lang="en-US" altLang="zh-CN" sz="2200" dirty="0" err="1"/>
              <a:t>sī</a:t>
            </a:r>
            <a:endParaRPr lang="en-US" sz="2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BCB0FFF-F931-7544-A7B1-E4FB08A56F71}"/>
              </a:ext>
            </a:extLst>
          </p:cNvPr>
          <p:cNvSpPr txBox="1"/>
          <p:nvPr/>
        </p:nvSpPr>
        <p:spPr>
          <a:xfrm>
            <a:off x="5648718" y="6082579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林肯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F740438-5405-EE47-B982-66A9D265B3BA}"/>
              </a:ext>
            </a:extLst>
          </p:cNvPr>
          <p:cNvSpPr txBox="1"/>
          <p:nvPr/>
        </p:nvSpPr>
        <p:spPr>
          <a:xfrm>
            <a:off x="6121598" y="6542586"/>
            <a:ext cx="518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kěn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F2DC4A8-8327-6947-8851-9A6B1FEA0BF3}"/>
              </a:ext>
            </a:extLst>
          </p:cNvPr>
          <p:cNvSpPr txBox="1"/>
          <p:nvPr/>
        </p:nvSpPr>
        <p:spPr>
          <a:xfrm>
            <a:off x="11194762" y="4189957"/>
            <a:ext cx="595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fēng</a:t>
            </a: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26F409F-2DCD-A540-AF1F-E660623CA767}"/>
              </a:ext>
            </a:extLst>
          </p:cNvPr>
          <p:cNvSpPr txBox="1"/>
          <p:nvPr/>
        </p:nvSpPr>
        <p:spPr>
          <a:xfrm>
            <a:off x="8288317" y="1850650"/>
            <a:ext cx="35467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此处插入不同茶壶及其价格的图片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altLang="zh-CN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66CD880-28D4-D447-85EE-774A91460D0B}"/>
              </a:ext>
            </a:extLst>
          </p:cNvPr>
          <p:cNvSpPr txBox="1"/>
          <p:nvPr/>
        </p:nvSpPr>
        <p:spPr>
          <a:xfrm>
            <a:off x="5986813" y="5206245"/>
            <a:ext cx="354676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此处插入不同汽车品牌图片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altLang="zh-CN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58874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6" grpId="0"/>
      <p:bldP spid="17" grpId="0"/>
      <p:bldP spid="18" grpId="0"/>
      <p:bldP spid="21" grpId="0" animBg="1"/>
      <p:bldP spid="22" grpId="0"/>
      <p:bldP spid="24" grpId="0"/>
      <p:bldP spid="25" grpId="0"/>
      <p:bldP spid="2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5A6B-9B99-3F45-90DF-FBD22F1DC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培养</a:t>
            </a:r>
            <a:r>
              <a:rPr lang="zh-CN" altLang="en-US" dirty="0"/>
              <a:t>    固定    客户    消费者     小众    定位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652CA-D36E-7442-BE6B-DE2087B33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091" y="1087276"/>
            <a:ext cx="11596254" cy="5770724"/>
          </a:xfrm>
        </p:spPr>
        <p:txBody>
          <a:bodyPr>
            <a:normAutofit/>
          </a:bodyPr>
          <a:lstStyle/>
          <a:p>
            <a:r>
              <a:rPr lang="en-US" dirty="0" err="1"/>
              <a:t>如果你的工作是直播卖货</a:t>
            </a:r>
            <a:r>
              <a:rPr lang="zh-CN" altLang="en-US" dirty="0"/>
              <a:t>，你会卖什么商品？小众商品还是大众商品？为什么？</a:t>
            </a:r>
            <a:endParaRPr lang="en-US" altLang="zh-CN" dirty="0"/>
          </a:p>
          <a:p>
            <a:r>
              <a:rPr lang="en-US" dirty="0" err="1"/>
              <a:t>如果你的工作是直播卖货</a:t>
            </a:r>
            <a:r>
              <a:rPr lang="zh-CN" altLang="en-US" dirty="0"/>
              <a:t>，你觉得培养固定的客户重不重要？为什么？</a:t>
            </a:r>
            <a:endParaRPr lang="en-US" altLang="zh-CN" dirty="0"/>
          </a:p>
          <a:p>
            <a:r>
              <a:rPr lang="zh-CN" altLang="en-US" dirty="0"/>
              <a:t>这个商品的定位是什么？是小众商品还是大众商品？</a:t>
            </a:r>
            <a:endParaRPr lang="en-US" altLang="zh-CN" dirty="0"/>
          </a:p>
          <a:p>
            <a:r>
              <a:rPr lang="en-US" dirty="0" err="1"/>
              <a:t>在大学期间</a:t>
            </a:r>
            <a:r>
              <a:rPr lang="zh-CN" altLang="en-US" dirty="0"/>
              <a:t>，你应该努力</a:t>
            </a:r>
            <a:r>
              <a:rPr lang="zh-CN" altLang="en-US" dirty="0">
                <a:highlight>
                  <a:srgbClr val="FFFF00"/>
                </a:highlight>
              </a:rPr>
              <a:t>培养</a:t>
            </a:r>
            <a:r>
              <a:rPr lang="zh-CN" altLang="en-US" dirty="0"/>
              <a:t>自己的什么</a:t>
            </a:r>
            <a:r>
              <a:rPr lang="zh-CN" altLang="en-US" dirty="0">
                <a:highlight>
                  <a:srgbClr val="FFFF00"/>
                </a:highlight>
              </a:rPr>
              <a:t>能力</a:t>
            </a:r>
            <a:r>
              <a:rPr lang="zh-CN" altLang="en-US" dirty="0"/>
              <a:t>？为什么？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0B6B28-D6CE-6A46-ABE4-28121DE21FD5}"/>
              </a:ext>
            </a:extLst>
          </p:cNvPr>
          <p:cNvSpPr txBox="1"/>
          <p:nvPr/>
        </p:nvSpPr>
        <p:spPr>
          <a:xfrm>
            <a:off x="7627357" y="4072460"/>
            <a:ext cx="35467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此处插入上一张小众的茶壶设计的图片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。</a:t>
            </a:r>
            <a:endParaRPr lang="en-US" altLang="zh-CN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380602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9EE40-F373-404B-98C8-E81E6077B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轻松</a:t>
            </a:r>
            <a:r>
              <a:rPr lang="zh-CN" altLang="en-US" dirty="0"/>
              <a:t>    厉害    亲近    机会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CEF80-92A1-0146-AE0F-585E3E1CA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1025266" cy="5452069"/>
          </a:xfrm>
        </p:spPr>
        <p:txBody>
          <a:bodyPr>
            <a:normAutofit/>
          </a:bodyPr>
          <a:lstStyle/>
          <a:p>
            <a:r>
              <a:rPr lang="en-US" dirty="0" err="1"/>
              <a:t>这个出国学习的</a:t>
            </a:r>
            <a:r>
              <a:rPr lang="en-US" altLang="zh-CN" dirty="0"/>
              <a:t>_____</a:t>
            </a:r>
            <a:r>
              <a:rPr lang="zh-CN" altLang="en-US" dirty="0"/>
              <a:t>非常好，你真的不能去吗？</a:t>
            </a:r>
            <a:endParaRPr lang="en-US" altLang="zh-CN" dirty="0"/>
          </a:p>
          <a:p>
            <a:r>
              <a:rPr lang="zh-CN" altLang="en-US" dirty="0"/>
              <a:t>很多网红自己也是消费者，所以她们跟消费者的关系比较</a:t>
            </a:r>
            <a:r>
              <a:rPr lang="en-US" altLang="zh-CN" dirty="0"/>
              <a:t>______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直播带货现在在中国特别</a:t>
            </a:r>
            <a:r>
              <a:rPr lang="en-US" altLang="zh-CN" dirty="0"/>
              <a:t>_____</a:t>
            </a:r>
            <a:r>
              <a:rPr lang="zh-CN" altLang="en-US" dirty="0"/>
              <a:t>，比较火的主播常常可以在几分钟内卖出几十万甚至几百万元的商品。</a:t>
            </a:r>
            <a:endParaRPr lang="en-US" altLang="zh-CN" dirty="0"/>
          </a:p>
          <a:p>
            <a:r>
              <a:rPr lang="zh-CN" altLang="en-US" dirty="0"/>
              <a:t>你做过什么工作？哪个工作比较轻松？为什么？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60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69617-AB8F-4149-AE0F-1E51CE091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商场</a:t>
            </a:r>
            <a:r>
              <a:rPr lang="zh-CN" altLang="en-US" dirty="0"/>
              <a:t>    逛街     </a:t>
            </a:r>
            <a:r>
              <a:rPr lang="en-US" dirty="0" err="1"/>
              <a:t>购物</a:t>
            </a:r>
            <a:r>
              <a:rPr lang="zh-CN" altLang="en-US" dirty="0"/>
              <a:t>     网购    网购平台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8373E35-4F6D-B347-9337-B2C19656597B}"/>
              </a:ext>
            </a:extLst>
          </p:cNvPr>
          <p:cNvSpPr txBox="1"/>
          <p:nvPr/>
        </p:nvSpPr>
        <p:spPr>
          <a:xfrm>
            <a:off x="5278582" y="2105891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，出一张图片，请学生说一个词。根据图片内容用这些生词和学生做问答练习。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58876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69617-AB8F-4149-AE0F-1E51CE091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商场</a:t>
            </a:r>
            <a:r>
              <a:rPr lang="zh-CN" altLang="en-US" dirty="0"/>
              <a:t>    逛街     </a:t>
            </a:r>
            <a:r>
              <a:rPr lang="en-US" dirty="0" err="1"/>
              <a:t>购物</a:t>
            </a:r>
            <a:r>
              <a:rPr lang="zh-CN" altLang="en-US" dirty="0"/>
              <a:t>     网购    网购平台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17EC2-FA69-4D45-A333-8E0FB112D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943634" cy="5125265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你去哪儿逛街</a:t>
            </a:r>
            <a:r>
              <a:rPr lang="zh-CN" altLang="en-US" dirty="0"/>
              <a:t>？为什么？</a:t>
            </a:r>
            <a:endParaRPr lang="en-US" altLang="zh-CN" dirty="0"/>
          </a:p>
          <a:p>
            <a:r>
              <a:rPr lang="zh-CN" altLang="en-US" dirty="0"/>
              <a:t>你喜欢去哪家商场购物？为什么？</a:t>
            </a:r>
            <a:endParaRPr lang="en-US" altLang="zh-CN" dirty="0"/>
          </a:p>
          <a:p>
            <a:r>
              <a:rPr lang="zh-CN" altLang="en-US" dirty="0"/>
              <a:t>你喜欢网购吗？为什么？</a:t>
            </a:r>
            <a:endParaRPr lang="en-US" altLang="zh-CN" dirty="0"/>
          </a:p>
          <a:p>
            <a:r>
              <a:rPr lang="zh-CN" altLang="en-US" dirty="0"/>
              <a:t>你的国家有什么流行的网购平台？你知道中国有哪些流行的网购平台吗？</a:t>
            </a:r>
            <a:endParaRPr lang="en-US" altLang="zh-CN" dirty="0"/>
          </a:p>
          <a:p>
            <a:r>
              <a:rPr lang="zh-CN" altLang="en-US" dirty="0"/>
              <a:t>网购和去商店购物</a:t>
            </a:r>
            <a:r>
              <a:rPr lang="zh-CN" altLang="en-US" u="sng" dirty="0"/>
              <a:t>各</a:t>
            </a:r>
            <a:r>
              <a:rPr lang="zh-CN" altLang="en-US" dirty="0"/>
              <a:t>有什么</a:t>
            </a:r>
            <a:r>
              <a:rPr lang="zh-CN" altLang="en-US" u="sng" dirty="0"/>
              <a:t>利弊</a:t>
            </a:r>
            <a:r>
              <a:rPr lang="zh-CN" altLang="en-US" dirty="0"/>
              <a:t>？</a:t>
            </a:r>
            <a:endParaRPr lang="en-US" altLang="zh-C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CCA13A-CA77-9848-A3B6-8718FB106635}"/>
              </a:ext>
            </a:extLst>
          </p:cNvPr>
          <p:cNvSpPr txBox="1"/>
          <p:nvPr/>
        </p:nvSpPr>
        <p:spPr>
          <a:xfrm>
            <a:off x="6065940" y="6027875"/>
            <a:ext cx="1339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pros</a:t>
            </a:r>
            <a:r>
              <a:rPr lang="zh-CN" altLang="en-US" dirty="0"/>
              <a:t> </a:t>
            </a:r>
            <a:r>
              <a:rPr lang="en-US" altLang="zh-CN" dirty="0"/>
              <a:t>&amp;</a:t>
            </a:r>
            <a:r>
              <a:rPr lang="zh-CN" altLang="en-US" dirty="0"/>
              <a:t> </a:t>
            </a:r>
            <a:r>
              <a:rPr lang="en-US" altLang="zh-CN" dirty="0"/>
              <a:t>cons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9A5BC7-148B-B348-83E6-06EF544BB33E}"/>
              </a:ext>
            </a:extLst>
          </p:cNvPr>
          <p:cNvSpPr txBox="1"/>
          <p:nvPr/>
        </p:nvSpPr>
        <p:spPr>
          <a:xfrm>
            <a:off x="4097766" y="6027875"/>
            <a:ext cx="1359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respectively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3B035A-C54B-894A-9592-2D3CB483250A}"/>
              </a:ext>
            </a:extLst>
          </p:cNvPr>
          <p:cNvSpPr txBox="1"/>
          <p:nvPr/>
        </p:nvSpPr>
        <p:spPr>
          <a:xfrm>
            <a:off x="6453902" y="5065819"/>
            <a:ext cx="4555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bì</a:t>
            </a:r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35B755-2621-E241-90D0-B0DCDDB58933}"/>
              </a:ext>
            </a:extLst>
          </p:cNvPr>
          <p:cNvSpPr txBox="1"/>
          <p:nvPr/>
        </p:nvSpPr>
        <p:spPr>
          <a:xfrm>
            <a:off x="7432283" y="3044279"/>
            <a:ext cx="35467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建议此处插入流行购物平台的相关图片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90200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ADD62-C180-7443-914B-D25D57F34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商场</a:t>
            </a:r>
            <a:r>
              <a:rPr lang="zh-CN" altLang="en-US" dirty="0"/>
              <a:t>      店铺     商品     商家      货</a:t>
            </a:r>
            <a:r>
              <a:rPr lang="en-US" altLang="zh-CN" dirty="0"/>
              <a:t>(</a:t>
            </a:r>
            <a:r>
              <a:rPr lang="zh-CN" altLang="en-US" dirty="0"/>
              <a:t>物</a:t>
            </a:r>
            <a:r>
              <a:rPr lang="en-US" altLang="zh-CN" dirty="0"/>
              <a:t>)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0E5753-5415-534C-8E24-E940459F1732}"/>
              </a:ext>
            </a:extLst>
          </p:cNvPr>
          <p:cNvSpPr txBox="1"/>
          <p:nvPr/>
        </p:nvSpPr>
        <p:spPr>
          <a:xfrm>
            <a:off x="5278582" y="2105891"/>
            <a:ext cx="35467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建议此处插入相关图片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，出一张图片，请学生说一个词。根据图片内容用这些生词和学生做问答练习。</a:t>
            </a:r>
            <a:endParaRPr lang="en-US" altLang="zh-CN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注意帮学生通过图片区分“商品”和“货物”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80794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21992-2FC8-A448-B06C-E06BFA980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商场</a:t>
            </a:r>
            <a:r>
              <a:rPr lang="zh-CN" altLang="en-US" dirty="0"/>
              <a:t>      店铺     商品     商家      货</a:t>
            </a:r>
            <a:r>
              <a:rPr lang="en-US" altLang="zh-CN" dirty="0"/>
              <a:t>(</a:t>
            </a:r>
            <a:r>
              <a:rPr lang="zh-CN" altLang="en-US" dirty="0"/>
              <a:t>物</a:t>
            </a:r>
            <a:r>
              <a:rPr lang="en-US" altLang="zh-CN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90094-8439-574A-BB1E-88715D25E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124385" cy="4644725"/>
          </a:xfrm>
        </p:spPr>
        <p:txBody>
          <a:bodyPr/>
          <a:lstStyle/>
          <a:p>
            <a:r>
              <a:rPr lang="en-US" dirty="0" err="1"/>
              <a:t>这家</a:t>
            </a:r>
            <a:r>
              <a:rPr lang="en-US" altLang="zh-CN" dirty="0"/>
              <a:t>____</a:t>
            </a:r>
            <a:r>
              <a:rPr lang="zh-CN" altLang="en-US" dirty="0"/>
              <a:t>很大，里面有很多不同的</a:t>
            </a:r>
            <a:r>
              <a:rPr lang="en-US" altLang="zh-CN" dirty="0"/>
              <a:t>_____</a:t>
            </a:r>
            <a:r>
              <a:rPr lang="zh-CN" altLang="en-US" dirty="0"/>
              <a:t>。</a:t>
            </a:r>
            <a:r>
              <a:rPr lang="zh-CN" altLang="en-US" dirty="0">
                <a:solidFill>
                  <a:srgbClr val="FF0000"/>
                </a:solidFill>
              </a:rPr>
              <a:t>每家店铺</a:t>
            </a:r>
            <a:r>
              <a:rPr lang="zh-CN" altLang="en-US" dirty="0"/>
              <a:t>都有自己的特色</a:t>
            </a:r>
            <a:r>
              <a:rPr lang="en-US" altLang="zh-CN" dirty="0"/>
              <a:t>_____</a:t>
            </a:r>
            <a:r>
              <a:rPr lang="zh-CN" altLang="en-US" dirty="0"/>
              <a:t>。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我不太喜欢这个商家的</a:t>
            </a:r>
            <a:r>
              <a:rPr lang="en-US" altLang="zh-CN" dirty="0"/>
              <a:t>____</a:t>
            </a:r>
            <a:r>
              <a:rPr lang="zh-CN" altLang="en-US" dirty="0"/>
              <a:t>，</a:t>
            </a:r>
            <a:r>
              <a:rPr lang="zh-CN" altLang="en-US" dirty="0">
                <a:solidFill>
                  <a:srgbClr val="7030A0"/>
                </a:solidFill>
              </a:rPr>
              <a:t>质量</a:t>
            </a:r>
            <a:r>
              <a:rPr lang="zh-CN" altLang="en-US" dirty="0"/>
              <a:t>不太好。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8B71FC-073C-EE4C-B909-DD33A44F60EB}"/>
              </a:ext>
            </a:extLst>
          </p:cNvPr>
          <p:cNvSpPr txBox="1"/>
          <p:nvPr/>
        </p:nvSpPr>
        <p:spPr>
          <a:xfrm>
            <a:off x="6962503" y="4700752"/>
            <a:ext cx="45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zhì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EFDBAC-2AF8-9945-A1B0-1AC1F6EE9F8D}"/>
              </a:ext>
            </a:extLst>
          </p:cNvPr>
          <p:cNvSpPr txBox="1"/>
          <p:nvPr/>
        </p:nvSpPr>
        <p:spPr>
          <a:xfrm>
            <a:off x="7093132" y="5508961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quality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DAC5D7-3F6D-E948-AEDB-6C31BC949E0D}"/>
              </a:ext>
            </a:extLst>
          </p:cNvPr>
          <p:cNvSpPr txBox="1"/>
          <p:nvPr/>
        </p:nvSpPr>
        <p:spPr>
          <a:xfrm>
            <a:off x="7093132" y="2782669"/>
            <a:ext cx="45704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highlight>
                  <a:srgbClr val="C0C0C0"/>
                </a:highlight>
              </a:rPr>
              <a:t>答案</a:t>
            </a:r>
            <a:r>
              <a:rPr lang="zh-CN" altLang="en-US" dirty="0">
                <a:highlight>
                  <a:srgbClr val="C0C0C0"/>
                </a:highlight>
              </a:rPr>
              <a:t>：</a:t>
            </a:r>
            <a:r>
              <a:rPr lang="en-US" dirty="0" err="1">
                <a:highlight>
                  <a:srgbClr val="C0C0C0"/>
                </a:highlight>
              </a:rPr>
              <a:t>商场</a:t>
            </a:r>
            <a:r>
              <a:rPr lang="zh-CN" altLang="en-US" dirty="0">
                <a:highlight>
                  <a:srgbClr val="C0C0C0"/>
                </a:highlight>
              </a:rPr>
              <a:t>、店铺、商品</a:t>
            </a:r>
            <a:endParaRPr lang="en-US" altLang="zh-CN" dirty="0">
              <a:highlight>
                <a:srgbClr val="C0C0C0"/>
              </a:highlight>
            </a:endParaRPr>
          </a:p>
          <a:p>
            <a:r>
              <a:rPr lang="zh-CN" altLang="en-US" dirty="0">
                <a:highlight>
                  <a:srgbClr val="C0C0C0"/>
                </a:highlight>
              </a:rPr>
              <a:t>建议此处插入大商场中有多家店铺的图片。</a:t>
            </a:r>
            <a:endParaRPr lang="en-US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42462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6351E-3756-8A41-9235-C08B233D9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209603"/>
            <a:ext cx="11384565" cy="1446550"/>
          </a:xfrm>
        </p:spPr>
        <p:txBody>
          <a:bodyPr>
            <a:normAutofit/>
          </a:bodyPr>
          <a:lstStyle/>
          <a:p>
            <a:r>
              <a:rPr lang="en-US" dirty="0" err="1"/>
              <a:t>直播</a:t>
            </a:r>
            <a:r>
              <a:rPr lang="zh-CN" altLang="en-US" dirty="0"/>
              <a:t>    直播间    主播    展示   商品    链接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6FD275-ECD8-EA4C-9AA1-7268C22F748B}"/>
              </a:ext>
            </a:extLst>
          </p:cNvPr>
          <p:cNvSpPr txBox="1"/>
          <p:nvPr/>
        </p:nvSpPr>
        <p:spPr>
          <a:xfrm>
            <a:off x="9725859" y="1975417"/>
            <a:ext cx="2864887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 dirty="0">
                <a:latin typeface="Times" pitchFamily="2" charset="0"/>
                <a:ea typeface="KaiTi" panose="02010609060101010101" pitchFamily="49" charset="-122"/>
                <a:cs typeface="+mj-cs"/>
              </a:rPr>
              <a:t>直播带货   </a:t>
            </a:r>
            <a:endParaRPr lang="en-US" altLang="zh-CN" sz="4400" dirty="0">
              <a:latin typeface="Times" pitchFamily="2" charset="0"/>
              <a:ea typeface="KaiTi" panose="02010609060101010101" pitchFamily="49" charset="-122"/>
              <a:cs typeface="+mj-cs"/>
            </a:endParaRPr>
          </a:p>
          <a:p>
            <a:endParaRPr lang="en-US" altLang="zh-CN" sz="4400" dirty="0">
              <a:latin typeface="Times" pitchFamily="2" charset="0"/>
              <a:ea typeface="KaiTi" panose="02010609060101010101" pitchFamily="49" charset="-122"/>
              <a:cs typeface="+mj-cs"/>
            </a:endParaRPr>
          </a:p>
          <a:p>
            <a:r>
              <a:rPr lang="zh-CN" altLang="en-US" sz="4400" dirty="0">
                <a:latin typeface="Times" pitchFamily="2" charset="0"/>
                <a:ea typeface="KaiTi" panose="02010609060101010101" pitchFamily="49" charset="-122"/>
                <a:cs typeface="+mj-cs"/>
              </a:rPr>
              <a:t>直播卖货</a:t>
            </a:r>
            <a:endParaRPr lang="en-US" sz="4400" dirty="0">
              <a:latin typeface="Times" pitchFamily="2" charset="0"/>
              <a:ea typeface="KaiTi" panose="02010609060101010101" pitchFamily="49" charset="-122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6DBCB4-92AB-354E-A9FA-C924D9D531C3}"/>
              </a:ext>
            </a:extLst>
          </p:cNvPr>
          <p:cNvSpPr txBox="1"/>
          <p:nvPr/>
        </p:nvSpPr>
        <p:spPr>
          <a:xfrm>
            <a:off x="5278582" y="2105891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建议此处插入直播卖货的</a:t>
            </a:r>
            <a:r>
              <a:rPr lang="en-US" altLang="zh-CN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分钟以内的短视频。</a:t>
            </a:r>
            <a:endParaRPr lang="en-US" altLang="zh-CN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2200" dirty="0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然后根据视频内容用上列生词和学生做问答练习。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0590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FA25C-4410-3C46-8E63-DF2644AA6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381382"/>
            <a:ext cx="10515600" cy="882907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zh-CN" altLang="en-US" dirty="0"/>
              <a:t>主播     </a:t>
            </a:r>
            <a:r>
              <a:rPr lang="en-US" dirty="0" err="1"/>
              <a:t>直播</a:t>
            </a:r>
            <a:r>
              <a:rPr lang="zh-CN" altLang="en-US" dirty="0"/>
              <a:t>    直播间     直播平台   直播带货</a:t>
            </a:r>
            <a:br>
              <a:rPr lang="en-US" altLang="zh-CN" dirty="0"/>
            </a:br>
            <a:r>
              <a:rPr lang="zh-CN" altLang="en-US" dirty="0"/>
              <a:t>展示    商品   粉丝    链接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66E90-1515-DB44-915F-13ADC563D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17" y="1867943"/>
            <a:ext cx="10973965" cy="46447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        </a:t>
            </a:r>
            <a:r>
              <a:rPr lang="en-US" dirty="0" err="1"/>
              <a:t>随着直播经济的发展</a:t>
            </a:r>
            <a:r>
              <a:rPr lang="zh-CN" altLang="en-US" dirty="0"/>
              <a:t>，直播平台越来越多，也有越来越多人开始</a:t>
            </a:r>
            <a:r>
              <a:rPr lang="en-US" altLang="zh-CN" dirty="0"/>
              <a:t>_______</a:t>
            </a:r>
            <a:r>
              <a:rPr lang="zh-CN" altLang="en-US" dirty="0"/>
              <a:t>。他们在</a:t>
            </a:r>
            <a:r>
              <a:rPr lang="en-US" altLang="zh-CN" dirty="0"/>
              <a:t>____</a:t>
            </a:r>
            <a:r>
              <a:rPr lang="zh-CN" altLang="en-US" dirty="0"/>
              <a:t>里展示</a:t>
            </a:r>
            <a:r>
              <a:rPr lang="en-US" altLang="zh-CN" dirty="0"/>
              <a:t>____</a:t>
            </a:r>
            <a:r>
              <a:rPr lang="zh-CN" altLang="en-US" dirty="0"/>
              <a:t>。粉丝们可以通过直播间里的</a:t>
            </a:r>
            <a:r>
              <a:rPr lang="en-US" altLang="zh-CN" dirty="0"/>
              <a:t>____</a:t>
            </a:r>
            <a:r>
              <a:rPr lang="zh-CN" altLang="en-US" dirty="0"/>
              <a:t>购买商品。有一些</a:t>
            </a:r>
            <a:r>
              <a:rPr lang="en-US" altLang="zh-CN" dirty="0"/>
              <a:t>_____</a:t>
            </a:r>
            <a:r>
              <a:rPr lang="zh-CN" altLang="en-US" dirty="0"/>
              <a:t>比较火，他们被叫做“大主播”或者“一哥”、“一姐”，这些大主播都有几十万甚至上千万</a:t>
            </a:r>
            <a:r>
              <a:rPr lang="en-US" altLang="zh-CN" dirty="0"/>
              <a:t>______</a:t>
            </a:r>
            <a:r>
              <a:rPr lang="zh-CN" altLang="en-US" dirty="0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30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C5DA1-5646-E04E-9A67-925204B20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消费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4C46E-016E-DA40-8500-FA0D4AA8F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375" y="1092510"/>
            <a:ext cx="2488760" cy="5561121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7030A0"/>
                </a:solidFill>
              </a:rPr>
              <a:t>消费者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 err="1">
                <a:solidFill>
                  <a:srgbClr val="7030A0"/>
                </a:solidFill>
              </a:rPr>
              <a:t>消费习惯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 err="1">
                <a:solidFill>
                  <a:srgbClr val="7030A0"/>
                </a:solidFill>
              </a:rPr>
              <a:t>消费能力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 err="1">
                <a:solidFill>
                  <a:srgbClr val="7030A0"/>
                </a:solidFill>
              </a:rPr>
              <a:t>消费观念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 err="1">
                <a:solidFill>
                  <a:srgbClr val="7030A0"/>
                </a:solidFill>
              </a:rPr>
              <a:t>消费需求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9A0044E-9EC0-AF4C-8970-A44DBC5B9FC2}"/>
              </a:ext>
            </a:extLst>
          </p:cNvPr>
          <p:cNvSpPr txBox="1">
            <a:spLocks/>
          </p:cNvSpPr>
          <p:nvPr/>
        </p:nvSpPr>
        <p:spPr>
          <a:xfrm>
            <a:off x="2730135" y="648439"/>
            <a:ext cx="9390302" cy="55611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这件衣服太贵了</a:t>
            </a:r>
            <a:r>
              <a:rPr lang="zh-CN" altLang="en-US" dirty="0"/>
              <a:t>，超出了我的</a:t>
            </a:r>
            <a:r>
              <a:rPr lang="en-US" altLang="zh-CN" dirty="0"/>
              <a:t>_____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我的</a:t>
            </a:r>
            <a:r>
              <a:rPr lang="en-US" altLang="zh-CN" dirty="0"/>
              <a:t>_____</a:t>
            </a:r>
            <a:r>
              <a:rPr lang="zh-CN" altLang="en-US" dirty="0"/>
              <a:t>是“只买最贵的”！</a:t>
            </a:r>
            <a:endParaRPr lang="en-US" altLang="zh-CN" dirty="0"/>
          </a:p>
          <a:p>
            <a:r>
              <a:rPr lang="zh-CN" altLang="en-US" dirty="0"/>
              <a:t>这个国家的人的</a:t>
            </a:r>
            <a:r>
              <a:rPr lang="en-US" altLang="zh-CN" dirty="0"/>
              <a:t>_____</a:t>
            </a:r>
            <a:r>
              <a:rPr lang="zh-CN" altLang="en-US" dirty="0"/>
              <a:t>是重视</a:t>
            </a:r>
            <a:r>
              <a:rPr lang="zh-CN" altLang="en-US" u="sng" dirty="0"/>
              <a:t>实用</a:t>
            </a:r>
            <a:r>
              <a:rPr lang="zh-CN" altLang="en-US" dirty="0"/>
              <a:t>，反对奢华。</a:t>
            </a:r>
            <a:endParaRPr lang="en-US" altLang="zh-CN" dirty="0"/>
          </a:p>
          <a:p>
            <a:r>
              <a:rPr lang="zh-CN" altLang="en-US" dirty="0"/>
              <a:t>如果你想进入中国市场，你就要了解中国消费者的</a:t>
            </a:r>
            <a:r>
              <a:rPr lang="en-US" altLang="zh-CN" dirty="0"/>
              <a:t>______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我是一个理性的</a:t>
            </a:r>
            <a:r>
              <a:rPr lang="en-US" altLang="zh-CN" dirty="0"/>
              <a:t>_____</a:t>
            </a:r>
            <a:r>
              <a:rPr lang="zh-CN" altLang="en-US" dirty="0"/>
              <a:t>，我从来不跟风消费。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67B0CF-B4D2-F04E-BE16-0E386FE8E775}"/>
              </a:ext>
            </a:extLst>
          </p:cNvPr>
          <p:cNvSpPr txBox="1"/>
          <p:nvPr/>
        </p:nvSpPr>
        <p:spPr>
          <a:xfrm>
            <a:off x="8686800" y="2481943"/>
            <a:ext cx="1213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practicality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3752E8-94DC-2D4A-8CCC-64A4193ABF8B}"/>
              </a:ext>
            </a:extLst>
          </p:cNvPr>
          <p:cNvSpPr txBox="1"/>
          <p:nvPr/>
        </p:nvSpPr>
        <p:spPr>
          <a:xfrm>
            <a:off x="11131334" y="3244333"/>
            <a:ext cx="6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luxury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9D0005-5479-E34E-828C-2DD003504FDB}"/>
              </a:ext>
            </a:extLst>
          </p:cNvPr>
          <p:cNvSpPr txBox="1"/>
          <p:nvPr/>
        </p:nvSpPr>
        <p:spPr>
          <a:xfrm>
            <a:off x="11005172" y="2483980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shē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09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347</TotalTime>
  <Words>1138</Words>
  <Application>Microsoft Macintosh PowerPoint</Application>
  <PresentationFormat>Widescreen</PresentationFormat>
  <Paragraphs>150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第四课   直播经济</vt:lpstr>
      <vt:lpstr>PowerPoint Presentation</vt:lpstr>
      <vt:lpstr>商场    逛街     购物     网购    网购平台</vt:lpstr>
      <vt:lpstr>商场    逛街     购物     网购    网购平台</vt:lpstr>
      <vt:lpstr>商场      店铺     商品     商家      货(物)</vt:lpstr>
      <vt:lpstr>商场      店铺     商品     商家      货(物)</vt:lpstr>
      <vt:lpstr>直播    直播间    主播    展示   商品    链接 </vt:lpstr>
      <vt:lpstr>主播     直播    直播间     直播平台   直播带货 展示    商品   粉丝    链接 </vt:lpstr>
      <vt:lpstr>消费</vt:lpstr>
      <vt:lpstr>商品：化妆品    口红    零食    火箭    房子</vt:lpstr>
      <vt:lpstr>商品：化妆品    口红    零食    火箭    房子</vt:lpstr>
      <vt:lpstr>主播       粉丝          农民      果农</vt:lpstr>
      <vt:lpstr>足不出户     不为人知      偏远       新兴</vt:lpstr>
      <vt:lpstr>PowerPoint Presentation</vt:lpstr>
      <vt:lpstr>PowerPoint Presentation</vt:lpstr>
      <vt:lpstr>地摊   逛…   在…上/里溜达   去…溜达</vt:lpstr>
      <vt:lpstr>网红    推荐    跟风    爆款    网友   消费者   客户</vt:lpstr>
      <vt:lpstr>网红    推荐    跟风    爆款    网友   消费者   客户</vt:lpstr>
      <vt:lpstr>发达    更新    过时    时尚    </vt:lpstr>
      <vt:lpstr>模仿   风格   时尚    过时  </vt:lpstr>
      <vt:lpstr>培养    固定    客户    消费者     小众    定位</vt:lpstr>
      <vt:lpstr>培养    固定    客户    消费者     小众    定位</vt:lpstr>
      <vt:lpstr>轻松    厉害    亲近    机会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第五课 直播经济（简体）</dc:title>
  <dc:creator>Microsoft Office User</dc:creator>
  <cp:lastModifiedBy>Runqing Qi</cp:lastModifiedBy>
  <cp:revision>8</cp:revision>
  <dcterms:created xsi:type="dcterms:W3CDTF">2022-04-09T18:10:24Z</dcterms:created>
  <dcterms:modified xsi:type="dcterms:W3CDTF">2023-11-11T19:49:04Z</dcterms:modified>
</cp:coreProperties>
</file>