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22"/>
  </p:notesMasterIdLst>
  <p:sldIdLst>
    <p:sldId id="260" r:id="rId2"/>
    <p:sldId id="266" r:id="rId3"/>
    <p:sldId id="270" r:id="rId4"/>
    <p:sldId id="267" r:id="rId5"/>
    <p:sldId id="268" r:id="rId6"/>
    <p:sldId id="269" r:id="rId7"/>
    <p:sldId id="301" r:id="rId8"/>
    <p:sldId id="279" r:id="rId9"/>
    <p:sldId id="263" r:id="rId10"/>
    <p:sldId id="299" r:id="rId11"/>
    <p:sldId id="300" r:id="rId12"/>
    <p:sldId id="278" r:id="rId13"/>
    <p:sldId id="264" r:id="rId14"/>
    <p:sldId id="282" r:id="rId15"/>
    <p:sldId id="283" r:id="rId16"/>
    <p:sldId id="284" r:id="rId17"/>
    <p:sldId id="285" r:id="rId18"/>
    <p:sldId id="287" r:id="rId19"/>
    <p:sldId id="288" r:id="rId20"/>
    <p:sldId id="294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00"/>
    <p:restoredTop sz="91960"/>
  </p:normalViewPr>
  <p:slideViewPr>
    <p:cSldViewPr snapToGrid="0" snapToObjects="1">
      <p:cViewPr varScale="1">
        <p:scale>
          <a:sx n="89" d="100"/>
          <a:sy n="89" d="100"/>
        </p:scale>
        <p:origin x="71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AFA415-F553-B346-B32F-6CF300A2CDE9}" type="datetimeFigureOut">
              <a:rPr lang="en-US" smtClean="0"/>
              <a:t>3/8/24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0186B0-6C07-CF4F-AD9A-493A985D9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138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参考</a:t>
            </a:r>
            <a:r>
              <a:rPr lang="zh-CN" altLang="en-US" dirty="0"/>
              <a:t>：</a:t>
            </a:r>
            <a:r>
              <a:rPr lang="en-US" altLang="zh-CN" dirty="0"/>
              <a:t>https://</a:t>
            </a:r>
            <a:r>
              <a:rPr lang="en-US" altLang="zh-CN" dirty="0" err="1"/>
              <a:t>www.maigoo.com</a:t>
            </a:r>
            <a:r>
              <a:rPr lang="en-US" altLang="zh-CN" dirty="0"/>
              <a:t>/</a:t>
            </a:r>
            <a:r>
              <a:rPr lang="en-US" altLang="zh-CN" dirty="0" err="1"/>
              <a:t>goomai</a:t>
            </a:r>
            <a:r>
              <a:rPr lang="en-US" altLang="zh-CN" dirty="0"/>
              <a:t>/193635.html</a:t>
            </a:r>
            <a:r>
              <a:rPr lang="zh-CN" altLang="en-US" dirty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0186B0-6C07-CF4F-AD9A-493A985D99F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5308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771AF2-0504-314E-B462-1EB1F7B8022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1499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以前直播经济这一课是第十课，所有有下列涉及之前课的内容的例子：</a:t>
            </a:r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2021</a:t>
            </a:r>
            <a:r>
              <a:rPr lang="zh-CN" altLang="en-US" dirty="0"/>
              <a:t>年</a:t>
            </a:r>
            <a:r>
              <a:rPr lang="en-US" altLang="zh-CN" dirty="0"/>
              <a:t>5</a:t>
            </a:r>
            <a:r>
              <a:rPr lang="zh-CN" altLang="en-US" dirty="0"/>
              <a:t>月，中国政府出台了三胎政策，结果</a:t>
            </a:r>
            <a:r>
              <a:rPr lang="en-US" altLang="zh-CN" dirty="0"/>
              <a:t>……</a:t>
            </a:r>
            <a:r>
              <a:rPr lang="zh-CN" altLang="en-US" dirty="0"/>
              <a:t>。</a:t>
            </a:r>
            <a:endParaRPr lang="en-US" altLang="zh-CN" dirty="0"/>
          </a:p>
          <a:p>
            <a:r>
              <a:rPr lang="en-US" dirty="0" err="1"/>
              <a:t>他昨天去见了网恋对象</a:t>
            </a:r>
            <a:r>
              <a:rPr lang="zh-CN" altLang="en-US" dirty="0"/>
              <a:t>，结果</a:t>
            </a:r>
            <a:r>
              <a:rPr lang="en-US" altLang="zh-CN" dirty="0"/>
              <a:t>……</a:t>
            </a:r>
            <a:r>
              <a:rPr lang="zh-CN" altLang="en-US" dirty="0"/>
              <a:t>。</a:t>
            </a:r>
            <a:endParaRPr lang="en-US" altLang="zh-CN" dirty="0"/>
          </a:p>
          <a:p>
            <a:r>
              <a:rPr lang="zh-CN" altLang="en-US" dirty="0"/>
              <a:t>她周末向父母出柜了，结果</a:t>
            </a:r>
            <a:r>
              <a:rPr lang="en-US" altLang="zh-CN" dirty="0"/>
              <a:t>……</a:t>
            </a:r>
            <a:r>
              <a:rPr lang="zh-CN" altLang="en-US" dirty="0"/>
              <a:t>。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0186B0-6C07-CF4F-AD9A-493A985D99F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504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C2DAC-F0E2-AD4E-9147-19B700274D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Times" pitchFamily="2" charset="0"/>
                <a:ea typeface="KaiTi" panose="02010609060101010101" pitchFamily="49" charset="-122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1D5C7E-40ED-5041-A2D3-90B0CC315D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latin typeface="Times" pitchFamily="2" charset="0"/>
                <a:ea typeface="KaiTi" panose="02010609060101010101" pitchFamily="49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4C02C3-DC72-D94E-981C-2C22732E2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3/8/24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744EAA-FEB5-1545-9354-431874E66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F227D9-F3FF-FA4C-98E5-EB6336BF3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361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1FA27-4B1B-8448-BE84-2DFA41B89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64B318-A634-CA42-A7EA-68D0F55C92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87235F-930E-5C4F-B508-359E74A7E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3/8/24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DB9B76-8BA8-5E43-9522-C53B8253C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D8D72E-DA0F-874C-AE6E-7A443109F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818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CF8E27-2AD8-C941-9F65-F16E0D1DFA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822ADE-244D-6245-B488-6D54F7C51E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35486-542D-584D-8B8E-F4E426E60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3/8/24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5FF620-3354-3347-9C90-5D1E16EFC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99AB7E-BB1D-A047-863D-F008B8399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775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5FF52-9798-2843-8771-155812194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6" y="209603"/>
            <a:ext cx="10515600" cy="882907"/>
          </a:xfrm>
        </p:spPr>
        <p:txBody>
          <a:bodyPr/>
          <a:lstStyle>
            <a:lvl1pPr>
              <a:defRPr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FFA296-2940-9E4E-AAB9-805FFAF7FE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288" y="1087276"/>
            <a:ext cx="10515600" cy="4644725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1pPr>
            <a:lvl2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2pPr>
            <a:lvl3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3pPr>
            <a:lvl4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4pPr>
            <a:lvl5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1BE6BE-FBAA-AE42-94C2-C62687141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3/8/24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F8810-A993-BC46-B156-254A1B1DF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B9B9C1-79CA-314F-BFC9-1B0E63D50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42120" y="6372860"/>
            <a:ext cx="2743200" cy="365125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" pitchFamily="2" charset="0"/>
              </a:defRPr>
            </a:lvl1pPr>
          </a:lstStyle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770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E6C5E-5F82-2F48-A1CD-CCD3A8910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2950C1-14F7-7146-9CB2-79873440D2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5FF37C-3540-9041-9969-36EAE338D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3/8/24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D465E5-E4C3-CD4F-B2AF-2D914CFA2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3BF38F-C68A-304C-9285-3DB02D9EA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332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F0EC7-1697-274A-80A1-FC5A2BA5A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F33EE8-708A-F444-BA26-0993B3C7D3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6A6A46-AFEB-3F4A-A9BD-76DBE3E449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71E993-321E-7742-9A8B-619041243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3/8/24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392EDE-486D-A441-BB4B-21F6551DF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AA621D-F98B-4D40-9917-CAA3E044F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838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85957-2CDC-6F46-BB99-FCAD5944C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502479-D168-824B-B537-9582CB35B5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7F09EE-9EAF-0646-A900-6CFC6D7BC1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62C687-24FF-5C4D-8E87-282D478238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6969FD-347D-234E-A3AF-B82FB1A9B0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8E8E27-3D9C-B842-9090-EE7D08A5C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3/8/24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E296A6-1ECC-B646-B358-D306070F6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70DA33-BECB-964C-BE59-3EBAE3DE3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422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E0164-FBF4-974D-8312-549BD9737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8C6660-0D68-1A46-8F1C-246D34352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3/8/24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DEC6E1-8480-0D4A-891A-5CFD2A7FB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7E9A1F-0616-ED42-B3A9-346FFC3F9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072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275A0A-E0AA-5142-8C6E-25347535E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3/8/24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E79857-A657-9B46-AC8B-0D0C3114C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7CC917-2087-0C4F-99A7-B5A2AFEE7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50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328D2-9760-CE45-8D53-933466127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8D9723-04A6-F646-A7E6-FC5C308DCD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9A11EA-E87F-634B-9535-8A11595C96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BF4A5A-2502-7745-8BA7-D667E55C4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3/8/24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DCAD1F-FA04-9B4D-9559-7F7976891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450685-4FBF-A942-A89B-2F15AEE91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059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1FA72-E2D4-5D4C-961C-DB5F518DC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CC97C7-29DA-6547-A4CC-0266B70304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1B6F92-A1DA-A445-98EC-BA8A29DFBD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BA2572-0AFD-CE4E-BB08-C82ED2DF1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3/8/24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032282-B557-7A4C-8F95-6897C8CFC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027D6E-F36A-E743-82BD-09ECDCDD9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567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A8D86D-30AE-274C-83B2-D52F4DB57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69D9B7-2C01-6246-A796-CEC5D6924F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033B9F-CC9A-EE4F-8106-5C773A01D4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2B26D-977A-1D4E-AC76-DB93B7F2DFFC}" type="datetimeFigureOut">
              <a:rPr lang="en-US" smtClean="0"/>
              <a:t>3/8/24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229222-6D68-1B41-B4AB-431A67E30F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662C56-A1F3-7E48-9F73-255EB3E55F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900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D7E31-E2E7-444E-A4A2-9797EEC7CC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26704"/>
            <a:ext cx="9144000" cy="974451"/>
          </a:xfrm>
        </p:spPr>
        <p:txBody>
          <a:bodyPr/>
          <a:lstStyle/>
          <a:p>
            <a:r>
              <a:rPr lang="zh-CN" altLang="en-US" dirty="0"/>
              <a:t>第四課 直播經濟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961E6F-AE7B-C04A-AC28-C80D854C60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29000"/>
            <a:ext cx="9144000" cy="1093573"/>
          </a:xfrm>
        </p:spPr>
        <p:txBody>
          <a:bodyPr>
            <a:normAutofit/>
          </a:bodyPr>
          <a:lstStyle/>
          <a:p>
            <a:r>
              <a:rPr lang="zh-CN" altLang="en-US" sz="3600" dirty="0"/>
              <a:t>句型練習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189595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697085-8003-C545-82C8-A354D1DDD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下面的句子有問題嗎？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1A79F9-C4DB-2F4C-AA1A-7DAF6D66E2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她以為直播很容易，結果她年收入三千萬。
她以為直播很容易，結果她賣出了很多東西。
她</a:t>
            </a:r>
            <a:r>
              <a:rPr lang="zh-CN" altLang="en-US" dirty="0">
                <a:solidFill>
                  <a:srgbClr val="00B0F0"/>
                </a:solidFill>
              </a:rPr>
              <a:t>以為直播很容易</a:t>
            </a:r>
            <a:r>
              <a:rPr lang="zh-CN" altLang="en-US" dirty="0"/>
              <a:t>，結果</a:t>
            </a:r>
            <a:r>
              <a:rPr lang="zh-CN" altLang="en-US" dirty="0">
                <a:solidFill>
                  <a:srgbClr val="FF0000"/>
                </a:solidFill>
              </a:rPr>
              <a:t>一件商品也沒賣出去</a:t>
            </a:r>
            <a:r>
              <a:rPr lang="zh-CN" altLang="en-US" dirty="0"/>
              <a:t>。
</a:t>
            </a:r>
            <a:r>
              <a:rPr lang="en-US" altLang="zh-CN" dirty="0"/>
              <a:t>... </a:t>
            </a:r>
            <a:r>
              <a:rPr lang="en-US" dirty="0">
                <a:solidFill>
                  <a:srgbClr val="00B0F0"/>
                </a:solidFill>
              </a:rPr>
              <a:t>A</a:t>
            </a:r>
            <a:r>
              <a:rPr lang="en-US" dirty="0"/>
              <a:t>... ，</a:t>
            </a:r>
            <a:r>
              <a:rPr lang="zh-CN" altLang="en-US" dirty="0"/>
              <a:t>結果</a:t>
            </a:r>
            <a:r>
              <a:rPr lang="en-US" altLang="zh-CN" dirty="0"/>
              <a:t>...</a:t>
            </a:r>
            <a:r>
              <a:rPr lang="en-US" altLang="zh-CN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B</a:t>
            </a:r>
            <a:r>
              <a:rPr lang="en-US" dirty="0"/>
              <a:t>...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C617E3A-715F-A140-9786-C930DAB32D37}"/>
              </a:ext>
            </a:extLst>
          </p:cNvPr>
          <p:cNvSpPr txBox="1"/>
          <p:nvPr/>
        </p:nvSpPr>
        <p:spPr>
          <a:xfrm>
            <a:off x="3504730" y="4796035"/>
            <a:ext cx="30744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highlight>
                  <a:srgbClr val="FFFF00"/>
                </a:highlight>
              </a:rPr>
              <a:t>+</a:t>
            </a:r>
            <a:r>
              <a:rPr lang="zh-CN" altLang="en-US" sz="2400" dirty="0">
                <a:highlight>
                  <a:srgbClr val="FFFF00"/>
                </a:highlight>
              </a:rPr>
              <a:t> </a:t>
            </a:r>
            <a:r>
              <a:rPr lang="en-US" altLang="zh-CN" sz="2400" dirty="0">
                <a:highlight>
                  <a:srgbClr val="FFFF00"/>
                </a:highlight>
              </a:rPr>
              <a:t>a</a:t>
            </a:r>
            <a:r>
              <a:rPr lang="zh-CN" altLang="en-US" sz="2400" dirty="0">
                <a:highlight>
                  <a:srgbClr val="FFFF00"/>
                </a:highlight>
              </a:rPr>
              <a:t> </a:t>
            </a:r>
            <a:r>
              <a:rPr lang="en-US" altLang="zh-CN" sz="2400" dirty="0">
                <a:highlight>
                  <a:srgbClr val="FFFF00"/>
                </a:highlight>
              </a:rPr>
              <a:t>contradictive</a:t>
            </a:r>
            <a:r>
              <a:rPr lang="zh-CN" altLang="en-US" sz="2400" dirty="0">
                <a:highlight>
                  <a:srgbClr val="FFFF00"/>
                </a:highlight>
              </a:rPr>
              <a:t> </a:t>
            </a:r>
            <a:r>
              <a:rPr lang="en-US" altLang="zh-CN" sz="2400" dirty="0">
                <a:highlight>
                  <a:srgbClr val="FFFF00"/>
                </a:highlight>
              </a:rPr>
              <a:t>result</a:t>
            </a:r>
          </a:p>
          <a:p>
            <a:r>
              <a:rPr lang="zh-CN" altLang="en-US" sz="2400" dirty="0">
                <a:highlight>
                  <a:srgbClr val="FFFF00"/>
                </a:highlight>
              </a:rPr>
              <a:t>  </a:t>
            </a:r>
            <a:r>
              <a:rPr lang="en-US" altLang="zh-CN" sz="2400" dirty="0">
                <a:highlight>
                  <a:srgbClr val="FFFF00"/>
                </a:highlight>
              </a:rPr>
              <a:t>(negative/surprised</a:t>
            </a:r>
            <a:r>
              <a:rPr lang="zh-CN" altLang="en-US" sz="2400" dirty="0">
                <a:highlight>
                  <a:srgbClr val="FFFF00"/>
                </a:highlight>
              </a:rPr>
              <a:t> </a:t>
            </a:r>
            <a:r>
              <a:rPr lang="en-US" altLang="zh-CN" sz="2400" dirty="0">
                <a:highlight>
                  <a:srgbClr val="FFFF00"/>
                </a:highlight>
              </a:rPr>
              <a:t>)</a:t>
            </a:r>
            <a:endParaRPr lang="en-US" sz="2400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206848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B9D21E-972A-E641-BA28-65741ACE92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6" y="-33173"/>
            <a:ext cx="10515600" cy="882907"/>
          </a:xfrm>
        </p:spPr>
        <p:txBody>
          <a:bodyPr/>
          <a:lstStyle/>
          <a:p>
            <a:r>
              <a:rPr lang="zh-CN" altLang="en-US" dirty="0"/>
              <a:t>       結果               所以          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463F10-8252-104F-97CF-014D9D6ADF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6924" y="1761701"/>
            <a:ext cx="10818152" cy="5365775"/>
          </a:xfrm>
        </p:spPr>
        <p:txBody>
          <a:bodyPr>
            <a:normAutofit/>
          </a:bodyPr>
          <a:lstStyle/>
          <a:p>
            <a:r>
              <a:rPr lang="zh-CN" altLang="en-US" dirty="0"/>
              <a:t>她以為直播賣貨很容易，</a:t>
            </a:r>
            <a:r>
              <a:rPr lang="en-US" altLang="zh-CN" dirty="0"/>
              <a:t>____</a:t>
            </a:r>
            <a:r>
              <a:rPr lang="zh-CN" altLang="en-US" dirty="0"/>
              <a:t>直播了</a:t>
            </a:r>
            <a:r>
              <a:rPr lang="en-US" altLang="zh-CN" dirty="0"/>
              <a:t>5</a:t>
            </a:r>
            <a:r>
              <a:rPr lang="zh-CN" altLang="en-US" dirty="0"/>
              <a:t>個小時只賣出了</a:t>
            </a:r>
            <a:r>
              <a:rPr lang="en-US" altLang="zh-CN" dirty="0"/>
              <a:t>10</a:t>
            </a:r>
            <a:r>
              <a:rPr lang="zh-CN" altLang="en-US" dirty="0"/>
              <a:t>塊錢的商品。
她很喜歡做主播，</a:t>
            </a:r>
            <a:r>
              <a:rPr lang="en-US" altLang="zh-CN" dirty="0"/>
              <a:t>____</a:t>
            </a:r>
            <a:r>
              <a:rPr lang="zh-CN" altLang="en-US" dirty="0"/>
              <a:t>她決定辭職，做全職主播。
大家都以為她還沒結婚， </a:t>
            </a:r>
            <a:r>
              <a:rPr lang="en-US" altLang="zh-CN" dirty="0"/>
              <a:t>____</a:t>
            </a:r>
            <a:r>
              <a:rPr lang="zh-CN" altLang="en-US" dirty="0"/>
              <a:t>她不但早就結婚了，而且還有兩個孩子！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B5AB8B-994B-FF44-9741-DC642490362B}"/>
              </a:ext>
            </a:extLst>
          </p:cNvPr>
          <p:cNvSpPr txBox="1"/>
          <p:nvPr/>
        </p:nvSpPr>
        <p:spPr>
          <a:xfrm>
            <a:off x="821395" y="749512"/>
            <a:ext cx="30744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highlight>
                  <a:srgbClr val="FFFF00"/>
                </a:highlight>
              </a:rPr>
              <a:t>+</a:t>
            </a:r>
            <a:r>
              <a:rPr lang="zh-CN" altLang="en-US" sz="2400" dirty="0">
                <a:highlight>
                  <a:srgbClr val="FFFF00"/>
                </a:highlight>
              </a:rPr>
              <a:t> </a:t>
            </a:r>
            <a:r>
              <a:rPr lang="en-US" altLang="zh-CN" sz="2400" dirty="0">
                <a:highlight>
                  <a:srgbClr val="FFFF00"/>
                </a:highlight>
              </a:rPr>
              <a:t>a</a:t>
            </a:r>
            <a:r>
              <a:rPr lang="zh-CN" altLang="en-US" sz="2400" dirty="0">
                <a:highlight>
                  <a:srgbClr val="FFFF00"/>
                </a:highlight>
              </a:rPr>
              <a:t> </a:t>
            </a:r>
            <a:r>
              <a:rPr lang="en-US" altLang="zh-CN" sz="2400" dirty="0">
                <a:highlight>
                  <a:srgbClr val="FFFF00"/>
                </a:highlight>
              </a:rPr>
              <a:t>contradictive</a:t>
            </a:r>
            <a:r>
              <a:rPr lang="zh-CN" altLang="en-US" sz="2400" dirty="0">
                <a:highlight>
                  <a:srgbClr val="FFFF00"/>
                </a:highlight>
              </a:rPr>
              <a:t> </a:t>
            </a:r>
            <a:r>
              <a:rPr lang="en-US" altLang="zh-CN" sz="2400" dirty="0">
                <a:highlight>
                  <a:srgbClr val="FFFF00"/>
                </a:highlight>
              </a:rPr>
              <a:t>result</a:t>
            </a:r>
          </a:p>
          <a:p>
            <a:r>
              <a:rPr lang="zh-CN" altLang="en-US" sz="2400" dirty="0">
                <a:highlight>
                  <a:srgbClr val="FFFF00"/>
                </a:highlight>
              </a:rPr>
              <a:t>  </a:t>
            </a:r>
            <a:r>
              <a:rPr lang="en-US" altLang="zh-CN" sz="2400" dirty="0">
                <a:highlight>
                  <a:srgbClr val="FFFF00"/>
                </a:highlight>
              </a:rPr>
              <a:t>(negative/surprised</a:t>
            </a:r>
            <a:r>
              <a:rPr lang="zh-CN" altLang="en-US" sz="2400" dirty="0">
                <a:highlight>
                  <a:srgbClr val="FFFF00"/>
                </a:highlight>
              </a:rPr>
              <a:t> </a:t>
            </a:r>
            <a:r>
              <a:rPr lang="en-US" altLang="zh-CN" sz="2400" dirty="0">
                <a:highlight>
                  <a:srgbClr val="FFFF00"/>
                </a:highlight>
              </a:rPr>
              <a:t>)</a:t>
            </a:r>
            <a:endParaRPr lang="en-US" sz="2400" dirty="0">
              <a:highlight>
                <a:srgbClr val="FFFF00"/>
              </a:highlight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E3E0B27-49B3-C243-825C-F43FC6B3E50F}"/>
              </a:ext>
            </a:extLst>
          </p:cNvPr>
          <p:cNvSpPr txBox="1"/>
          <p:nvPr/>
        </p:nvSpPr>
        <p:spPr>
          <a:xfrm>
            <a:off x="5933723" y="1761701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结果</a:t>
            </a:r>
            <a:endParaRPr lang="en-US" sz="3600" dirty="0">
              <a:solidFill>
                <a:srgbClr val="FF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5129F10-126D-3B47-8778-69D902289934}"/>
              </a:ext>
            </a:extLst>
          </p:cNvPr>
          <p:cNvSpPr txBox="1"/>
          <p:nvPr/>
        </p:nvSpPr>
        <p:spPr>
          <a:xfrm>
            <a:off x="5933723" y="4444588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结果</a:t>
            </a:r>
            <a:endParaRPr lang="en-US" sz="3600" dirty="0">
              <a:solidFill>
                <a:srgbClr val="FF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7C1C438-3416-2546-84E4-37009D991D2F}"/>
              </a:ext>
            </a:extLst>
          </p:cNvPr>
          <p:cNvSpPr txBox="1"/>
          <p:nvPr/>
        </p:nvSpPr>
        <p:spPr>
          <a:xfrm>
            <a:off x="4425483" y="3600792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所以</a:t>
            </a:r>
            <a:endParaRPr lang="en-US" sz="3600" dirty="0">
              <a:solidFill>
                <a:srgbClr val="FF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CA5288E-3E11-1643-B6BE-AEEC47C8D221}"/>
              </a:ext>
            </a:extLst>
          </p:cNvPr>
          <p:cNvSpPr txBox="1"/>
          <p:nvPr/>
        </p:nvSpPr>
        <p:spPr>
          <a:xfrm>
            <a:off x="4253840" y="749512"/>
            <a:ext cx="27878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highlight>
                  <a:srgbClr val="FFFF00"/>
                </a:highlight>
              </a:rPr>
              <a:t>+</a:t>
            </a:r>
            <a:r>
              <a:rPr lang="zh-CN" altLang="en-US" sz="2400" dirty="0">
                <a:highlight>
                  <a:srgbClr val="FFFF00"/>
                </a:highlight>
              </a:rPr>
              <a:t> </a:t>
            </a:r>
            <a:r>
              <a:rPr lang="en-US" altLang="zh-CN" sz="2400" dirty="0">
                <a:highlight>
                  <a:srgbClr val="FFFF00"/>
                </a:highlight>
              </a:rPr>
              <a:t>a</a:t>
            </a:r>
            <a:r>
              <a:rPr lang="zh-CN" altLang="en-US" sz="2400" dirty="0">
                <a:highlight>
                  <a:srgbClr val="FFFF00"/>
                </a:highlight>
              </a:rPr>
              <a:t> </a:t>
            </a:r>
            <a:r>
              <a:rPr lang="en-US" altLang="zh-CN" sz="2400" dirty="0">
                <a:highlight>
                  <a:srgbClr val="FFFF00"/>
                </a:highlight>
              </a:rPr>
              <a:t>reasonable</a:t>
            </a:r>
            <a:r>
              <a:rPr lang="zh-CN" altLang="en-US" sz="2400" dirty="0">
                <a:highlight>
                  <a:srgbClr val="FFFF00"/>
                </a:highlight>
              </a:rPr>
              <a:t> </a:t>
            </a:r>
            <a:r>
              <a:rPr lang="en-US" altLang="zh-CN" sz="2400" dirty="0">
                <a:highlight>
                  <a:srgbClr val="FFFF00"/>
                </a:highlight>
              </a:rPr>
              <a:t>result</a:t>
            </a:r>
            <a:endParaRPr lang="en-US" sz="2400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675242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D9A9C-CA79-2F4D-894A-0FEE9EE1F1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5" y="209603"/>
            <a:ext cx="11828703" cy="882907"/>
          </a:xfrm>
        </p:spPr>
        <p:txBody>
          <a:bodyPr>
            <a:normAutofit/>
          </a:bodyPr>
          <a:lstStyle/>
          <a:p>
            <a:r>
              <a:rPr lang="en-US" altLang="zh-CN" dirty="0"/>
              <a:t>A</a:t>
            </a:r>
            <a:r>
              <a:rPr lang="zh-CN" altLang="en-US" dirty="0"/>
              <a:t>是</a:t>
            </a:r>
            <a:r>
              <a:rPr lang="en-US" altLang="zh-CN" dirty="0"/>
              <a:t>B</a:t>
            </a:r>
            <a:r>
              <a:rPr lang="zh-CN" altLang="en-US" dirty="0"/>
              <a:t>的</a:t>
            </a:r>
            <a:r>
              <a:rPr lang="en-US" altLang="zh-CN" dirty="0"/>
              <a:t>(</a:t>
            </a:r>
            <a:r>
              <a:rPr lang="zh-CN" altLang="en-US" dirty="0"/>
              <a:t>新</a:t>
            </a:r>
            <a:r>
              <a:rPr lang="en-US" altLang="zh-CN" dirty="0"/>
              <a:t>/</a:t>
            </a:r>
            <a:r>
              <a:rPr lang="zh-CN" altLang="en-US" dirty="0"/>
              <a:t>唯一</a:t>
            </a:r>
            <a:r>
              <a:rPr lang="en-US" altLang="zh-CN" dirty="0"/>
              <a:t>)</a:t>
            </a:r>
            <a:r>
              <a:rPr lang="en-US" dirty="0" err="1"/>
              <a:t>出路</a:t>
            </a:r>
            <a:r>
              <a:rPr lang="zh-CN" altLang="en-US" dirty="0"/>
              <a:t>。   </a:t>
            </a:r>
            <a:r>
              <a:rPr lang="en-US" altLang="zh-CN" sz="3600" dirty="0"/>
              <a:t>a</a:t>
            </a:r>
            <a:r>
              <a:rPr lang="zh-CN" altLang="en-US" sz="3600" dirty="0"/>
              <a:t> </a:t>
            </a:r>
            <a:r>
              <a:rPr lang="en-US" altLang="zh-CN" sz="3600" dirty="0"/>
              <a:t>way</a:t>
            </a:r>
            <a:r>
              <a:rPr lang="zh-CN" altLang="en-US" sz="3600" dirty="0"/>
              <a:t> </a:t>
            </a:r>
            <a:r>
              <a:rPr lang="en-US" altLang="zh-CN" sz="3600" dirty="0"/>
              <a:t>(out</a:t>
            </a:r>
            <a:r>
              <a:rPr lang="zh-CN" altLang="en-US" sz="3600" dirty="0"/>
              <a:t> </a:t>
            </a:r>
            <a:r>
              <a:rPr lang="en-US" altLang="zh-CN" sz="3600" dirty="0"/>
              <a:t>of</a:t>
            </a:r>
            <a:r>
              <a:rPr lang="zh-CN" altLang="en-US" sz="3600" dirty="0"/>
              <a:t> </a:t>
            </a:r>
            <a:r>
              <a:rPr lang="en-US" altLang="zh-CN" sz="3600" dirty="0"/>
              <a:t>a</a:t>
            </a:r>
            <a:r>
              <a:rPr lang="zh-CN" altLang="en-US" sz="3600" dirty="0"/>
              <a:t> </a:t>
            </a:r>
            <a:r>
              <a:rPr lang="en-US" altLang="zh-CN" sz="3600" dirty="0"/>
              <a:t>difficulty)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D9411B-2C69-7B45-AB7E-9DACC1ED51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873" y="1113866"/>
            <a:ext cx="12155275" cy="5555887"/>
          </a:xfrm>
        </p:spPr>
        <p:txBody>
          <a:bodyPr>
            <a:normAutofit fontScale="92500" lnSpcReduction="10000"/>
          </a:bodyPr>
          <a:lstStyle/>
          <a:p>
            <a:r>
              <a:rPr lang="zh-CN" altLang="en-US" dirty="0"/>
              <a:t>直播賣貨這種形式為很多不為人知的小商家找到了新的出路。</a:t>
            </a:r>
            <a:r>
              <a:rPr lang="en-US" sz="3000" dirty="0"/>
              <a:t>Many farmers' children think that going to college is the only way to change their destiny.</a:t>
            </a:r>
          </a:p>
          <a:p>
            <a:pPr>
              <a:lnSpc>
                <a:spcPct val="100000"/>
              </a:lnSpc>
            </a:pPr>
            <a:endParaRPr lang="en-US" sz="3000" dirty="0"/>
          </a:p>
          <a:p>
            <a:pPr>
              <a:lnSpc>
                <a:spcPct val="100000"/>
              </a:lnSpc>
            </a:pPr>
            <a:r>
              <a:rPr lang="en-US" altLang="zh-CN" sz="3000" dirty="0"/>
              <a:t>When</a:t>
            </a:r>
            <a:r>
              <a:rPr lang="zh-CN" altLang="en-US" sz="3000" dirty="0"/>
              <a:t> </a:t>
            </a:r>
            <a:r>
              <a:rPr lang="en-US" altLang="zh-CN" sz="3000" dirty="0"/>
              <a:t>facing</a:t>
            </a:r>
            <a:r>
              <a:rPr lang="zh-CN" altLang="en-US" sz="3000" dirty="0"/>
              <a:t> </a:t>
            </a:r>
            <a:r>
              <a:rPr lang="en-US" altLang="zh-CN" sz="3000" dirty="0"/>
              <a:t>such difficulties, unity and cooperation is our only way out.</a:t>
            </a:r>
          </a:p>
          <a:p>
            <a:r>
              <a:rPr lang="zh-CN" altLang="en-US" sz="3500" dirty="0"/>
              <a:t>以前中國家長普遍認為孩子如果學習不好以後就會沒有出路；而現在</a:t>
            </a:r>
            <a:r>
              <a:rPr lang="en-US" altLang="zh-CN" sz="3500" dirty="0"/>
              <a:t>......
</a:t>
            </a:r>
            <a:r>
              <a:rPr lang="zh-CN" altLang="en-US" sz="3500" dirty="0"/>
              <a:t>你這個學期遇到了什麼困難？找到出路了嗎？</a:t>
            </a:r>
            <a:endParaRPr lang="en-US" sz="35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E8B07DE-E267-CB47-AAF7-FFA0DCD91AFB}"/>
              </a:ext>
            </a:extLst>
          </p:cNvPr>
          <p:cNvSpPr txBox="1"/>
          <p:nvPr/>
        </p:nvSpPr>
        <p:spPr>
          <a:xfrm>
            <a:off x="1694795" y="2393126"/>
            <a:ext cx="88024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latin typeface="KaiTi" panose="02010609060101010101" pitchFamily="49" charset="-122"/>
                <a:ea typeface="KaiTi" panose="02010609060101010101" pitchFamily="49" charset="-122"/>
              </a:rPr>
              <a:t>很多農民的孩子認為考上大學是改變命運的</a:t>
            </a:r>
            <a:r>
              <a:rPr lang="zh-CN" altLang="en-US" sz="28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唯一</a:t>
            </a:r>
            <a:r>
              <a:rPr lang="zh-CN" altLang="en-US" sz="2800" dirty="0">
                <a:latin typeface="KaiTi" panose="02010609060101010101" pitchFamily="49" charset="-122"/>
                <a:ea typeface="KaiTi" panose="02010609060101010101" pitchFamily="49" charset="-122"/>
              </a:rPr>
              <a:t>出路。</a:t>
            </a:r>
            <a:endParaRPr lang="en-US" sz="28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8EBF06E-708B-E74F-B942-0C1F289898B8}"/>
              </a:ext>
            </a:extLst>
          </p:cNvPr>
          <p:cNvSpPr txBox="1"/>
          <p:nvPr/>
        </p:nvSpPr>
        <p:spPr>
          <a:xfrm>
            <a:off x="463445" y="3106979"/>
            <a:ext cx="77251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800">
                <a:latin typeface="KaiTi" panose="02010609060101010101" pitchFamily="49" charset="-122"/>
                <a:ea typeface="KaiTi" panose="02010609060101010101" pitchFamily="49" charset="-122"/>
              </a:defRPr>
            </a:lvl1pPr>
          </a:lstStyle>
          <a:p>
            <a:r>
              <a:rPr lang="zh-CN" altLang="en-US" dirty="0"/>
              <a:t>面對這樣的困難，團結合作是我們唯一的出路。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768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4F256-BEFB-6445-A91D-B090293A40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solidFill>
                  <a:schemeClr val="tx1"/>
                </a:solidFill>
              </a:rPr>
              <a:t>足不出户</a:t>
            </a:r>
            <a:r>
              <a:rPr lang="en-US" altLang="zh-CN" dirty="0">
                <a:solidFill>
                  <a:schemeClr val="tx1"/>
                </a:solidFill>
              </a:rPr>
              <a:t>(</a:t>
            </a:r>
            <a:r>
              <a:rPr lang="zh-CN" altLang="en-US" dirty="0">
                <a:solidFill>
                  <a:schemeClr val="tx1"/>
                </a:solidFill>
              </a:rPr>
              <a:t>就可以</a:t>
            </a:r>
            <a:r>
              <a:rPr lang="en-US" altLang="zh-CN" dirty="0">
                <a:solidFill>
                  <a:schemeClr val="tx1"/>
                </a:solidFill>
              </a:rPr>
              <a:t>…)      </a:t>
            </a:r>
            <a:r>
              <a:rPr lang="zh-CN" altLang="en-US" dirty="0">
                <a:solidFill>
                  <a:schemeClr val="tx1"/>
                </a:solidFill>
              </a:rPr>
              <a:t>足不出户</a:t>
            </a:r>
            <a:r>
              <a:rPr lang="en-US" altLang="zh-CN" dirty="0">
                <a:solidFill>
                  <a:schemeClr val="tx1"/>
                </a:solidFill>
              </a:rPr>
              <a:t>(</a:t>
            </a:r>
            <a:r>
              <a:rPr lang="zh-CN" altLang="en-US" dirty="0">
                <a:solidFill>
                  <a:schemeClr val="tx1"/>
                </a:solidFill>
              </a:rPr>
              <a:t>即可</a:t>
            </a:r>
            <a:r>
              <a:rPr lang="en-US" altLang="zh-CN" dirty="0">
                <a:solidFill>
                  <a:schemeClr val="tx1"/>
                </a:solidFill>
              </a:rPr>
              <a:t>…)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FF981-BD9C-FB4F-B6C5-30F92C366D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288" y="1087276"/>
            <a:ext cx="10515600" cy="5770724"/>
          </a:xfrm>
        </p:spPr>
        <p:txBody>
          <a:bodyPr>
            <a:normAutofit fontScale="92500"/>
          </a:bodyPr>
          <a:lstStyle/>
          <a:p>
            <a:r>
              <a:rPr lang="zh-CN" altLang="en-US" dirty="0"/>
              <a:t>很多大商場也開始進行直播。 人們足不出戶就可以在線上雲逛街。 
湖南省人民醫院提供在線服務，老人們足不出戶即可在線看病、拿葯。
互聯網技術大大方便了人們的生活，人們足不出戶就可以</a:t>
            </a:r>
            <a:r>
              <a:rPr lang="en-US" altLang="zh-CN" dirty="0"/>
              <a:t>...</a:t>
            </a:r>
            <a:r>
              <a:rPr lang="zh-CN" altLang="en-US" dirty="0"/>
              <a:t>、</a:t>
            </a:r>
            <a:r>
              <a:rPr lang="en-US" altLang="zh-CN" dirty="0"/>
              <a:t>...</a:t>
            </a:r>
            <a:r>
              <a:rPr lang="zh-CN" altLang="en-US" dirty="0"/>
              <a:t>、</a:t>
            </a:r>
            <a:r>
              <a:rPr lang="en-US" altLang="zh-CN" dirty="0"/>
              <a:t>...</a:t>
            </a:r>
            <a:r>
              <a:rPr lang="zh-CN" altLang="en-US" dirty="0"/>
              <a:t>、甚至</a:t>
            </a:r>
            <a:r>
              <a:rPr lang="en-US" altLang="zh-CN" dirty="0"/>
              <a:t>...</a:t>
            </a:r>
            <a:r>
              <a:rPr lang="zh-CN" altLang="en-US" dirty="0"/>
              <a:t>。
疫情期間</a:t>
            </a:r>
            <a:r>
              <a:rPr lang="en-US" altLang="zh-CN" dirty="0"/>
              <a:t>,......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868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20BA8-C161-3849-98A7-C37A0E67E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介紹潮流的變化：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90DB94-169F-2240-A1F7-B7AB3B14E7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288" y="1087276"/>
            <a:ext cx="10275758" cy="4644725"/>
          </a:xfrm>
        </p:spPr>
        <p:txBody>
          <a:bodyPr/>
          <a:lstStyle/>
          <a:p>
            <a:r>
              <a:rPr lang="zh-CN" altLang="en-US" dirty="0">
                <a:solidFill>
                  <a:srgbClr val="FF0000"/>
                </a:solidFill>
              </a:rPr>
              <a:t>以前</a:t>
            </a:r>
            <a:r>
              <a:rPr lang="zh-CN" altLang="en-US" dirty="0"/>
              <a:t>，人們購物的方式是逛</a:t>
            </a:r>
            <a:r>
              <a:rPr lang="en-US" altLang="zh-CN" dirty="0"/>
              <a:t>...</a:t>
            </a:r>
            <a:r>
              <a:rPr lang="zh-CN" altLang="en-US" dirty="0"/>
              <a:t>、轉</a:t>
            </a:r>
            <a:r>
              <a:rPr lang="en-US" altLang="zh-CN" dirty="0"/>
              <a:t>...</a:t>
            </a:r>
            <a:r>
              <a:rPr lang="zh-CN" altLang="en-US" dirty="0"/>
              <a:t>、在</a:t>
            </a:r>
            <a:r>
              <a:rPr lang="en-US" altLang="zh-CN" dirty="0"/>
              <a:t>... </a:t>
            </a:r>
            <a:r>
              <a:rPr lang="zh-CN" altLang="en-US" dirty="0"/>
              <a:t>上溜達溜達。 </a:t>
            </a:r>
            <a:r>
              <a:rPr lang="zh-CN" altLang="en-US" dirty="0">
                <a:solidFill>
                  <a:srgbClr val="FF0000"/>
                </a:solidFill>
              </a:rPr>
              <a:t>後來</a:t>
            </a:r>
            <a:r>
              <a:rPr lang="zh-CN" altLang="en-US" dirty="0"/>
              <a:t>，網路發達以後，很多人的購物方式就變成了</a:t>
            </a:r>
            <a:r>
              <a:rPr lang="en-US" altLang="zh-CN" dirty="0"/>
              <a:t>......</a:t>
            </a:r>
            <a:r>
              <a:rPr lang="zh-CN" altLang="en-US" dirty="0"/>
              <a:t>。 </a:t>
            </a:r>
            <a:r>
              <a:rPr lang="zh-CN" altLang="en-US" dirty="0">
                <a:solidFill>
                  <a:srgbClr val="FF0000"/>
                </a:solidFill>
              </a:rPr>
              <a:t>現在</a:t>
            </a:r>
            <a:r>
              <a:rPr lang="zh-CN" altLang="en-US" dirty="0"/>
              <a:t>，</a:t>
            </a:r>
            <a:r>
              <a:rPr lang="en-US" altLang="zh-CN" dirty="0"/>
              <a:t>...... </a:t>
            </a:r>
            <a:r>
              <a:rPr lang="zh-CN" altLang="en-US" dirty="0">
                <a:solidFill>
                  <a:srgbClr val="FF0000"/>
                </a:solidFill>
              </a:rPr>
              <a:t>也過時了</a:t>
            </a:r>
            <a:r>
              <a:rPr lang="zh-CN" altLang="en-US" dirty="0"/>
              <a:t>，</a:t>
            </a:r>
            <a:r>
              <a:rPr lang="en-US" altLang="zh-CN" dirty="0"/>
              <a:t>...... </a:t>
            </a:r>
            <a:r>
              <a:rPr lang="zh-CN" altLang="en-US" dirty="0">
                <a:solidFill>
                  <a:srgbClr val="FF0000"/>
                </a:solidFill>
              </a:rPr>
              <a:t>成了新時尚。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DF2DD47-CDCE-B844-9D1F-AEBE2CF3056F}"/>
              </a:ext>
            </a:extLst>
          </p:cNvPr>
          <p:cNvSpPr txBox="1"/>
          <p:nvPr/>
        </p:nvSpPr>
        <p:spPr>
          <a:xfrm>
            <a:off x="1907177" y="850358"/>
            <a:ext cx="697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trend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7F9858F-D8CD-B64B-8BC1-801E28E1E93D}"/>
              </a:ext>
            </a:extLst>
          </p:cNvPr>
          <p:cNvSpPr txBox="1"/>
          <p:nvPr/>
        </p:nvSpPr>
        <p:spPr>
          <a:xfrm>
            <a:off x="3431783" y="4522369"/>
            <a:ext cx="354676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200" dirty="0">
                <a:solidFill>
                  <a:schemeClr val="bg1">
                    <a:lumMod val="6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插入去商店購物、逛地攤、網購、看直播購物的圖片，出一張圖片，請學生說相關內容。</a:t>
            </a:r>
            <a:endParaRPr lang="en-US" sz="2200" dirty="0">
              <a:solidFill>
                <a:schemeClr val="bg1">
                  <a:lumMod val="65000"/>
                </a:schemeClr>
              </a:solidFill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400754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20BA8-C161-3849-98A7-C37A0E67E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介紹潮流的變化：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90DB94-169F-2240-A1F7-B7AB3B14E7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288" y="1087276"/>
            <a:ext cx="10275758" cy="4644725"/>
          </a:xfrm>
        </p:spPr>
        <p:txBody>
          <a:bodyPr/>
          <a:lstStyle/>
          <a:p>
            <a:r>
              <a:rPr lang="zh-CN" altLang="en-US" dirty="0">
                <a:solidFill>
                  <a:srgbClr val="FF0000"/>
                </a:solidFill>
              </a:rPr>
              <a:t>以前</a:t>
            </a:r>
            <a:r>
              <a:rPr lang="zh-CN" altLang="en-US" dirty="0"/>
              <a:t>，人們</a:t>
            </a:r>
            <a:r>
              <a:rPr lang="en-US" altLang="zh-CN" dirty="0"/>
              <a:t>... </a:t>
            </a:r>
            <a:r>
              <a:rPr lang="zh-CN" altLang="en-US" dirty="0"/>
              <a:t>的方式是</a:t>
            </a:r>
            <a:r>
              <a:rPr lang="en-US" altLang="zh-CN" dirty="0"/>
              <a:t>...</a:t>
            </a:r>
            <a:r>
              <a:rPr lang="zh-CN" altLang="en-US" dirty="0"/>
              <a:t>、</a:t>
            </a:r>
            <a:r>
              <a:rPr lang="en-US" altLang="zh-CN" dirty="0"/>
              <a:t>...</a:t>
            </a:r>
            <a:r>
              <a:rPr lang="zh-CN" altLang="en-US" dirty="0"/>
              <a:t>、</a:t>
            </a:r>
            <a:r>
              <a:rPr lang="en-US" altLang="zh-CN" dirty="0"/>
              <a:t>......</a:t>
            </a:r>
            <a:r>
              <a:rPr lang="zh-CN" altLang="en-US" dirty="0"/>
              <a:t>。</a:t>
            </a:r>
            <a:r>
              <a:rPr lang="zh-CN" altLang="en-US" dirty="0">
                <a:solidFill>
                  <a:srgbClr val="FF0000"/>
                </a:solidFill>
              </a:rPr>
              <a:t>後來</a:t>
            </a:r>
            <a:r>
              <a:rPr lang="zh-CN" altLang="en-US" dirty="0"/>
              <a:t>，網路發達以後，很多人</a:t>
            </a:r>
            <a:r>
              <a:rPr lang="en-US" altLang="zh-CN" dirty="0"/>
              <a:t>... </a:t>
            </a:r>
            <a:r>
              <a:rPr lang="zh-CN" altLang="en-US" dirty="0"/>
              <a:t>的方式就變成了</a:t>
            </a:r>
            <a:r>
              <a:rPr lang="en-US" altLang="zh-CN" dirty="0"/>
              <a:t>......</a:t>
            </a:r>
            <a:r>
              <a:rPr lang="zh-CN" altLang="en-US" dirty="0"/>
              <a:t>。</a:t>
            </a:r>
            <a:r>
              <a:rPr lang="zh-CN" altLang="en-US" dirty="0">
                <a:solidFill>
                  <a:srgbClr val="FF0000"/>
                </a:solidFill>
              </a:rPr>
              <a:t>現在，</a:t>
            </a:r>
            <a:r>
              <a:rPr lang="en-US" altLang="zh-CN" dirty="0"/>
              <a:t>...... </a:t>
            </a:r>
            <a:r>
              <a:rPr lang="zh-CN" altLang="en-US" dirty="0">
                <a:solidFill>
                  <a:srgbClr val="FF0000"/>
                </a:solidFill>
              </a:rPr>
              <a:t>也過時了，</a:t>
            </a:r>
            <a:r>
              <a:rPr lang="en-US" altLang="zh-CN" dirty="0"/>
              <a:t>...... </a:t>
            </a:r>
            <a:r>
              <a:rPr lang="zh-CN" altLang="en-US" dirty="0">
                <a:solidFill>
                  <a:srgbClr val="FF0000"/>
                </a:solidFill>
              </a:rPr>
              <a:t>成了新時尚</a:t>
            </a:r>
            <a:r>
              <a:rPr lang="zh-CN" altLang="en-US" dirty="0"/>
              <a:t>。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DF2DD47-CDCE-B844-9D1F-AEBE2CF3056F}"/>
              </a:ext>
            </a:extLst>
          </p:cNvPr>
          <p:cNvSpPr txBox="1"/>
          <p:nvPr/>
        </p:nvSpPr>
        <p:spPr>
          <a:xfrm>
            <a:off x="1907177" y="850358"/>
            <a:ext cx="697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trend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2429870-0C0C-7F4C-BE33-B8589D9C5863}"/>
              </a:ext>
            </a:extLst>
          </p:cNvPr>
          <p:cNvCxnSpPr>
            <a:cxnSpLocks/>
          </p:cNvCxnSpPr>
          <p:nvPr/>
        </p:nvCxnSpPr>
        <p:spPr>
          <a:xfrm flipV="1">
            <a:off x="1672046" y="4467496"/>
            <a:ext cx="875212" cy="377791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C53D6E88-6E91-DC44-963F-08FC6796CEF8}"/>
              </a:ext>
            </a:extLst>
          </p:cNvPr>
          <p:cNvCxnSpPr/>
          <p:nvPr/>
        </p:nvCxnSpPr>
        <p:spPr>
          <a:xfrm>
            <a:off x="5691976" y="4193175"/>
            <a:ext cx="1015029" cy="452793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1725574B-BE88-2B4B-8F38-ECB2E0C1CFBA}"/>
              </a:ext>
            </a:extLst>
          </p:cNvPr>
          <p:cNvSpPr txBox="1"/>
          <p:nvPr/>
        </p:nvSpPr>
        <p:spPr>
          <a:xfrm>
            <a:off x="2652727" y="5008726"/>
            <a:ext cx="354676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200" dirty="0">
                <a:solidFill>
                  <a:schemeClr val="bg1">
                    <a:lumMod val="50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插入去電影院看電影、在家看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neflix、teleparty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CN" altLang="en-US" sz="2200" dirty="0">
                <a:solidFill>
                  <a:schemeClr val="bg1">
                    <a:lumMod val="50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的相關圖片，每出一張圖片，請學生說相關內容。</a:t>
            </a:r>
            <a:endParaRPr lang="en-US" sz="2200" dirty="0">
              <a:solidFill>
                <a:schemeClr val="bg1">
                  <a:lumMod val="50000"/>
                </a:schemeClr>
              </a:solidFill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934699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2D043F-168D-6940-9A21-0813E12604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288" y="1087276"/>
            <a:ext cx="10515600" cy="2779342"/>
          </a:xfrm>
        </p:spPr>
        <p:txBody>
          <a:bodyPr>
            <a:normAutofit/>
          </a:bodyPr>
          <a:lstStyle/>
          <a:p>
            <a:r>
              <a:rPr lang="zh-CN" altLang="en-US" dirty="0">
                <a:solidFill>
                  <a:srgbClr val="FF0000"/>
                </a:solidFill>
              </a:rPr>
              <a:t>以前</a:t>
            </a:r>
            <a:r>
              <a:rPr lang="zh-CN" altLang="en-US" dirty="0"/>
              <a:t>，人們</a:t>
            </a:r>
            <a:r>
              <a:rPr lang="en-US" altLang="zh-CN" dirty="0"/>
              <a:t>... </a:t>
            </a:r>
            <a:r>
              <a:rPr lang="zh-CN" altLang="en-US" dirty="0"/>
              <a:t>的方式是</a:t>
            </a:r>
            <a:r>
              <a:rPr lang="en-US" altLang="zh-CN" dirty="0"/>
              <a:t>...</a:t>
            </a:r>
            <a:r>
              <a:rPr lang="zh-CN" altLang="en-US" dirty="0"/>
              <a:t>、</a:t>
            </a:r>
            <a:r>
              <a:rPr lang="en-US" altLang="zh-CN" dirty="0"/>
              <a:t>...</a:t>
            </a:r>
            <a:r>
              <a:rPr lang="zh-CN" altLang="en-US" dirty="0"/>
              <a:t>、</a:t>
            </a:r>
            <a:r>
              <a:rPr lang="en-US" altLang="zh-CN" dirty="0"/>
              <a:t>......</a:t>
            </a:r>
            <a:r>
              <a:rPr lang="zh-CN" altLang="en-US" dirty="0"/>
              <a:t>。</a:t>
            </a:r>
            <a:r>
              <a:rPr lang="zh-CN" altLang="en-US" dirty="0">
                <a:solidFill>
                  <a:srgbClr val="FF0000"/>
                </a:solidFill>
              </a:rPr>
              <a:t>後來</a:t>
            </a:r>
            <a:r>
              <a:rPr lang="en-US" altLang="zh-CN" dirty="0"/>
              <a:t>,</a:t>
            </a:r>
            <a:r>
              <a:rPr lang="zh-CN" altLang="en-US" dirty="0"/>
              <a:t> </a:t>
            </a:r>
            <a:r>
              <a:rPr lang="en-US" altLang="zh-CN" dirty="0"/>
              <a:t>......</a:t>
            </a:r>
            <a:r>
              <a:rPr lang="zh-CN" altLang="en-US" dirty="0"/>
              <a:t>以後，很多人</a:t>
            </a:r>
            <a:r>
              <a:rPr lang="en-US" altLang="zh-CN" dirty="0"/>
              <a:t>... </a:t>
            </a:r>
            <a:r>
              <a:rPr lang="zh-CN" altLang="en-US" dirty="0"/>
              <a:t>的方式就變成了</a:t>
            </a:r>
            <a:r>
              <a:rPr lang="en-US" altLang="zh-CN" dirty="0"/>
              <a:t>......</a:t>
            </a:r>
            <a:r>
              <a:rPr lang="zh-CN" altLang="en-US" dirty="0"/>
              <a:t>。</a:t>
            </a:r>
            <a:r>
              <a:rPr lang="zh-CN" altLang="en-US" dirty="0">
                <a:solidFill>
                  <a:srgbClr val="FF0000"/>
                </a:solidFill>
              </a:rPr>
              <a:t>現在，</a:t>
            </a:r>
            <a:r>
              <a:rPr lang="en-US" altLang="zh-CN" dirty="0"/>
              <a:t>...... </a:t>
            </a:r>
            <a:r>
              <a:rPr lang="zh-CN" altLang="en-US" dirty="0">
                <a:solidFill>
                  <a:srgbClr val="FF0000"/>
                </a:solidFill>
              </a:rPr>
              <a:t>也過時了，</a:t>
            </a:r>
            <a:r>
              <a:rPr lang="en-US" altLang="zh-CN" dirty="0"/>
              <a:t>...... </a:t>
            </a:r>
            <a:r>
              <a:rPr lang="zh-CN" altLang="en-US" dirty="0">
                <a:solidFill>
                  <a:srgbClr val="FF0000"/>
                </a:solidFill>
              </a:rPr>
              <a:t>成了新時尚</a:t>
            </a:r>
            <a:r>
              <a:rPr lang="zh-CN" altLang="en-US" dirty="0"/>
              <a:t>。</a:t>
            </a:r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54F6CBD-5FD2-9F43-9A9D-9CE38D9AEE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6" y="209603"/>
            <a:ext cx="10515600" cy="882907"/>
          </a:xfrm>
        </p:spPr>
        <p:txBody>
          <a:bodyPr/>
          <a:lstStyle/>
          <a:p>
            <a:r>
              <a:rPr lang="zh-CN" altLang="en-US" dirty="0"/>
              <a:t>介紹潮流的變化：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BDF1B5A-A1D0-554C-B31A-EE9D3E7E1683}"/>
              </a:ext>
            </a:extLst>
          </p:cNvPr>
          <p:cNvSpPr txBox="1"/>
          <p:nvPr/>
        </p:nvSpPr>
        <p:spPr>
          <a:xfrm>
            <a:off x="1907177" y="850358"/>
            <a:ext cx="697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trend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94DC43D-D110-C441-BDBF-B9D3D50C3E41}"/>
              </a:ext>
            </a:extLst>
          </p:cNvPr>
          <p:cNvSpPr txBox="1"/>
          <p:nvPr/>
        </p:nvSpPr>
        <p:spPr>
          <a:xfrm>
            <a:off x="463446" y="4401030"/>
            <a:ext cx="9484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cassette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811B3B8-CCD5-154F-A190-FAAAD303A4D0}"/>
              </a:ext>
            </a:extLst>
          </p:cNvPr>
          <p:cNvSpPr txBox="1"/>
          <p:nvPr/>
        </p:nvSpPr>
        <p:spPr>
          <a:xfrm>
            <a:off x="1416366" y="4262530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dirty="0">
                <a:latin typeface="KaiTi" panose="02010609060101010101" pitchFamily="49" charset="-122"/>
                <a:ea typeface="KaiTi" panose="02010609060101010101" pitchFamily="49" charset="-122"/>
              </a:rPr>
              <a:t>磁帶</a:t>
            </a:r>
            <a:endParaRPr lang="en-US" sz="36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9E09242-61EC-D44D-A397-C0FE4CC170BE}"/>
              </a:ext>
            </a:extLst>
          </p:cNvPr>
          <p:cNvSpPr txBox="1"/>
          <p:nvPr/>
        </p:nvSpPr>
        <p:spPr>
          <a:xfrm>
            <a:off x="1551163" y="4065681"/>
            <a:ext cx="8851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cí</a:t>
            </a:r>
            <a:r>
              <a:rPr lang="zh-CN" altLang="en-US" dirty="0"/>
              <a:t>     </a:t>
            </a:r>
            <a:r>
              <a:rPr lang="en-US" altLang="zh-CN" dirty="0" err="1"/>
              <a:t>dài</a:t>
            </a:r>
            <a:endParaRPr lang="en-US" dirty="0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4D4DE30-795A-E743-8696-6A86D4381736}"/>
              </a:ext>
            </a:extLst>
          </p:cNvPr>
          <p:cNvCxnSpPr>
            <a:cxnSpLocks/>
          </p:cNvCxnSpPr>
          <p:nvPr/>
        </p:nvCxnSpPr>
        <p:spPr>
          <a:xfrm flipV="1">
            <a:off x="5763614" y="5010089"/>
            <a:ext cx="875212" cy="377791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55EF5721-13BF-A448-B826-3B67332D74DE}"/>
              </a:ext>
            </a:extLst>
          </p:cNvPr>
          <p:cNvCxnSpPr/>
          <p:nvPr/>
        </p:nvCxnSpPr>
        <p:spPr>
          <a:xfrm>
            <a:off x="8228843" y="4625306"/>
            <a:ext cx="1015029" cy="452793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210584DC-40F5-6E48-B5CD-B4397B368AFA}"/>
              </a:ext>
            </a:extLst>
          </p:cNvPr>
          <p:cNvSpPr txBox="1"/>
          <p:nvPr/>
        </p:nvSpPr>
        <p:spPr>
          <a:xfrm>
            <a:off x="1551163" y="5141756"/>
            <a:ext cx="354676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200" dirty="0">
                <a:solidFill>
                  <a:schemeClr val="bg1">
                    <a:lumMod val="65000"/>
                  </a:schemeClr>
                </a:solidFill>
                <a:latin typeface="Times" pitchFamily="2" charset="0"/>
                <a:ea typeface="SimSun" panose="02010600030101010101" pitchFamily="2" charset="-122"/>
              </a:rPr>
              <a:t>插入聽磁帶、聽隨身聽、聽</a:t>
            </a:r>
            <a:r>
              <a:rPr lang="en-US" sz="2200" dirty="0" err="1">
                <a:solidFill>
                  <a:schemeClr val="bg1">
                    <a:lumMod val="65000"/>
                  </a:schemeClr>
                </a:solidFill>
                <a:latin typeface="Times" pitchFamily="2" charset="0"/>
                <a:ea typeface="SimSun" panose="02010600030101010101" pitchFamily="2" charset="-122"/>
              </a:rPr>
              <a:t>ipod，spotify</a:t>
            </a:r>
            <a:r>
              <a:rPr lang="zh-CN" altLang="en-US" sz="2200" dirty="0">
                <a:solidFill>
                  <a:schemeClr val="bg1">
                    <a:lumMod val="65000"/>
                  </a:schemeClr>
                </a:solidFill>
                <a:latin typeface="Times" pitchFamily="2" charset="0"/>
                <a:ea typeface="SimSun" panose="02010600030101010101" pitchFamily="2" charset="-122"/>
              </a:rPr>
              <a:t>的相關圖片，每出一張圖片，請學生說相關內容。</a:t>
            </a:r>
            <a:endParaRPr lang="en-US" sz="2200" dirty="0">
              <a:solidFill>
                <a:schemeClr val="bg1">
                  <a:lumMod val="65000"/>
                </a:schemeClr>
              </a:solidFill>
              <a:highlight>
                <a:srgbClr val="C0C0C0"/>
              </a:highlight>
              <a:latin typeface="Times" pitchFamily="2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86391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BC9F2A3-402D-6742-B76F-C5DEF0E81B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288" y="1087276"/>
            <a:ext cx="10515600" cy="2779342"/>
          </a:xfrm>
        </p:spPr>
        <p:txBody>
          <a:bodyPr>
            <a:normAutofit/>
          </a:bodyPr>
          <a:lstStyle/>
          <a:p>
            <a:r>
              <a:rPr lang="zh-CN" altLang="en-US" dirty="0">
                <a:solidFill>
                  <a:srgbClr val="FF0000"/>
                </a:solidFill>
              </a:rPr>
              <a:t>以前</a:t>
            </a:r>
            <a:r>
              <a:rPr lang="zh-CN" altLang="en-US" dirty="0"/>
              <a:t>，人們</a:t>
            </a:r>
            <a:r>
              <a:rPr lang="en-US" altLang="zh-CN" dirty="0"/>
              <a:t>... </a:t>
            </a:r>
            <a:r>
              <a:rPr lang="zh-CN" altLang="en-US" dirty="0"/>
              <a:t>的方式是</a:t>
            </a:r>
            <a:r>
              <a:rPr lang="en-US" altLang="zh-CN" dirty="0"/>
              <a:t>...</a:t>
            </a:r>
            <a:r>
              <a:rPr lang="zh-CN" altLang="en-US" dirty="0"/>
              <a:t>、</a:t>
            </a:r>
            <a:r>
              <a:rPr lang="en-US" altLang="zh-CN" dirty="0"/>
              <a:t>...</a:t>
            </a:r>
            <a:r>
              <a:rPr lang="zh-CN" altLang="en-US" dirty="0"/>
              <a:t>、</a:t>
            </a:r>
            <a:r>
              <a:rPr lang="en-US" altLang="zh-CN" dirty="0"/>
              <a:t>......</a:t>
            </a:r>
            <a:r>
              <a:rPr lang="zh-CN" altLang="en-US" dirty="0"/>
              <a:t>。 </a:t>
            </a:r>
            <a:r>
              <a:rPr lang="zh-CN" altLang="en-US" dirty="0">
                <a:solidFill>
                  <a:srgbClr val="FF0000"/>
                </a:solidFill>
              </a:rPr>
              <a:t>後來，</a:t>
            </a:r>
            <a:r>
              <a:rPr lang="en-US" altLang="zh-CN" dirty="0"/>
              <a:t>...... </a:t>
            </a:r>
            <a:r>
              <a:rPr lang="zh-CN" altLang="en-US" dirty="0"/>
              <a:t>以後，很多人</a:t>
            </a:r>
            <a:r>
              <a:rPr lang="en-US" altLang="zh-CN" dirty="0"/>
              <a:t>... </a:t>
            </a:r>
            <a:r>
              <a:rPr lang="zh-CN" altLang="en-US" dirty="0"/>
              <a:t>的方式就變成了</a:t>
            </a:r>
            <a:r>
              <a:rPr lang="en-US" altLang="zh-CN" dirty="0"/>
              <a:t>......</a:t>
            </a:r>
            <a:r>
              <a:rPr lang="zh-CN" altLang="en-US" dirty="0"/>
              <a:t>。 </a:t>
            </a:r>
            <a:r>
              <a:rPr lang="zh-CN" altLang="en-US" dirty="0">
                <a:solidFill>
                  <a:srgbClr val="FF0000"/>
                </a:solidFill>
              </a:rPr>
              <a:t>現在，</a:t>
            </a:r>
            <a:r>
              <a:rPr lang="en-US" altLang="zh-CN" dirty="0"/>
              <a:t>...... </a:t>
            </a:r>
            <a:r>
              <a:rPr lang="zh-CN" altLang="en-US" dirty="0">
                <a:solidFill>
                  <a:srgbClr val="FF0000"/>
                </a:solidFill>
              </a:rPr>
              <a:t>也過時了，</a:t>
            </a:r>
            <a:r>
              <a:rPr lang="en-US" altLang="zh-CN" dirty="0"/>
              <a:t>...... </a:t>
            </a:r>
            <a:r>
              <a:rPr lang="zh-CN" altLang="en-US" dirty="0">
                <a:solidFill>
                  <a:srgbClr val="FF0000"/>
                </a:solidFill>
              </a:rPr>
              <a:t>成了新時尚</a:t>
            </a:r>
            <a:r>
              <a:rPr lang="zh-CN" altLang="en-US" dirty="0"/>
              <a:t>。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E6B2A589-2583-144D-91FE-093B28E287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6" y="209603"/>
            <a:ext cx="10515600" cy="882907"/>
          </a:xfrm>
        </p:spPr>
        <p:txBody>
          <a:bodyPr/>
          <a:lstStyle/>
          <a:p>
            <a:r>
              <a:rPr lang="zh-CN" altLang="en-US" dirty="0"/>
              <a:t>介紹潮流的變化：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CAC84BB-D177-5E4C-A1A6-3E6260AC07E4}"/>
              </a:ext>
            </a:extLst>
          </p:cNvPr>
          <p:cNvSpPr txBox="1"/>
          <p:nvPr/>
        </p:nvSpPr>
        <p:spPr>
          <a:xfrm>
            <a:off x="1907177" y="850358"/>
            <a:ext cx="697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trend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E145493A-ED37-6146-9FFD-C7C93B49A97B}"/>
              </a:ext>
            </a:extLst>
          </p:cNvPr>
          <p:cNvCxnSpPr>
            <a:cxnSpLocks/>
          </p:cNvCxnSpPr>
          <p:nvPr/>
        </p:nvCxnSpPr>
        <p:spPr>
          <a:xfrm flipV="1">
            <a:off x="5052941" y="5520277"/>
            <a:ext cx="875212" cy="377791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94B1D94-40AA-9549-9F3A-77E69F91A92C}"/>
              </a:ext>
            </a:extLst>
          </p:cNvPr>
          <p:cNvCxnSpPr>
            <a:cxnSpLocks/>
          </p:cNvCxnSpPr>
          <p:nvPr/>
        </p:nvCxnSpPr>
        <p:spPr>
          <a:xfrm>
            <a:off x="9040016" y="4780547"/>
            <a:ext cx="992258" cy="640539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29476757-1DFB-6B4B-818D-5129039CE6E9}"/>
              </a:ext>
            </a:extLst>
          </p:cNvPr>
          <p:cNvSpPr txBox="1"/>
          <p:nvPr/>
        </p:nvSpPr>
        <p:spPr>
          <a:xfrm>
            <a:off x="1101698" y="4262622"/>
            <a:ext cx="354676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200" dirty="0">
                <a:solidFill>
                  <a:schemeClr val="bg1">
                    <a:lumMod val="6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插入在父母安排下相親、參加聚會、</a:t>
            </a:r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tinder</a:t>
            </a:r>
            <a:r>
              <a:rPr lang="zh-CN" altLang="en-US" sz="2200" dirty="0">
                <a:solidFill>
                  <a:schemeClr val="bg1">
                    <a:lumMod val="6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的相關圖片，每出一張圖片，請學生說相關內容。</a:t>
            </a:r>
            <a:endParaRPr lang="en-US" sz="2200" dirty="0">
              <a:solidFill>
                <a:schemeClr val="bg1">
                  <a:lumMod val="65000"/>
                </a:schemeClr>
              </a:solidFill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986128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8A945-2666-354C-AEA9-658F8758F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6" y="366767"/>
            <a:ext cx="10515600" cy="882907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S1</a:t>
            </a:r>
            <a:r>
              <a:rPr lang="zh-CN" altLang="en-US" dirty="0"/>
              <a:t> </a:t>
            </a:r>
            <a:r>
              <a:rPr lang="en-US" altLang="zh-CN" dirty="0"/>
              <a:t>V</a:t>
            </a:r>
            <a:r>
              <a:rPr lang="zh-CN" altLang="en-US" dirty="0">
                <a:solidFill>
                  <a:srgbClr val="FF0000"/>
                </a:solidFill>
              </a:rPr>
              <a:t>什麼  </a:t>
            </a:r>
            <a:r>
              <a:rPr lang="en-US" altLang="zh-CN" dirty="0"/>
              <a:t>S2</a:t>
            </a:r>
            <a:r>
              <a:rPr lang="zh-CN" altLang="en-US" dirty="0"/>
              <a:t> 就</a:t>
            </a:r>
            <a:r>
              <a:rPr lang="en-US" altLang="zh-CN" dirty="0"/>
              <a:t>V</a:t>
            </a:r>
            <a:r>
              <a:rPr lang="zh-CN" altLang="en-US" dirty="0">
                <a:solidFill>
                  <a:srgbClr val="FF0000"/>
                </a:solidFill>
              </a:rPr>
              <a:t>什麼</a:t>
            </a:r>
            <a:br>
              <a:rPr lang="en-US" altLang="zh-CN" dirty="0">
                <a:solidFill>
                  <a:srgbClr val="FF0000"/>
                </a:solidFill>
              </a:rPr>
            </a:br>
            <a:r>
              <a:rPr lang="zh-CN" altLang="en-US" dirty="0">
                <a:solidFill>
                  <a:srgbClr val="FF0000"/>
                </a:solidFill>
              </a:rPr>
              <a:t>       </a:t>
            </a:r>
            <a:r>
              <a:rPr lang="en-US" altLang="zh-CN" dirty="0">
                <a:solidFill>
                  <a:srgbClr val="FF0000"/>
                </a:solidFill>
              </a:rPr>
              <a:t>(</a:t>
            </a:r>
            <a:r>
              <a:rPr lang="zh-CN" altLang="en-US" dirty="0">
                <a:solidFill>
                  <a:srgbClr val="FF0000"/>
                </a:solidFill>
              </a:rPr>
              <a:t>多少、幾個、哪兒、怎麼</a:t>
            </a:r>
            <a:r>
              <a:rPr lang="en-US" altLang="zh-CN" dirty="0">
                <a:solidFill>
                  <a:srgbClr val="FF0000"/>
                </a:solidFill>
              </a:rPr>
              <a:t>…)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DECDD4-E860-0849-B9F8-D07037D2B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7343" y="1358742"/>
            <a:ext cx="11488712" cy="5418027"/>
          </a:xfrm>
        </p:spPr>
        <p:txBody>
          <a:bodyPr>
            <a:normAutofit fontScale="92500" lnSpcReduction="20000"/>
          </a:bodyPr>
          <a:lstStyle/>
          <a:p>
            <a:r>
              <a:rPr lang="en-US" altLang="zh-CN" dirty="0"/>
              <a:t>We will go wherever you want. </a:t>
            </a:r>
            <a:r>
              <a:rPr lang="zh-CN" altLang="en-US" dirty="0"/>
              <a:t> 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你想去哪兒我們就去哪兒。</a:t>
            </a:r>
            <a:endParaRPr lang="en-US" altLang="zh-CN" dirty="0"/>
          </a:p>
          <a:p>
            <a:r>
              <a:rPr lang="zh-CN" altLang="en-US" dirty="0"/>
              <a:t>直播帶貨的時候，網紅推薦什麼網友就</a:t>
            </a:r>
            <a:r>
              <a:rPr lang="en-US" altLang="zh-CN" dirty="0"/>
              <a:t>__________</a:t>
            </a:r>
            <a:r>
              <a:rPr lang="zh-CN" altLang="en-US" dirty="0"/>
              <a:t>。</a:t>
            </a:r>
            <a:endParaRPr lang="en-US" altLang="zh-CN" dirty="0"/>
          </a:p>
          <a:p>
            <a:r>
              <a:rPr lang="zh-CN" altLang="en-US" dirty="0"/>
              <a:t>媽媽：我們今天晚飯吃什麼？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  兒子：</a:t>
            </a:r>
            <a:r>
              <a:rPr lang="en-US" altLang="zh-CN" dirty="0"/>
              <a:t>......</a:t>
            </a:r>
          </a:p>
          <a:p>
            <a:r>
              <a:rPr lang="zh-CN" altLang="en-US" dirty="0"/>
              <a:t>新娘：我們應該去哪兒度蜜月？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  新郎：</a:t>
            </a:r>
            <a:r>
              <a:rPr lang="en-US" altLang="zh-CN" dirty="0"/>
              <a:t>......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143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43CAB-1FF1-7543-8655-48A88B729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529" y="390442"/>
            <a:ext cx="11248942" cy="882907"/>
          </a:xfrm>
        </p:spPr>
        <p:txBody>
          <a:bodyPr>
            <a:normAutofit fontScale="90000"/>
          </a:bodyPr>
          <a:lstStyle/>
          <a:p>
            <a:r>
              <a:rPr lang="zh-CN" altLang="en-US" dirty="0">
                <a:solidFill>
                  <a:schemeClr val="tx1"/>
                </a:solidFill>
              </a:rPr>
              <a:t>用“</a:t>
            </a:r>
            <a:r>
              <a:rPr lang="en-US" altLang="zh-CN" dirty="0"/>
              <a:t>S1</a:t>
            </a:r>
            <a:r>
              <a:rPr lang="zh-CN" altLang="en-US" dirty="0"/>
              <a:t> </a:t>
            </a:r>
            <a:r>
              <a:rPr lang="en-US" altLang="zh-CN" dirty="0"/>
              <a:t>V</a:t>
            </a:r>
            <a:r>
              <a:rPr lang="zh-CN" altLang="en-US" dirty="0">
                <a:solidFill>
                  <a:srgbClr val="FF0000"/>
                </a:solidFill>
              </a:rPr>
              <a:t>什麼</a:t>
            </a:r>
            <a:r>
              <a:rPr lang="en-US" altLang="zh-CN" dirty="0">
                <a:solidFill>
                  <a:srgbClr val="FF0000"/>
                </a:solidFill>
              </a:rPr>
              <a:t>/</a:t>
            </a:r>
            <a:r>
              <a:rPr lang="zh-CN" altLang="en-US" dirty="0">
                <a:solidFill>
                  <a:srgbClr val="FF0000"/>
                </a:solidFill>
              </a:rPr>
              <a:t>多少</a:t>
            </a:r>
            <a:r>
              <a:rPr lang="en-US" altLang="zh-CN" dirty="0">
                <a:solidFill>
                  <a:srgbClr val="FF0000"/>
                </a:solidFill>
              </a:rPr>
              <a:t>/</a:t>
            </a:r>
            <a:r>
              <a:rPr lang="zh-CN" altLang="en-US" dirty="0">
                <a:solidFill>
                  <a:srgbClr val="FF0000"/>
                </a:solidFill>
              </a:rPr>
              <a:t>哪兒</a:t>
            </a:r>
            <a:r>
              <a:rPr lang="en-US" altLang="zh-CN" dirty="0"/>
              <a:t>S2</a:t>
            </a:r>
            <a:r>
              <a:rPr lang="zh-CN" altLang="en-US" dirty="0"/>
              <a:t> 就</a:t>
            </a:r>
            <a:r>
              <a:rPr lang="en-US" altLang="zh-CN" dirty="0"/>
              <a:t>V</a:t>
            </a:r>
            <a:r>
              <a:rPr lang="zh-CN" altLang="en-US" dirty="0">
                <a:solidFill>
                  <a:srgbClr val="FF0000"/>
                </a:solidFill>
              </a:rPr>
              <a:t>什麼</a:t>
            </a:r>
            <a:r>
              <a:rPr lang="en-US" altLang="zh-CN" dirty="0">
                <a:solidFill>
                  <a:srgbClr val="FF0000"/>
                </a:solidFill>
              </a:rPr>
              <a:t>/</a:t>
            </a:r>
            <a:r>
              <a:rPr lang="zh-CN" altLang="en-US" dirty="0">
                <a:solidFill>
                  <a:srgbClr val="FF0000"/>
                </a:solidFill>
              </a:rPr>
              <a:t>多少</a:t>
            </a:r>
            <a:r>
              <a:rPr lang="en-US" altLang="zh-CN" dirty="0">
                <a:solidFill>
                  <a:srgbClr val="FF0000"/>
                </a:solidFill>
              </a:rPr>
              <a:t>/</a:t>
            </a:r>
            <a:r>
              <a:rPr lang="zh-CN" altLang="en-US" dirty="0">
                <a:solidFill>
                  <a:srgbClr val="FF0000"/>
                </a:solidFill>
              </a:rPr>
              <a:t>哪兒</a:t>
            </a:r>
            <a:r>
              <a:rPr lang="en-US" altLang="zh-CN" dirty="0">
                <a:solidFill>
                  <a:srgbClr val="FF0000"/>
                </a:solidFill>
              </a:rPr>
              <a:t>…</a:t>
            </a:r>
            <a:r>
              <a:rPr lang="zh-CN" altLang="en-US" dirty="0">
                <a:solidFill>
                  <a:schemeClr val="tx1"/>
                </a:solidFill>
              </a:rPr>
              <a:t>” 回答下面的問題：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73EDFE-942E-3748-8815-7CBCD2BC18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1371" y="1490185"/>
            <a:ext cx="10515600" cy="5052265"/>
          </a:xfrm>
        </p:spPr>
        <p:txBody>
          <a:bodyPr>
            <a:normAutofit/>
          </a:bodyPr>
          <a:lstStyle/>
          <a:p>
            <a:r>
              <a:rPr lang="zh-CN" altLang="en-US" dirty="0"/>
              <a:t>我們週末去哪兒逛街？男朋友：</a:t>
            </a:r>
            <a:r>
              <a:rPr lang="en-US" altLang="zh-CN" dirty="0"/>
              <a:t>......
</a:t>
            </a:r>
            <a:r>
              <a:rPr lang="zh-CN" altLang="en-US" dirty="0"/>
              <a:t>我們直播帶貨的時候應該賣什麼？  老闆：</a:t>
            </a:r>
            <a:r>
              <a:rPr lang="en-US" altLang="zh-CN" dirty="0"/>
              <a:t>......
</a:t>
            </a:r>
            <a:r>
              <a:rPr lang="zh-CN" altLang="en-US" dirty="0"/>
              <a:t>我應該向消費者推薦什麼？老闆：</a:t>
            </a:r>
            <a:r>
              <a:rPr lang="en-US" altLang="zh-CN" dirty="0"/>
              <a:t>......
</a:t>
            </a:r>
            <a:r>
              <a:rPr lang="zh-CN" altLang="en-US" dirty="0"/>
              <a:t>我們應該花多少錢辦婚禮？男朋友：</a:t>
            </a:r>
            <a:r>
              <a:rPr lang="en-US" altLang="zh-CN" dirty="0"/>
              <a:t>......
</a:t>
            </a:r>
            <a:r>
              <a:rPr lang="zh-CN" altLang="en-US" dirty="0"/>
              <a:t>我們應該生幾個孩子？老公：</a:t>
            </a:r>
            <a:r>
              <a:rPr lang="en-US" altLang="zh-CN" dirty="0"/>
              <a:t>......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239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06094-7D06-5C41-8F04-45AB6311D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... </a:t>
            </a:r>
            <a:r>
              <a:rPr lang="zh-CN" altLang="en-US" dirty="0"/>
              <a:t>主要分</a:t>
            </a:r>
            <a:r>
              <a:rPr lang="en-US" altLang="zh-CN" dirty="0"/>
              <a:t>... </a:t>
            </a:r>
            <a:r>
              <a:rPr lang="zh-CN" altLang="en-US" dirty="0"/>
              <a:t>種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E59F0A-59F3-5E48-A370-BDE4169013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中國人現在的購物方式主要分三種。 第一種是</a:t>
            </a:r>
            <a:r>
              <a:rPr lang="en-US" altLang="zh-CN" dirty="0"/>
              <a:t>......</a:t>
            </a:r>
            <a:r>
              <a:rPr lang="zh-CN" altLang="en-US" dirty="0"/>
              <a:t>。 第二種是</a:t>
            </a:r>
            <a:r>
              <a:rPr lang="en-US" altLang="zh-CN" dirty="0"/>
              <a:t>......</a:t>
            </a:r>
            <a:r>
              <a:rPr lang="zh-CN" altLang="en-US" dirty="0"/>
              <a:t>。 第三種是</a:t>
            </a:r>
            <a:r>
              <a:rPr lang="en-US" altLang="zh-CN" dirty="0"/>
              <a:t>......</a:t>
            </a:r>
            <a:r>
              <a:rPr lang="zh-CN" altLang="en-US" dirty="0"/>
              <a:t>。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C584FE4-ED44-D94B-8645-49ABC198A2AB}"/>
              </a:ext>
            </a:extLst>
          </p:cNvPr>
          <p:cNvSpPr txBox="1"/>
          <p:nvPr/>
        </p:nvSpPr>
        <p:spPr>
          <a:xfrm>
            <a:off x="2174483" y="3691803"/>
            <a:ext cx="354676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200" dirty="0">
                <a:solidFill>
                  <a:schemeClr val="bg1">
                    <a:lumMod val="6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建議此處插入去商店購物、網購、看直播購物的圖片，出一張圖片，請學生說一個詞。</a:t>
            </a:r>
            <a:endParaRPr lang="en-US" sz="2200" dirty="0">
              <a:solidFill>
                <a:schemeClr val="bg1">
                  <a:lumMod val="65000"/>
                </a:schemeClr>
              </a:solidFill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661107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A2613-4D39-864A-999D-516FB9EF3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5" y="39784"/>
            <a:ext cx="11619697" cy="882907"/>
          </a:xfrm>
        </p:spPr>
        <p:txBody>
          <a:bodyPr>
            <a:normAutofit/>
          </a:bodyPr>
          <a:lstStyle/>
          <a:p>
            <a:r>
              <a:rPr lang="zh-CN" altLang="en-US" dirty="0"/>
              <a:t>從</a:t>
            </a:r>
            <a:r>
              <a:rPr lang="en-US" altLang="zh-CN" dirty="0"/>
              <a:t>... </a:t>
            </a:r>
            <a:r>
              <a:rPr lang="zh-CN" altLang="en-US" dirty="0"/>
              <a:t>入手 </a:t>
            </a:r>
            <a:r>
              <a:rPr lang="en-US" altLang="zh-CN" sz="3200" dirty="0"/>
              <a:t>start</a:t>
            </a:r>
            <a:r>
              <a:rPr lang="zh-CN" altLang="en-US" sz="3200" dirty="0"/>
              <a:t> </a:t>
            </a:r>
            <a:r>
              <a:rPr lang="en-US" altLang="zh-CN" sz="3200" dirty="0"/>
              <a:t>with…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93A260-5C69-2A48-8739-D23B490337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37" y="957110"/>
            <a:ext cx="12202815" cy="5731071"/>
          </a:xfrm>
        </p:spPr>
        <p:txBody>
          <a:bodyPr>
            <a:noAutofit/>
          </a:bodyPr>
          <a:lstStyle/>
          <a:p>
            <a:r>
              <a:rPr lang="zh-CN" altLang="en-US" sz="3100" dirty="0"/>
              <a:t>網紅帶貨就是從小眾入手，快速培養了一批</a:t>
            </a:r>
            <a:r>
              <a:rPr lang="en-US" altLang="zh-CN" sz="3100" dirty="0"/>
              <a:t>(</a:t>
            </a:r>
            <a:r>
              <a:rPr lang="en-US" altLang="zh-CN" sz="3100" dirty="0" err="1"/>
              <a:t>pī</a:t>
            </a:r>
            <a:r>
              <a:rPr lang="en-US" altLang="zh-CN" sz="3100" dirty="0"/>
              <a:t>)</a:t>
            </a:r>
            <a:r>
              <a:rPr lang="zh-CN" altLang="en-US" sz="3100" dirty="0"/>
              <a:t>固定的客戶。 
控制疫情應該從</a:t>
            </a:r>
            <a:r>
              <a:rPr lang="en-US" altLang="zh-CN" sz="3100" dirty="0"/>
              <a:t>...... </a:t>
            </a:r>
            <a:r>
              <a:rPr lang="zh-CN" altLang="en-US" sz="3100" dirty="0"/>
              <a:t>入手。
提高大學的教學質量應該從</a:t>
            </a:r>
            <a:r>
              <a:rPr lang="en-US" altLang="zh-CN" sz="3100" dirty="0"/>
              <a:t>...... </a:t>
            </a:r>
            <a:r>
              <a:rPr lang="zh-CN" altLang="en-US" sz="3100" dirty="0"/>
              <a:t>入手。
減輕大學生的經濟負擔應該從</a:t>
            </a:r>
            <a:r>
              <a:rPr lang="en-US" altLang="zh-CN" sz="3100" dirty="0"/>
              <a:t>...... </a:t>
            </a:r>
            <a:r>
              <a:rPr lang="zh-CN" altLang="en-US" sz="3100" dirty="0"/>
              <a:t>入手。
</a:t>
            </a:r>
            <a:r>
              <a:rPr lang="en-US" altLang="zh-CN" sz="3100" dirty="0"/>
              <a:t>A:</a:t>
            </a:r>
            <a:r>
              <a:rPr lang="zh-CN" altLang="en-US" sz="3100" dirty="0"/>
              <a:t> 我打算這週末開始準備中文課的期末考試，可是不知道從何入手。
</a:t>
            </a:r>
            <a:r>
              <a:rPr lang="en-US" altLang="zh-CN" sz="3100" dirty="0"/>
              <a:t>B:</a:t>
            </a:r>
            <a:r>
              <a:rPr lang="zh-CN" altLang="en-US" sz="3100" dirty="0"/>
              <a:t> 你可以從</a:t>
            </a:r>
            <a:r>
              <a:rPr lang="en-US" altLang="zh-CN" sz="3100" dirty="0"/>
              <a:t>...... </a:t>
            </a:r>
            <a:r>
              <a:rPr lang="zh-CN" altLang="en-US" sz="3100" dirty="0"/>
              <a:t>入手。 先</a:t>
            </a:r>
            <a:r>
              <a:rPr lang="en-US" altLang="zh-CN" sz="3100" dirty="0"/>
              <a:t>... </a:t>
            </a:r>
            <a:r>
              <a:rPr lang="zh-CN" altLang="en-US" sz="3100" dirty="0"/>
              <a:t>，再</a:t>
            </a:r>
            <a:r>
              <a:rPr lang="en-US" altLang="zh-CN" sz="3100" dirty="0"/>
              <a:t>... </a:t>
            </a:r>
            <a:r>
              <a:rPr lang="zh-CN" altLang="en-US" sz="3100" dirty="0"/>
              <a:t>，最後</a:t>
            </a:r>
            <a:r>
              <a:rPr lang="en-US" altLang="zh-CN" sz="3100" dirty="0"/>
              <a:t>......</a:t>
            </a:r>
            <a:r>
              <a:rPr lang="zh-CN" altLang="en-US" sz="3100" dirty="0"/>
              <a:t>。</a:t>
            </a:r>
            <a:endParaRPr lang="en-US" sz="3100" dirty="0"/>
          </a:p>
          <a:p>
            <a:endParaRPr lang="en-US" sz="31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81D5388-7E05-364C-88C5-8C6CBA41BDF9}"/>
              </a:ext>
            </a:extLst>
          </p:cNvPr>
          <p:cNvSpPr txBox="1"/>
          <p:nvPr/>
        </p:nvSpPr>
        <p:spPr>
          <a:xfrm>
            <a:off x="300445" y="1692336"/>
            <a:ext cx="9527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kòng</a:t>
            </a:r>
            <a:r>
              <a:rPr lang="zh-CN" altLang="en-US" dirty="0"/>
              <a:t> </a:t>
            </a:r>
            <a:r>
              <a:rPr lang="en-US" altLang="zh-CN" dirty="0" err="1"/>
              <a:t>zhi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2914F91-5944-3D4F-AB1E-FA70745F630F}"/>
              </a:ext>
            </a:extLst>
          </p:cNvPr>
          <p:cNvSpPr txBox="1"/>
          <p:nvPr/>
        </p:nvSpPr>
        <p:spPr>
          <a:xfrm>
            <a:off x="364803" y="2371603"/>
            <a:ext cx="8501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control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F2E638C-262F-CF4F-80A6-50AD9C584AD9}"/>
              </a:ext>
            </a:extLst>
          </p:cNvPr>
          <p:cNvSpPr txBox="1"/>
          <p:nvPr/>
        </p:nvSpPr>
        <p:spPr>
          <a:xfrm>
            <a:off x="5658931" y="2037992"/>
            <a:ext cx="47137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200" dirty="0">
                <a:solidFill>
                  <a:schemeClr val="bg1">
                    <a:lumMod val="6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插入戴口罩、打疫苗的相關圖片</a:t>
            </a:r>
            <a:endParaRPr lang="en-US" sz="2200" dirty="0">
              <a:solidFill>
                <a:schemeClr val="bg1">
                  <a:lumMod val="65000"/>
                </a:schemeClr>
              </a:solidFill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60765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D42AF-F21B-F54C-A8F1-A047E6D0AE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982" y="164672"/>
            <a:ext cx="10515600" cy="882907"/>
          </a:xfrm>
        </p:spPr>
        <p:txBody>
          <a:bodyPr/>
          <a:lstStyle/>
          <a:p>
            <a:r>
              <a:rPr lang="en-US" altLang="zh-CN" dirty="0"/>
              <a:t>... </a:t>
            </a:r>
            <a:r>
              <a:rPr lang="zh-CN" altLang="en-US" dirty="0"/>
              <a:t>主要分</a:t>
            </a:r>
            <a:r>
              <a:rPr lang="en-US" altLang="zh-CN" dirty="0"/>
              <a:t>... </a:t>
            </a:r>
            <a:r>
              <a:rPr lang="zh-CN" altLang="en-US" dirty="0"/>
              <a:t>種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97DE15-6A9F-2E40-B077-6C7648DEB4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982" y="1298763"/>
            <a:ext cx="9526051" cy="55417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3200" dirty="0"/>
              <a:t>        中國的網購平臺主要分三種。 第一種是</a:t>
            </a:r>
            <a:r>
              <a:rPr lang="zh-CN" altLang="en-US" sz="3200" dirty="0">
                <a:solidFill>
                  <a:srgbClr val="FF0000"/>
                </a:solidFill>
              </a:rPr>
              <a:t>綜合性</a:t>
            </a:r>
            <a:r>
              <a:rPr lang="zh-CN" altLang="en-US" sz="3200" dirty="0"/>
              <a:t>購物網站。 例如</a:t>
            </a:r>
            <a:r>
              <a:rPr lang="en-US" altLang="zh-CN" sz="3200" dirty="0"/>
              <a:t>...</a:t>
            </a:r>
            <a:r>
              <a:rPr lang="zh-CN" altLang="en-US" sz="3200" dirty="0"/>
              <a:t>、</a:t>
            </a:r>
            <a:r>
              <a:rPr lang="en-US" altLang="zh-CN" sz="3200" dirty="0"/>
              <a:t>...</a:t>
            </a:r>
            <a:r>
              <a:rPr lang="zh-CN" altLang="en-US" sz="3200" dirty="0"/>
              <a:t>。 這種網站上什麼都賣。 第二種是</a:t>
            </a:r>
            <a:r>
              <a:rPr lang="zh-CN" altLang="en-US" sz="3200" dirty="0">
                <a:solidFill>
                  <a:srgbClr val="FF0000"/>
                </a:solidFill>
              </a:rPr>
              <a:t>專業門類</a:t>
            </a:r>
            <a:r>
              <a:rPr lang="zh-CN" altLang="en-US" sz="3200" dirty="0"/>
              <a:t>購物網站。 例如</a:t>
            </a:r>
            <a:r>
              <a:rPr lang="en-US" altLang="zh-CN" sz="3200" dirty="0"/>
              <a:t>... </a:t>
            </a:r>
            <a:r>
              <a:rPr lang="zh-CN" altLang="en-US" sz="3200" dirty="0"/>
              <a:t>網主要賣書</a:t>
            </a:r>
            <a:r>
              <a:rPr lang="en-US" altLang="zh-CN" sz="3200" dirty="0"/>
              <a:t>,... </a:t>
            </a:r>
            <a:r>
              <a:rPr lang="zh-CN" altLang="en-US" sz="3200" dirty="0"/>
              <a:t>主要賣衣服</a:t>
            </a:r>
            <a:r>
              <a:rPr lang="en-US" altLang="zh-CN" sz="3200" dirty="0"/>
              <a:t>,... </a:t>
            </a:r>
            <a:r>
              <a:rPr lang="zh-CN" altLang="en-US" sz="3200" dirty="0"/>
              <a:t>主要賣食物。 第三種是</a:t>
            </a:r>
            <a:r>
              <a:rPr lang="zh-CN" altLang="en-US" sz="3200" dirty="0">
                <a:solidFill>
                  <a:srgbClr val="FF0000"/>
                </a:solidFill>
              </a:rPr>
              <a:t>團購網站</a:t>
            </a:r>
            <a:r>
              <a:rPr lang="zh-CN" altLang="en-US" sz="3200" dirty="0"/>
              <a:t>。 例如</a:t>
            </a:r>
            <a:r>
              <a:rPr lang="en-US" altLang="zh-CN" sz="3200" dirty="0"/>
              <a:t>...</a:t>
            </a:r>
            <a:r>
              <a:rPr lang="zh-CN" altLang="en-US" sz="3200" dirty="0"/>
              <a:t>、</a:t>
            </a:r>
            <a:r>
              <a:rPr lang="en-US" altLang="zh-CN" sz="3200" dirty="0"/>
              <a:t>... </a:t>
            </a:r>
            <a:r>
              <a:rPr lang="zh-CN" altLang="en-US" sz="3200" dirty="0"/>
              <a:t>等等。 所謂「團購」，就是團體購物。 也就是認識或不認識的消費者組成一個團，一起用比較便宜的價格購買商品。</a:t>
            </a:r>
            <a:endParaRPr lang="en-US" sz="32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623BD68-A6D4-6445-BCBF-8416B7E19FE4}"/>
              </a:ext>
            </a:extLst>
          </p:cNvPr>
          <p:cNvSpPr txBox="1"/>
          <p:nvPr/>
        </p:nvSpPr>
        <p:spPr>
          <a:xfrm>
            <a:off x="6466399" y="3435929"/>
            <a:ext cx="615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tuán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F17E2DD-42B7-6944-8E9A-34E35BB496B4}"/>
              </a:ext>
            </a:extLst>
          </p:cNvPr>
          <p:cNvSpPr txBox="1"/>
          <p:nvPr/>
        </p:nvSpPr>
        <p:spPr>
          <a:xfrm>
            <a:off x="7992700" y="1173045"/>
            <a:ext cx="623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zōng</a:t>
            </a:r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BF81C5E-9D8D-304E-97CE-F0612470A67A}"/>
              </a:ext>
            </a:extLst>
          </p:cNvPr>
          <p:cNvSpPr txBox="1"/>
          <p:nvPr/>
        </p:nvSpPr>
        <p:spPr>
          <a:xfrm>
            <a:off x="2715492" y="2693205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lèi</a:t>
            </a:r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948714E-6796-D249-93A3-132F1E97A362}"/>
              </a:ext>
            </a:extLst>
          </p:cNvPr>
          <p:cNvSpPr txBox="1"/>
          <p:nvPr/>
        </p:nvSpPr>
        <p:spPr>
          <a:xfrm>
            <a:off x="9449303" y="606125"/>
            <a:ext cx="249855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200" dirty="0">
                <a:solidFill>
                  <a:schemeClr val="bg1">
                    <a:lumMod val="6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建議此處插入淘寶、天貓（綜合性）、噹噹（書）、凡客（衣服）、每日優鮮（食物）、美團、拼多多（團購）等購物平臺的圖示圖片</a:t>
            </a:r>
            <a:endParaRPr lang="en-US" sz="2200" dirty="0">
              <a:solidFill>
                <a:schemeClr val="bg1">
                  <a:lumMod val="65000"/>
                </a:schemeClr>
              </a:solidFill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61769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E754E8-51D9-664B-8658-A82DC74E4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…</a:t>
            </a:r>
            <a:r>
              <a:rPr lang="zh-CN" altLang="en-US" dirty="0"/>
              <a:t>有很多</a:t>
            </a:r>
            <a:r>
              <a:rPr lang="en-US" altLang="zh-CN" dirty="0"/>
              <a:t>…</a:t>
            </a:r>
            <a:r>
              <a:rPr lang="zh-CN" altLang="en-US" dirty="0"/>
              <a:t>。</a:t>
            </a:r>
            <a:r>
              <a:rPr lang="en-US" dirty="0" err="1"/>
              <a:t>有</a:t>
            </a:r>
            <a:r>
              <a:rPr lang="en-US" altLang="zh-CN" dirty="0"/>
              <a:t>…</a:t>
            </a:r>
            <a:r>
              <a:rPr lang="zh-CN" altLang="en-US" dirty="0"/>
              <a:t>的，有</a:t>
            </a:r>
            <a:r>
              <a:rPr lang="en-US" altLang="zh-CN" dirty="0"/>
              <a:t>…</a:t>
            </a:r>
            <a:r>
              <a:rPr lang="zh-CN" altLang="en-US" dirty="0"/>
              <a:t>的，</a:t>
            </a:r>
            <a:r>
              <a:rPr lang="en-US" altLang="zh-CN" dirty="0"/>
              <a:t>(</a:t>
            </a:r>
            <a:r>
              <a:rPr lang="zh-CN" altLang="en-US" dirty="0"/>
              <a:t>還</a:t>
            </a:r>
            <a:r>
              <a:rPr lang="en-US" altLang="zh-CN" dirty="0"/>
              <a:t>)</a:t>
            </a:r>
            <a:r>
              <a:rPr lang="zh-CN" altLang="en-US" dirty="0"/>
              <a:t>有</a:t>
            </a:r>
            <a:r>
              <a:rPr lang="en-US" altLang="zh-CN" dirty="0"/>
              <a:t>…</a:t>
            </a:r>
            <a:r>
              <a:rPr lang="zh-CN" altLang="en-US" dirty="0"/>
              <a:t>的。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892D0-6FF4-1A44-9E2F-8B164C7344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在直播間里什麼都可以賣。 </a:t>
            </a:r>
            <a:r>
              <a:rPr lang="zh-CN" altLang="en-US" dirty="0">
                <a:solidFill>
                  <a:srgbClr val="FF0000"/>
                </a:solidFill>
              </a:rPr>
              <a:t>有賣</a:t>
            </a:r>
            <a:r>
              <a:rPr lang="en-US" altLang="zh-CN" dirty="0"/>
              <a:t>... </a:t>
            </a:r>
            <a:r>
              <a:rPr lang="zh-CN" altLang="en-US" dirty="0">
                <a:solidFill>
                  <a:srgbClr val="FF0000"/>
                </a:solidFill>
              </a:rPr>
              <a:t>的</a:t>
            </a:r>
            <a:r>
              <a:rPr lang="zh-CN" altLang="en-US" dirty="0"/>
              <a:t>，有賣</a:t>
            </a:r>
            <a:r>
              <a:rPr lang="en-US" altLang="zh-CN" dirty="0"/>
              <a:t>... </a:t>
            </a:r>
            <a:r>
              <a:rPr lang="zh-CN" altLang="en-US" dirty="0"/>
              <a:t>的，有賣</a:t>
            </a:r>
            <a:r>
              <a:rPr lang="en-US" altLang="zh-CN" dirty="0"/>
              <a:t>... </a:t>
            </a:r>
            <a:r>
              <a:rPr lang="zh-CN" altLang="en-US" dirty="0"/>
              <a:t>的，有賣</a:t>
            </a:r>
            <a:r>
              <a:rPr lang="en-US" altLang="zh-CN" dirty="0"/>
              <a:t>... </a:t>
            </a:r>
            <a:r>
              <a:rPr lang="zh-CN" altLang="en-US" dirty="0"/>
              <a:t>的，甚至還有賣</a:t>
            </a:r>
            <a:r>
              <a:rPr lang="en-US" altLang="zh-CN" dirty="0"/>
              <a:t>... </a:t>
            </a:r>
            <a:r>
              <a:rPr lang="zh-CN" altLang="en-US" dirty="0"/>
              <a:t>的；各種各樣的東西都有。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BC6B84C-F9A5-3149-A21E-36788BB77142}"/>
              </a:ext>
            </a:extLst>
          </p:cNvPr>
          <p:cNvSpPr txBox="1"/>
          <p:nvPr/>
        </p:nvSpPr>
        <p:spPr>
          <a:xfrm>
            <a:off x="2729280" y="4558184"/>
            <a:ext cx="354676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200" dirty="0">
                <a:solidFill>
                  <a:schemeClr val="bg1">
                    <a:lumMod val="6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建議此處插入零食、衣服、化妝品、房子、火箭的圖片，出一張圖片，請學生說一個詞。</a:t>
            </a:r>
            <a:endParaRPr lang="en-US" sz="2200" dirty="0">
              <a:solidFill>
                <a:schemeClr val="bg1">
                  <a:lumMod val="65000"/>
                </a:schemeClr>
              </a:solidFill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00766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FDE9E5-81CB-DA46-9B82-91B27A93D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有</a:t>
            </a:r>
            <a:r>
              <a:rPr lang="en-US" altLang="zh-CN" dirty="0"/>
              <a:t>…</a:t>
            </a:r>
            <a:r>
              <a:rPr lang="zh-CN" altLang="en-US" dirty="0"/>
              <a:t>的，有</a:t>
            </a:r>
            <a:r>
              <a:rPr lang="en-US" altLang="zh-CN" dirty="0"/>
              <a:t>…</a:t>
            </a:r>
            <a:r>
              <a:rPr lang="zh-CN" altLang="en-US" dirty="0"/>
              <a:t>的，</a:t>
            </a:r>
            <a:r>
              <a:rPr lang="en-US" altLang="zh-CN" dirty="0"/>
              <a:t>(</a:t>
            </a:r>
            <a:r>
              <a:rPr lang="zh-CN" altLang="en-US" dirty="0"/>
              <a:t>還</a:t>
            </a:r>
            <a:r>
              <a:rPr lang="en-US" altLang="zh-CN" dirty="0"/>
              <a:t>)</a:t>
            </a:r>
            <a:r>
              <a:rPr lang="zh-CN" altLang="en-US" dirty="0"/>
              <a:t>有</a:t>
            </a:r>
            <a:r>
              <a:rPr lang="en-US" altLang="zh-CN" dirty="0"/>
              <a:t>…</a:t>
            </a:r>
            <a:r>
              <a:rPr lang="zh-CN" altLang="en-US" dirty="0"/>
              <a:t>的。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10AF82-AE37-0D4E-AE33-654696C099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公園裡做什麼運動的都有</a:t>
            </a:r>
            <a:r>
              <a:rPr lang="en-US" altLang="zh-CN" dirty="0"/>
              <a:t>,......</a:t>
            </a:r>
            <a:r>
              <a:rPr lang="zh-CN" altLang="en-US" dirty="0"/>
              <a:t>。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2944D25-DFC3-BC48-BD5F-3A8348506DD5}"/>
              </a:ext>
            </a:extLst>
          </p:cNvPr>
          <p:cNvSpPr txBox="1"/>
          <p:nvPr/>
        </p:nvSpPr>
        <p:spPr>
          <a:xfrm>
            <a:off x="4322618" y="3429000"/>
            <a:ext cx="354676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200" dirty="0">
                <a:solidFill>
                  <a:schemeClr val="bg1">
                    <a:lumMod val="6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建議此處插入人們在公園裡做不同的運動的圖片，請學生用目標句型描述。</a:t>
            </a:r>
            <a:endParaRPr lang="en-US" sz="2200" dirty="0">
              <a:solidFill>
                <a:schemeClr val="bg1">
                  <a:lumMod val="65000"/>
                </a:schemeClr>
              </a:solidFill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83366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67BB0-9BBC-AE45-8DE7-3014A0AF3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6" y="168038"/>
            <a:ext cx="10515600" cy="882907"/>
          </a:xfrm>
        </p:spPr>
        <p:txBody>
          <a:bodyPr/>
          <a:lstStyle/>
          <a:p>
            <a:r>
              <a:rPr lang="en-US" dirty="0" err="1"/>
              <a:t>有</a:t>
            </a:r>
            <a:r>
              <a:rPr lang="en-US" altLang="zh-CN" dirty="0"/>
              <a:t>…</a:t>
            </a:r>
            <a:r>
              <a:rPr lang="zh-CN" altLang="en-US" dirty="0"/>
              <a:t>的，有</a:t>
            </a:r>
            <a:r>
              <a:rPr lang="en-US" altLang="zh-CN" dirty="0"/>
              <a:t>…</a:t>
            </a:r>
            <a:r>
              <a:rPr lang="zh-CN" altLang="en-US" dirty="0"/>
              <a:t>的，</a:t>
            </a:r>
            <a:r>
              <a:rPr lang="en-US" altLang="zh-CN" dirty="0"/>
              <a:t>(</a:t>
            </a:r>
            <a:r>
              <a:rPr lang="zh-CN" altLang="en-US" dirty="0"/>
              <a:t>還</a:t>
            </a:r>
            <a:r>
              <a:rPr lang="en-US" altLang="zh-CN" dirty="0"/>
              <a:t>)</a:t>
            </a:r>
            <a:r>
              <a:rPr lang="zh-CN" altLang="en-US" dirty="0"/>
              <a:t>有</a:t>
            </a:r>
            <a:r>
              <a:rPr lang="en-US" altLang="zh-CN" dirty="0"/>
              <a:t>…</a:t>
            </a:r>
            <a:r>
              <a:rPr lang="zh-CN" altLang="en-US" dirty="0"/>
              <a:t>的。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71666A-811F-2449-8ACA-C9FE10A797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847" y="1021962"/>
            <a:ext cx="10515600" cy="882908"/>
          </a:xfrm>
        </p:spPr>
        <p:txBody>
          <a:bodyPr/>
          <a:lstStyle/>
          <a:p>
            <a:r>
              <a:rPr lang="zh-CN" altLang="en-US" dirty="0"/>
              <a:t>他家有很多不同語言的書，</a:t>
            </a:r>
            <a:r>
              <a:rPr lang="en-US" altLang="zh-CN" dirty="0"/>
              <a:t>……</a:t>
            </a:r>
            <a:r>
              <a:rPr lang="zh-CN" altLang="en-US" dirty="0"/>
              <a:t>。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13A8661-2667-EA47-B84D-746980DA2B34}"/>
              </a:ext>
            </a:extLst>
          </p:cNvPr>
          <p:cNvSpPr txBox="1">
            <a:spLocks/>
          </p:cNvSpPr>
          <p:nvPr/>
        </p:nvSpPr>
        <p:spPr>
          <a:xfrm>
            <a:off x="611847" y="4184149"/>
            <a:ext cx="10515600" cy="8829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dirty="0"/>
              <a:t>這個牌子的酸奶有很多不同的口味，</a:t>
            </a:r>
            <a:r>
              <a:rPr lang="en-US" altLang="zh-CN" dirty="0"/>
              <a:t>……</a:t>
            </a:r>
            <a:r>
              <a:rPr lang="zh-CN" altLang="en-US" dirty="0"/>
              <a:t>。</a:t>
            </a: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E7A09A0-7396-D648-8BAB-62B73C5CD0BE}"/>
              </a:ext>
            </a:extLst>
          </p:cNvPr>
          <p:cNvSpPr txBox="1"/>
          <p:nvPr/>
        </p:nvSpPr>
        <p:spPr>
          <a:xfrm>
            <a:off x="3155862" y="2673851"/>
            <a:ext cx="35467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200" dirty="0">
                <a:solidFill>
                  <a:schemeClr val="bg1">
                    <a:lumMod val="6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插入不同語言的書的圖片</a:t>
            </a:r>
            <a:endParaRPr lang="en-US" sz="2200" dirty="0">
              <a:solidFill>
                <a:schemeClr val="bg1">
                  <a:lumMod val="65000"/>
                </a:schemeClr>
              </a:solidFill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A743F02-AF70-3D4E-9977-2EAFF5EDC795}"/>
              </a:ext>
            </a:extLst>
          </p:cNvPr>
          <p:cNvSpPr txBox="1"/>
          <p:nvPr/>
        </p:nvSpPr>
        <p:spPr>
          <a:xfrm>
            <a:off x="2865350" y="5620594"/>
            <a:ext cx="35467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200" dirty="0">
                <a:solidFill>
                  <a:schemeClr val="bg1">
                    <a:lumMod val="6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插入不同口味的酸奶的圖片</a:t>
            </a:r>
            <a:endParaRPr lang="en-US" sz="2200" dirty="0">
              <a:solidFill>
                <a:schemeClr val="bg1">
                  <a:lumMod val="65000"/>
                </a:schemeClr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04210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12788-419F-2A44-A9BE-5AC8188CF8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625" y="377028"/>
            <a:ext cx="8439120" cy="882907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……</a:t>
            </a:r>
            <a:r>
              <a:rPr lang="zh-CN" altLang="en-US" dirty="0"/>
              <a:t>，甚至</a:t>
            </a:r>
            <a:r>
              <a:rPr lang="en-US" altLang="zh-CN" dirty="0"/>
              <a:t>+</a:t>
            </a:r>
            <a:r>
              <a:rPr lang="zh-CN" altLang="en-US" dirty="0"/>
              <a:t> </a:t>
            </a:r>
            <a:r>
              <a:rPr lang="en-US" altLang="zh-CN" dirty="0"/>
              <a:t>Verb</a:t>
            </a:r>
            <a:r>
              <a:rPr lang="zh-CN" altLang="en-US" dirty="0"/>
              <a:t> </a:t>
            </a:r>
            <a:r>
              <a:rPr lang="en-US" altLang="zh-CN" dirty="0"/>
              <a:t>Phrase</a:t>
            </a:r>
            <a:r>
              <a:rPr lang="zh-CN" altLang="en-US" dirty="0"/>
              <a:t>。</a:t>
            </a:r>
            <a:br>
              <a:rPr lang="en-US" altLang="zh-CN" dirty="0"/>
            </a:br>
            <a:r>
              <a:rPr lang="en-US" altLang="zh-CN" dirty="0"/>
              <a:t>……</a:t>
            </a:r>
            <a:r>
              <a:rPr lang="zh-CN" altLang="en-US" dirty="0"/>
              <a:t>，甚至</a:t>
            </a:r>
            <a:r>
              <a:rPr lang="zh-CN" altLang="en-US" dirty="0">
                <a:solidFill>
                  <a:srgbClr val="FF0000"/>
                </a:solidFill>
              </a:rPr>
              <a:t>連</a:t>
            </a:r>
            <a:r>
              <a:rPr lang="en-US" altLang="zh-CN" sz="3600" dirty="0"/>
              <a:t>+</a:t>
            </a:r>
            <a:r>
              <a:rPr lang="zh-CN" altLang="en-US" sz="3600" dirty="0"/>
              <a:t> </a:t>
            </a:r>
            <a:r>
              <a:rPr lang="en-US" altLang="zh-CN" sz="3600" dirty="0"/>
              <a:t>a</a:t>
            </a:r>
            <a:r>
              <a:rPr lang="zh-CN" altLang="en-US" sz="3600" dirty="0"/>
              <a:t> </a:t>
            </a:r>
            <a:r>
              <a:rPr lang="en-US" altLang="zh-CN" sz="3600" dirty="0"/>
              <a:t>noun/noun</a:t>
            </a:r>
            <a:r>
              <a:rPr lang="zh-CN" altLang="en-US" sz="3600" dirty="0"/>
              <a:t> </a:t>
            </a:r>
            <a:r>
              <a:rPr lang="en-US" altLang="zh-CN" sz="3600" dirty="0"/>
              <a:t>phrase</a:t>
            </a:r>
            <a:r>
              <a:rPr lang="zh-CN" altLang="en-US" dirty="0"/>
              <a:t> </a:t>
            </a:r>
            <a:r>
              <a:rPr lang="zh-CN" altLang="en-US" dirty="0">
                <a:solidFill>
                  <a:srgbClr val="FF0000"/>
                </a:solidFill>
              </a:rPr>
              <a:t>都</a:t>
            </a:r>
            <a:r>
              <a:rPr lang="en-US" altLang="zh-CN" dirty="0"/>
              <a:t>…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7E3B8B-7141-164F-BDBD-46D541A3AE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6674" y="1500229"/>
            <a:ext cx="11917180" cy="5928121"/>
          </a:xfrm>
        </p:spPr>
        <p:txBody>
          <a:bodyPr>
            <a:normAutofit/>
          </a:bodyPr>
          <a:lstStyle/>
          <a:p>
            <a:r>
              <a:rPr lang="zh-CN" altLang="en-US" dirty="0"/>
              <a:t>這個班上什麼年齡的學生都有，甚至</a:t>
            </a:r>
            <a:r>
              <a:rPr lang="zh-CN" altLang="en-US" u="sng" dirty="0"/>
              <a:t>有六十歲的學生</a:t>
            </a:r>
            <a:r>
              <a:rPr lang="zh-CN" altLang="en-US" dirty="0"/>
              <a:t>。
直播間里賣什麼的都有，甚至有賣火箭的。
我最近太忙了，甚至</a:t>
            </a:r>
            <a:r>
              <a:rPr lang="zh-CN" altLang="en-US" dirty="0">
                <a:solidFill>
                  <a:srgbClr val="FF0000"/>
                </a:solidFill>
              </a:rPr>
              <a:t>連</a:t>
            </a:r>
            <a:r>
              <a:rPr lang="zh-CN" altLang="en-US" u="sng" dirty="0"/>
              <a:t>週末</a:t>
            </a:r>
            <a:r>
              <a:rPr lang="zh-CN" altLang="en-US" dirty="0">
                <a:solidFill>
                  <a:srgbClr val="FF0000"/>
                </a:solidFill>
              </a:rPr>
              <a:t>都</a:t>
            </a:r>
            <a:r>
              <a:rPr lang="zh-CN" altLang="en-US" dirty="0"/>
              <a:t>不能休息。
他家特別窮，甚至</a:t>
            </a:r>
            <a:r>
              <a:rPr lang="zh-CN" altLang="en-US" dirty="0">
                <a:solidFill>
                  <a:srgbClr val="FF0000"/>
                </a:solidFill>
              </a:rPr>
              <a:t>連</a:t>
            </a:r>
            <a:r>
              <a:rPr lang="zh-CN" altLang="en-US" u="sng" dirty="0"/>
              <a:t>米</a:t>
            </a:r>
            <a:r>
              <a:rPr lang="zh-CN" altLang="en-US" dirty="0">
                <a:solidFill>
                  <a:srgbClr val="FF0000"/>
                </a:solidFill>
              </a:rPr>
              <a:t>都</a:t>
            </a:r>
            <a:r>
              <a:rPr lang="zh-CN" altLang="en-US" dirty="0"/>
              <a:t>買不起。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AA523BB-7911-8249-B954-FEB377A2D0EB}"/>
              </a:ext>
            </a:extLst>
          </p:cNvPr>
          <p:cNvSpPr txBox="1"/>
          <p:nvPr/>
        </p:nvSpPr>
        <p:spPr>
          <a:xfrm>
            <a:off x="9005803" y="2241753"/>
            <a:ext cx="21755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V</a:t>
            </a:r>
            <a:r>
              <a:rPr lang="en-US" altLang="zh-CN" sz="3200" dirty="0"/>
              <a:t>erb</a:t>
            </a:r>
            <a:r>
              <a:rPr lang="zh-CN" altLang="en-US" sz="3200" dirty="0"/>
              <a:t> </a:t>
            </a:r>
            <a:r>
              <a:rPr lang="en-US" sz="3200" dirty="0"/>
              <a:t>P</a:t>
            </a:r>
            <a:r>
              <a:rPr lang="en-US" altLang="zh-CN" sz="3200" dirty="0"/>
              <a:t>hrase</a:t>
            </a:r>
            <a:endParaRPr lang="en-US" sz="3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FE69382-4FA6-7346-B134-A5567B55F4B9}"/>
              </a:ext>
            </a:extLst>
          </p:cNvPr>
          <p:cNvSpPr txBox="1"/>
          <p:nvPr/>
        </p:nvSpPr>
        <p:spPr>
          <a:xfrm>
            <a:off x="8390603" y="33651"/>
            <a:ext cx="380139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solidFill>
                  <a:srgbClr val="0070C0"/>
                </a:solidFill>
                <a:latin typeface="Times" pitchFamily="2" charset="0"/>
              </a:rPr>
              <a:t>even</a:t>
            </a:r>
            <a:r>
              <a:rPr lang="zh-CN" altLang="en-US" sz="3200" dirty="0">
                <a:solidFill>
                  <a:srgbClr val="0070C0"/>
                </a:solidFill>
                <a:latin typeface="Times" pitchFamily="2" charset="0"/>
              </a:rPr>
              <a:t>  </a:t>
            </a:r>
            <a:endParaRPr lang="en-US" altLang="zh-CN" sz="3200" dirty="0">
              <a:solidFill>
                <a:srgbClr val="0070C0"/>
              </a:solidFill>
              <a:latin typeface="Times" pitchFamily="2" charset="0"/>
            </a:endParaRPr>
          </a:p>
          <a:p>
            <a:r>
              <a:rPr lang="en-US" altLang="zh-CN" sz="3200" dirty="0">
                <a:solidFill>
                  <a:srgbClr val="0070C0"/>
                </a:solidFill>
                <a:latin typeface="Times" pitchFamily="2" charset="0"/>
              </a:rPr>
              <a:t>(to</a:t>
            </a:r>
            <a:r>
              <a:rPr lang="zh-CN" altLang="en-US" sz="3200" dirty="0">
                <a:solidFill>
                  <a:srgbClr val="0070C0"/>
                </a:solidFill>
                <a:latin typeface="Times" pitchFamily="2" charset="0"/>
              </a:rPr>
              <a:t> </a:t>
            </a:r>
            <a:r>
              <a:rPr lang="en-US" altLang="zh-CN" sz="3200" dirty="0">
                <a:solidFill>
                  <a:srgbClr val="0070C0"/>
                </a:solidFill>
                <a:latin typeface="Times" pitchFamily="2" charset="0"/>
              </a:rPr>
              <a:t>introduce</a:t>
            </a:r>
            <a:r>
              <a:rPr lang="zh-CN" altLang="en-US" sz="3200" dirty="0">
                <a:solidFill>
                  <a:srgbClr val="0070C0"/>
                </a:solidFill>
                <a:latin typeface="Times" pitchFamily="2" charset="0"/>
              </a:rPr>
              <a:t> </a:t>
            </a:r>
            <a:r>
              <a:rPr lang="en-US" altLang="zh-CN" sz="3200" dirty="0">
                <a:solidFill>
                  <a:srgbClr val="0070C0"/>
                </a:solidFill>
                <a:latin typeface="Times" pitchFamily="2" charset="0"/>
              </a:rPr>
              <a:t>an</a:t>
            </a:r>
            <a:r>
              <a:rPr lang="zh-CN" altLang="en-US" sz="3200" dirty="0">
                <a:solidFill>
                  <a:srgbClr val="0070C0"/>
                </a:solidFill>
                <a:latin typeface="Times" pitchFamily="2" charset="0"/>
              </a:rPr>
              <a:t> </a:t>
            </a:r>
            <a:r>
              <a:rPr lang="en-US" altLang="zh-CN" sz="3200" dirty="0">
                <a:solidFill>
                  <a:srgbClr val="0070C0"/>
                </a:solidFill>
                <a:latin typeface="Times" pitchFamily="2" charset="0"/>
              </a:rPr>
              <a:t>extreme</a:t>
            </a:r>
            <a:r>
              <a:rPr lang="zh-CN" altLang="en-US" sz="3200" dirty="0">
                <a:solidFill>
                  <a:srgbClr val="0070C0"/>
                </a:solidFill>
                <a:latin typeface="Times" pitchFamily="2" charset="0"/>
              </a:rPr>
              <a:t> </a:t>
            </a:r>
            <a:r>
              <a:rPr lang="en-US" altLang="zh-CN" sz="3200" dirty="0">
                <a:solidFill>
                  <a:srgbClr val="0070C0"/>
                </a:solidFill>
                <a:latin typeface="Times" pitchFamily="2" charset="0"/>
              </a:rPr>
              <a:t>situation)</a:t>
            </a:r>
            <a:endParaRPr lang="en-US" sz="3200" dirty="0">
              <a:solidFill>
                <a:srgbClr val="0070C0"/>
              </a:solidFill>
              <a:latin typeface="Time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351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F2575E-A09D-114E-96C7-969D485E01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2568" y="1548695"/>
            <a:ext cx="10515600" cy="4644725"/>
          </a:xfrm>
        </p:spPr>
        <p:txBody>
          <a:bodyPr>
            <a:normAutofit/>
          </a:bodyPr>
          <a:lstStyle/>
          <a:p>
            <a:r>
              <a:rPr lang="zh-CN" altLang="en-US" dirty="0"/>
              <a:t>我最近太忙了，甚至連</a:t>
            </a:r>
            <a:r>
              <a:rPr lang="en-US" altLang="zh-CN" dirty="0"/>
              <a:t>... </a:t>
            </a:r>
            <a:r>
              <a:rPr lang="zh-CN" altLang="en-US" dirty="0"/>
              <a:t>都</a:t>
            </a:r>
            <a:r>
              <a:rPr lang="en-US" altLang="zh-CN" dirty="0"/>
              <a:t>...</a:t>
            </a:r>
            <a:r>
              <a:rPr lang="zh-CN" altLang="en-US" dirty="0"/>
              <a:t>。 
這次的考試太難了，甚至</a:t>
            </a:r>
            <a:r>
              <a:rPr lang="en-US" altLang="zh-CN" dirty="0"/>
              <a:t>......</a:t>
            </a:r>
            <a:r>
              <a:rPr lang="zh-CN" altLang="en-US" dirty="0"/>
              <a:t>。
他在家裡什麼家務都不做，甚至</a:t>
            </a:r>
            <a:r>
              <a:rPr lang="en-US" altLang="zh-CN" dirty="0"/>
              <a:t>......</a:t>
            </a:r>
            <a:r>
              <a:rPr lang="zh-CN" altLang="en-US" dirty="0"/>
              <a:t>。
他特別喜歡工作，甚至</a:t>
            </a:r>
            <a:r>
              <a:rPr lang="en-US" altLang="zh-CN" dirty="0"/>
              <a:t>......</a:t>
            </a:r>
            <a:r>
              <a:rPr lang="zh-CN" altLang="en-US" dirty="0"/>
              <a:t>。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EBDACA7-FB4B-4346-80FD-864BBEB4B9DD}"/>
              </a:ext>
            </a:extLst>
          </p:cNvPr>
          <p:cNvSpPr txBox="1"/>
          <p:nvPr/>
        </p:nvSpPr>
        <p:spPr>
          <a:xfrm>
            <a:off x="8390603" y="33651"/>
            <a:ext cx="380139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solidFill>
                  <a:srgbClr val="0070C0"/>
                </a:solidFill>
                <a:latin typeface="Times" pitchFamily="2" charset="0"/>
              </a:rPr>
              <a:t>even</a:t>
            </a:r>
            <a:r>
              <a:rPr lang="zh-CN" altLang="en-US" sz="3200" dirty="0">
                <a:solidFill>
                  <a:srgbClr val="0070C0"/>
                </a:solidFill>
                <a:latin typeface="Times" pitchFamily="2" charset="0"/>
              </a:rPr>
              <a:t>  </a:t>
            </a:r>
            <a:endParaRPr lang="en-US" altLang="zh-CN" sz="3200" dirty="0">
              <a:solidFill>
                <a:srgbClr val="0070C0"/>
              </a:solidFill>
              <a:latin typeface="Times" pitchFamily="2" charset="0"/>
            </a:endParaRPr>
          </a:p>
          <a:p>
            <a:r>
              <a:rPr lang="en-US" altLang="zh-CN" sz="3200" dirty="0">
                <a:solidFill>
                  <a:srgbClr val="0070C0"/>
                </a:solidFill>
                <a:latin typeface="Times" pitchFamily="2" charset="0"/>
              </a:rPr>
              <a:t>(to</a:t>
            </a:r>
            <a:r>
              <a:rPr lang="zh-CN" altLang="en-US" sz="3200" dirty="0">
                <a:solidFill>
                  <a:srgbClr val="0070C0"/>
                </a:solidFill>
                <a:latin typeface="Times" pitchFamily="2" charset="0"/>
              </a:rPr>
              <a:t> </a:t>
            </a:r>
            <a:r>
              <a:rPr lang="en-US" altLang="zh-CN" sz="3200" dirty="0">
                <a:solidFill>
                  <a:srgbClr val="0070C0"/>
                </a:solidFill>
                <a:latin typeface="Times" pitchFamily="2" charset="0"/>
              </a:rPr>
              <a:t>introduce</a:t>
            </a:r>
            <a:r>
              <a:rPr lang="zh-CN" altLang="en-US" sz="3200" dirty="0">
                <a:solidFill>
                  <a:srgbClr val="0070C0"/>
                </a:solidFill>
                <a:latin typeface="Times" pitchFamily="2" charset="0"/>
              </a:rPr>
              <a:t> </a:t>
            </a:r>
            <a:r>
              <a:rPr lang="en-US" altLang="zh-CN" sz="3200" dirty="0">
                <a:solidFill>
                  <a:srgbClr val="0070C0"/>
                </a:solidFill>
                <a:latin typeface="Times" pitchFamily="2" charset="0"/>
              </a:rPr>
              <a:t>an</a:t>
            </a:r>
            <a:r>
              <a:rPr lang="zh-CN" altLang="en-US" sz="3200" dirty="0">
                <a:solidFill>
                  <a:srgbClr val="0070C0"/>
                </a:solidFill>
                <a:latin typeface="Times" pitchFamily="2" charset="0"/>
              </a:rPr>
              <a:t> </a:t>
            </a:r>
            <a:r>
              <a:rPr lang="en-US" altLang="zh-CN" sz="3200" dirty="0">
                <a:solidFill>
                  <a:srgbClr val="0070C0"/>
                </a:solidFill>
                <a:latin typeface="Times" pitchFamily="2" charset="0"/>
              </a:rPr>
              <a:t>extreme</a:t>
            </a:r>
            <a:r>
              <a:rPr lang="zh-CN" altLang="en-US" sz="3200" dirty="0">
                <a:solidFill>
                  <a:srgbClr val="0070C0"/>
                </a:solidFill>
                <a:latin typeface="Times" pitchFamily="2" charset="0"/>
              </a:rPr>
              <a:t> </a:t>
            </a:r>
            <a:r>
              <a:rPr lang="en-US" altLang="zh-CN" sz="3200" dirty="0">
                <a:solidFill>
                  <a:srgbClr val="0070C0"/>
                </a:solidFill>
                <a:latin typeface="Times" pitchFamily="2" charset="0"/>
              </a:rPr>
              <a:t>situation)</a:t>
            </a:r>
            <a:endParaRPr lang="en-US" sz="3200" dirty="0">
              <a:solidFill>
                <a:srgbClr val="0070C0"/>
              </a:solidFill>
              <a:latin typeface="Times" pitchFamily="2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F140810-7C74-1C42-B34B-F9A72AA83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625" y="377028"/>
            <a:ext cx="8439120" cy="882907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……</a:t>
            </a:r>
            <a:r>
              <a:rPr lang="zh-CN" altLang="en-US" dirty="0"/>
              <a:t>，甚至</a:t>
            </a:r>
            <a:r>
              <a:rPr lang="en-US" altLang="zh-CN" dirty="0"/>
              <a:t>+</a:t>
            </a:r>
            <a:r>
              <a:rPr lang="zh-CN" altLang="en-US" dirty="0"/>
              <a:t> </a:t>
            </a:r>
            <a:r>
              <a:rPr lang="en-US" altLang="zh-CN" dirty="0"/>
              <a:t>Verb</a:t>
            </a:r>
            <a:r>
              <a:rPr lang="zh-CN" altLang="en-US" dirty="0"/>
              <a:t> </a:t>
            </a:r>
            <a:r>
              <a:rPr lang="en-US" altLang="zh-CN" dirty="0"/>
              <a:t>Phrase</a:t>
            </a:r>
            <a:r>
              <a:rPr lang="zh-CN" altLang="en-US" dirty="0"/>
              <a:t>。</a:t>
            </a:r>
            <a:br>
              <a:rPr lang="en-US" altLang="zh-CN" dirty="0"/>
            </a:br>
            <a:r>
              <a:rPr lang="en-US" altLang="zh-CN" dirty="0"/>
              <a:t>……</a:t>
            </a:r>
            <a:r>
              <a:rPr lang="zh-CN" altLang="en-US" dirty="0"/>
              <a:t>，甚至</a:t>
            </a:r>
            <a:r>
              <a:rPr lang="zh-CN" altLang="en-US" dirty="0">
                <a:solidFill>
                  <a:srgbClr val="FF0000"/>
                </a:solidFill>
              </a:rPr>
              <a:t>連</a:t>
            </a:r>
            <a:r>
              <a:rPr lang="en-US" altLang="zh-CN" sz="3600" dirty="0"/>
              <a:t>+</a:t>
            </a:r>
            <a:r>
              <a:rPr lang="zh-CN" altLang="en-US" sz="3600" dirty="0"/>
              <a:t> </a:t>
            </a:r>
            <a:r>
              <a:rPr lang="en-US" altLang="zh-CN" sz="3600" dirty="0"/>
              <a:t>a</a:t>
            </a:r>
            <a:r>
              <a:rPr lang="zh-CN" altLang="en-US" sz="3600" dirty="0"/>
              <a:t> </a:t>
            </a:r>
            <a:r>
              <a:rPr lang="en-US" altLang="zh-CN" sz="3600" dirty="0"/>
              <a:t>noun/noun</a:t>
            </a:r>
            <a:r>
              <a:rPr lang="zh-CN" altLang="en-US" sz="3600" dirty="0"/>
              <a:t> </a:t>
            </a:r>
            <a:r>
              <a:rPr lang="en-US" altLang="zh-CN" sz="3600" dirty="0"/>
              <a:t>phrase</a:t>
            </a:r>
            <a:r>
              <a:rPr lang="zh-CN" altLang="en-US" dirty="0"/>
              <a:t> </a:t>
            </a:r>
            <a:r>
              <a:rPr lang="zh-CN" altLang="en-US" dirty="0">
                <a:solidFill>
                  <a:srgbClr val="FF0000"/>
                </a:solidFill>
              </a:rPr>
              <a:t>都</a:t>
            </a:r>
            <a:r>
              <a:rPr lang="en-US" altLang="zh-CN" dirty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9979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0AF4B-262B-C84D-8CAC-273F6A262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5" y="81267"/>
            <a:ext cx="11856891" cy="882907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……</a:t>
            </a:r>
            <a:r>
              <a:rPr lang="zh-CN" altLang="en-US" dirty="0"/>
              <a:t>。結果</a:t>
            </a:r>
            <a:r>
              <a:rPr lang="en-US" altLang="zh-CN" dirty="0"/>
              <a:t>……</a:t>
            </a:r>
            <a:r>
              <a:rPr lang="zh-CN" altLang="en-US" dirty="0"/>
              <a:t>。</a:t>
            </a:r>
            <a:r>
              <a:rPr lang="en-US" altLang="zh-CN" dirty="0"/>
              <a:t>As</a:t>
            </a:r>
            <a:r>
              <a:rPr lang="zh-CN" altLang="en-US" dirty="0"/>
              <a:t> </a:t>
            </a:r>
            <a:r>
              <a:rPr lang="en-US" altLang="zh-CN" dirty="0"/>
              <a:t>a</a:t>
            </a:r>
            <a:r>
              <a:rPr lang="zh-CN" altLang="en-US" dirty="0"/>
              <a:t> </a:t>
            </a:r>
            <a:r>
              <a:rPr lang="en-US" altLang="zh-CN" dirty="0"/>
              <a:t>result,</a:t>
            </a:r>
            <a:r>
              <a:rPr lang="zh-CN" altLang="en-US" dirty="0"/>
              <a:t> </a:t>
            </a:r>
            <a:r>
              <a:rPr lang="en-US" altLang="zh-CN" sz="3600" dirty="0"/>
              <a:t>…(+negative/surprising)…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BF8695-9037-BB41-9E36-FACF58E6C7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355" y="948320"/>
            <a:ext cx="11573235" cy="6062081"/>
          </a:xfrm>
        </p:spPr>
        <p:txBody>
          <a:bodyPr>
            <a:normAutofit/>
          </a:bodyPr>
          <a:lstStyle/>
          <a:p>
            <a:r>
              <a:rPr lang="zh-CN" altLang="en-US" dirty="0"/>
              <a:t>有一位很火的直播一哥和馬雲一起比賽賣過口紅。</a:t>
            </a:r>
            <a:r>
              <a:rPr lang="zh-CN" altLang="en-US" dirty="0">
                <a:solidFill>
                  <a:srgbClr val="FF0000"/>
                </a:solidFill>
              </a:rPr>
              <a:t>結果</a:t>
            </a:r>
            <a:r>
              <a:rPr lang="zh-CN" altLang="en-US" dirty="0"/>
              <a:t>五分鐘內那位直播一哥賣出了</a:t>
            </a:r>
            <a:r>
              <a:rPr lang="en-US" altLang="zh-CN" dirty="0"/>
              <a:t>1500</a:t>
            </a:r>
            <a:r>
              <a:rPr lang="zh-CN" altLang="en-US" dirty="0"/>
              <a:t>支口紅，而馬雲僅僅賣出了</a:t>
            </a:r>
            <a:r>
              <a:rPr lang="en-US" altLang="zh-CN" dirty="0"/>
              <a:t>10</a:t>
            </a:r>
            <a:r>
              <a:rPr lang="zh-CN" altLang="en-US" dirty="0"/>
              <a:t>支。
我昨天看了兩場直播，結果買了一大堆東西。
我以為中國人不過耶誕節，結果到了中國以後發現</a:t>
            </a:r>
            <a:r>
              <a:rPr lang="en-US" altLang="zh-CN" dirty="0"/>
              <a:t>......
</a:t>
            </a:r>
            <a:r>
              <a:rPr lang="zh-CN" altLang="en-US" dirty="0"/>
              <a:t>他以為直播賣貨很容易，結果</a:t>
            </a:r>
            <a:r>
              <a:rPr lang="en-US" altLang="zh-CN" dirty="0"/>
              <a:t>......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EFFEA99-FC10-DF42-894D-841F8531FFE6}"/>
              </a:ext>
            </a:extLst>
          </p:cNvPr>
          <p:cNvSpPr txBox="1"/>
          <p:nvPr/>
        </p:nvSpPr>
        <p:spPr>
          <a:xfrm>
            <a:off x="7991760" y="3182594"/>
            <a:ext cx="61106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err="1"/>
              <a:t>duī</a:t>
            </a:r>
            <a:endParaRPr lang="en-US" sz="26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37B3B66-C161-094D-A200-B41526593761}"/>
              </a:ext>
            </a:extLst>
          </p:cNvPr>
          <p:cNvSpPr txBox="1"/>
          <p:nvPr/>
        </p:nvSpPr>
        <p:spPr>
          <a:xfrm>
            <a:off x="9897320" y="3428815"/>
            <a:ext cx="211527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200" dirty="0">
                <a:solidFill>
                  <a:schemeClr val="bg1">
                    <a:lumMod val="6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插入一大堆東西的圖片</a:t>
            </a:r>
            <a:endParaRPr lang="en-US" sz="2200" dirty="0">
              <a:solidFill>
                <a:schemeClr val="bg1">
                  <a:lumMod val="65000"/>
                </a:schemeClr>
              </a:solidFill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58105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常用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常用" id="{9DDAE6EC-1737-1044-87DE-CDDA2A82D898}" vid="{A2DAEE89-EE25-824A-ABB5-4B8EA61E753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常用</Template>
  <TotalTime>995</TotalTime>
  <Words>1742</Words>
  <Application>Microsoft Macintosh PowerPoint</Application>
  <PresentationFormat>Widescreen</PresentationFormat>
  <Paragraphs>99</Paragraphs>
  <Slides>20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KaiTi</vt:lpstr>
      <vt:lpstr>SimSun</vt:lpstr>
      <vt:lpstr>Arial</vt:lpstr>
      <vt:lpstr>Calibri</vt:lpstr>
      <vt:lpstr>Calibri Light</vt:lpstr>
      <vt:lpstr>Times</vt:lpstr>
      <vt:lpstr>常用</vt:lpstr>
      <vt:lpstr>第四課 直播經濟</vt:lpstr>
      <vt:lpstr>... 主要分... 種</vt:lpstr>
      <vt:lpstr>... 主要分... 種</vt:lpstr>
      <vt:lpstr>…有很多…。有…的，有…的，(還)有…的。</vt:lpstr>
      <vt:lpstr>有…的，有…的，(還)有…的。</vt:lpstr>
      <vt:lpstr>有…的，有…的，(還)有…的。</vt:lpstr>
      <vt:lpstr>……，甚至+ Verb Phrase。 ……，甚至連+ a noun/noun phrase 都…</vt:lpstr>
      <vt:lpstr>……，甚至+ Verb Phrase。 ……，甚至連+ a noun/noun phrase 都…</vt:lpstr>
      <vt:lpstr>……。結果……。As a result, …(+negative/surprising)…</vt:lpstr>
      <vt:lpstr>下面的句子有問題嗎？</vt:lpstr>
      <vt:lpstr>       結果               所以           </vt:lpstr>
      <vt:lpstr>A是B的(新/唯一)出路。   a way (out of a difficulty)</vt:lpstr>
      <vt:lpstr>足不出户(就可以…)      足不出户(即可…)</vt:lpstr>
      <vt:lpstr>介紹潮流的變化：</vt:lpstr>
      <vt:lpstr>介紹潮流的變化：</vt:lpstr>
      <vt:lpstr>介紹潮流的變化：</vt:lpstr>
      <vt:lpstr>介紹潮流的變化：</vt:lpstr>
      <vt:lpstr>S1 V什麼  S2 就V什麼        (多少、幾個、哪兒、怎麼…)</vt:lpstr>
      <vt:lpstr>用“S1 V什麼/多少/哪兒S2 就V什麼/多少/哪兒…” 回答下面的問題：</vt:lpstr>
      <vt:lpstr>從... 入手 start with…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Runqing Qi</cp:lastModifiedBy>
  <cp:revision>20</cp:revision>
  <dcterms:created xsi:type="dcterms:W3CDTF">2022-04-09T20:27:13Z</dcterms:created>
  <dcterms:modified xsi:type="dcterms:W3CDTF">2024-03-08T23:21:08Z</dcterms:modified>
</cp:coreProperties>
</file>