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60" r:id="rId2"/>
    <p:sldId id="266" r:id="rId3"/>
    <p:sldId id="270" r:id="rId4"/>
    <p:sldId id="267" r:id="rId5"/>
    <p:sldId id="268" r:id="rId6"/>
    <p:sldId id="269" r:id="rId7"/>
    <p:sldId id="301" r:id="rId8"/>
    <p:sldId id="279" r:id="rId9"/>
    <p:sldId id="263" r:id="rId10"/>
    <p:sldId id="299" r:id="rId11"/>
    <p:sldId id="300" r:id="rId12"/>
    <p:sldId id="278" r:id="rId13"/>
    <p:sldId id="264" r:id="rId14"/>
    <p:sldId id="282" r:id="rId15"/>
    <p:sldId id="283" r:id="rId16"/>
    <p:sldId id="284" r:id="rId17"/>
    <p:sldId id="285" r:id="rId18"/>
    <p:sldId id="287" r:id="rId19"/>
    <p:sldId id="288" r:id="rId20"/>
    <p:sldId id="29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00"/>
    <p:restoredTop sz="91960"/>
  </p:normalViewPr>
  <p:slideViewPr>
    <p:cSldViewPr snapToGrid="0" snapToObjects="1">
      <p:cViewPr varScale="1">
        <p:scale>
          <a:sx n="89" d="100"/>
          <a:sy n="89" d="100"/>
        </p:scale>
        <p:origin x="7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A415-F553-B346-B32F-6CF300A2CDE9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186B0-6C07-CF4F-AD9A-493A985D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3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参考</a:t>
            </a:r>
            <a:r>
              <a:rPr lang="zh-CN" altLang="en-US" dirty="0"/>
              <a:t>：</a:t>
            </a:r>
            <a:r>
              <a:rPr lang="en-US" altLang="zh-CN" dirty="0"/>
              <a:t>https://</a:t>
            </a:r>
            <a:r>
              <a:rPr lang="en-US" altLang="zh-CN" dirty="0" err="1"/>
              <a:t>www.maigoo.com</a:t>
            </a:r>
            <a:r>
              <a:rPr lang="en-US" altLang="zh-CN" dirty="0"/>
              <a:t>/</a:t>
            </a:r>
            <a:r>
              <a:rPr lang="en-US" altLang="zh-CN" dirty="0" err="1"/>
              <a:t>goomai</a:t>
            </a:r>
            <a:r>
              <a:rPr lang="en-US" altLang="zh-CN" dirty="0"/>
              <a:t>/193635.html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186B0-6C07-CF4F-AD9A-493A985D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3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771AF2-0504-314E-B462-1EB1F7B802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49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以前直播经济这一课是第十课，所有有下列涉及之前课的内容的例子：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2021</a:t>
            </a:r>
            <a:r>
              <a:rPr lang="zh-CN" altLang="en-US" dirty="0"/>
              <a:t>年</a:t>
            </a:r>
            <a:r>
              <a:rPr lang="en-US" altLang="zh-CN" dirty="0"/>
              <a:t>5</a:t>
            </a:r>
            <a:r>
              <a:rPr lang="zh-CN" altLang="en-US" dirty="0"/>
              <a:t>月，中国政府出台了三胎政策，结果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他昨天去见了网恋对象</a:t>
            </a:r>
            <a:r>
              <a:rPr lang="zh-CN" altLang="en-US" dirty="0"/>
              <a:t>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她周末向父母出柜了，结果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186B0-6C07-CF4F-AD9A-493A985D9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0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7E31-E2E7-444E-A4A2-9797EEC7C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6704"/>
            <a:ext cx="9144000" cy="974451"/>
          </a:xfrm>
        </p:spPr>
        <p:txBody>
          <a:bodyPr/>
          <a:lstStyle/>
          <a:p>
            <a:r>
              <a:rPr lang="zh-CN" altLang="en-US" dirty="0"/>
              <a:t>第四課 直播經濟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61E6F-AE7B-C04A-AC28-C80D854C6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093573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句型練習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895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97085-8003-C545-82C8-A354D1DDD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下面的句子有問題嗎？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79F9-C4DB-2F4C-AA1A-7DAF6D66E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她以為直播很容易，結果她年收入三千萬。
她以為直播很容易，結果她賣出了很多東西。
她</a:t>
            </a:r>
            <a:r>
              <a:rPr lang="zh-CN" altLang="en-US" dirty="0">
                <a:solidFill>
                  <a:srgbClr val="00B0F0"/>
                </a:solidFill>
              </a:rPr>
              <a:t>以為直播很容易</a:t>
            </a:r>
            <a:r>
              <a:rPr lang="zh-CN" altLang="en-US" dirty="0"/>
              <a:t>，結果</a:t>
            </a:r>
            <a:r>
              <a:rPr lang="zh-CN" altLang="en-US" dirty="0">
                <a:solidFill>
                  <a:srgbClr val="FF0000"/>
                </a:solidFill>
              </a:rPr>
              <a:t>一件商品也沒賣出去</a:t>
            </a:r>
            <a:r>
              <a:rPr lang="zh-CN" altLang="en-US" dirty="0"/>
              <a:t>。
</a:t>
            </a:r>
            <a:r>
              <a:rPr lang="en-US" altLang="zh-CN" dirty="0"/>
              <a:t>... </a:t>
            </a:r>
            <a:r>
              <a:rPr lang="en-US" dirty="0">
                <a:solidFill>
                  <a:srgbClr val="00B0F0"/>
                </a:solidFill>
              </a:rPr>
              <a:t>A</a:t>
            </a:r>
            <a:r>
              <a:rPr lang="en-US" dirty="0"/>
              <a:t>... ，</a:t>
            </a:r>
            <a:r>
              <a:rPr lang="zh-CN" altLang="en-US" dirty="0"/>
              <a:t>結果</a:t>
            </a:r>
            <a:r>
              <a:rPr lang="en-US" altLang="zh-CN" dirty="0"/>
              <a:t>...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17E3A-715F-A140-9786-C930DAB32D37}"/>
              </a:ext>
            </a:extLst>
          </p:cNvPr>
          <p:cNvSpPr txBox="1"/>
          <p:nvPr/>
        </p:nvSpPr>
        <p:spPr>
          <a:xfrm>
            <a:off x="3504730" y="4796035"/>
            <a:ext cx="307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contradictive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</a:p>
          <a:p>
            <a:r>
              <a:rPr lang="zh-CN" altLang="en-US" sz="2400" dirty="0">
                <a:highlight>
                  <a:srgbClr val="FFFF00"/>
                </a:highlight>
              </a:rPr>
              <a:t>  </a:t>
            </a:r>
            <a:r>
              <a:rPr lang="en-US" altLang="zh-CN" sz="2400" dirty="0">
                <a:highlight>
                  <a:srgbClr val="FFFF00"/>
                </a:highlight>
              </a:rPr>
              <a:t>(negative/surprised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)</a:t>
            </a:r>
            <a:endParaRPr 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0684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9D21E-972A-E641-BA28-65741ACE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-33173"/>
            <a:ext cx="10515600" cy="882907"/>
          </a:xfrm>
        </p:spPr>
        <p:txBody>
          <a:bodyPr/>
          <a:lstStyle/>
          <a:p>
            <a:r>
              <a:rPr lang="zh-CN" altLang="en-US" dirty="0"/>
              <a:t>       結果               所以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63F10-8252-104F-97CF-014D9D6AD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924" y="1761701"/>
            <a:ext cx="10818152" cy="5365775"/>
          </a:xfrm>
        </p:spPr>
        <p:txBody>
          <a:bodyPr>
            <a:normAutofit/>
          </a:bodyPr>
          <a:lstStyle/>
          <a:p>
            <a:r>
              <a:rPr lang="zh-CN" altLang="en-US" dirty="0"/>
              <a:t>她以為直播賣貨很容易，</a:t>
            </a:r>
            <a:r>
              <a:rPr lang="en-US" altLang="zh-CN" dirty="0"/>
              <a:t>____</a:t>
            </a:r>
            <a:r>
              <a:rPr lang="zh-CN" altLang="en-US" dirty="0"/>
              <a:t>直播了</a:t>
            </a:r>
            <a:r>
              <a:rPr lang="en-US" altLang="zh-CN" dirty="0"/>
              <a:t>5</a:t>
            </a:r>
            <a:r>
              <a:rPr lang="zh-CN" altLang="en-US" dirty="0"/>
              <a:t>個小時只賣出了</a:t>
            </a:r>
            <a:r>
              <a:rPr lang="en-US" altLang="zh-CN" dirty="0"/>
              <a:t>10</a:t>
            </a:r>
            <a:r>
              <a:rPr lang="zh-CN" altLang="en-US" dirty="0"/>
              <a:t>塊錢的商品。
她很喜歡做主播，</a:t>
            </a:r>
            <a:r>
              <a:rPr lang="en-US" altLang="zh-CN" dirty="0"/>
              <a:t>____</a:t>
            </a:r>
            <a:r>
              <a:rPr lang="zh-CN" altLang="en-US" dirty="0"/>
              <a:t>她決定辭職，做全職主播。
大家都以為她還沒結婚， </a:t>
            </a:r>
            <a:r>
              <a:rPr lang="en-US" altLang="zh-CN" dirty="0"/>
              <a:t>____</a:t>
            </a:r>
            <a:r>
              <a:rPr lang="zh-CN" altLang="en-US" dirty="0"/>
              <a:t>她不但早就結婚了，而且還有兩個孩子！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B5AB8B-994B-FF44-9741-DC642490362B}"/>
              </a:ext>
            </a:extLst>
          </p:cNvPr>
          <p:cNvSpPr txBox="1"/>
          <p:nvPr/>
        </p:nvSpPr>
        <p:spPr>
          <a:xfrm>
            <a:off x="821395" y="749512"/>
            <a:ext cx="307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contradictive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</a:p>
          <a:p>
            <a:r>
              <a:rPr lang="zh-CN" altLang="en-US" sz="2400" dirty="0">
                <a:highlight>
                  <a:srgbClr val="FFFF00"/>
                </a:highlight>
              </a:rPr>
              <a:t>  </a:t>
            </a:r>
            <a:r>
              <a:rPr lang="en-US" altLang="zh-CN" sz="2400" dirty="0">
                <a:highlight>
                  <a:srgbClr val="FFFF00"/>
                </a:highlight>
              </a:rPr>
              <a:t>(negative/surprised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)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3E0B27-49B3-C243-825C-F43FC6B3E50F}"/>
              </a:ext>
            </a:extLst>
          </p:cNvPr>
          <p:cNvSpPr txBox="1"/>
          <p:nvPr/>
        </p:nvSpPr>
        <p:spPr>
          <a:xfrm>
            <a:off x="5933723" y="176170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结果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129F10-126D-3B47-8778-69D902289934}"/>
              </a:ext>
            </a:extLst>
          </p:cNvPr>
          <p:cNvSpPr txBox="1"/>
          <p:nvPr/>
        </p:nvSpPr>
        <p:spPr>
          <a:xfrm>
            <a:off x="5933723" y="444458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结果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C1C438-3416-2546-84E4-37009D991D2F}"/>
              </a:ext>
            </a:extLst>
          </p:cNvPr>
          <p:cNvSpPr txBox="1"/>
          <p:nvPr/>
        </p:nvSpPr>
        <p:spPr>
          <a:xfrm>
            <a:off x="4425483" y="360079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A5288E-3E11-1643-B6BE-AEEC47C8D221}"/>
              </a:ext>
            </a:extLst>
          </p:cNvPr>
          <p:cNvSpPr txBox="1"/>
          <p:nvPr/>
        </p:nvSpPr>
        <p:spPr>
          <a:xfrm>
            <a:off x="4253840" y="749512"/>
            <a:ext cx="2787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reasonable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  <a:endParaRPr 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52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9A9C-CA79-2F4D-894A-0FEE9EE1F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828703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是</a:t>
            </a:r>
            <a:r>
              <a:rPr lang="en-US" altLang="zh-CN" dirty="0"/>
              <a:t>B</a:t>
            </a:r>
            <a:r>
              <a:rPr lang="zh-CN" altLang="en-US" dirty="0"/>
              <a:t>的</a:t>
            </a:r>
            <a:r>
              <a:rPr lang="en-US" altLang="zh-CN" dirty="0"/>
              <a:t>(</a:t>
            </a:r>
            <a:r>
              <a:rPr lang="zh-CN" altLang="en-US" dirty="0"/>
              <a:t>新</a:t>
            </a:r>
            <a:r>
              <a:rPr lang="en-US" altLang="zh-CN" dirty="0"/>
              <a:t>/</a:t>
            </a:r>
            <a:r>
              <a:rPr lang="zh-CN" altLang="en-US" dirty="0"/>
              <a:t>唯一</a:t>
            </a:r>
            <a:r>
              <a:rPr lang="en-US" altLang="zh-CN" dirty="0"/>
              <a:t>)</a:t>
            </a:r>
            <a:r>
              <a:rPr lang="en-US" dirty="0" err="1"/>
              <a:t>出路</a:t>
            </a:r>
            <a:r>
              <a:rPr lang="zh-CN" altLang="en-US" dirty="0"/>
              <a:t>。  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way</a:t>
            </a:r>
            <a:r>
              <a:rPr lang="zh-CN" altLang="en-US" sz="3600" dirty="0"/>
              <a:t> </a:t>
            </a:r>
            <a:r>
              <a:rPr lang="en-US" altLang="zh-CN" sz="3600" dirty="0"/>
              <a:t>(out</a:t>
            </a:r>
            <a:r>
              <a:rPr lang="zh-CN" altLang="en-US" sz="3600" dirty="0"/>
              <a:t> </a:t>
            </a:r>
            <a:r>
              <a:rPr lang="en-US" altLang="zh-CN" sz="3600" dirty="0"/>
              <a:t>of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difficulty)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9411B-2C69-7B45-AB7E-9DACC1ED5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73" y="1113866"/>
            <a:ext cx="12155275" cy="555588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直播賣貨這種形式為很多不為人知的小商家找到了新的出路。</a:t>
            </a:r>
            <a:r>
              <a:rPr lang="en-US" sz="3000" dirty="0"/>
              <a:t>Many farmers' children think that going to college is the only way to change their destiny.</a:t>
            </a:r>
          </a:p>
          <a:p>
            <a:pPr>
              <a:lnSpc>
                <a:spcPct val="100000"/>
              </a:lnSpc>
            </a:pPr>
            <a:endParaRPr lang="en-US" sz="3000" dirty="0"/>
          </a:p>
          <a:p>
            <a:pPr>
              <a:lnSpc>
                <a:spcPct val="100000"/>
              </a:lnSpc>
            </a:pPr>
            <a:r>
              <a:rPr lang="en-US" altLang="zh-CN" sz="3000" dirty="0"/>
              <a:t>When</a:t>
            </a:r>
            <a:r>
              <a:rPr lang="zh-CN" altLang="en-US" sz="3000" dirty="0"/>
              <a:t> </a:t>
            </a:r>
            <a:r>
              <a:rPr lang="en-US" altLang="zh-CN" sz="3000" dirty="0"/>
              <a:t>facing</a:t>
            </a:r>
            <a:r>
              <a:rPr lang="zh-CN" altLang="en-US" sz="3000" dirty="0"/>
              <a:t> </a:t>
            </a:r>
            <a:r>
              <a:rPr lang="en-US" altLang="zh-CN" sz="3000" dirty="0"/>
              <a:t>such difficulties, unity and cooperation is our only way out.</a:t>
            </a:r>
          </a:p>
          <a:p>
            <a:r>
              <a:rPr lang="zh-CN" altLang="en-US" sz="3500" dirty="0"/>
              <a:t>以前中國家長普遍認為孩子如果學習不好以後就會沒有出路；而現在</a:t>
            </a:r>
            <a:r>
              <a:rPr lang="en-US" altLang="zh-CN" sz="3500" dirty="0"/>
              <a:t>......
</a:t>
            </a:r>
            <a:r>
              <a:rPr lang="zh-CN" altLang="en-US" sz="3500" dirty="0"/>
              <a:t>你這個學期遇到了什麼困難？找到出路了嗎？</a:t>
            </a:r>
            <a:endParaRPr lang="en-US" sz="3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8B07DE-E267-CB47-AAF7-FFA0DCD91AFB}"/>
              </a:ext>
            </a:extLst>
          </p:cNvPr>
          <p:cNvSpPr txBox="1"/>
          <p:nvPr/>
        </p:nvSpPr>
        <p:spPr>
          <a:xfrm>
            <a:off x="1694795" y="2393126"/>
            <a:ext cx="8802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很多農民的孩子認為考上大學是改變命運的</a:t>
            </a:r>
            <a:r>
              <a:rPr lang="zh-CN" altLang="en-US" sz="28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唯一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出路。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EBF06E-708B-E74F-B942-0C1F289898B8}"/>
              </a:ext>
            </a:extLst>
          </p:cNvPr>
          <p:cNvSpPr txBox="1"/>
          <p:nvPr/>
        </p:nvSpPr>
        <p:spPr>
          <a:xfrm>
            <a:off x="463445" y="3106979"/>
            <a:ext cx="772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latin typeface="KaiTi" panose="02010609060101010101" pitchFamily="49" charset="-122"/>
                <a:ea typeface="KaiTi" panose="02010609060101010101" pitchFamily="49" charset="-122"/>
              </a:defRPr>
            </a:lvl1pPr>
          </a:lstStyle>
          <a:p>
            <a:r>
              <a:rPr lang="zh-CN" altLang="en-US" dirty="0"/>
              <a:t>面對這樣的困難，團結合作是我們唯一的出路。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6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4F256-BEFB-6445-A91D-B090293A4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足不出户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就可以</a:t>
            </a:r>
            <a:r>
              <a:rPr lang="en-US" altLang="zh-CN" dirty="0">
                <a:solidFill>
                  <a:schemeClr val="tx1"/>
                </a:solidFill>
              </a:rPr>
              <a:t>…)      </a:t>
            </a:r>
            <a:r>
              <a:rPr lang="zh-CN" altLang="en-US" dirty="0">
                <a:solidFill>
                  <a:schemeClr val="tx1"/>
                </a:solidFill>
              </a:rPr>
              <a:t>足不出户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即可</a:t>
            </a:r>
            <a:r>
              <a:rPr lang="en-US" altLang="zh-CN" dirty="0">
                <a:solidFill>
                  <a:schemeClr val="tx1"/>
                </a:solidFill>
              </a:rPr>
              <a:t>…)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FF981-BD9C-FB4F-B6C5-30F92C36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很多大商場也開始進行直播。 人們足不出戶就可以在線上雲逛街。 
湖南省人民醫院提供在線服務，老人們足不出戶即可在線看病、拿葯。
互聯網技術大大方便了人們的生活，人們足不出戶就可以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、甚至</a:t>
            </a:r>
            <a:r>
              <a:rPr lang="en-US" altLang="zh-CN" dirty="0"/>
              <a:t>...</a:t>
            </a:r>
            <a:r>
              <a:rPr lang="zh-CN" altLang="en-US" dirty="0"/>
              <a:t>。
疫情期間</a:t>
            </a:r>
            <a:r>
              <a:rPr lang="en-US" altLang="zh-CN" dirty="0"/>
              <a:t>,......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0BA8-C161-3849-98A7-C37A0E67E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介紹潮流的變化：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DB94-169F-2240-A1F7-B7AB3B14E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275758" cy="464472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，人們購物的方式是逛</a:t>
            </a:r>
            <a:r>
              <a:rPr lang="en-US" altLang="zh-CN" dirty="0"/>
              <a:t>...</a:t>
            </a:r>
            <a:r>
              <a:rPr lang="zh-CN" altLang="en-US" dirty="0"/>
              <a:t>、轉</a:t>
            </a:r>
            <a:r>
              <a:rPr lang="en-US" altLang="zh-CN" dirty="0"/>
              <a:t>...</a:t>
            </a:r>
            <a:r>
              <a:rPr lang="zh-CN" altLang="en-US" dirty="0"/>
              <a:t>、在</a:t>
            </a:r>
            <a:r>
              <a:rPr lang="en-US" altLang="zh-CN" dirty="0"/>
              <a:t>... </a:t>
            </a:r>
            <a:r>
              <a:rPr lang="zh-CN" altLang="en-US" dirty="0"/>
              <a:t>上溜達溜達。 </a:t>
            </a:r>
            <a:r>
              <a:rPr lang="zh-CN" altLang="en-US" dirty="0">
                <a:solidFill>
                  <a:srgbClr val="FF0000"/>
                </a:solidFill>
              </a:rPr>
              <a:t>後來</a:t>
            </a:r>
            <a:r>
              <a:rPr lang="zh-CN" altLang="en-US" dirty="0"/>
              <a:t>，網路發達以後，很多人的購物方式就變成了</a:t>
            </a:r>
            <a:r>
              <a:rPr lang="en-US" altLang="zh-CN" dirty="0"/>
              <a:t>......</a:t>
            </a:r>
            <a:r>
              <a:rPr lang="zh-CN" altLang="en-US" dirty="0"/>
              <a:t>。 </a:t>
            </a:r>
            <a:r>
              <a:rPr lang="zh-CN" altLang="en-US" dirty="0">
                <a:solidFill>
                  <a:srgbClr val="FF0000"/>
                </a:solidFill>
              </a:rPr>
              <a:t>現在</a:t>
            </a:r>
            <a:r>
              <a:rPr lang="zh-CN" altLang="en-US" dirty="0"/>
              <a:t>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也過時了</a:t>
            </a:r>
            <a:r>
              <a:rPr lang="zh-CN" altLang="en-US" dirty="0"/>
              <a:t>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成了新時尚。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2DD47-CDCE-B844-9D1F-AEBE2CF3056F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F9858F-D8CD-B64B-8BC1-801E28E1E93D}"/>
              </a:ext>
            </a:extLst>
          </p:cNvPr>
          <p:cNvSpPr txBox="1"/>
          <p:nvPr/>
        </p:nvSpPr>
        <p:spPr>
          <a:xfrm>
            <a:off x="3431783" y="4522369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插入去商店購物、逛地攤、網購、看直播購物的圖片，出一張圖片，請學生說相關內容。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007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0BA8-C161-3849-98A7-C37A0E67E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介紹潮流的變化：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DB94-169F-2240-A1F7-B7AB3B14E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275758" cy="464472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，人們</a:t>
            </a:r>
            <a:r>
              <a:rPr lang="en-US" altLang="zh-CN" dirty="0"/>
              <a:t>... </a:t>
            </a:r>
            <a:r>
              <a:rPr lang="zh-CN" altLang="en-US" dirty="0"/>
              <a:t>的方式是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後來</a:t>
            </a:r>
            <a:r>
              <a:rPr lang="zh-CN" altLang="en-US" dirty="0"/>
              <a:t>，網路發達以後，很多人</a:t>
            </a:r>
            <a:r>
              <a:rPr lang="en-US" altLang="zh-CN" dirty="0"/>
              <a:t>... </a:t>
            </a:r>
            <a:r>
              <a:rPr lang="zh-CN" altLang="en-US" dirty="0"/>
              <a:t>的方式就變成了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現在，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也過時了，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成了新時尚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2DD47-CDCE-B844-9D1F-AEBE2CF3056F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429870-0C0C-7F4C-BE33-B8589D9C5863}"/>
              </a:ext>
            </a:extLst>
          </p:cNvPr>
          <p:cNvCxnSpPr>
            <a:cxnSpLocks/>
          </p:cNvCxnSpPr>
          <p:nvPr/>
        </p:nvCxnSpPr>
        <p:spPr>
          <a:xfrm flipV="1">
            <a:off x="1672046" y="4467496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3D6E88-6E91-DC44-963F-08FC6796CEF8}"/>
              </a:ext>
            </a:extLst>
          </p:cNvPr>
          <p:cNvCxnSpPr/>
          <p:nvPr/>
        </p:nvCxnSpPr>
        <p:spPr>
          <a:xfrm>
            <a:off x="5691976" y="4193175"/>
            <a:ext cx="1015029" cy="45279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725574B-BE88-2B4B-8F38-ECB2E0C1CFBA}"/>
              </a:ext>
            </a:extLst>
          </p:cNvPr>
          <p:cNvSpPr txBox="1"/>
          <p:nvPr/>
        </p:nvSpPr>
        <p:spPr>
          <a:xfrm>
            <a:off x="2652727" y="500872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插入去電影院看電影、在家看</a:t>
            </a:r>
            <a:r>
              <a:rPr lang="en-US" sz="2200" dirty="0" err="1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neflix、teleparty</a:t>
            </a: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的相關圖片，每出一張圖片，請學生說相關內容。</a:t>
            </a:r>
            <a:endParaRPr lang="en-US" sz="2200" dirty="0">
              <a:solidFill>
                <a:schemeClr val="bg1">
                  <a:lumMod val="50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3469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D043F-168D-6940-9A21-0813E1260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27793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，人們</a:t>
            </a:r>
            <a:r>
              <a:rPr lang="en-US" altLang="zh-CN" dirty="0"/>
              <a:t>... </a:t>
            </a:r>
            <a:r>
              <a:rPr lang="zh-CN" altLang="en-US" dirty="0"/>
              <a:t>的方式是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後來</a:t>
            </a:r>
            <a:r>
              <a:rPr lang="en-US" altLang="zh-CN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......</a:t>
            </a:r>
            <a:r>
              <a:rPr lang="zh-CN" altLang="en-US" dirty="0"/>
              <a:t>以後，很多人</a:t>
            </a:r>
            <a:r>
              <a:rPr lang="en-US" altLang="zh-CN" dirty="0"/>
              <a:t>... </a:t>
            </a:r>
            <a:r>
              <a:rPr lang="zh-CN" altLang="en-US" dirty="0"/>
              <a:t>的方式就變成了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現在，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也過時了，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成了新時尚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54F6CBD-5FD2-9F43-9A9D-9CE38D9AE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介紹潮流的變化：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DF1B5A-A1D0-554C-B31A-EE9D3E7E1683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4DC43D-D110-C441-BDBF-B9D3D50C3E41}"/>
              </a:ext>
            </a:extLst>
          </p:cNvPr>
          <p:cNvSpPr txBox="1"/>
          <p:nvPr/>
        </p:nvSpPr>
        <p:spPr>
          <a:xfrm>
            <a:off x="463446" y="4401030"/>
            <a:ext cx="948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cassette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11B3B8-CCD5-154F-A190-FAAAD303A4D0}"/>
              </a:ext>
            </a:extLst>
          </p:cNvPr>
          <p:cNvSpPr txBox="1"/>
          <p:nvPr/>
        </p:nvSpPr>
        <p:spPr>
          <a:xfrm>
            <a:off x="1416366" y="426253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磁帶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E09242-61EC-D44D-A397-C0FE4CC170BE}"/>
              </a:ext>
            </a:extLst>
          </p:cNvPr>
          <p:cNvSpPr txBox="1"/>
          <p:nvPr/>
        </p:nvSpPr>
        <p:spPr>
          <a:xfrm>
            <a:off x="1551163" y="4065681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cí</a:t>
            </a:r>
            <a:r>
              <a:rPr lang="zh-CN" altLang="en-US" dirty="0"/>
              <a:t>     </a:t>
            </a:r>
            <a:r>
              <a:rPr lang="en-US" altLang="zh-CN" dirty="0" err="1"/>
              <a:t>dài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D4DE30-795A-E743-8696-6A86D4381736}"/>
              </a:ext>
            </a:extLst>
          </p:cNvPr>
          <p:cNvCxnSpPr>
            <a:cxnSpLocks/>
          </p:cNvCxnSpPr>
          <p:nvPr/>
        </p:nvCxnSpPr>
        <p:spPr>
          <a:xfrm flipV="1">
            <a:off x="5763614" y="5010089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EF5721-13BF-A448-B826-3B67332D74DE}"/>
              </a:ext>
            </a:extLst>
          </p:cNvPr>
          <p:cNvCxnSpPr/>
          <p:nvPr/>
        </p:nvCxnSpPr>
        <p:spPr>
          <a:xfrm>
            <a:off x="8228843" y="4625306"/>
            <a:ext cx="1015029" cy="45279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10584DC-40F5-6E48-B5CD-B4397B368AFA}"/>
              </a:ext>
            </a:extLst>
          </p:cNvPr>
          <p:cNvSpPr txBox="1"/>
          <p:nvPr/>
        </p:nvSpPr>
        <p:spPr>
          <a:xfrm>
            <a:off x="1551163" y="514175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插入聽磁帶、聽隨身聽、聽</a:t>
            </a:r>
            <a:r>
              <a:rPr lang="en-US" sz="2200" dirty="0" err="1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ipod，spotify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的相關圖片，每出一張圖片，請學生說相關內容。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639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C9F2A3-402D-6742-B76F-C5DEF0E81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27793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，人們</a:t>
            </a:r>
            <a:r>
              <a:rPr lang="en-US" altLang="zh-CN" dirty="0"/>
              <a:t>... </a:t>
            </a:r>
            <a:r>
              <a:rPr lang="zh-CN" altLang="en-US" dirty="0"/>
              <a:t>的方式是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</a:t>
            </a:r>
            <a:r>
              <a:rPr lang="zh-CN" altLang="en-US" dirty="0"/>
              <a:t>、</a:t>
            </a:r>
            <a:r>
              <a:rPr lang="en-US" altLang="zh-CN" dirty="0"/>
              <a:t>......</a:t>
            </a:r>
            <a:r>
              <a:rPr lang="zh-CN" altLang="en-US" dirty="0"/>
              <a:t>。 </a:t>
            </a:r>
            <a:r>
              <a:rPr lang="zh-CN" altLang="en-US" dirty="0">
                <a:solidFill>
                  <a:srgbClr val="FF0000"/>
                </a:solidFill>
              </a:rPr>
              <a:t>後來，</a:t>
            </a:r>
            <a:r>
              <a:rPr lang="en-US" altLang="zh-CN" dirty="0"/>
              <a:t>...... </a:t>
            </a:r>
            <a:r>
              <a:rPr lang="zh-CN" altLang="en-US" dirty="0"/>
              <a:t>以後，很多人</a:t>
            </a:r>
            <a:r>
              <a:rPr lang="en-US" altLang="zh-CN" dirty="0"/>
              <a:t>... </a:t>
            </a:r>
            <a:r>
              <a:rPr lang="zh-CN" altLang="en-US" dirty="0"/>
              <a:t>的方式就變成了</a:t>
            </a:r>
            <a:r>
              <a:rPr lang="en-US" altLang="zh-CN" dirty="0"/>
              <a:t>......</a:t>
            </a:r>
            <a:r>
              <a:rPr lang="zh-CN" altLang="en-US" dirty="0"/>
              <a:t>。 </a:t>
            </a:r>
            <a:r>
              <a:rPr lang="zh-CN" altLang="en-US" dirty="0">
                <a:solidFill>
                  <a:srgbClr val="FF0000"/>
                </a:solidFill>
              </a:rPr>
              <a:t>現在，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也過時了，</a:t>
            </a:r>
            <a:r>
              <a:rPr lang="en-US" altLang="zh-CN" dirty="0"/>
              <a:t>...... </a:t>
            </a:r>
            <a:r>
              <a:rPr lang="zh-CN" altLang="en-US" dirty="0">
                <a:solidFill>
                  <a:srgbClr val="FF0000"/>
                </a:solidFill>
              </a:rPr>
              <a:t>成了新時尚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B2A589-2583-144D-91FE-093B28E2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zh-CN" altLang="en-US" dirty="0"/>
              <a:t>介紹潮流的變化：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AC84BB-D177-5E4C-A1A6-3E6260AC07E4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145493A-ED37-6146-9FFD-C7C93B49A97B}"/>
              </a:ext>
            </a:extLst>
          </p:cNvPr>
          <p:cNvCxnSpPr>
            <a:cxnSpLocks/>
          </p:cNvCxnSpPr>
          <p:nvPr/>
        </p:nvCxnSpPr>
        <p:spPr>
          <a:xfrm flipV="1">
            <a:off x="5052941" y="5520277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94B1D94-40AA-9549-9F3A-77E69F91A92C}"/>
              </a:ext>
            </a:extLst>
          </p:cNvPr>
          <p:cNvCxnSpPr>
            <a:cxnSpLocks/>
          </p:cNvCxnSpPr>
          <p:nvPr/>
        </p:nvCxnSpPr>
        <p:spPr>
          <a:xfrm>
            <a:off x="9040016" y="4780547"/>
            <a:ext cx="992258" cy="64053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9476757-1DFB-6B4B-818D-5129039CE6E9}"/>
              </a:ext>
            </a:extLst>
          </p:cNvPr>
          <p:cNvSpPr txBox="1"/>
          <p:nvPr/>
        </p:nvSpPr>
        <p:spPr>
          <a:xfrm>
            <a:off x="1101698" y="4262622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插入在父母安排下相親、參加聚會、</a:t>
            </a:r>
            <a:r>
              <a:rPr 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tinder</a:t>
            </a:r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的相關圖片，每出一張圖片，請學生說相關內容。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8612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A945-2666-354C-AEA9-658F8758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66767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S1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什麼  </a:t>
            </a:r>
            <a:r>
              <a:rPr lang="en-US" altLang="zh-CN" dirty="0"/>
              <a:t>S2</a:t>
            </a:r>
            <a:r>
              <a:rPr lang="zh-CN" altLang="en-US" dirty="0"/>
              <a:t> 就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什麼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rgbClr val="FF0000"/>
                </a:solidFill>
              </a:rPr>
              <a:t>      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zh-CN" altLang="en-US" dirty="0">
                <a:solidFill>
                  <a:srgbClr val="FF0000"/>
                </a:solidFill>
              </a:rPr>
              <a:t>多少、幾個、哪兒、怎麼</a:t>
            </a:r>
            <a:r>
              <a:rPr lang="en-US" altLang="zh-CN" dirty="0">
                <a:solidFill>
                  <a:srgbClr val="FF0000"/>
                </a:solidFill>
              </a:rPr>
              <a:t>…)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ECDD4-E860-0849-B9F8-D07037D2B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43" y="1358742"/>
            <a:ext cx="11488712" cy="5418027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We will go wherever you want. 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你想去哪兒我們就去哪兒。</a:t>
            </a:r>
            <a:endParaRPr lang="en-US" altLang="zh-CN" dirty="0"/>
          </a:p>
          <a:p>
            <a:r>
              <a:rPr lang="zh-CN" altLang="en-US" dirty="0"/>
              <a:t>直播帶貨的時候，網紅推薦什麼網友就</a:t>
            </a:r>
            <a:r>
              <a:rPr lang="en-US" altLang="zh-CN" dirty="0"/>
              <a:t>__________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媽媽：我們今天晚飯吃什麼？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兒子：</a:t>
            </a:r>
            <a:r>
              <a:rPr lang="en-US" altLang="zh-CN" dirty="0"/>
              <a:t>......</a:t>
            </a:r>
          </a:p>
          <a:p>
            <a:r>
              <a:rPr lang="zh-CN" altLang="en-US" dirty="0"/>
              <a:t>新娘：我們應該去哪兒度蜜月？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新郎：</a:t>
            </a:r>
            <a:r>
              <a:rPr lang="en-US" altLang="zh-CN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4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3CAB-1FF1-7543-8655-48A88B729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529" y="390442"/>
            <a:ext cx="11248942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用“</a:t>
            </a:r>
            <a:r>
              <a:rPr lang="en-US" altLang="zh-CN" dirty="0"/>
              <a:t>S1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什麼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多少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哪兒</a:t>
            </a:r>
            <a:r>
              <a:rPr lang="en-US" altLang="zh-CN" dirty="0"/>
              <a:t>S2</a:t>
            </a:r>
            <a:r>
              <a:rPr lang="zh-CN" altLang="en-US" dirty="0"/>
              <a:t> 就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什麼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多少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哪兒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” 回答下面的問題：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3EDFE-942E-3748-8815-7CBCD2BC1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371" y="1490185"/>
            <a:ext cx="10515600" cy="5052265"/>
          </a:xfrm>
        </p:spPr>
        <p:txBody>
          <a:bodyPr>
            <a:normAutofit/>
          </a:bodyPr>
          <a:lstStyle/>
          <a:p>
            <a:r>
              <a:rPr lang="zh-CN" altLang="en-US" dirty="0"/>
              <a:t>我們週末去哪兒逛街？男朋友：</a:t>
            </a:r>
            <a:r>
              <a:rPr lang="en-US" altLang="zh-CN" dirty="0"/>
              <a:t>......
</a:t>
            </a:r>
            <a:r>
              <a:rPr lang="zh-CN" altLang="en-US" dirty="0"/>
              <a:t>我們直播帶貨的時候應該賣什麼？  老闆：</a:t>
            </a:r>
            <a:r>
              <a:rPr lang="en-US" altLang="zh-CN" dirty="0"/>
              <a:t>......
</a:t>
            </a:r>
            <a:r>
              <a:rPr lang="zh-CN" altLang="en-US" dirty="0"/>
              <a:t>我應該向消費者推薦什麼？老闆：</a:t>
            </a:r>
            <a:r>
              <a:rPr lang="en-US" altLang="zh-CN" dirty="0"/>
              <a:t>......
</a:t>
            </a:r>
            <a:r>
              <a:rPr lang="zh-CN" altLang="en-US" dirty="0"/>
              <a:t>我們應該花多少錢辦婚禮？男朋友：</a:t>
            </a:r>
            <a:r>
              <a:rPr lang="en-US" altLang="zh-CN" dirty="0"/>
              <a:t>......
</a:t>
            </a:r>
            <a:r>
              <a:rPr lang="zh-CN" altLang="en-US" dirty="0"/>
              <a:t>我們應該生幾個孩子？老公：</a:t>
            </a:r>
            <a:r>
              <a:rPr lang="en-US" altLang="zh-CN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3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06094-7D06-5C41-8F04-45AB6311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... </a:t>
            </a:r>
            <a:r>
              <a:rPr lang="zh-CN" altLang="en-US" dirty="0"/>
              <a:t>主要分</a:t>
            </a:r>
            <a:r>
              <a:rPr lang="en-US" altLang="zh-CN" dirty="0"/>
              <a:t>... </a:t>
            </a:r>
            <a:r>
              <a:rPr lang="zh-CN" altLang="en-US" dirty="0"/>
              <a:t>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59F0A-59F3-5E48-A370-BDE416901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中國人現在的購物方式主要分三種。 第一種是</a:t>
            </a:r>
            <a:r>
              <a:rPr lang="en-US" altLang="zh-CN" dirty="0"/>
              <a:t>......</a:t>
            </a:r>
            <a:r>
              <a:rPr lang="zh-CN" altLang="en-US" dirty="0"/>
              <a:t>。 第二種是</a:t>
            </a:r>
            <a:r>
              <a:rPr lang="en-US" altLang="zh-CN" dirty="0"/>
              <a:t>......</a:t>
            </a:r>
            <a:r>
              <a:rPr lang="zh-CN" altLang="en-US" dirty="0"/>
              <a:t>。 第三種是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84FE4-ED44-D94B-8645-49ABC198A2AB}"/>
              </a:ext>
            </a:extLst>
          </p:cNvPr>
          <p:cNvSpPr txBox="1"/>
          <p:nvPr/>
        </p:nvSpPr>
        <p:spPr>
          <a:xfrm>
            <a:off x="2174483" y="3691803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建議此處插入去商店購物、網購、看直播購物的圖片，出一張圖片，請學生說一個詞。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6110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2613-4D39-864A-999D-516FB9EF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39784"/>
            <a:ext cx="11619697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從</a:t>
            </a:r>
            <a:r>
              <a:rPr lang="en-US" altLang="zh-CN" dirty="0"/>
              <a:t>... </a:t>
            </a:r>
            <a:r>
              <a:rPr lang="zh-CN" altLang="en-US" dirty="0"/>
              <a:t>入手 </a:t>
            </a:r>
            <a:r>
              <a:rPr lang="en-US" altLang="zh-CN" sz="3200" dirty="0"/>
              <a:t>start</a:t>
            </a:r>
            <a:r>
              <a:rPr lang="zh-CN" altLang="en-US" sz="3200" dirty="0"/>
              <a:t> </a:t>
            </a:r>
            <a:r>
              <a:rPr lang="en-US" altLang="zh-CN" sz="3200" dirty="0"/>
              <a:t>with…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3A260-5C69-2A48-8739-D23B49033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7" y="957110"/>
            <a:ext cx="12202815" cy="5731071"/>
          </a:xfrm>
        </p:spPr>
        <p:txBody>
          <a:bodyPr>
            <a:noAutofit/>
          </a:bodyPr>
          <a:lstStyle/>
          <a:p>
            <a:r>
              <a:rPr lang="zh-CN" altLang="en-US" sz="3100" dirty="0"/>
              <a:t>網紅帶貨就是從小眾入手，快速培養了一批</a:t>
            </a:r>
            <a:r>
              <a:rPr lang="en-US" altLang="zh-CN" sz="3100" dirty="0"/>
              <a:t>(</a:t>
            </a:r>
            <a:r>
              <a:rPr lang="en-US" altLang="zh-CN" sz="3100" dirty="0" err="1"/>
              <a:t>pī</a:t>
            </a:r>
            <a:r>
              <a:rPr lang="en-US" altLang="zh-CN" sz="3100" dirty="0"/>
              <a:t>)</a:t>
            </a:r>
            <a:r>
              <a:rPr lang="zh-CN" altLang="en-US" sz="3100" dirty="0"/>
              <a:t>固定的客戶。 
控制疫情應該從</a:t>
            </a:r>
            <a:r>
              <a:rPr lang="en-US" altLang="zh-CN" sz="3100" dirty="0"/>
              <a:t>...... </a:t>
            </a:r>
            <a:r>
              <a:rPr lang="zh-CN" altLang="en-US" sz="3100" dirty="0"/>
              <a:t>入手。
提高大學的教學質量應該從</a:t>
            </a:r>
            <a:r>
              <a:rPr lang="en-US" altLang="zh-CN" sz="3100" dirty="0"/>
              <a:t>...... </a:t>
            </a:r>
            <a:r>
              <a:rPr lang="zh-CN" altLang="en-US" sz="3100" dirty="0"/>
              <a:t>入手。
減輕大學生的經濟負擔應該從</a:t>
            </a:r>
            <a:r>
              <a:rPr lang="en-US" altLang="zh-CN" sz="3100" dirty="0"/>
              <a:t>...... </a:t>
            </a:r>
            <a:r>
              <a:rPr lang="zh-CN" altLang="en-US" sz="3100" dirty="0"/>
              <a:t>入手。
</a:t>
            </a:r>
            <a:r>
              <a:rPr lang="en-US" altLang="zh-CN" sz="3100" dirty="0"/>
              <a:t>A:</a:t>
            </a:r>
            <a:r>
              <a:rPr lang="zh-CN" altLang="en-US" sz="3100" dirty="0"/>
              <a:t> 我打算這週末開始準備中文課的期末考試，可是不知道從何入手。
</a:t>
            </a:r>
            <a:r>
              <a:rPr lang="en-US" altLang="zh-CN" sz="3100" dirty="0"/>
              <a:t>B:</a:t>
            </a:r>
            <a:r>
              <a:rPr lang="zh-CN" altLang="en-US" sz="3100" dirty="0"/>
              <a:t> 你可以從</a:t>
            </a:r>
            <a:r>
              <a:rPr lang="en-US" altLang="zh-CN" sz="3100" dirty="0"/>
              <a:t>...... </a:t>
            </a:r>
            <a:r>
              <a:rPr lang="zh-CN" altLang="en-US" sz="3100" dirty="0"/>
              <a:t>入手。 先</a:t>
            </a:r>
            <a:r>
              <a:rPr lang="en-US" altLang="zh-CN" sz="3100" dirty="0"/>
              <a:t>... </a:t>
            </a:r>
            <a:r>
              <a:rPr lang="zh-CN" altLang="en-US" sz="3100" dirty="0"/>
              <a:t>，再</a:t>
            </a:r>
            <a:r>
              <a:rPr lang="en-US" altLang="zh-CN" sz="3100" dirty="0"/>
              <a:t>... </a:t>
            </a:r>
            <a:r>
              <a:rPr lang="zh-CN" altLang="en-US" sz="3100" dirty="0"/>
              <a:t>，最後</a:t>
            </a:r>
            <a:r>
              <a:rPr lang="en-US" altLang="zh-CN" sz="3100" dirty="0"/>
              <a:t>......</a:t>
            </a:r>
            <a:r>
              <a:rPr lang="zh-CN" altLang="en-US" sz="3100" dirty="0"/>
              <a:t>。</a:t>
            </a:r>
            <a:endParaRPr lang="en-US" sz="3100" dirty="0"/>
          </a:p>
          <a:p>
            <a:endParaRPr lang="en-US" sz="3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1D5388-7E05-364C-88C5-8C6CBA41BDF9}"/>
              </a:ext>
            </a:extLst>
          </p:cNvPr>
          <p:cNvSpPr txBox="1"/>
          <p:nvPr/>
        </p:nvSpPr>
        <p:spPr>
          <a:xfrm>
            <a:off x="300445" y="1692336"/>
            <a:ext cx="952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kòng</a:t>
            </a:r>
            <a:r>
              <a:rPr lang="zh-CN" altLang="en-US" dirty="0"/>
              <a:t> </a:t>
            </a:r>
            <a:r>
              <a:rPr lang="en-US" altLang="zh-CN" dirty="0" err="1"/>
              <a:t>zhi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914F91-5944-3D4F-AB1E-FA70745F630F}"/>
              </a:ext>
            </a:extLst>
          </p:cNvPr>
          <p:cNvSpPr txBox="1"/>
          <p:nvPr/>
        </p:nvSpPr>
        <p:spPr>
          <a:xfrm>
            <a:off x="364803" y="2371603"/>
            <a:ext cx="850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control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2E638C-262F-CF4F-80A6-50AD9C584AD9}"/>
              </a:ext>
            </a:extLst>
          </p:cNvPr>
          <p:cNvSpPr txBox="1"/>
          <p:nvPr/>
        </p:nvSpPr>
        <p:spPr>
          <a:xfrm>
            <a:off x="5658931" y="2037992"/>
            <a:ext cx="47137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插入戴口罩、打疫苗的相關圖片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076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D42AF-F21B-F54C-A8F1-A047E6D0A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82" y="164672"/>
            <a:ext cx="10515600" cy="882907"/>
          </a:xfrm>
        </p:spPr>
        <p:txBody>
          <a:bodyPr/>
          <a:lstStyle/>
          <a:p>
            <a:r>
              <a:rPr lang="en-US" altLang="zh-CN" dirty="0"/>
              <a:t>... </a:t>
            </a:r>
            <a:r>
              <a:rPr lang="zh-CN" altLang="en-US" dirty="0"/>
              <a:t>主要分</a:t>
            </a:r>
            <a:r>
              <a:rPr lang="en-US" altLang="zh-CN" dirty="0"/>
              <a:t>... </a:t>
            </a:r>
            <a:r>
              <a:rPr lang="zh-CN" altLang="en-US" dirty="0"/>
              <a:t>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7DE15-6A9F-2E40-B077-6C7648DEB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82" y="1298763"/>
            <a:ext cx="9526051" cy="5541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dirty="0"/>
              <a:t>        中國的網購平臺主要分三種。 第一種是</a:t>
            </a:r>
            <a:r>
              <a:rPr lang="zh-CN" altLang="en-US" sz="3200" dirty="0">
                <a:solidFill>
                  <a:srgbClr val="FF0000"/>
                </a:solidFill>
              </a:rPr>
              <a:t>綜合性</a:t>
            </a:r>
            <a:r>
              <a:rPr lang="zh-CN" altLang="en-US" sz="3200" dirty="0"/>
              <a:t>購物網站。 例如</a:t>
            </a:r>
            <a:r>
              <a:rPr lang="en-US" altLang="zh-CN" sz="3200" dirty="0"/>
              <a:t>...</a:t>
            </a:r>
            <a:r>
              <a:rPr lang="zh-CN" altLang="en-US" sz="3200" dirty="0"/>
              <a:t>、</a:t>
            </a:r>
            <a:r>
              <a:rPr lang="en-US" altLang="zh-CN" sz="3200" dirty="0"/>
              <a:t>...</a:t>
            </a:r>
            <a:r>
              <a:rPr lang="zh-CN" altLang="en-US" sz="3200" dirty="0"/>
              <a:t>。 這種網站上什麼都賣。 第二種是</a:t>
            </a:r>
            <a:r>
              <a:rPr lang="zh-CN" altLang="en-US" sz="3200" dirty="0">
                <a:solidFill>
                  <a:srgbClr val="FF0000"/>
                </a:solidFill>
              </a:rPr>
              <a:t>專業門類</a:t>
            </a:r>
            <a:r>
              <a:rPr lang="zh-CN" altLang="en-US" sz="3200" dirty="0"/>
              <a:t>購物網站。 例如</a:t>
            </a:r>
            <a:r>
              <a:rPr lang="en-US" altLang="zh-CN" sz="3200" dirty="0"/>
              <a:t>... </a:t>
            </a:r>
            <a:r>
              <a:rPr lang="zh-CN" altLang="en-US" sz="3200" dirty="0"/>
              <a:t>網主要賣書</a:t>
            </a:r>
            <a:r>
              <a:rPr lang="en-US" altLang="zh-CN" sz="3200" dirty="0"/>
              <a:t>,... </a:t>
            </a:r>
            <a:r>
              <a:rPr lang="zh-CN" altLang="en-US" sz="3200" dirty="0"/>
              <a:t>主要賣衣服</a:t>
            </a:r>
            <a:r>
              <a:rPr lang="en-US" altLang="zh-CN" sz="3200" dirty="0"/>
              <a:t>,... </a:t>
            </a:r>
            <a:r>
              <a:rPr lang="zh-CN" altLang="en-US" sz="3200" dirty="0"/>
              <a:t>主要賣食物。 第三種是</a:t>
            </a:r>
            <a:r>
              <a:rPr lang="zh-CN" altLang="en-US" sz="3200" dirty="0">
                <a:solidFill>
                  <a:srgbClr val="FF0000"/>
                </a:solidFill>
              </a:rPr>
              <a:t>團購網站</a:t>
            </a:r>
            <a:r>
              <a:rPr lang="zh-CN" altLang="en-US" sz="3200" dirty="0"/>
              <a:t>。 例如</a:t>
            </a:r>
            <a:r>
              <a:rPr lang="en-US" altLang="zh-CN" sz="3200" dirty="0"/>
              <a:t>...</a:t>
            </a:r>
            <a:r>
              <a:rPr lang="zh-CN" altLang="en-US" sz="3200" dirty="0"/>
              <a:t>、</a:t>
            </a:r>
            <a:r>
              <a:rPr lang="en-US" altLang="zh-CN" sz="3200" dirty="0"/>
              <a:t>... </a:t>
            </a:r>
            <a:r>
              <a:rPr lang="zh-CN" altLang="en-US" sz="3200" dirty="0"/>
              <a:t>等等。 所謂「團購」，就是團體購物。 也就是認識或不認識的消費者組成一個團，一起用比較便宜的價格購買商品。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23BD68-A6D4-6445-BCBF-8416B7E19FE4}"/>
              </a:ext>
            </a:extLst>
          </p:cNvPr>
          <p:cNvSpPr txBox="1"/>
          <p:nvPr/>
        </p:nvSpPr>
        <p:spPr>
          <a:xfrm>
            <a:off x="6466399" y="3435929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tuán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17E2DD-42B7-6944-8E9A-34E35BB496B4}"/>
              </a:ext>
            </a:extLst>
          </p:cNvPr>
          <p:cNvSpPr txBox="1"/>
          <p:nvPr/>
        </p:nvSpPr>
        <p:spPr>
          <a:xfrm>
            <a:off x="7992700" y="1173045"/>
            <a:ext cx="623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zōng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F81C5E-9D8D-304E-97CE-F0612470A67A}"/>
              </a:ext>
            </a:extLst>
          </p:cNvPr>
          <p:cNvSpPr txBox="1"/>
          <p:nvPr/>
        </p:nvSpPr>
        <p:spPr>
          <a:xfrm>
            <a:off x="2715492" y="2693205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lèi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48714E-6796-D249-93A3-132F1E97A362}"/>
              </a:ext>
            </a:extLst>
          </p:cNvPr>
          <p:cNvSpPr txBox="1"/>
          <p:nvPr/>
        </p:nvSpPr>
        <p:spPr>
          <a:xfrm>
            <a:off x="9449303" y="606125"/>
            <a:ext cx="249855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建議此處插入淘寶、天貓（綜合性）、噹噹（書）、凡客（衣服）、每日優鮮（食物）、美團、拼多多（團購）等購物平臺的圖示圖片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176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754E8-51D9-664B-8658-A82DC74E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…</a:t>
            </a:r>
            <a:r>
              <a:rPr lang="zh-CN" altLang="en-US" dirty="0"/>
              <a:t>有很多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還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892D0-6FF4-1A44-9E2F-8B164C73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在直播間里什麼都可以賣。 </a:t>
            </a:r>
            <a:r>
              <a:rPr lang="zh-CN" altLang="en-US" dirty="0">
                <a:solidFill>
                  <a:srgbClr val="FF0000"/>
                </a:solidFill>
              </a:rPr>
              <a:t>有賣</a:t>
            </a:r>
            <a:r>
              <a:rPr lang="en-US" altLang="zh-CN" dirty="0"/>
              <a:t>... </a:t>
            </a:r>
            <a:r>
              <a:rPr lang="zh-CN" altLang="en-US" dirty="0">
                <a:solidFill>
                  <a:srgbClr val="FF0000"/>
                </a:solidFill>
              </a:rPr>
              <a:t>的</a:t>
            </a:r>
            <a:r>
              <a:rPr lang="zh-CN" altLang="en-US" dirty="0"/>
              <a:t>，有賣</a:t>
            </a:r>
            <a:r>
              <a:rPr lang="en-US" altLang="zh-CN" dirty="0"/>
              <a:t>... </a:t>
            </a:r>
            <a:r>
              <a:rPr lang="zh-CN" altLang="en-US" dirty="0"/>
              <a:t>的，有賣</a:t>
            </a:r>
            <a:r>
              <a:rPr lang="en-US" altLang="zh-CN" dirty="0"/>
              <a:t>... </a:t>
            </a:r>
            <a:r>
              <a:rPr lang="zh-CN" altLang="en-US" dirty="0"/>
              <a:t>的，有賣</a:t>
            </a:r>
            <a:r>
              <a:rPr lang="en-US" altLang="zh-CN" dirty="0"/>
              <a:t>... </a:t>
            </a:r>
            <a:r>
              <a:rPr lang="zh-CN" altLang="en-US" dirty="0"/>
              <a:t>的，甚至還有賣</a:t>
            </a:r>
            <a:r>
              <a:rPr lang="en-US" altLang="zh-CN" dirty="0"/>
              <a:t>... </a:t>
            </a:r>
            <a:r>
              <a:rPr lang="zh-CN" altLang="en-US" dirty="0"/>
              <a:t>的；各種各樣的東西都有。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C6B84C-F9A5-3149-A21E-36788BB77142}"/>
              </a:ext>
            </a:extLst>
          </p:cNvPr>
          <p:cNvSpPr txBox="1"/>
          <p:nvPr/>
        </p:nvSpPr>
        <p:spPr>
          <a:xfrm>
            <a:off x="2729280" y="4558184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建議此處插入零食、衣服、化妝品、房子、火箭的圖片，出一張圖片，請學生說一個詞。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076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DE9E5-81CB-DA46-9B82-91B27A93D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還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0AF82-AE37-0D4E-AE33-654696C09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公園裡做什麼運動的都有</a:t>
            </a:r>
            <a:r>
              <a:rPr lang="en-US" altLang="zh-CN" dirty="0"/>
              <a:t>,......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944D25-DFC3-BC48-BD5F-3A8348506DD5}"/>
              </a:ext>
            </a:extLst>
          </p:cNvPr>
          <p:cNvSpPr txBox="1"/>
          <p:nvPr/>
        </p:nvSpPr>
        <p:spPr>
          <a:xfrm>
            <a:off x="4322618" y="3429000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建議此處插入人們在公園裡做不同的運動的圖片，請學生用目標句型描述。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336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7BB0-9BBC-AE45-8DE7-3014A0AF3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68038"/>
            <a:ext cx="10515600" cy="882907"/>
          </a:xfrm>
        </p:spPr>
        <p:txBody>
          <a:bodyPr/>
          <a:lstStyle/>
          <a:p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還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1666A-811F-2449-8ACA-C9FE10A7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847" y="1021962"/>
            <a:ext cx="10515600" cy="882908"/>
          </a:xfrm>
        </p:spPr>
        <p:txBody>
          <a:bodyPr/>
          <a:lstStyle/>
          <a:p>
            <a:r>
              <a:rPr lang="zh-CN" altLang="en-US" dirty="0"/>
              <a:t>他家有很多不同語言的書，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3A8661-2667-EA47-B84D-746980DA2B34}"/>
              </a:ext>
            </a:extLst>
          </p:cNvPr>
          <p:cNvSpPr txBox="1">
            <a:spLocks/>
          </p:cNvSpPr>
          <p:nvPr/>
        </p:nvSpPr>
        <p:spPr>
          <a:xfrm>
            <a:off x="611847" y="4184149"/>
            <a:ext cx="10515600" cy="882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這個牌子的酸奶有很多不同的口味，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7A09A0-7396-D648-8BAB-62B73C5CD0BE}"/>
              </a:ext>
            </a:extLst>
          </p:cNvPr>
          <p:cNvSpPr txBox="1"/>
          <p:nvPr/>
        </p:nvSpPr>
        <p:spPr>
          <a:xfrm>
            <a:off x="3155862" y="2673851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插入不同語言的書的圖片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743F02-AF70-3D4E-9977-2EAFF5EDC795}"/>
              </a:ext>
            </a:extLst>
          </p:cNvPr>
          <p:cNvSpPr txBox="1"/>
          <p:nvPr/>
        </p:nvSpPr>
        <p:spPr>
          <a:xfrm>
            <a:off x="2865350" y="5620594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插入不同口味的酸奶的圖片</a:t>
            </a:r>
            <a:endParaRPr lang="en-US" sz="2200" dirty="0">
              <a:solidFill>
                <a:schemeClr val="bg1">
                  <a:lumMod val="65000"/>
                </a:schemeClr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421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2788-419F-2A44-A9BE-5AC8188C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5" y="377028"/>
            <a:ext cx="843912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Verb</a:t>
            </a:r>
            <a:r>
              <a:rPr lang="zh-CN" altLang="en-US" dirty="0"/>
              <a:t> </a:t>
            </a:r>
            <a:r>
              <a:rPr lang="en-US" altLang="zh-CN" dirty="0"/>
              <a:t>Phrase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zh-CN" altLang="en-US" dirty="0">
                <a:solidFill>
                  <a:srgbClr val="FF0000"/>
                </a:solidFill>
              </a:rPr>
              <a:t>連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E3B8B-7141-164F-BDBD-46D541A3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74" y="1500229"/>
            <a:ext cx="11917180" cy="5928121"/>
          </a:xfrm>
        </p:spPr>
        <p:txBody>
          <a:bodyPr>
            <a:normAutofit/>
          </a:bodyPr>
          <a:lstStyle/>
          <a:p>
            <a:r>
              <a:rPr lang="zh-CN" altLang="en-US" dirty="0"/>
              <a:t>這個班上什麼年齡的學生都有，甚至</a:t>
            </a:r>
            <a:r>
              <a:rPr lang="zh-CN" altLang="en-US" u="sng" dirty="0"/>
              <a:t>有六十歲的學生</a:t>
            </a:r>
            <a:r>
              <a:rPr lang="zh-CN" altLang="en-US" dirty="0"/>
              <a:t>。
直播間里賣什麼的都有，甚至有賣火箭的。
我最近太忙了，甚至</a:t>
            </a:r>
            <a:r>
              <a:rPr lang="zh-CN" altLang="en-US" dirty="0">
                <a:solidFill>
                  <a:srgbClr val="FF0000"/>
                </a:solidFill>
              </a:rPr>
              <a:t>連</a:t>
            </a:r>
            <a:r>
              <a:rPr lang="zh-CN" altLang="en-US" u="sng" dirty="0"/>
              <a:t>週末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不能休息。
他家特別窮，甚至</a:t>
            </a:r>
            <a:r>
              <a:rPr lang="zh-CN" altLang="en-US" dirty="0">
                <a:solidFill>
                  <a:srgbClr val="FF0000"/>
                </a:solidFill>
              </a:rPr>
              <a:t>連</a:t>
            </a:r>
            <a:r>
              <a:rPr lang="zh-CN" altLang="en-US" u="sng" dirty="0"/>
              <a:t>米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買不起。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523BB-7911-8249-B954-FEB377A2D0EB}"/>
              </a:ext>
            </a:extLst>
          </p:cNvPr>
          <p:cNvSpPr txBox="1"/>
          <p:nvPr/>
        </p:nvSpPr>
        <p:spPr>
          <a:xfrm>
            <a:off x="9005803" y="2241753"/>
            <a:ext cx="2175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  <a:r>
              <a:rPr lang="en-US" altLang="zh-CN" sz="3200" dirty="0"/>
              <a:t>erb</a:t>
            </a:r>
            <a:r>
              <a:rPr lang="zh-CN" altLang="en-US" sz="3200" dirty="0"/>
              <a:t> </a:t>
            </a:r>
            <a:r>
              <a:rPr lang="en-US" sz="3200" dirty="0"/>
              <a:t>P</a:t>
            </a:r>
            <a:r>
              <a:rPr lang="en-US" altLang="zh-CN" sz="3200" dirty="0"/>
              <a:t>hrase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69382-4FA6-7346-B134-A5567B55F4B9}"/>
              </a:ext>
            </a:extLst>
          </p:cNvPr>
          <p:cNvSpPr txBox="1"/>
          <p:nvPr/>
        </p:nvSpPr>
        <p:spPr>
          <a:xfrm>
            <a:off x="8390603" y="33651"/>
            <a:ext cx="38013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even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 </a:t>
            </a:r>
            <a:endParaRPr lang="en-US" altLang="zh-CN" sz="3200" dirty="0">
              <a:solidFill>
                <a:srgbClr val="0070C0"/>
              </a:solidFill>
              <a:latin typeface="Times" pitchFamily="2" charset="0"/>
            </a:endParaRPr>
          </a:p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(to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introduce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an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extreme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situation)</a:t>
            </a:r>
            <a:endParaRPr lang="en-US" sz="3200" dirty="0">
              <a:solidFill>
                <a:srgbClr val="0070C0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35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2575E-A09D-114E-96C7-969D485E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568" y="1548695"/>
            <a:ext cx="10515600" cy="4644725"/>
          </a:xfrm>
        </p:spPr>
        <p:txBody>
          <a:bodyPr>
            <a:normAutofit/>
          </a:bodyPr>
          <a:lstStyle/>
          <a:p>
            <a:r>
              <a:rPr lang="zh-CN" altLang="en-US" dirty="0"/>
              <a:t>我最近太忙了，甚至連</a:t>
            </a:r>
            <a:r>
              <a:rPr lang="en-US" altLang="zh-CN" dirty="0"/>
              <a:t>... </a:t>
            </a:r>
            <a:r>
              <a:rPr lang="zh-CN" altLang="en-US" dirty="0"/>
              <a:t>都</a:t>
            </a:r>
            <a:r>
              <a:rPr lang="en-US" altLang="zh-CN" dirty="0"/>
              <a:t>...</a:t>
            </a:r>
            <a:r>
              <a:rPr lang="zh-CN" altLang="en-US" dirty="0"/>
              <a:t>。 
這次的考試太難了，甚至</a:t>
            </a:r>
            <a:r>
              <a:rPr lang="en-US" altLang="zh-CN" dirty="0"/>
              <a:t>......</a:t>
            </a:r>
            <a:r>
              <a:rPr lang="zh-CN" altLang="en-US" dirty="0"/>
              <a:t>。
他在家裡什麼家務都不做，甚至</a:t>
            </a:r>
            <a:r>
              <a:rPr lang="en-US" altLang="zh-CN" dirty="0"/>
              <a:t>......</a:t>
            </a:r>
            <a:r>
              <a:rPr lang="zh-CN" altLang="en-US" dirty="0"/>
              <a:t>。
他特別喜歡工作，甚至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BDACA7-FB4B-4346-80FD-864BBEB4B9DD}"/>
              </a:ext>
            </a:extLst>
          </p:cNvPr>
          <p:cNvSpPr txBox="1"/>
          <p:nvPr/>
        </p:nvSpPr>
        <p:spPr>
          <a:xfrm>
            <a:off x="8390603" y="33651"/>
            <a:ext cx="38013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even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 </a:t>
            </a:r>
            <a:endParaRPr lang="en-US" altLang="zh-CN" sz="3200" dirty="0">
              <a:solidFill>
                <a:srgbClr val="0070C0"/>
              </a:solidFill>
              <a:latin typeface="Times" pitchFamily="2" charset="0"/>
            </a:endParaRPr>
          </a:p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(to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introduce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an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extreme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situation)</a:t>
            </a:r>
            <a:endParaRPr lang="en-US" sz="3200" dirty="0">
              <a:solidFill>
                <a:srgbClr val="0070C0"/>
              </a:solidFill>
              <a:latin typeface="Times" pitchFamily="2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F140810-7C74-1C42-B34B-F9A72AA83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5" y="377028"/>
            <a:ext cx="843912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Verb</a:t>
            </a:r>
            <a:r>
              <a:rPr lang="zh-CN" altLang="en-US" dirty="0"/>
              <a:t> </a:t>
            </a:r>
            <a:r>
              <a:rPr lang="en-US" altLang="zh-CN" dirty="0"/>
              <a:t>Phrase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zh-CN" altLang="en-US" dirty="0">
                <a:solidFill>
                  <a:srgbClr val="FF0000"/>
                </a:solidFill>
              </a:rPr>
              <a:t>連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97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0AF4B-262B-C84D-8CAC-273F6A262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81267"/>
            <a:ext cx="11856891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。結果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en-US" altLang="zh-CN" dirty="0"/>
              <a:t>As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result,</a:t>
            </a:r>
            <a:r>
              <a:rPr lang="zh-CN" altLang="en-US" dirty="0"/>
              <a:t> </a:t>
            </a:r>
            <a:r>
              <a:rPr lang="en-US" altLang="zh-CN" sz="3600" dirty="0"/>
              <a:t>…(+negative/surprising)…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F8695-9037-BB41-9E36-FACF58E6C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55" y="948320"/>
            <a:ext cx="11573235" cy="6062081"/>
          </a:xfrm>
        </p:spPr>
        <p:txBody>
          <a:bodyPr>
            <a:normAutofit/>
          </a:bodyPr>
          <a:lstStyle/>
          <a:p>
            <a:r>
              <a:rPr lang="zh-CN" altLang="en-US" dirty="0"/>
              <a:t>有一位很火的直播一哥和馬雲一起比賽賣過口紅。</a:t>
            </a:r>
            <a:r>
              <a:rPr lang="zh-CN" altLang="en-US" dirty="0">
                <a:solidFill>
                  <a:srgbClr val="FF0000"/>
                </a:solidFill>
              </a:rPr>
              <a:t>結果</a:t>
            </a:r>
            <a:r>
              <a:rPr lang="zh-CN" altLang="en-US" dirty="0"/>
              <a:t>五分鐘內那位直播一哥賣出了</a:t>
            </a:r>
            <a:r>
              <a:rPr lang="en-US" altLang="zh-CN" dirty="0"/>
              <a:t>1500</a:t>
            </a:r>
            <a:r>
              <a:rPr lang="zh-CN" altLang="en-US" dirty="0"/>
              <a:t>支口紅，而馬雲僅僅賣出了</a:t>
            </a:r>
            <a:r>
              <a:rPr lang="en-US" altLang="zh-CN" dirty="0"/>
              <a:t>10</a:t>
            </a:r>
            <a:r>
              <a:rPr lang="zh-CN" altLang="en-US" dirty="0"/>
              <a:t>支。
我昨天看了兩場直播，結果買了一大堆東西。
我以為中國人不過耶誕節，結果到了中國以後發現</a:t>
            </a:r>
            <a:r>
              <a:rPr lang="en-US" altLang="zh-CN" dirty="0"/>
              <a:t>......
</a:t>
            </a:r>
            <a:r>
              <a:rPr lang="zh-CN" altLang="en-US" dirty="0"/>
              <a:t>他以為直播賣貨很容易，結果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FFEA99-FC10-DF42-894D-841F8531FFE6}"/>
              </a:ext>
            </a:extLst>
          </p:cNvPr>
          <p:cNvSpPr txBox="1"/>
          <p:nvPr/>
        </p:nvSpPr>
        <p:spPr>
          <a:xfrm>
            <a:off x="7991760" y="3182594"/>
            <a:ext cx="6110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duī</a:t>
            </a:r>
            <a:endParaRPr lang="en-US" sz="2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7B3B66-C161-094D-A200-B41526593761}"/>
              </a:ext>
            </a:extLst>
          </p:cNvPr>
          <p:cNvSpPr txBox="1"/>
          <p:nvPr/>
        </p:nvSpPr>
        <p:spPr>
          <a:xfrm>
            <a:off x="9897320" y="3428815"/>
            <a:ext cx="21152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插入一大堆東西的圖片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810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995</TotalTime>
  <Words>1742</Words>
  <Application>Microsoft Macintosh PowerPoint</Application>
  <PresentationFormat>Widescreen</PresentationFormat>
  <Paragraphs>99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第四課 直播經濟</vt:lpstr>
      <vt:lpstr>... 主要分... 種</vt:lpstr>
      <vt:lpstr>... 主要分... 種</vt:lpstr>
      <vt:lpstr>…有很多…。有…的，有…的，(還)有…的。</vt:lpstr>
      <vt:lpstr>有…的，有…的，(還)有…的。</vt:lpstr>
      <vt:lpstr>有…的，有…的，(還)有…的。</vt:lpstr>
      <vt:lpstr>……，甚至+ Verb Phrase。 ……，甚至連+ a noun/noun phrase 都…</vt:lpstr>
      <vt:lpstr>……，甚至+ Verb Phrase。 ……，甚至連+ a noun/noun phrase 都…</vt:lpstr>
      <vt:lpstr>……。結果……。As a result, …(+negative/surprising)…</vt:lpstr>
      <vt:lpstr>下面的句子有問題嗎？</vt:lpstr>
      <vt:lpstr>       結果               所以           </vt:lpstr>
      <vt:lpstr>A是B的(新/唯一)出路。   a way (out of a difficulty)</vt:lpstr>
      <vt:lpstr>足不出户(就可以…)      足不出户(即可…)</vt:lpstr>
      <vt:lpstr>介紹潮流的變化：</vt:lpstr>
      <vt:lpstr>介紹潮流的變化：</vt:lpstr>
      <vt:lpstr>介紹潮流的變化：</vt:lpstr>
      <vt:lpstr>介紹潮流的變化：</vt:lpstr>
      <vt:lpstr>S1 V什麼  S2 就V什麼        (多少、幾個、哪兒、怎麼…)</vt:lpstr>
      <vt:lpstr>用“S1 V什麼/多少/哪兒S2 就V什麼/多少/哪兒…” 回答下面的問題：</vt:lpstr>
      <vt:lpstr>從... 入手 start with…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Runqing Qi</cp:lastModifiedBy>
  <cp:revision>20</cp:revision>
  <dcterms:created xsi:type="dcterms:W3CDTF">2022-04-09T20:27:13Z</dcterms:created>
  <dcterms:modified xsi:type="dcterms:W3CDTF">2024-03-08T23:21:08Z</dcterms:modified>
</cp:coreProperties>
</file>