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2"/>
  </p:notesMasterIdLst>
  <p:sldIdLst>
    <p:sldId id="260" r:id="rId2"/>
    <p:sldId id="266" r:id="rId3"/>
    <p:sldId id="270" r:id="rId4"/>
    <p:sldId id="267" r:id="rId5"/>
    <p:sldId id="268" r:id="rId6"/>
    <p:sldId id="269" r:id="rId7"/>
    <p:sldId id="301" r:id="rId8"/>
    <p:sldId id="279" r:id="rId9"/>
    <p:sldId id="263" r:id="rId10"/>
    <p:sldId id="299" r:id="rId11"/>
    <p:sldId id="300" r:id="rId12"/>
    <p:sldId id="278" r:id="rId13"/>
    <p:sldId id="264" r:id="rId14"/>
    <p:sldId id="282" r:id="rId15"/>
    <p:sldId id="283" r:id="rId16"/>
    <p:sldId id="284" r:id="rId17"/>
    <p:sldId id="285" r:id="rId18"/>
    <p:sldId id="287" r:id="rId19"/>
    <p:sldId id="288" r:id="rId20"/>
    <p:sldId id="29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77"/>
    <p:restoredTop sz="92040"/>
  </p:normalViewPr>
  <p:slideViewPr>
    <p:cSldViewPr snapToGrid="0" snapToObjects="1">
      <p:cViewPr varScale="1">
        <p:scale>
          <a:sx n="90" d="100"/>
          <a:sy n="90" d="100"/>
        </p:scale>
        <p:origin x="8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FA415-F553-B346-B32F-6CF300A2CDE9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0186B0-6C07-CF4F-AD9A-493A985D9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138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参考</a:t>
            </a:r>
            <a:r>
              <a:rPr lang="zh-CN" altLang="en-US" dirty="0"/>
              <a:t>：</a:t>
            </a:r>
            <a:r>
              <a:rPr lang="en-US" altLang="zh-CN" dirty="0"/>
              <a:t>https://</a:t>
            </a:r>
            <a:r>
              <a:rPr lang="en-US" altLang="zh-CN" dirty="0" err="1"/>
              <a:t>www.maigoo.com</a:t>
            </a:r>
            <a:r>
              <a:rPr lang="en-US" altLang="zh-CN" dirty="0"/>
              <a:t>/</a:t>
            </a:r>
            <a:r>
              <a:rPr lang="en-US" altLang="zh-CN" dirty="0" err="1"/>
              <a:t>goomai</a:t>
            </a:r>
            <a:r>
              <a:rPr lang="en-US" altLang="zh-CN" dirty="0"/>
              <a:t>/193635.html</a:t>
            </a:r>
            <a:r>
              <a:rPr lang="zh-CN" altLang="en-US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0186B0-6C07-CF4F-AD9A-493A985D99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30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771AF2-0504-314E-B462-1EB1F7B802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149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以前直播经济这一课是第十课，所有有下列涉及之前课的内容的例子：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2021</a:t>
            </a:r>
            <a:r>
              <a:rPr lang="zh-CN" altLang="en-US" dirty="0"/>
              <a:t>年</a:t>
            </a:r>
            <a:r>
              <a:rPr lang="en-US" altLang="zh-CN" dirty="0"/>
              <a:t>5</a:t>
            </a:r>
            <a:r>
              <a:rPr lang="zh-CN" altLang="en-US" dirty="0"/>
              <a:t>月，中国政府出台了三胎政策，结果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en-US" dirty="0" err="1"/>
              <a:t>他昨天去见了网恋对象</a:t>
            </a:r>
            <a:r>
              <a:rPr lang="zh-CN" altLang="en-US" dirty="0"/>
              <a:t>，结果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她周末向父母出柜了，结果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0186B0-6C07-CF4F-AD9A-493A985D99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04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D7E31-E2E7-444E-A4A2-9797EEC7C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26704"/>
            <a:ext cx="9144000" cy="974451"/>
          </a:xfrm>
        </p:spPr>
        <p:txBody>
          <a:bodyPr/>
          <a:lstStyle/>
          <a:p>
            <a:r>
              <a:rPr lang="en-US" dirty="0" err="1"/>
              <a:t>第四课</a:t>
            </a:r>
            <a:r>
              <a:rPr lang="zh-CN" altLang="en-US" dirty="0"/>
              <a:t>   直播经济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961E6F-AE7B-C04A-AC28-C80D854C60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093573"/>
          </a:xfrm>
        </p:spPr>
        <p:txBody>
          <a:bodyPr>
            <a:normAutofit/>
          </a:bodyPr>
          <a:lstStyle/>
          <a:p>
            <a:r>
              <a:rPr lang="en-US" sz="3600" dirty="0" err="1"/>
              <a:t>句型练习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18959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97085-8003-C545-82C8-A354D1DDD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下面的句子有问题吗</a:t>
            </a:r>
            <a:r>
              <a:rPr lang="zh-CN" altLang="en-US" dirty="0"/>
              <a:t>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A79F9-C4DB-2F4C-AA1A-7DAF6D66E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她以为直播很容易</a:t>
            </a:r>
            <a:r>
              <a:rPr lang="zh-CN" altLang="en-US" dirty="0"/>
              <a:t>，结果她年收入三千万。</a:t>
            </a:r>
            <a:endParaRPr lang="en-US" altLang="zh-CN" dirty="0"/>
          </a:p>
          <a:p>
            <a:r>
              <a:rPr lang="en-US" dirty="0" err="1"/>
              <a:t>她以为直播很容易</a:t>
            </a:r>
            <a:r>
              <a:rPr lang="zh-CN" altLang="en-US" dirty="0"/>
              <a:t>，结果她卖出了很多东西。</a:t>
            </a:r>
            <a:endParaRPr lang="en-US" altLang="zh-CN" dirty="0"/>
          </a:p>
          <a:p>
            <a:r>
              <a:rPr lang="en-US" dirty="0" err="1"/>
              <a:t>她</a:t>
            </a:r>
            <a:r>
              <a:rPr lang="en-US" dirty="0" err="1">
                <a:solidFill>
                  <a:srgbClr val="00B0F0"/>
                </a:solidFill>
              </a:rPr>
              <a:t>以为直播很容易</a:t>
            </a:r>
            <a:r>
              <a:rPr lang="zh-CN" altLang="en-US" dirty="0"/>
              <a:t>，结果</a:t>
            </a:r>
            <a:r>
              <a:rPr lang="zh-CN" altLang="en-US" dirty="0">
                <a:solidFill>
                  <a:srgbClr val="FF0000"/>
                </a:solidFill>
              </a:rPr>
              <a:t>一件商品也没卖出去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en-US" altLang="zh-CN" dirty="0"/>
              <a:t>…</a:t>
            </a:r>
            <a:r>
              <a:rPr lang="en-US" altLang="zh-CN" dirty="0">
                <a:solidFill>
                  <a:srgbClr val="00B0F0"/>
                </a:solidFill>
              </a:rPr>
              <a:t>A</a:t>
            </a:r>
            <a:r>
              <a:rPr lang="en-US" altLang="zh-CN" dirty="0"/>
              <a:t>…</a:t>
            </a:r>
            <a:r>
              <a:rPr lang="zh-CN" altLang="en-US" dirty="0"/>
              <a:t>，结果</a:t>
            </a:r>
            <a:r>
              <a:rPr lang="en-US" altLang="zh-CN" dirty="0"/>
              <a:t>…</a:t>
            </a:r>
            <a:r>
              <a:rPr lang="en-US" altLang="zh-CN" dirty="0">
                <a:solidFill>
                  <a:srgbClr val="FF0000"/>
                </a:solidFill>
              </a:rPr>
              <a:t>B</a:t>
            </a:r>
            <a:r>
              <a:rPr lang="en-US" altLang="zh-CN" dirty="0"/>
              <a:t>…</a:t>
            </a:r>
            <a:r>
              <a:rPr lang="zh-CN" altLang="en-US" dirty="0"/>
              <a:t>  </a:t>
            </a:r>
            <a:endParaRPr lang="en-US" altLang="zh-CN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617E3A-715F-A140-9786-C930DAB32D37}"/>
              </a:ext>
            </a:extLst>
          </p:cNvPr>
          <p:cNvSpPr txBox="1"/>
          <p:nvPr/>
        </p:nvSpPr>
        <p:spPr>
          <a:xfrm>
            <a:off x="3504730" y="4796035"/>
            <a:ext cx="30744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highlight>
                  <a:srgbClr val="FFFF00"/>
                </a:highlight>
              </a:rPr>
              <a:t>+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a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contradictive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result</a:t>
            </a:r>
          </a:p>
          <a:p>
            <a:r>
              <a:rPr lang="zh-CN" altLang="en-US" sz="2400" dirty="0">
                <a:highlight>
                  <a:srgbClr val="FFFF00"/>
                </a:highlight>
              </a:rPr>
              <a:t>  </a:t>
            </a:r>
            <a:r>
              <a:rPr lang="en-US" altLang="zh-CN" sz="2400" dirty="0">
                <a:highlight>
                  <a:srgbClr val="FFFF00"/>
                </a:highlight>
              </a:rPr>
              <a:t>(negative/surprised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)</a:t>
            </a:r>
            <a:endParaRPr lang="en-US" sz="24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06848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9D21E-972A-E641-BA28-65741ACE9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-33173"/>
            <a:ext cx="10515600" cy="882907"/>
          </a:xfrm>
        </p:spPr>
        <p:txBody>
          <a:bodyPr/>
          <a:lstStyle/>
          <a:p>
            <a:r>
              <a:rPr lang="zh-CN" altLang="en-US" dirty="0"/>
              <a:t>       </a:t>
            </a:r>
            <a:r>
              <a:rPr lang="en-US" dirty="0" err="1"/>
              <a:t>结果</a:t>
            </a:r>
            <a:r>
              <a:rPr lang="zh-CN" altLang="en-US" dirty="0"/>
              <a:t>               所以         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63F10-8252-104F-97CF-014D9D6AD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924" y="1761701"/>
            <a:ext cx="10818152" cy="5365775"/>
          </a:xfrm>
        </p:spPr>
        <p:txBody>
          <a:bodyPr>
            <a:normAutofit/>
          </a:bodyPr>
          <a:lstStyle/>
          <a:p>
            <a:r>
              <a:rPr lang="en-US" dirty="0" err="1"/>
              <a:t>她以为直播卖货很容易</a:t>
            </a:r>
            <a:r>
              <a:rPr lang="zh-CN" altLang="en-US" dirty="0"/>
              <a:t>，</a:t>
            </a:r>
            <a:r>
              <a:rPr lang="en-US" altLang="zh-CN" dirty="0"/>
              <a:t>____</a:t>
            </a:r>
            <a:r>
              <a:rPr lang="zh-CN" altLang="en-US" dirty="0"/>
              <a:t>直播了</a:t>
            </a:r>
            <a:r>
              <a:rPr lang="en-US" altLang="zh-CN" dirty="0"/>
              <a:t>5</a:t>
            </a:r>
            <a:r>
              <a:rPr lang="zh-CN" altLang="en-US" dirty="0"/>
              <a:t>个小时只卖出了</a:t>
            </a:r>
            <a:r>
              <a:rPr lang="en-US" altLang="zh-CN" dirty="0"/>
              <a:t>10</a:t>
            </a:r>
            <a:r>
              <a:rPr lang="zh-CN" altLang="en-US" dirty="0"/>
              <a:t>块钱的商品。</a:t>
            </a:r>
            <a:endParaRPr lang="en-US" altLang="zh-CN" dirty="0"/>
          </a:p>
          <a:p>
            <a:r>
              <a:rPr lang="en-US" dirty="0" err="1"/>
              <a:t>她很喜欢做主播</a:t>
            </a:r>
            <a:r>
              <a:rPr lang="zh-CN" altLang="en-US" dirty="0"/>
              <a:t>，</a:t>
            </a:r>
            <a:r>
              <a:rPr lang="en-US" altLang="zh-CN" dirty="0"/>
              <a:t>____</a:t>
            </a:r>
            <a:r>
              <a:rPr lang="zh-CN" altLang="en-US" dirty="0"/>
              <a:t>她决定辞职，做全职主播。</a:t>
            </a:r>
            <a:endParaRPr lang="en-US" altLang="zh-CN" dirty="0"/>
          </a:p>
          <a:p>
            <a:r>
              <a:rPr lang="zh-CN" altLang="en-US" dirty="0"/>
              <a:t>大家都以为她还没结婚，</a:t>
            </a:r>
            <a:r>
              <a:rPr lang="en-US" altLang="zh-CN" dirty="0"/>
              <a:t> ____</a:t>
            </a:r>
            <a:r>
              <a:rPr lang="zh-CN" altLang="en-US" dirty="0"/>
              <a:t>她不但早就结婚了，而且还有两个孩子！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B5AB8B-994B-FF44-9741-DC642490362B}"/>
              </a:ext>
            </a:extLst>
          </p:cNvPr>
          <p:cNvSpPr txBox="1"/>
          <p:nvPr/>
        </p:nvSpPr>
        <p:spPr>
          <a:xfrm>
            <a:off x="821395" y="749512"/>
            <a:ext cx="30744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highlight>
                  <a:srgbClr val="FFFF00"/>
                </a:highlight>
              </a:rPr>
              <a:t>+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a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contradictive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result</a:t>
            </a:r>
          </a:p>
          <a:p>
            <a:r>
              <a:rPr lang="zh-CN" altLang="en-US" sz="2400" dirty="0">
                <a:highlight>
                  <a:srgbClr val="FFFF00"/>
                </a:highlight>
              </a:rPr>
              <a:t>  </a:t>
            </a:r>
            <a:r>
              <a:rPr lang="en-US" altLang="zh-CN" sz="2400" dirty="0">
                <a:highlight>
                  <a:srgbClr val="FFFF00"/>
                </a:highlight>
              </a:rPr>
              <a:t>(negative/surprised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)</a:t>
            </a:r>
            <a:endParaRPr lang="en-US" sz="2400" dirty="0"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3E0B27-49B3-C243-825C-F43FC6B3E50F}"/>
              </a:ext>
            </a:extLst>
          </p:cNvPr>
          <p:cNvSpPr txBox="1"/>
          <p:nvPr/>
        </p:nvSpPr>
        <p:spPr>
          <a:xfrm>
            <a:off x="5933723" y="1761701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结果</a:t>
            </a:r>
            <a:endParaRPr lang="en-US" sz="36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129F10-126D-3B47-8778-69D902289934}"/>
              </a:ext>
            </a:extLst>
          </p:cNvPr>
          <p:cNvSpPr txBox="1"/>
          <p:nvPr/>
        </p:nvSpPr>
        <p:spPr>
          <a:xfrm>
            <a:off x="5933723" y="4444588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结果</a:t>
            </a:r>
            <a:endParaRPr lang="en-US" sz="36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7C1C438-3416-2546-84E4-37009D991D2F}"/>
              </a:ext>
            </a:extLst>
          </p:cNvPr>
          <p:cNvSpPr txBox="1"/>
          <p:nvPr/>
        </p:nvSpPr>
        <p:spPr>
          <a:xfrm>
            <a:off x="4425483" y="3600792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所以</a:t>
            </a:r>
            <a:endParaRPr lang="en-US" sz="36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A5288E-3E11-1643-B6BE-AEEC47C8D221}"/>
              </a:ext>
            </a:extLst>
          </p:cNvPr>
          <p:cNvSpPr txBox="1"/>
          <p:nvPr/>
        </p:nvSpPr>
        <p:spPr>
          <a:xfrm>
            <a:off x="4253840" y="749512"/>
            <a:ext cx="2787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highlight>
                  <a:srgbClr val="FFFF00"/>
                </a:highlight>
              </a:rPr>
              <a:t>+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a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reasonable</a:t>
            </a:r>
            <a:r>
              <a:rPr lang="zh-CN" altLang="en-US" sz="2400" dirty="0">
                <a:highlight>
                  <a:srgbClr val="FFFF00"/>
                </a:highlight>
              </a:rPr>
              <a:t> </a:t>
            </a:r>
            <a:r>
              <a:rPr lang="en-US" altLang="zh-CN" sz="2400" dirty="0">
                <a:highlight>
                  <a:srgbClr val="FFFF00"/>
                </a:highlight>
              </a:rPr>
              <a:t>result</a:t>
            </a:r>
            <a:endParaRPr lang="en-US" sz="24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675242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D9A9C-CA79-2F4D-894A-0FEE9EE1F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209603"/>
            <a:ext cx="11828703" cy="882907"/>
          </a:xfrm>
        </p:spPr>
        <p:txBody>
          <a:bodyPr>
            <a:normAutofit/>
          </a:bodyPr>
          <a:lstStyle/>
          <a:p>
            <a:r>
              <a:rPr lang="en-US" altLang="zh-CN" dirty="0"/>
              <a:t>A</a:t>
            </a:r>
            <a:r>
              <a:rPr lang="zh-CN" altLang="en-US" dirty="0"/>
              <a:t>是</a:t>
            </a:r>
            <a:r>
              <a:rPr lang="en-US" altLang="zh-CN" dirty="0"/>
              <a:t>B</a:t>
            </a:r>
            <a:r>
              <a:rPr lang="zh-CN" altLang="en-US" dirty="0"/>
              <a:t>的</a:t>
            </a:r>
            <a:r>
              <a:rPr lang="en-US" altLang="zh-CN" dirty="0"/>
              <a:t>(</a:t>
            </a:r>
            <a:r>
              <a:rPr lang="zh-CN" altLang="en-US" dirty="0"/>
              <a:t>新</a:t>
            </a:r>
            <a:r>
              <a:rPr lang="en-US" altLang="zh-CN" dirty="0"/>
              <a:t>/</a:t>
            </a:r>
            <a:r>
              <a:rPr lang="zh-CN" altLang="en-US" dirty="0"/>
              <a:t>唯一</a:t>
            </a:r>
            <a:r>
              <a:rPr lang="en-US" altLang="zh-CN" dirty="0"/>
              <a:t>)</a:t>
            </a:r>
            <a:r>
              <a:rPr lang="en-US" dirty="0" err="1"/>
              <a:t>出路</a:t>
            </a:r>
            <a:r>
              <a:rPr lang="zh-CN" altLang="en-US" dirty="0"/>
              <a:t>。   </a:t>
            </a:r>
            <a:r>
              <a:rPr lang="en-US" altLang="zh-CN" sz="3600" dirty="0"/>
              <a:t>a</a:t>
            </a:r>
            <a:r>
              <a:rPr lang="zh-CN" altLang="en-US" sz="3600" dirty="0"/>
              <a:t> </a:t>
            </a:r>
            <a:r>
              <a:rPr lang="en-US" altLang="zh-CN" sz="3600" dirty="0"/>
              <a:t>way</a:t>
            </a:r>
            <a:r>
              <a:rPr lang="zh-CN" altLang="en-US" sz="3600" dirty="0"/>
              <a:t> </a:t>
            </a:r>
            <a:r>
              <a:rPr lang="en-US" altLang="zh-CN" sz="3600" dirty="0"/>
              <a:t>(out</a:t>
            </a:r>
            <a:r>
              <a:rPr lang="zh-CN" altLang="en-US" sz="3600" dirty="0"/>
              <a:t> </a:t>
            </a:r>
            <a:r>
              <a:rPr lang="en-US" altLang="zh-CN" sz="3600" dirty="0"/>
              <a:t>of</a:t>
            </a:r>
            <a:r>
              <a:rPr lang="zh-CN" altLang="en-US" sz="3600" dirty="0"/>
              <a:t> </a:t>
            </a:r>
            <a:r>
              <a:rPr lang="en-US" altLang="zh-CN" sz="3600" dirty="0"/>
              <a:t>a</a:t>
            </a:r>
            <a:r>
              <a:rPr lang="zh-CN" altLang="en-US" sz="3600" dirty="0"/>
              <a:t> </a:t>
            </a:r>
            <a:r>
              <a:rPr lang="en-US" altLang="zh-CN" sz="3600" dirty="0"/>
              <a:t>difficulty)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9411B-2C69-7B45-AB7E-9DACC1ED5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873" y="1113866"/>
            <a:ext cx="12155275" cy="5555887"/>
          </a:xfrm>
        </p:spPr>
        <p:txBody>
          <a:bodyPr>
            <a:normAutofit fontScale="92500"/>
          </a:bodyPr>
          <a:lstStyle/>
          <a:p>
            <a:r>
              <a:rPr lang="zh-CN" altLang="en-US" dirty="0"/>
              <a:t>直播卖货这种形式为很多不为人知的小商家找到了新的出路。</a:t>
            </a:r>
            <a:r>
              <a:rPr lang="en-US" dirty="0"/>
              <a:t> </a:t>
            </a:r>
          </a:p>
          <a:p>
            <a:pPr>
              <a:lnSpc>
                <a:spcPct val="100000"/>
              </a:lnSpc>
            </a:pPr>
            <a:r>
              <a:rPr lang="en-US" sz="3000" dirty="0"/>
              <a:t>Many farmers' children think that going to college is the only way to change their destiny.</a:t>
            </a:r>
          </a:p>
          <a:p>
            <a:pPr>
              <a:lnSpc>
                <a:spcPct val="100000"/>
              </a:lnSpc>
            </a:pPr>
            <a:endParaRPr lang="en-US" sz="3000" dirty="0"/>
          </a:p>
          <a:p>
            <a:pPr>
              <a:lnSpc>
                <a:spcPct val="100000"/>
              </a:lnSpc>
            </a:pPr>
            <a:r>
              <a:rPr lang="en-US" altLang="zh-CN" sz="3000" dirty="0"/>
              <a:t>When</a:t>
            </a:r>
            <a:r>
              <a:rPr lang="zh-CN" altLang="en-US" sz="3000" dirty="0"/>
              <a:t> </a:t>
            </a:r>
            <a:r>
              <a:rPr lang="en-US" altLang="zh-CN" sz="3000" dirty="0"/>
              <a:t>facing</a:t>
            </a:r>
            <a:r>
              <a:rPr lang="zh-CN" altLang="en-US" sz="3000" dirty="0"/>
              <a:t> </a:t>
            </a:r>
            <a:r>
              <a:rPr lang="en-US" altLang="zh-CN" sz="3000" dirty="0"/>
              <a:t>such difficulties, unity and cooperation is our only way out.</a:t>
            </a:r>
          </a:p>
          <a:p>
            <a:r>
              <a:rPr lang="zh-CN" altLang="en-US" sz="3500" dirty="0"/>
              <a:t>以前中国家长普遍认为孩子如果学习不好以后就会没有出路；而现在</a:t>
            </a:r>
            <a:r>
              <a:rPr lang="en-US" altLang="zh-CN" sz="3500" dirty="0"/>
              <a:t>……</a:t>
            </a:r>
          </a:p>
          <a:p>
            <a:r>
              <a:rPr lang="en-US" sz="3500" dirty="0" err="1"/>
              <a:t>你这个学期遇到了什么困难</a:t>
            </a:r>
            <a:r>
              <a:rPr lang="zh-CN" altLang="en-US" sz="3500" dirty="0"/>
              <a:t>？找到出路了吗？</a:t>
            </a:r>
            <a:endParaRPr lang="en-US" sz="35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8B07DE-E267-CB47-AAF7-FFA0DCD91AFB}"/>
              </a:ext>
            </a:extLst>
          </p:cNvPr>
          <p:cNvSpPr txBox="1"/>
          <p:nvPr/>
        </p:nvSpPr>
        <p:spPr>
          <a:xfrm>
            <a:off x="1694795" y="2393126"/>
            <a:ext cx="880241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KaiTi" panose="02010609060101010101" pitchFamily="49" charset="-122"/>
                <a:ea typeface="KaiTi" panose="02010609060101010101" pitchFamily="49" charset="-122"/>
              </a:rPr>
              <a:t>很多农民的孩子认为考上大学是改变命运的</a:t>
            </a:r>
            <a:r>
              <a:rPr lang="en-US" sz="28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唯一</a:t>
            </a:r>
            <a:r>
              <a:rPr lang="en-US" sz="2800" dirty="0" err="1">
                <a:latin typeface="KaiTi" panose="02010609060101010101" pitchFamily="49" charset="-122"/>
                <a:ea typeface="KaiTi" panose="02010609060101010101" pitchFamily="49" charset="-122"/>
              </a:rPr>
              <a:t>出路</a:t>
            </a: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EBF06E-708B-E74F-B942-0C1F289898B8}"/>
              </a:ext>
            </a:extLst>
          </p:cNvPr>
          <p:cNvSpPr txBox="1"/>
          <p:nvPr/>
        </p:nvSpPr>
        <p:spPr>
          <a:xfrm>
            <a:off x="463445" y="3106979"/>
            <a:ext cx="77251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800">
                <a:latin typeface="KaiTi" panose="02010609060101010101" pitchFamily="49" charset="-122"/>
                <a:ea typeface="KaiTi" panose="02010609060101010101" pitchFamily="49" charset="-122"/>
              </a:defRPr>
            </a:lvl1pPr>
          </a:lstStyle>
          <a:p>
            <a:r>
              <a:rPr lang="zh-CN" altLang="en-US" dirty="0"/>
              <a:t>面对这样的困难，团结合作是我们唯一的出路。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76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4F256-BEFB-6445-A91D-B090293A4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足不出户</a:t>
            </a:r>
            <a:r>
              <a:rPr lang="en-US" altLang="zh-CN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就可以</a:t>
            </a:r>
            <a:r>
              <a:rPr lang="en-US" altLang="zh-CN" dirty="0">
                <a:solidFill>
                  <a:schemeClr val="tx1"/>
                </a:solidFill>
              </a:rPr>
              <a:t>…)</a:t>
            </a:r>
            <a:r>
              <a:rPr lang="zh-CN" altLang="en-US" dirty="0">
                <a:solidFill>
                  <a:schemeClr val="tx1"/>
                </a:solidFill>
              </a:rPr>
              <a:t>      足不出户</a:t>
            </a:r>
            <a:r>
              <a:rPr lang="en-US" altLang="zh-CN" dirty="0">
                <a:solidFill>
                  <a:schemeClr val="tx1"/>
                </a:solidFill>
              </a:rPr>
              <a:t>(</a:t>
            </a:r>
            <a:r>
              <a:rPr lang="zh-CN" altLang="en-US" dirty="0">
                <a:solidFill>
                  <a:schemeClr val="tx1"/>
                </a:solidFill>
              </a:rPr>
              <a:t>即可</a:t>
            </a:r>
            <a:r>
              <a:rPr lang="en-US" altLang="zh-CN" dirty="0">
                <a:solidFill>
                  <a:schemeClr val="tx1"/>
                </a:solidFill>
              </a:rPr>
              <a:t>…)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FF981-BD9C-FB4F-B6C5-30F92C36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770724"/>
          </a:xfrm>
        </p:spPr>
        <p:txBody>
          <a:bodyPr>
            <a:normAutofit fontScale="92500"/>
          </a:bodyPr>
          <a:lstStyle/>
          <a:p>
            <a:r>
              <a:rPr lang="zh-CN" altLang="en-US" dirty="0"/>
              <a:t>很多大商场也开始进行直播。人们</a:t>
            </a:r>
            <a:r>
              <a:rPr lang="zh-CN" altLang="en-US" b="1" u="sng" dirty="0"/>
              <a:t>足不出户</a:t>
            </a:r>
            <a:r>
              <a:rPr lang="zh-CN" altLang="en-US" b="1" dirty="0"/>
              <a:t>就可以</a:t>
            </a:r>
            <a:r>
              <a:rPr lang="zh-CN" altLang="en-US" dirty="0"/>
              <a:t>在线上</a:t>
            </a:r>
            <a:r>
              <a:rPr lang="zh-CN" altLang="en-US" u="sng" dirty="0"/>
              <a:t>云逛街</a:t>
            </a:r>
            <a:r>
              <a:rPr lang="zh-CN" altLang="en-US" dirty="0"/>
              <a:t>。</a:t>
            </a:r>
            <a:r>
              <a:rPr lang="en-US" dirty="0"/>
              <a:t> </a:t>
            </a:r>
          </a:p>
          <a:p>
            <a:r>
              <a:rPr lang="en-US" dirty="0" err="1"/>
              <a:t>湖南省人民医院提供在线服务</a:t>
            </a:r>
            <a:r>
              <a:rPr lang="zh-CN" altLang="en-US" dirty="0"/>
              <a:t>，老人们足不出户即可在线看病、拿药。</a:t>
            </a:r>
            <a:endParaRPr lang="en-US" altLang="zh-CN" dirty="0"/>
          </a:p>
          <a:p>
            <a:r>
              <a:rPr lang="zh-CN" altLang="en-US" dirty="0"/>
              <a:t>互联网技术大大方便了人们的生活，人们足不出户就可以</a:t>
            </a:r>
            <a:r>
              <a:rPr lang="en-US" altLang="zh-CN" dirty="0"/>
              <a:t>…</a:t>
            </a:r>
            <a:r>
              <a:rPr lang="zh-CN" altLang="en-US" dirty="0"/>
              <a:t>、</a:t>
            </a:r>
            <a:r>
              <a:rPr lang="en-US" altLang="zh-CN" dirty="0"/>
              <a:t>…</a:t>
            </a:r>
            <a:r>
              <a:rPr lang="zh-CN" altLang="en-US" dirty="0"/>
              <a:t>、</a:t>
            </a:r>
            <a:r>
              <a:rPr lang="en-US" altLang="zh-CN" dirty="0"/>
              <a:t>…</a:t>
            </a:r>
            <a:r>
              <a:rPr lang="zh-CN" altLang="en-US" dirty="0"/>
              <a:t>、甚至</a:t>
            </a:r>
            <a:r>
              <a:rPr lang="en-US" altLang="zh-CN" dirty="0"/>
              <a:t>…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疫情期间，</a:t>
            </a:r>
            <a:r>
              <a:rPr lang="en-US" altLang="zh-CN" dirty="0"/>
              <a:t>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86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20BA8-C161-3849-98A7-C37A0E67E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介绍</a:t>
            </a:r>
            <a:r>
              <a:rPr lang="en-US" u="sng" dirty="0" err="1"/>
              <a:t>潮流</a:t>
            </a:r>
            <a:r>
              <a:rPr lang="en-US" dirty="0" err="1"/>
              <a:t>的变化</a:t>
            </a:r>
            <a:r>
              <a:rPr lang="zh-CN" altLang="en-US" dirty="0"/>
              <a:t>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0DB94-169F-2240-A1F7-B7AB3B14E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275758" cy="4644725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以前</a:t>
            </a:r>
            <a:r>
              <a:rPr lang="zh-CN" altLang="en-US" dirty="0"/>
              <a:t>，人们购物的方式是逛</a:t>
            </a:r>
            <a:r>
              <a:rPr lang="en-US" altLang="zh-CN" dirty="0"/>
              <a:t>…</a:t>
            </a:r>
            <a:r>
              <a:rPr lang="zh-CN" altLang="en-US" dirty="0"/>
              <a:t>、转</a:t>
            </a:r>
            <a:r>
              <a:rPr lang="en-US" altLang="zh-CN" dirty="0"/>
              <a:t>…</a:t>
            </a:r>
            <a:r>
              <a:rPr lang="zh-CN" altLang="en-US" dirty="0"/>
              <a:t>、在</a:t>
            </a:r>
            <a:r>
              <a:rPr lang="en-US" altLang="zh-CN" dirty="0"/>
              <a:t>…</a:t>
            </a:r>
            <a:r>
              <a:rPr lang="zh-CN" altLang="en-US" dirty="0"/>
              <a:t>上溜达溜达。</a:t>
            </a:r>
            <a:r>
              <a:rPr lang="zh-CN" altLang="en-US" dirty="0">
                <a:solidFill>
                  <a:srgbClr val="FF0000"/>
                </a:solidFill>
              </a:rPr>
              <a:t>后来</a:t>
            </a:r>
            <a:r>
              <a:rPr lang="zh-CN" altLang="en-US" dirty="0"/>
              <a:t>，网络发达以后，很多人的购物方式就变成了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r>
              <a:rPr lang="zh-CN" altLang="en-US" dirty="0">
                <a:solidFill>
                  <a:srgbClr val="FF0000"/>
                </a:solidFill>
              </a:rPr>
              <a:t>现在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>
                <a:solidFill>
                  <a:srgbClr val="FF0000"/>
                </a:solidFill>
              </a:rPr>
              <a:t>也过时了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>
                <a:solidFill>
                  <a:srgbClr val="FF0000"/>
                </a:solidFill>
              </a:rPr>
              <a:t>成了新时尚</a:t>
            </a:r>
            <a:r>
              <a:rPr lang="zh-CN" altLang="en-US" dirty="0"/>
              <a:t>。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F2DD47-CDCE-B844-9D1F-AEBE2CF3056F}"/>
              </a:ext>
            </a:extLst>
          </p:cNvPr>
          <p:cNvSpPr txBox="1"/>
          <p:nvPr/>
        </p:nvSpPr>
        <p:spPr>
          <a:xfrm>
            <a:off x="1907177" y="850358"/>
            <a:ext cx="697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trend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F9858F-D8CD-B64B-8BC1-801E28E1E93D}"/>
              </a:ext>
            </a:extLst>
          </p:cNvPr>
          <p:cNvSpPr txBox="1"/>
          <p:nvPr/>
        </p:nvSpPr>
        <p:spPr>
          <a:xfrm>
            <a:off x="3431783" y="4522369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插入去商店购物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、逛地摊、网购、看直播购物的</a:t>
            </a:r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，出一张图片，请学生说相关内容。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0075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20BA8-C161-3849-98A7-C37A0E67E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介绍</a:t>
            </a:r>
            <a:r>
              <a:rPr lang="en-US" u="sng" dirty="0" err="1"/>
              <a:t>潮流</a:t>
            </a:r>
            <a:r>
              <a:rPr lang="en-US" dirty="0" err="1"/>
              <a:t>的变化</a:t>
            </a:r>
            <a:r>
              <a:rPr lang="zh-CN" altLang="en-US" dirty="0"/>
              <a:t>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0DB94-169F-2240-A1F7-B7AB3B14E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275758" cy="4644725"/>
          </a:xfrm>
        </p:spPr>
        <p:txBody>
          <a:bodyPr/>
          <a:lstStyle/>
          <a:p>
            <a:r>
              <a:rPr lang="zh-CN" altLang="en-US" dirty="0">
                <a:solidFill>
                  <a:srgbClr val="FF0000"/>
                </a:solidFill>
              </a:rPr>
              <a:t>以前</a:t>
            </a:r>
            <a:r>
              <a:rPr lang="zh-CN" altLang="en-US" dirty="0"/>
              <a:t>，人们</a:t>
            </a:r>
            <a:r>
              <a:rPr lang="en-US" altLang="zh-CN" dirty="0"/>
              <a:t>…</a:t>
            </a:r>
            <a:r>
              <a:rPr lang="zh-CN" altLang="en-US" dirty="0"/>
              <a:t>的方式是</a:t>
            </a:r>
            <a:r>
              <a:rPr lang="en-US" altLang="zh-CN" dirty="0"/>
              <a:t>…</a:t>
            </a:r>
            <a:r>
              <a:rPr lang="zh-CN" altLang="en-US" dirty="0"/>
              <a:t>、</a:t>
            </a:r>
            <a:r>
              <a:rPr lang="en-US" altLang="zh-CN" dirty="0"/>
              <a:t>…</a:t>
            </a:r>
            <a:r>
              <a:rPr lang="zh-CN" altLang="en-US" dirty="0"/>
              <a:t>、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r>
              <a:rPr lang="zh-CN" altLang="en-US" dirty="0">
                <a:solidFill>
                  <a:srgbClr val="FF0000"/>
                </a:solidFill>
              </a:rPr>
              <a:t>后来</a:t>
            </a:r>
            <a:r>
              <a:rPr lang="zh-CN" altLang="en-US" dirty="0"/>
              <a:t>，网络发达以后，很多人</a:t>
            </a:r>
            <a:r>
              <a:rPr lang="en-US" altLang="zh-CN" dirty="0"/>
              <a:t>…</a:t>
            </a:r>
            <a:r>
              <a:rPr lang="zh-CN" altLang="en-US" dirty="0"/>
              <a:t>的方式就变成了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r>
              <a:rPr lang="zh-CN" altLang="en-US" dirty="0">
                <a:solidFill>
                  <a:srgbClr val="FF0000"/>
                </a:solidFill>
              </a:rPr>
              <a:t>现在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>
                <a:solidFill>
                  <a:srgbClr val="FF0000"/>
                </a:solidFill>
              </a:rPr>
              <a:t>也过时了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>
                <a:solidFill>
                  <a:srgbClr val="FF0000"/>
                </a:solidFill>
              </a:rPr>
              <a:t>成了新时尚</a:t>
            </a:r>
            <a:r>
              <a:rPr lang="zh-CN" altLang="en-US" dirty="0"/>
              <a:t>。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F2DD47-CDCE-B844-9D1F-AEBE2CF3056F}"/>
              </a:ext>
            </a:extLst>
          </p:cNvPr>
          <p:cNvSpPr txBox="1"/>
          <p:nvPr/>
        </p:nvSpPr>
        <p:spPr>
          <a:xfrm>
            <a:off x="1907177" y="850358"/>
            <a:ext cx="697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trend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2429870-0C0C-7F4C-BE33-B8589D9C5863}"/>
              </a:ext>
            </a:extLst>
          </p:cNvPr>
          <p:cNvCxnSpPr>
            <a:cxnSpLocks/>
          </p:cNvCxnSpPr>
          <p:nvPr/>
        </p:nvCxnSpPr>
        <p:spPr>
          <a:xfrm flipV="1">
            <a:off x="1672046" y="4467496"/>
            <a:ext cx="875212" cy="377791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53D6E88-6E91-DC44-963F-08FC6796CEF8}"/>
              </a:ext>
            </a:extLst>
          </p:cNvPr>
          <p:cNvCxnSpPr/>
          <p:nvPr/>
        </p:nvCxnSpPr>
        <p:spPr>
          <a:xfrm>
            <a:off x="5691976" y="4193175"/>
            <a:ext cx="1015029" cy="452793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725574B-BE88-2B4B-8F38-ECB2E0C1CFBA}"/>
              </a:ext>
            </a:extLst>
          </p:cNvPr>
          <p:cNvSpPr txBox="1"/>
          <p:nvPr/>
        </p:nvSpPr>
        <p:spPr>
          <a:xfrm>
            <a:off x="2652727" y="5008726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插入去电影院看电影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、在家看</a:t>
            </a:r>
            <a:r>
              <a:rPr lang="en-US" altLang="zh-CN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neflix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、</a:t>
            </a:r>
            <a:r>
              <a:rPr lang="en-US" altLang="zh-CN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teleparty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 的相关</a:t>
            </a:r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，每出一张图片，请学生说相关内容。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934699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D043F-168D-6940-9A21-0813E1260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2779342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以前</a:t>
            </a:r>
            <a:r>
              <a:rPr lang="zh-CN" altLang="en-US" dirty="0"/>
              <a:t>，人们</a:t>
            </a:r>
            <a:r>
              <a:rPr lang="en-US" altLang="zh-CN" dirty="0"/>
              <a:t>…</a:t>
            </a:r>
            <a:r>
              <a:rPr lang="zh-CN" altLang="en-US" dirty="0"/>
              <a:t>的方式是</a:t>
            </a:r>
            <a:r>
              <a:rPr lang="en-US" altLang="zh-CN" dirty="0"/>
              <a:t>…</a:t>
            </a:r>
            <a:r>
              <a:rPr lang="zh-CN" altLang="en-US" dirty="0"/>
              <a:t>、</a:t>
            </a:r>
            <a:r>
              <a:rPr lang="en-US" altLang="zh-CN" dirty="0"/>
              <a:t>…</a:t>
            </a:r>
            <a:r>
              <a:rPr lang="zh-CN" altLang="en-US" dirty="0"/>
              <a:t>、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r>
              <a:rPr lang="zh-CN" altLang="en-US" dirty="0">
                <a:solidFill>
                  <a:srgbClr val="FF0000"/>
                </a:solidFill>
              </a:rPr>
              <a:t>后来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/>
              <a:t>以后，很多人</a:t>
            </a:r>
            <a:r>
              <a:rPr lang="en-US" altLang="zh-CN" dirty="0"/>
              <a:t>…</a:t>
            </a:r>
            <a:r>
              <a:rPr lang="zh-CN" altLang="en-US" dirty="0"/>
              <a:t>的方式就变成了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r>
              <a:rPr lang="zh-CN" altLang="en-US" dirty="0">
                <a:solidFill>
                  <a:srgbClr val="FF0000"/>
                </a:solidFill>
              </a:rPr>
              <a:t>现在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>
                <a:solidFill>
                  <a:srgbClr val="FF0000"/>
                </a:solidFill>
              </a:rPr>
              <a:t>也过时了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>
                <a:solidFill>
                  <a:srgbClr val="FF0000"/>
                </a:solidFill>
              </a:rPr>
              <a:t>成了新时尚</a:t>
            </a:r>
            <a:r>
              <a:rPr lang="zh-CN" altLang="en-US" dirty="0"/>
              <a:t>。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54F6CBD-5FD2-9F43-9A9D-9CE38D9AE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/>
          <a:p>
            <a:r>
              <a:rPr lang="en-US" dirty="0" err="1"/>
              <a:t>介绍</a:t>
            </a:r>
            <a:r>
              <a:rPr lang="en-US" u="sng" dirty="0" err="1"/>
              <a:t>潮流</a:t>
            </a:r>
            <a:r>
              <a:rPr lang="en-US" dirty="0" err="1"/>
              <a:t>的变化</a:t>
            </a:r>
            <a:r>
              <a:rPr lang="zh-CN" altLang="en-US" dirty="0"/>
              <a:t>：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DF1B5A-A1D0-554C-B31A-EE9D3E7E1683}"/>
              </a:ext>
            </a:extLst>
          </p:cNvPr>
          <p:cNvSpPr txBox="1"/>
          <p:nvPr/>
        </p:nvSpPr>
        <p:spPr>
          <a:xfrm>
            <a:off x="1907177" y="850358"/>
            <a:ext cx="697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trend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4DC43D-D110-C441-BDBF-B9D3D50C3E41}"/>
              </a:ext>
            </a:extLst>
          </p:cNvPr>
          <p:cNvSpPr txBox="1"/>
          <p:nvPr/>
        </p:nvSpPr>
        <p:spPr>
          <a:xfrm>
            <a:off x="463446" y="4401030"/>
            <a:ext cx="948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cassette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11B3B8-CCD5-154F-A190-FAAAD303A4D0}"/>
              </a:ext>
            </a:extLst>
          </p:cNvPr>
          <p:cNvSpPr txBox="1"/>
          <p:nvPr/>
        </p:nvSpPr>
        <p:spPr>
          <a:xfrm>
            <a:off x="1416366" y="4262530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>
                <a:latin typeface="KaiTi" panose="02010609060101010101" pitchFamily="49" charset="-122"/>
                <a:ea typeface="KaiTi" panose="02010609060101010101" pitchFamily="49" charset="-122"/>
              </a:rPr>
              <a:t>磁带</a:t>
            </a:r>
            <a:endParaRPr lang="en-US" sz="36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E09242-61EC-D44D-A397-C0FE4CC170BE}"/>
              </a:ext>
            </a:extLst>
          </p:cNvPr>
          <p:cNvSpPr txBox="1"/>
          <p:nvPr/>
        </p:nvSpPr>
        <p:spPr>
          <a:xfrm>
            <a:off x="1551163" y="4065681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cí</a:t>
            </a:r>
            <a:r>
              <a:rPr lang="zh-CN" altLang="en-US" dirty="0"/>
              <a:t>     </a:t>
            </a:r>
            <a:r>
              <a:rPr lang="en-US" altLang="zh-CN" dirty="0" err="1"/>
              <a:t>dài</a:t>
            </a:r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4D4DE30-795A-E743-8696-6A86D4381736}"/>
              </a:ext>
            </a:extLst>
          </p:cNvPr>
          <p:cNvCxnSpPr>
            <a:cxnSpLocks/>
          </p:cNvCxnSpPr>
          <p:nvPr/>
        </p:nvCxnSpPr>
        <p:spPr>
          <a:xfrm flipV="1">
            <a:off x="5763614" y="5010089"/>
            <a:ext cx="875212" cy="377791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EF5721-13BF-A448-B826-3B67332D74DE}"/>
              </a:ext>
            </a:extLst>
          </p:cNvPr>
          <p:cNvCxnSpPr/>
          <p:nvPr/>
        </p:nvCxnSpPr>
        <p:spPr>
          <a:xfrm>
            <a:off x="8228843" y="4625306"/>
            <a:ext cx="1015029" cy="452793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10584DC-40F5-6E48-B5CD-B4397B368AFA}"/>
              </a:ext>
            </a:extLst>
          </p:cNvPr>
          <p:cNvSpPr txBox="1"/>
          <p:nvPr/>
        </p:nvSpPr>
        <p:spPr>
          <a:xfrm>
            <a:off x="1551163" y="5141756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插入听磁带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、听随身听、听</a:t>
            </a:r>
            <a:r>
              <a:rPr lang="en-US" altLang="zh-CN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ipod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lang="en-US" altLang="zh-CN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spotify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的相关</a:t>
            </a:r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，每出一张图片，请学生说相关内容。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8639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C9F2A3-402D-6742-B76F-C5DEF0E81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2779342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以前</a:t>
            </a:r>
            <a:r>
              <a:rPr lang="zh-CN" altLang="en-US" dirty="0"/>
              <a:t>，人们</a:t>
            </a:r>
            <a:r>
              <a:rPr lang="en-US" altLang="zh-CN" dirty="0"/>
              <a:t>…</a:t>
            </a:r>
            <a:r>
              <a:rPr lang="zh-CN" altLang="en-US" dirty="0"/>
              <a:t>的方式是</a:t>
            </a:r>
            <a:r>
              <a:rPr lang="en-US" altLang="zh-CN" dirty="0"/>
              <a:t>…</a:t>
            </a:r>
            <a:r>
              <a:rPr lang="zh-CN" altLang="en-US" dirty="0"/>
              <a:t>、</a:t>
            </a:r>
            <a:r>
              <a:rPr lang="en-US" altLang="zh-CN" dirty="0"/>
              <a:t>…</a:t>
            </a:r>
            <a:r>
              <a:rPr lang="zh-CN" altLang="en-US" dirty="0"/>
              <a:t>、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r>
              <a:rPr lang="zh-CN" altLang="en-US" dirty="0">
                <a:solidFill>
                  <a:srgbClr val="FF0000"/>
                </a:solidFill>
              </a:rPr>
              <a:t>后来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/>
              <a:t>以后，很多人</a:t>
            </a:r>
            <a:r>
              <a:rPr lang="en-US" altLang="zh-CN" dirty="0"/>
              <a:t>…</a:t>
            </a:r>
            <a:r>
              <a:rPr lang="zh-CN" altLang="en-US" dirty="0"/>
              <a:t>的方式就变成了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r>
              <a:rPr lang="zh-CN" altLang="en-US" dirty="0">
                <a:solidFill>
                  <a:srgbClr val="FF0000"/>
                </a:solidFill>
              </a:rPr>
              <a:t>现在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>
                <a:solidFill>
                  <a:srgbClr val="FF0000"/>
                </a:solidFill>
              </a:rPr>
              <a:t>也过时了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>
                <a:solidFill>
                  <a:srgbClr val="FF0000"/>
                </a:solidFill>
              </a:rPr>
              <a:t>成了新时尚</a:t>
            </a:r>
            <a:r>
              <a:rPr lang="zh-CN" altLang="en-US" dirty="0"/>
              <a:t>。</a:t>
            </a:r>
            <a:r>
              <a:rPr lang="en-US" dirty="0"/>
              <a:t>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6B2A589-2583-144D-91FE-093B28E28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/>
          <a:p>
            <a:r>
              <a:rPr lang="en-US" dirty="0" err="1"/>
              <a:t>介绍</a:t>
            </a:r>
            <a:r>
              <a:rPr lang="en-US" u="sng" dirty="0" err="1"/>
              <a:t>潮流</a:t>
            </a:r>
            <a:r>
              <a:rPr lang="en-US" dirty="0" err="1"/>
              <a:t>的变化</a:t>
            </a:r>
            <a:r>
              <a:rPr lang="zh-CN" altLang="en-US" dirty="0"/>
              <a:t>：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AC84BB-D177-5E4C-A1A6-3E6260AC07E4}"/>
              </a:ext>
            </a:extLst>
          </p:cNvPr>
          <p:cNvSpPr txBox="1"/>
          <p:nvPr/>
        </p:nvSpPr>
        <p:spPr>
          <a:xfrm>
            <a:off x="1907177" y="850358"/>
            <a:ext cx="697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trend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145493A-ED37-6146-9FFD-C7C93B49A97B}"/>
              </a:ext>
            </a:extLst>
          </p:cNvPr>
          <p:cNvCxnSpPr>
            <a:cxnSpLocks/>
          </p:cNvCxnSpPr>
          <p:nvPr/>
        </p:nvCxnSpPr>
        <p:spPr>
          <a:xfrm flipV="1">
            <a:off x="5052941" y="5520277"/>
            <a:ext cx="875212" cy="377791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94B1D94-40AA-9549-9F3A-77E69F91A92C}"/>
              </a:ext>
            </a:extLst>
          </p:cNvPr>
          <p:cNvCxnSpPr>
            <a:cxnSpLocks/>
          </p:cNvCxnSpPr>
          <p:nvPr/>
        </p:nvCxnSpPr>
        <p:spPr>
          <a:xfrm>
            <a:off x="9040016" y="4780547"/>
            <a:ext cx="992258" cy="640539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29476757-1DFB-6B4B-818D-5129039CE6E9}"/>
              </a:ext>
            </a:extLst>
          </p:cNvPr>
          <p:cNvSpPr txBox="1"/>
          <p:nvPr/>
        </p:nvSpPr>
        <p:spPr>
          <a:xfrm>
            <a:off x="1101698" y="4262622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插入在父母安排下相亲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、参加聚会、</a:t>
            </a:r>
            <a:r>
              <a:rPr lang="en-US" altLang="zh-CN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tinder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的相关</a:t>
            </a:r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，每出一张图片，请学生说相关内容。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86128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8A945-2666-354C-AEA9-658F8758F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366767"/>
            <a:ext cx="10515600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S1</a:t>
            </a:r>
            <a:r>
              <a:rPr lang="zh-CN" altLang="en-US" dirty="0"/>
              <a:t> </a:t>
            </a:r>
            <a:r>
              <a:rPr lang="en-US" altLang="zh-CN" dirty="0"/>
              <a:t>V</a:t>
            </a:r>
            <a:r>
              <a:rPr lang="zh-CN" altLang="en-US" dirty="0">
                <a:solidFill>
                  <a:srgbClr val="FF0000"/>
                </a:solidFill>
              </a:rPr>
              <a:t>什么  </a:t>
            </a:r>
            <a:r>
              <a:rPr lang="en-US" altLang="zh-CN" dirty="0"/>
              <a:t>S2</a:t>
            </a:r>
            <a:r>
              <a:rPr lang="zh-CN" altLang="en-US" dirty="0"/>
              <a:t> 就</a:t>
            </a:r>
            <a:r>
              <a:rPr lang="en-US" altLang="zh-CN" dirty="0"/>
              <a:t>V</a:t>
            </a:r>
            <a:r>
              <a:rPr lang="zh-CN" altLang="en-US" dirty="0">
                <a:solidFill>
                  <a:srgbClr val="FF0000"/>
                </a:solidFill>
              </a:rPr>
              <a:t>什么</a:t>
            </a:r>
            <a:br>
              <a:rPr lang="en-US" altLang="zh-CN" dirty="0">
                <a:solidFill>
                  <a:srgbClr val="FF0000"/>
                </a:solidFill>
              </a:rPr>
            </a:br>
            <a:r>
              <a:rPr lang="zh-CN" altLang="en-US" dirty="0">
                <a:solidFill>
                  <a:srgbClr val="FF0000"/>
                </a:solidFill>
              </a:rPr>
              <a:t>       </a:t>
            </a:r>
            <a:r>
              <a:rPr lang="en-US" altLang="zh-CN" dirty="0">
                <a:solidFill>
                  <a:srgbClr val="FF0000"/>
                </a:solidFill>
              </a:rPr>
              <a:t>(</a:t>
            </a:r>
            <a:r>
              <a:rPr lang="zh-CN" altLang="en-US" dirty="0">
                <a:solidFill>
                  <a:srgbClr val="FF0000"/>
                </a:solidFill>
              </a:rPr>
              <a:t>多少、几个、哪儿、怎么</a:t>
            </a:r>
            <a:r>
              <a:rPr lang="en-US" altLang="zh-CN" dirty="0">
                <a:solidFill>
                  <a:srgbClr val="FF0000"/>
                </a:solidFill>
              </a:rPr>
              <a:t>…)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ECDD4-E860-0849-B9F8-D07037D2B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343" y="1358742"/>
            <a:ext cx="11488712" cy="5418027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dirty="0"/>
              <a:t>We will go wherever you want.</a:t>
            </a:r>
            <a:r>
              <a:rPr lang="zh-CN" altLang="en-US" dirty="0"/>
              <a:t> </a:t>
            </a:r>
            <a:endParaRPr lang="en-US" altLang="zh-CN" dirty="0"/>
          </a:p>
          <a:p>
            <a:r>
              <a:rPr lang="zh-CN" altLang="en-US" dirty="0"/>
              <a:t>你想去哪儿我们就去哪儿。</a:t>
            </a:r>
            <a:endParaRPr lang="en-US" altLang="zh-CN" dirty="0"/>
          </a:p>
          <a:p>
            <a:r>
              <a:rPr lang="zh-CN" altLang="en-US" dirty="0"/>
              <a:t>直播带货的时候，网红推荐什么网友就</a:t>
            </a:r>
            <a:r>
              <a:rPr lang="en-US" altLang="zh-CN" dirty="0"/>
              <a:t>__________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妈妈：我们今天晚饭吃什么？</a:t>
            </a:r>
            <a:endParaRPr lang="en-US" altLang="zh-CN" dirty="0"/>
          </a:p>
          <a:p>
            <a:r>
              <a:rPr lang="zh-CN" altLang="en-US" dirty="0"/>
              <a:t>儿子：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新娘：我们应该去哪儿度蜜月？</a:t>
            </a:r>
            <a:endParaRPr lang="en-US" altLang="zh-CN" dirty="0"/>
          </a:p>
          <a:p>
            <a:r>
              <a:rPr lang="zh-CN" altLang="en-US" dirty="0"/>
              <a:t>新郎：</a:t>
            </a:r>
            <a:r>
              <a:rPr lang="en-US" altLang="zh-CN" dirty="0"/>
              <a:t>……</a:t>
            </a:r>
          </a:p>
          <a:p>
            <a:endParaRPr lang="en-US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143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43CAB-1FF1-7543-8655-48A88B729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529" y="390442"/>
            <a:ext cx="11248942" cy="882907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chemeClr val="tx1"/>
                </a:solidFill>
              </a:rPr>
              <a:t>用“</a:t>
            </a:r>
            <a:r>
              <a:rPr lang="en-US" altLang="zh-CN" dirty="0"/>
              <a:t>S1</a:t>
            </a:r>
            <a:r>
              <a:rPr lang="zh-CN" altLang="en-US" dirty="0"/>
              <a:t> </a:t>
            </a:r>
            <a:r>
              <a:rPr lang="en-US" altLang="zh-CN" dirty="0"/>
              <a:t>V</a:t>
            </a:r>
            <a:r>
              <a:rPr lang="zh-CN" altLang="en-US" dirty="0">
                <a:solidFill>
                  <a:srgbClr val="FF0000"/>
                </a:solidFill>
              </a:rPr>
              <a:t>什么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多少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哪儿</a:t>
            </a:r>
            <a:r>
              <a:rPr lang="zh-CN" altLang="en-US" dirty="0"/>
              <a:t> </a:t>
            </a:r>
            <a:r>
              <a:rPr lang="en-US" altLang="zh-CN" dirty="0"/>
              <a:t>S2</a:t>
            </a:r>
            <a:r>
              <a:rPr lang="zh-CN" altLang="en-US" dirty="0"/>
              <a:t> 就</a:t>
            </a:r>
            <a:r>
              <a:rPr lang="en-US" altLang="zh-CN" dirty="0"/>
              <a:t>V</a:t>
            </a:r>
            <a:r>
              <a:rPr lang="zh-CN" altLang="en-US" dirty="0">
                <a:solidFill>
                  <a:srgbClr val="FF0000"/>
                </a:solidFill>
              </a:rPr>
              <a:t>什么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多少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哪儿</a:t>
            </a:r>
            <a:r>
              <a:rPr lang="en-US" altLang="zh-CN" dirty="0">
                <a:solidFill>
                  <a:srgbClr val="FF0000"/>
                </a:solidFill>
              </a:rPr>
              <a:t>…</a:t>
            </a:r>
            <a:r>
              <a:rPr lang="zh-CN" altLang="en-US" dirty="0">
                <a:solidFill>
                  <a:schemeClr val="tx1"/>
                </a:solidFill>
              </a:rPr>
              <a:t>”回答下面的问题：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3EDFE-942E-3748-8815-7CBCD2BC1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371" y="1490185"/>
            <a:ext cx="10515600" cy="5052265"/>
          </a:xfrm>
        </p:spPr>
        <p:txBody>
          <a:bodyPr>
            <a:normAutofit/>
          </a:bodyPr>
          <a:lstStyle/>
          <a:p>
            <a:r>
              <a:rPr lang="zh-CN" altLang="en-US" dirty="0"/>
              <a:t>我们周末去哪儿逛街？男朋友：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我们直播带货的时候应该卖什么</a:t>
            </a:r>
            <a:r>
              <a:rPr lang="en-US" altLang="zh-CN" dirty="0"/>
              <a:t>?</a:t>
            </a:r>
            <a:r>
              <a:rPr lang="zh-CN" altLang="en-US" dirty="0"/>
              <a:t>  老板：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我应该向消费者推荐什么？老板：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我们应该花多少钱办婚礼？男朋友：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我们应该生几个孩子？老公：</a:t>
            </a:r>
            <a:r>
              <a:rPr lang="en-US" altLang="zh-CN" dirty="0"/>
              <a:t>……</a:t>
            </a:r>
          </a:p>
          <a:p>
            <a:endParaRPr lang="en-US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239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06094-7D06-5C41-8F04-45AB6311D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…</a:t>
            </a:r>
            <a:r>
              <a:rPr lang="zh-CN" altLang="en-US" dirty="0"/>
              <a:t>主要分</a:t>
            </a:r>
            <a:r>
              <a:rPr lang="en-US" altLang="zh-CN" dirty="0"/>
              <a:t>…</a:t>
            </a:r>
            <a:r>
              <a:rPr lang="zh-CN" altLang="en-US" dirty="0"/>
              <a:t>种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59F0A-59F3-5E48-A370-BDE416901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中国人现在的购物方式</a:t>
            </a:r>
            <a:r>
              <a:rPr lang="zh-CN" altLang="en-US" b="1" dirty="0"/>
              <a:t>主要分三种</a:t>
            </a:r>
            <a:r>
              <a:rPr lang="zh-CN" altLang="en-US" dirty="0"/>
              <a:t>。第一种是</a:t>
            </a:r>
            <a:r>
              <a:rPr lang="en-US" altLang="zh-CN" dirty="0"/>
              <a:t>……</a:t>
            </a:r>
            <a:r>
              <a:rPr lang="zh-CN" altLang="en-US" dirty="0"/>
              <a:t>。第二种是</a:t>
            </a:r>
            <a:r>
              <a:rPr lang="en-US" altLang="zh-CN" dirty="0"/>
              <a:t>……</a:t>
            </a:r>
            <a:r>
              <a:rPr lang="zh-CN" altLang="en-US" dirty="0"/>
              <a:t>。第三种是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584FE4-ED44-D94B-8645-49ABC198A2AB}"/>
              </a:ext>
            </a:extLst>
          </p:cNvPr>
          <p:cNvSpPr txBox="1"/>
          <p:nvPr/>
        </p:nvSpPr>
        <p:spPr>
          <a:xfrm>
            <a:off x="2174483" y="3691803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建议此处插入去商店购物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、网购、看直播购物的</a:t>
            </a:r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661107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A2613-4D39-864A-999D-516FB9EF3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39784"/>
            <a:ext cx="11619697" cy="882907"/>
          </a:xfrm>
        </p:spPr>
        <p:txBody>
          <a:bodyPr>
            <a:normAutofit/>
          </a:bodyPr>
          <a:lstStyle/>
          <a:p>
            <a:r>
              <a:rPr lang="en-US" dirty="0" err="1"/>
              <a:t>从</a:t>
            </a:r>
            <a:r>
              <a:rPr lang="en-US" altLang="zh-CN" dirty="0"/>
              <a:t>…</a:t>
            </a:r>
            <a:r>
              <a:rPr lang="zh-CN" altLang="en-US" dirty="0"/>
              <a:t>入手  </a:t>
            </a:r>
            <a:r>
              <a:rPr lang="en-US" altLang="zh-CN" sz="3200" dirty="0"/>
              <a:t>start</a:t>
            </a:r>
            <a:r>
              <a:rPr lang="zh-CN" altLang="en-US" sz="3200" dirty="0"/>
              <a:t> </a:t>
            </a:r>
            <a:r>
              <a:rPr lang="en-US" altLang="zh-CN" sz="3200" dirty="0"/>
              <a:t>with…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3A260-5C69-2A48-8739-D23B49033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7" y="957110"/>
            <a:ext cx="12202815" cy="5731071"/>
          </a:xfrm>
        </p:spPr>
        <p:txBody>
          <a:bodyPr>
            <a:noAutofit/>
          </a:bodyPr>
          <a:lstStyle/>
          <a:p>
            <a:r>
              <a:rPr lang="zh-CN" altLang="en-US" sz="3300" dirty="0"/>
              <a:t>网红带货就是</a:t>
            </a:r>
            <a:r>
              <a:rPr lang="zh-CN" altLang="en-US" sz="3300" b="1" dirty="0"/>
              <a:t>从</a:t>
            </a:r>
            <a:r>
              <a:rPr lang="zh-CN" altLang="en-US" sz="3300" dirty="0"/>
              <a:t>小众</a:t>
            </a:r>
            <a:r>
              <a:rPr lang="zh-CN" altLang="en-US" sz="3300" b="1" dirty="0"/>
              <a:t>入手</a:t>
            </a:r>
            <a:r>
              <a:rPr lang="zh-CN" altLang="en-US" sz="3300" dirty="0"/>
              <a:t>，快速培养了</a:t>
            </a:r>
            <a:r>
              <a:rPr lang="zh-CN" altLang="en-US" sz="3300" u="sng" dirty="0"/>
              <a:t>一批</a:t>
            </a:r>
            <a:r>
              <a:rPr lang="en-US" sz="3300" dirty="0"/>
              <a:t>(</a:t>
            </a:r>
            <a:r>
              <a:rPr lang="en-US" sz="3300" dirty="0" err="1"/>
              <a:t>pī</a:t>
            </a:r>
            <a:r>
              <a:rPr lang="en-US" sz="3300" dirty="0"/>
              <a:t>)</a:t>
            </a:r>
            <a:r>
              <a:rPr lang="zh-CN" altLang="en-US" sz="3300" dirty="0"/>
              <a:t>固定的</a:t>
            </a:r>
            <a:r>
              <a:rPr lang="zh-CN" altLang="en-US" sz="3300" u="sng" dirty="0"/>
              <a:t>客户</a:t>
            </a:r>
            <a:r>
              <a:rPr lang="zh-CN" altLang="en-US" sz="3300" dirty="0"/>
              <a:t>。</a:t>
            </a:r>
            <a:r>
              <a:rPr lang="en-US" sz="3300" dirty="0"/>
              <a:t> </a:t>
            </a:r>
          </a:p>
          <a:p>
            <a:r>
              <a:rPr lang="en-US" sz="3300" dirty="0" err="1"/>
              <a:t>控制疫情应该从</a:t>
            </a:r>
            <a:r>
              <a:rPr lang="en-US" altLang="zh-CN" sz="3300" dirty="0"/>
              <a:t>……</a:t>
            </a:r>
            <a:r>
              <a:rPr lang="zh-CN" altLang="en-US" sz="3300" dirty="0"/>
              <a:t>入手。</a:t>
            </a:r>
            <a:endParaRPr lang="en-US" altLang="zh-CN" sz="3300" dirty="0"/>
          </a:p>
          <a:p>
            <a:r>
              <a:rPr lang="zh-CN" altLang="en-US" sz="3300" dirty="0"/>
              <a:t>提高大学的教学质量应该从</a:t>
            </a:r>
            <a:r>
              <a:rPr lang="en-US" altLang="zh-CN" sz="3300" dirty="0"/>
              <a:t>……</a:t>
            </a:r>
            <a:r>
              <a:rPr lang="zh-CN" altLang="en-US" sz="3300" dirty="0"/>
              <a:t>入手。</a:t>
            </a:r>
            <a:endParaRPr lang="en-US" altLang="zh-CN" sz="3300" dirty="0"/>
          </a:p>
          <a:p>
            <a:r>
              <a:rPr lang="zh-CN" altLang="en-US" sz="3300" dirty="0"/>
              <a:t>减轻大学生的经济负担应该从</a:t>
            </a:r>
            <a:r>
              <a:rPr lang="en-US" altLang="zh-CN" sz="3300" dirty="0"/>
              <a:t>……</a:t>
            </a:r>
            <a:r>
              <a:rPr lang="zh-CN" altLang="en-US" sz="3300" dirty="0"/>
              <a:t>入手。</a:t>
            </a:r>
            <a:endParaRPr lang="en-US" altLang="zh-CN" sz="3300" dirty="0"/>
          </a:p>
          <a:p>
            <a:pPr marL="0" indent="0">
              <a:buNone/>
            </a:pPr>
            <a:r>
              <a:rPr lang="en-US" altLang="zh-CN" sz="3200" dirty="0"/>
              <a:t>A:</a:t>
            </a:r>
            <a:r>
              <a:rPr lang="zh-CN" altLang="en-US" sz="3200" dirty="0"/>
              <a:t> 我打算这周末开始准备中文课的期末考试，可是</a:t>
            </a:r>
            <a:r>
              <a:rPr lang="zh-CN" altLang="en-US" sz="3200" dirty="0">
                <a:highlight>
                  <a:srgbClr val="FFFF00"/>
                </a:highlight>
              </a:rPr>
              <a:t>不知道从何入手</a:t>
            </a:r>
            <a:r>
              <a:rPr lang="zh-CN" altLang="en-US" sz="3200" dirty="0"/>
              <a:t>。</a:t>
            </a:r>
            <a:endParaRPr lang="en-US" altLang="zh-CN" sz="3200" dirty="0"/>
          </a:p>
          <a:p>
            <a:pPr marL="0" indent="0">
              <a:buNone/>
            </a:pPr>
            <a:r>
              <a:rPr lang="en-US" altLang="zh-CN" sz="3300" dirty="0"/>
              <a:t>B:</a:t>
            </a:r>
            <a:r>
              <a:rPr lang="zh-CN" altLang="en-US" sz="3300" dirty="0"/>
              <a:t> 你可以从</a:t>
            </a:r>
            <a:r>
              <a:rPr lang="en-US" altLang="zh-CN" sz="3300" dirty="0"/>
              <a:t>……</a:t>
            </a:r>
            <a:r>
              <a:rPr lang="zh-CN" altLang="en-US" sz="3300" dirty="0"/>
              <a:t>入手。先</a:t>
            </a:r>
            <a:r>
              <a:rPr lang="en-US" altLang="zh-CN" sz="3300" dirty="0"/>
              <a:t>…</a:t>
            </a:r>
            <a:r>
              <a:rPr lang="zh-CN" altLang="en-US" sz="3300" dirty="0"/>
              <a:t>，再</a:t>
            </a:r>
            <a:r>
              <a:rPr lang="en-US" altLang="zh-CN" sz="3300" dirty="0"/>
              <a:t>…</a:t>
            </a:r>
            <a:r>
              <a:rPr lang="zh-CN" altLang="en-US" sz="3300" dirty="0"/>
              <a:t>，最后</a:t>
            </a:r>
            <a:r>
              <a:rPr lang="en-US" altLang="zh-CN" sz="3300" dirty="0"/>
              <a:t>……</a:t>
            </a:r>
            <a:r>
              <a:rPr lang="zh-CN" altLang="en-US" sz="3300" dirty="0"/>
              <a:t>。</a:t>
            </a:r>
            <a:endParaRPr lang="en-US" altLang="zh-CN" sz="3300" dirty="0"/>
          </a:p>
          <a:p>
            <a:endParaRPr lang="en-US" sz="3300" dirty="0"/>
          </a:p>
          <a:p>
            <a:endParaRPr lang="en-US" sz="33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1D5388-7E05-364C-88C5-8C6CBA41BDF9}"/>
              </a:ext>
            </a:extLst>
          </p:cNvPr>
          <p:cNvSpPr txBox="1"/>
          <p:nvPr/>
        </p:nvSpPr>
        <p:spPr>
          <a:xfrm>
            <a:off x="300445" y="1789612"/>
            <a:ext cx="952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kòng</a:t>
            </a:r>
            <a:r>
              <a:rPr lang="zh-CN" altLang="en-US" dirty="0"/>
              <a:t> </a:t>
            </a:r>
            <a:r>
              <a:rPr lang="en-US" altLang="zh-CN" dirty="0" err="1"/>
              <a:t>zhi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914F91-5944-3D4F-AB1E-FA70745F630F}"/>
              </a:ext>
            </a:extLst>
          </p:cNvPr>
          <p:cNvSpPr txBox="1"/>
          <p:nvPr/>
        </p:nvSpPr>
        <p:spPr>
          <a:xfrm>
            <a:off x="364803" y="2468879"/>
            <a:ext cx="850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control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2E638C-262F-CF4F-80A6-50AD9C584AD9}"/>
              </a:ext>
            </a:extLst>
          </p:cNvPr>
          <p:cNvSpPr txBox="1"/>
          <p:nvPr/>
        </p:nvSpPr>
        <p:spPr>
          <a:xfrm>
            <a:off x="5658931" y="2037992"/>
            <a:ext cx="471379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插入戴口罩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、打疫苗的相关</a:t>
            </a:r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图片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60765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D42AF-F21B-F54C-A8F1-A047E6D0A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82" y="164672"/>
            <a:ext cx="10515600" cy="882907"/>
          </a:xfrm>
        </p:spPr>
        <p:txBody>
          <a:bodyPr/>
          <a:lstStyle/>
          <a:p>
            <a:r>
              <a:rPr lang="en-US" altLang="zh-CN" dirty="0"/>
              <a:t>…</a:t>
            </a:r>
            <a:r>
              <a:rPr lang="zh-CN" altLang="en-US" dirty="0"/>
              <a:t>主要分</a:t>
            </a:r>
            <a:r>
              <a:rPr lang="en-US" altLang="zh-CN" dirty="0"/>
              <a:t>…</a:t>
            </a:r>
            <a:r>
              <a:rPr lang="zh-CN" altLang="en-US" dirty="0"/>
              <a:t>种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7DE15-6A9F-2E40-B077-6C7648DEB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982" y="1298763"/>
            <a:ext cx="9526051" cy="55417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        </a:t>
            </a:r>
            <a:r>
              <a:rPr lang="en-US" sz="3200" dirty="0" err="1"/>
              <a:t>中国的网购平台主要分三种</a:t>
            </a:r>
            <a:r>
              <a:rPr lang="zh-CN" altLang="en-US" sz="3200" dirty="0"/>
              <a:t>。第一种是</a:t>
            </a:r>
            <a:r>
              <a:rPr lang="zh-CN" altLang="en-US" sz="3200" dirty="0">
                <a:solidFill>
                  <a:srgbClr val="FF0000"/>
                </a:solidFill>
              </a:rPr>
              <a:t>综合性</a:t>
            </a:r>
            <a:r>
              <a:rPr lang="zh-CN" altLang="en-US" sz="3200" dirty="0"/>
              <a:t>购物网站。例如</a:t>
            </a:r>
            <a:r>
              <a:rPr lang="en-US" altLang="zh-CN" sz="3200" dirty="0"/>
              <a:t>…</a:t>
            </a:r>
            <a:r>
              <a:rPr lang="zh-CN" altLang="en-US" sz="3200" dirty="0"/>
              <a:t>、</a:t>
            </a:r>
            <a:r>
              <a:rPr lang="en-US" altLang="zh-CN" sz="3200" dirty="0"/>
              <a:t>…</a:t>
            </a:r>
            <a:r>
              <a:rPr lang="zh-CN" altLang="en-US" sz="3200" dirty="0"/>
              <a:t>。这种网站上什么都卖。第二种是</a:t>
            </a:r>
            <a:r>
              <a:rPr lang="zh-CN" altLang="en-US" sz="3200" dirty="0">
                <a:solidFill>
                  <a:srgbClr val="FF0000"/>
                </a:solidFill>
              </a:rPr>
              <a:t>专业门类</a:t>
            </a:r>
            <a:r>
              <a:rPr lang="zh-CN" altLang="en-US" sz="3200" dirty="0"/>
              <a:t>购物网站。例如</a:t>
            </a:r>
            <a:r>
              <a:rPr lang="en-US" altLang="zh-CN" sz="3200" dirty="0"/>
              <a:t>…</a:t>
            </a:r>
            <a:r>
              <a:rPr lang="zh-CN" altLang="en-US" sz="3200" dirty="0"/>
              <a:t>网主要卖书，</a:t>
            </a:r>
            <a:r>
              <a:rPr lang="en-US" altLang="zh-CN" sz="3200" dirty="0"/>
              <a:t>…</a:t>
            </a:r>
            <a:r>
              <a:rPr lang="zh-CN" altLang="en-US" sz="3200" dirty="0"/>
              <a:t>主要卖衣服，</a:t>
            </a:r>
            <a:r>
              <a:rPr lang="en-US" altLang="zh-CN" sz="3200" dirty="0"/>
              <a:t>…</a:t>
            </a:r>
            <a:r>
              <a:rPr lang="zh-CN" altLang="en-US" sz="3200" dirty="0"/>
              <a:t>主要卖食物。第三种是</a:t>
            </a:r>
            <a:r>
              <a:rPr lang="zh-CN" altLang="en-US" sz="3200" dirty="0">
                <a:solidFill>
                  <a:srgbClr val="FF0000"/>
                </a:solidFill>
              </a:rPr>
              <a:t>团购网站</a:t>
            </a:r>
            <a:r>
              <a:rPr lang="zh-CN" altLang="en-US" sz="3200" dirty="0"/>
              <a:t>。例如</a:t>
            </a:r>
            <a:r>
              <a:rPr lang="en-US" altLang="zh-CN" sz="3200" dirty="0"/>
              <a:t>…</a:t>
            </a:r>
            <a:r>
              <a:rPr lang="zh-CN" altLang="en-US" sz="3200" dirty="0"/>
              <a:t>、</a:t>
            </a:r>
            <a:r>
              <a:rPr lang="en-US" altLang="zh-CN" sz="3200" dirty="0"/>
              <a:t>…</a:t>
            </a:r>
            <a:r>
              <a:rPr lang="zh-CN" altLang="en-US" sz="3200" dirty="0"/>
              <a:t>等等。所谓“团购”，就是团体购物。也就是认识或不认识的消费者组成一个团，一起用比较便宜的价格购买商品。</a:t>
            </a:r>
            <a:endParaRPr lang="en-US" sz="3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23BD68-A6D4-6445-BCBF-8416B7E19FE4}"/>
              </a:ext>
            </a:extLst>
          </p:cNvPr>
          <p:cNvSpPr txBox="1"/>
          <p:nvPr/>
        </p:nvSpPr>
        <p:spPr>
          <a:xfrm>
            <a:off x="7069511" y="3435929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tuán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17E2DD-42B7-6944-8E9A-34E35BB496B4}"/>
              </a:ext>
            </a:extLst>
          </p:cNvPr>
          <p:cNvSpPr txBox="1"/>
          <p:nvPr/>
        </p:nvSpPr>
        <p:spPr>
          <a:xfrm>
            <a:off x="7914880" y="1211955"/>
            <a:ext cx="623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zōng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BF81C5E-9D8D-304E-97CE-F0612470A67A}"/>
              </a:ext>
            </a:extLst>
          </p:cNvPr>
          <p:cNvSpPr txBox="1"/>
          <p:nvPr/>
        </p:nvSpPr>
        <p:spPr>
          <a:xfrm>
            <a:off x="2715492" y="2693205"/>
            <a:ext cx="405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lèi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948714E-6796-D249-93A3-132F1E97A362}"/>
              </a:ext>
            </a:extLst>
          </p:cNvPr>
          <p:cNvSpPr txBox="1"/>
          <p:nvPr/>
        </p:nvSpPr>
        <p:spPr>
          <a:xfrm>
            <a:off x="9449303" y="606125"/>
            <a:ext cx="249855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建议此处插入淘宝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、天猫（综合性）、当当（书）、凡客（衣服）、每日优鲜（食物）、美团、拼多多（团购）等购物平台的图标图片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1769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754E8-51D9-664B-8658-A82DC74E4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…</a:t>
            </a:r>
            <a:r>
              <a:rPr lang="zh-CN" altLang="en-US" dirty="0"/>
              <a:t>有很多</a:t>
            </a:r>
            <a:r>
              <a:rPr lang="en-US" altLang="zh-CN" dirty="0"/>
              <a:t>…</a:t>
            </a:r>
            <a:r>
              <a:rPr lang="zh-CN" altLang="en-US" dirty="0"/>
              <a:t>。</a:t>
            </a:r>
            <a:r>
              <a:rPr lang="en-US" dirty="0" err="1"/>
              <a:t>有</a:t>
            </a:r>
            <a:r>
              <a:rPr lang="en-US" altLang="zh-CN" dirty="0"/>
              <a:t>…</a:t>
            </a:r>
            <a:r>
              <a:rPr lang="zh-CN" altLang="en-US" dirty="0"/>
              <a:t>的，有</a:t>
            </a:r>
            <a:r>
              <a:rPr lang="en-US" altLang="zh-CN" dirty="0"/>
              <a:t>…</a:t>
            </a:r>
            <a:r>
              <a:rPr lang="zh-CN" altLang="en-US" dirty="0"/>
              <a:t>的，</a:t>
            </a:r>
            <a:r>
              <a:rPr lang="en-US" altLang="zh-CN" dirty="0"/>
              <a:t>(</a:t>
            </a:r>
            <a:r>
              <a:rPr lang="zh-CN" altLang="en-US" dirty="0"/>
              <a:t>还</a:t>
            </a:r>
            <a:r>
              <a:rPr lang="en-US" altLang="zh-CN" dirty="0"/>
              <a:t>)</a:t>
            </a:r>
            <a:r>
              <a:rPr lang="zh-CN" altLang="en-US" dirty="0"/>
              <a:t>有</a:t>
            </a:r>
            <a:r>
              <a:rPr lang="en-US" altLang="zh-CN" dirty="0"/>
              <a:t>…</a:t>
            </a:r>
            <a:r>
              <a:rPr lang="zh-CN" altLang="en-US" dirty="0"/>
              <a:t>的。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892D0-6FF4-1A44-9E2F-8B164C734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在直播间里什么都可以卖。</a:t>
            </a:r>
            <a:r>
              <a:rPr lang="zh-CN" altLang="en-US" dirty="0">
                <a:highlight>
                  <a:srgbClr val="FFFF00"/>
                </a:highlight>
              </a:rPr>
              <a:t>有</a:t>
            </a:r>
            <a:r>
              <a:rPr lang="zh-CN" altLang="en-US" dirty="0"/>
              <a:t>卖</a:t>
            </a:r>
            <a:r>
              <a:rPr lang="en-US" altLang="zh-CN" dirty="0"/>
              <a:t>…</a:t>
            </a:r>
            <a:r>
              <a:rPr lang="zh-CN" altLang="en-US" dirty="0">
                <a:highlight>
                  <a:srgbClr val="FFFF00"/>
                </a:highlight>
              </a:rPr>
              <a:t>的</a:t>
            </a:r>
            <a:r>
              <a:rPr lang="zh-CN" altLang="en-US" dirty="0"/>
              <a:t>，</a:t>
            </a:r>
            <a:r>
              <a:rPr lang="zh-CN" altLang="en-US" dirty="0">
                <a:highlight>
                  <a:srgbClr val="FFFF00"/>
                </a:highlight>
              </a:rPr>
              <a:t>有</a:t>
            </a:r>
            <a:r>
              <a:rPr lang="zh-CN" altLang="en-US" dirty="0"/>
              <a:t>卖</a:t>
            </a:r>
            <a:r>
              <a:rPr lang="en-US" altLang="zh-CN" dirty="0"/>
              <a:t>…</a:t>
            </a:r>
            <a:r>
              <a:rPr lang="zh-CN" altLang="en-US" dirty="0">
                <a:highlight>
                  <a:srgbClr val="FFFF00"/>
                </a:highlight>
              </a:rPr>
              <a:t>的</a:t>
            </a:r>
            <a:r>
              <a:rPr lang="zh-CN" altLang="en-US" dirty="0"/>
              <a:t>，</a:t>
            </a:r>
            <a:r>
              <a:rPr lang="zh-CN" altLang="en-US" dirty="0">
                <a:highlight>
                  <a:srgbClr val="FFFF00"/>
                </a:highlight>
              </a:rPr>
              <a:t>有</a:t>
            </a:r>
            <a:r>
              <a:rPr lang="zh-CN" altLang="en-US" dirty="0"/>
              <a:t>卖</a:t>
            </a:r>
            <a:r>
              <a:rPr lang="en-US" altLang="zh-CN" dirty="0"/>
              <a:t>…</a:t>
            </a:r>
            <a:r>
              <a:rPr lang="zh-CN" altLang="en-US" dirty="0">
                <a:highlight>
                  <a:srgbClr val="FFFF00"/>
                </a:highlight>
              </a:rPr>
              <a:t>的</a:t>
            </a:r>
            <a:r>
              <a:rPr lang="zh-CN" altLang="en-US" dirty="0"/>
              <a:t>，</a:t>
            </a:r>
            <a:r>
              <a:rPr lang="zh-CN" altLang="en-US" dirty="0">
                <a:highlight>
                  <a:srgbClr val="FFFF00"/>
                </a:highlight>
              </a:rPr>
              <a:t>有</a:t>
            </a:r>
            <a:r>
              <a:rPr lang="zh-CN" altLang="en-US" dirty="0"/>
              <a:t>卖</a:t>
            </a:r>
            <a:r>
              <a:rPr lang="en-US" altLang="zh-CN" dirty="0"/>
              <a:t>…</a:t>
            </a:r>
            <a:r>
              <a:rPr lang="zh-CN" altLang="en-US" dirty="0">
                <a:highlight>
                  <a:srgbClr val="FFFF00"/>
                </a:highlight>
              </a:rPr>
              <a:t>的</a:t>
            </a:r>
            <a:r>
              <a:rPr lang="zh-CN" altLang="en-US" dirty="0"/>
              <a:t>，甚至还</a:t>
            </a:r>
            <a:r>
              <a:rPr lang="zh-CN" altLang="en-US" dirty="0">
                <a:highlight>
                  <a:srgbClr val="FFFF00"/>
                </a:highlight>
              </a:rPr>
              <a:t>有</a:t>
            </a:r>
            <a:r>
              <a:rPr lang="zh-CN" altLang="en-US" dirty="0"/>
              <a:t>卖</a:t>
            </a:r>
            <a:r>
              <a:rPr lang="en-US" altLang="zh-CN" dirty="0"/>
              <a:t>…</a:t>
            </a:r>
            <a:r>
              <a:rPr lang="zh-CN" altLang="en-US" dirty="0">
                <a:highlight>
                  <a:srgbClr val="FFFF00"/>
                </a:highlight>
              </a:rPr>
              <a:t>的</a:t>
            </a:r>
            <a:r>
              <a:rPr lang="zh-CN" altLang="en-US" dirty="0"/>
              <a:t>；各种各样的东西都有。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C6B84C-F9A5-3149-A21E-36788BB77142}"/>
              </a:ext>
            </a:extLst>
          </p:cNvPr>
          <p:cNvSpPr txBox="1"/>
          <p:nvPr/>
        </p:nvSpPr>
        <p:spPr>
          <a:xfrm>
            <a:off x="2729280" y="4558184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建议此处插入零食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、衣服、化妆品、房子、火箭的</a:t>
            </a:r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00766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DE9E5-81CB-DA46-9B82-91B27A93D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有</a:t>
            </a:r>
            <a:r>
              <a:rPr lang="en-US" altLang="zh-CN" dirty="0"/>
              <a:t>…</a:t>
            </a:r>
            <a:r>
              <a:rPr lang="zh-CN" altLang="en-US" dirty="0"/>
              <a:t>的，有</a:t>
            </a:r>
            <a:r>
              <a:rPr lang="en-US" altLang="zh-CN" dirty="0"/>
              <a:t>…</a:t>
            </a:r>
            <a:r>
              <a:rPr lang="zh-CN" altLang="en-US" dirty="0"/>
              <a:t>的，</a:t>
            </a:r>
            <a:r>
              <a:rPr lang="en-US" altLang="zh-CN" dirty="0"/>
              <a:t>(</a:t>
            </a:r>
            <a:r>
              <a:rPr lang="zh-CN" altLang="en-US" dirty="0"/>
              <a:t>还</a:t>
            </a:r>
            <a:r>
              <a:rPr lang="en-US" altLang="zh-CN" dirty="0"/>
              <a:t>)</a:t>
            </a:r>
            <a:r>
              <a:rPr lang="zh-CN" altLang="en-US" dirty="0"/>
              <a:t>有</a:t>
            </a:r>
            <a:r>
              <a:rPr lang="en-US" altLang="zh-CN" dirty="0"/>
              <a:t>…</a:t>
            </a:r>
            <a:r>
              <a:rPr lang="zh-CN" altLang="en-US" dirty="0"/>
              <a:t>的。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0AF82-AE37-0D4E-AE33-654696C09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公园里做什么运动的都有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2944D25-DFC3-BC48-BD5F-3A8348506DD5}"/>
              </a:ext>
            </a:extLst>
          </p:cNvPr>
          <p:cNvSpPr txBox="1"/>
          <p:nvPr/>
        </p:nvSpPr>
        <p:spPr>
          <a:xfrm>
            <a:off x="4322618" y="3429000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建议此处插入人们在公园里做不同的运动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的</a:t>
            </a:r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，请学生用目标句型描述。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3366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67BB0-9BBC-AE45-8DE7-3014A0AF3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168038"/>
            <a:ext cx="10515600" cy="882907"/>
          </a:xfrm>
        </p:spPr>
        <p:txBody>
          <a:bodyPr/>
          <a:lstStyle/>
          <a:p>
            <a:r>
              <a:rPr lang="en-US" dirty="0" err="1"/>
              <a:t>有</a:t>
            </a:r>
            <a:r>
              <a:rPr lang="en-US" altLang="zh-CN" dirty="0"/>
              <a:t>…</a:t>
            </a:r>
            <a:r>
              <a:rPr lang="zh-CN" altLang="en-US" dirty="0"/>
              <a:t>的，有</a:t>
            </a:r>
            <a:r>
              <a:rPr lang="en-US" altLang="zh-CN" dirty="0"/>
              <a:t>…</a:t>
            </a:r>
            <a:r>
              <a:rPr lang="zh-CN" altLang="en-US" dirty="0"/>
              <a:t>的，</a:t>
            </a:r>
            <a:r>
              <a:rPr lang="en-US" altLang="zh-CN" dirty="0"/>
              <a:t>(</a:t>
            </a:r>
            <a:r>
              <a:rPr lang="zh-CN" altLang="en-US" dirty="0"/>
              <a:t>还</a:t>
            </a:r>
            <a:r>
              <a:rPr lang="en-US" altLang="zh-CN" dirty="0"/>
              <a:t>)</a:t>
            </a:r>
            <a:r>
              <a:rPr lang="zh-CN" altLang="en-US" dirty="0"/>
              <a:t>有</a:t>
            </a:r>
            <a:r>
              <a:rPr lang="en-US" altLang="zh-CN" dirty="0"/>
              <a:t>…</a:t>
            </a:r>
            <a:r>
              <a:rPr lang="zh-CN" altLang="en-US" dirty="0"/>
              <a:t>的。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1666A-811F-2449-8ACA-C9FE10A79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847" y="1021962"/>
            <a:ext cx="10515600" cy="882908"/>
          </a:xfrm>
        </p:spPr>
        <p:txBody>
          <a:bodyPr/>
          <a:lstStyle/>
          <a:p>
            <a:r>
              <a:rPr lang="en-US" dirty="0" err="1"/>
              <a:t>他家有很多不同语言的书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3A8661-2667-EA47-B84D-746980DA2B34}"/>
              </a:ext>
            </a:extLst>
          </p:cNvPr>
          <p:cNvSpPr txBox="1">
            <a:spLocks/>
          </p:cNvSpPr>
          <p:nvPr/>
        </p:nvSpPr>
        <p:spPr>
          <a:xfrm>
            <a:off x="611847" y="4184149"/>
            <a:ext cx="10515600" cy="882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这个牌子的酸奶有很多不同的口味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7A09A0-7396-D648-8BAB-62B73C5CD0BE}"/>
              </a:ext>
            </a:extLst>
          </p:cNvPr>
          <p:cNvSpPr txBox="1"/>
          <p:nvPr/>
        </p:nvSpPr>
        <p:spPr>
          <a:xfrm>
            <a:off x="3155862" y="2673851"/>
            <a:ext cx="3546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插入不同语言的书的图片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A743F02-AF70-3D4E-9977-2EAFF5EDC795}"/>
              </a:ext>
            </a:extLst>
          </p:cNvPr>
          <p:cNvSpPr txBox="1"/>
          <p:nvPr/>
        </p:nvSpPr>
        <p:spPr>
          <a:xfrm>
            <a:off x="2865350" y="5620594"/>
            <a:ext cx="3546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插入不同口味的酸奶的图片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04210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12788-419F-2A44-A9BE-5AC8188CF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25" y="377028"/>
            <a:ext cx="8439120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，</a:t>
            </a:r>
            <a:r>
              <a:rPr lang="en-US" dirty="0" err="1"/>
              <a:t>甚至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altLang="zh-CN" dirty="0"/>
              <a:t>Verb</a:t>
            </a:r>
            <a:r>
              <a:rPr lang="zh-CN" altLang="en-US" dirty="0"/>
              <a:t> </a:t>
            </a:r>
            <a:r>
              <a:rPr lang="en-US" altLang="zh-CN" dirty="0"/>
              <a:t>Phrase</a:t>
            </a:r>
            <a:r>
              <a:rPr lang="zh-CN" altLang="en-US" dirty="0"/>
              <a:t>。</a:t>
            </a:r>
            <a:br>
              <a:rPr lang="en-US" altLang="zh-CN" dirty="0"/>
            </a:br>
            <a:r>
              <a:rPr lang="en-US" altLang="zh-CN" dirty="0"/>
              <a:t>……</a:t>
            </a:r>
            <a:r>
              <a:rPr lang="zh-CN" altLang="en-US" dirty="0"/>
              <a:t>，甚至</a:t>
            </a:r>
            <a:r>
              <a:rPr lang="zh-CN" altLang="en-US" dirty="0">
                <a:highlight>
                  <a:srgbClr val="FFFF00"/>
                </a:highlight>
              </a:rPr>
              <a:t>连</a:t>
            </a:r>
            <a:r>
              <a:rPr lang="en-US" altLang="zh-CN" sz="3600" dirty="0"/>
              <a:t>+</a:t>
            </a:r>
            <a:r>
              <a:rPr lang="zh-CN" altLang="en-US" sz="3600" dirty="0"/>
              <a:t> </a:t>
            </a:r>
            <a:r>
              <a:rPr lang="en-US" altLang="zh-CN" sz="3600" dirty="0"/>
              <a:t>a</a:t>
            </a:r>
            <a:r>
              <a:rPr lang="zh-CN" altLang="en-US" sz="3600" dirty="0"/>
              <a:t> </a:t>
            </a:r>
            <a:r>
              <a:rPr lang="en-US" altLang="zh-CN" sz="3600" dirty="0"/>
              <a:t>noun/noun</a:t>
            </a:r>
            <a:r>
              <a:rPr lang="zh-CN" altLang="en-US" sz="3600" dirty="0"/>
              <a:t> </a:t>
            </a:r>
            <a:r>
              <a:rPr lang="en-US" altLang="zh-CN" sz="3600" dirty="0"/>
              <a:t>phrase</a:t>
            </a:r>
            <a:r>
              <a:rPr lang="zh-CN" altLang="en-US" dirty="0"/>
              <a:t> </a:t>
            </a:r>
            <a:r>
              <a:rPr lang="zh-CN" altLang="en-US" dirty="0">
                <a:highlight>
                  <a:srgbClr val="FFFF00"/>
                </a:highlight>
              </a:rPr>
              <a:t>都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E3B8B-7141-164F-BDBD-46D541A3A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674" y="1500229"/>
            <a:ext cx="11917180" cy="5928121"/>
          </a:xfrm>
        </p:spPr>
        <p:txBody>
          <a:bodyPr>
            <a:normAutofit/>
          </a:bodyPr>
          <a:lstStyle/>
          <a:p>
            <a:r>
              <a:rPr lang="zh-CN" altLang="en-US" dirty="0"/>
              <a:t>这个班上什么年龄的学生都有，甚至</a:t>
            </a:r>
            <a:r>
              <a:rPr lang="zh-CN" altLang="en-US" u="sng" dirty="0"/>
              <a:t>有六十岁的学生。</a:t>
            </a:r>
            <a:endParaRPr lang="en-US" altLang="zh-CN" u="sng" dirty="0"/>
          </a:p>
          <a:p>
            <a:r>
              <a:rPr lang="zh-CN" altLang="en-US" dirty="0"/>
              <a:t>直播间里卖什么的都有，甚至有卖火箭的。</a:t>
            </a:r>
            <a:endParaRPr lang="en-US" altLang="zh-CN" dirty="0"/>
          </a:p>
          <a:p>
            <a:r>
              <a:rPr lang="zh-CN" altLang="en-US" dirty="0"/>
              <a:t>我最近太忙了，甚至</a:t>
            </a:r>
            <a:r>
              <a:rPr lang="zh-CN" altLang="en-US" dirty="0">
                <a:highlight>
                  <a:srgbClr val="FFFF00"/>
                </a:highlight>
              </a:rPr>
              <a:t>连</a:t>
            </a:r>
            <a:r>
              <a:rPr lang="zh-CN" altLang="en-US" dirty="0"/>
              <a:t>周末</a:t>
            </a:r>
            <a:r>
              <a:rPr lang="zh-CN" altLang="en-US" dirty="0">
                <a:highlight>
                  <a:srgbClr val="FFFF00"/>
                </a:highlight>
              </a:rPr>
              <a:t>都</a:t>
            </a:r>
            <a:r>
              <a:rPr lang="zh-CN" altLang="en-US" dirty="0"/>
              <a:t>不能休息。</a:t>
            </a:r>
            <a:endParaRPr lang="en-US" altLang="zh-CN" dirty="0"/>
          </a:p>
          <a:p>
            <a:r>
              <a:rPr lang="zh-CN" altLang="en-US" dirty="0"/>
              <a:t>他家特别穷，甚至</a:t>
            </a:r>
            <a:r>
              <a:rPr lang="zh-CN" altLang="en-US" dirty="0">
                <a:highlight>
                  <a:srgbClr val="FFFF00"/>
                </a:highlight>
              </a:rPr>
              <a:t>连</a:t>
            </a:r>
            <a:r>
              <a:rPr lang="zh-CN" altLang="en-US" dirty="0"/>
              <a:t>米</a:t>
            </a:r>
            <a:r>
              <a:rPr lang="zh-CN" altLang="en-US" dirty="0">
                <a:highlight>
                  <a:srgbClr val="FFFF00"/>
                </a:highlight>
              </a:rPr>
              <a:t>都</a:t>
            </a:r>
            <a:r>
              <a:rPr lang="zh-CN" altLang="en-US" dirty="0"/>
              <a:t>买不起。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A523BB-7911-8249-B954-FEB377A2D0EB}"/>
              </a:ext>
            </a:extLst>
          </p:cNvPr>
          <p:cNvSpPr txBox="1"/>
          <p:nvPr/>
        </p:nvSpPr>
        <p:spPr>
          <a:xfrm>
            <a:off x="9005803" y="2241753"/>
            <a:ext cx="21755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V</a:t>
            </a:r>
            <a:r>
              <a:rPr lang="en-US" altLang="zh-CN" sz="3200" dirty="0"/>
              <a:t>erb</a:t>
            </a:r>
            <a:r>
              <a:rPr lang="zh-CN" altLang="en-US" sz="3200" dirty="0"/>
              <a:t> </a:t>
            </a:r>
            <a:r>
              <a:rPr lang="en-US" sz="3200" dirty="0"/>
              <a:t>P</a:t>
            </a:r>
            <a:r>
              <a:rPr lang="en-US" altLang="zh-CN" sz="3200" dirty="0"/>
              <a:t>hrase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E69382-4FA6-7346-B134-A5567B55F4B9}"/>
              </a:ext>
            </a:extLst>
          </p:cNvPr>
          <p:cNvSpPr txBox="1"/>
          <p:nvPr/>
        </p:nvSpPr>
        <p:spPr>
          <a:xfrm>
            <a:off x="8390603" y="33651"/>
            <a:ext cx="380139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even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 </a:t>
            </a:r>
            <a:endParaRPr lang="en-US" altLang="zh-CN" sz="3200" dirty="0">
              <a:solidFill>
                <a:srgbClr val="0070C0"/>
              </a:solidFill>
              <a:latin typeface="Times" pitchFamily="2" charset="0"/>
            </a:endParaRPr>
          </a:p>
          <a:p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(to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introduce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an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extreme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situation)</a:t>
            </a:r>
            <a:endParaRPr lang="en-US" sz="3200" dirty="0">
              <a:solidFill>
                <a:srgbClr val="0070C0"/>
              </a:solidFill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35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2575E-A09D-114E-96C7-969D485E0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568" y="1548695"/>
            <a:ext cx="10515600" cy="4644725"/>
          </a:xfrm>
        </p:spPr>
        <p:txBody>
          <a:bodyPr>
            <a:normAutofit/>
          </a:bodyPr>
          <a:lstStyle/>
          <a:p>
            <a:r>
              <a:rPr lang="zh-CN" altLang="en-US" dirty="0"/>
              <a:t>我最近太忙了，甚至连</a:t>
            </a:r>
            <a:r>
              <a:rPr lang="en-US" altLang="zh-CN" dirty="0"/>
              <a:t>…</a:t>
            </a:r>
            <a:r>
              <a:rPr lang="zh-CN" altLang="en-US" dirty="0"/>
              <a:t>都</a:t>
            </a:r>
            <a:r>
              <a:rPr lang="en-US" altLang="zh-CN" dirty="0"/>
              <a:t>…</a:t>
            </a:r>
            <a:r>
              <a:rPr lang="zh-CN" altLang="en-US" dirty="0"/>
              <a:t>。 </a:t>
            </a:r>
            <a:endParaRPr lang="en-US" altLang="zh-CN" dirty="0"/>
          </a:p>
          <a:p>
            <a:r>
              <a:rPr lang="en-US" dirty="0" err="1"/>
              <a:t>这次的考试太难了</a:t>
            </a:r>
            <a:r>
              <a:rPr lang="zh-CN" altLang="en-US" dirty="0"/>
              <a:t>，甚至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en-US" dirty="0" err="1"/>
              <a:t>他在家里什么家务都不做</a:t>
            </a:r>
            <a:r>
              <a:rPr lang="zh-CN" altLang="en-US" dirty="0"/>
              <a:t>，甚至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en-US" dirty="0" err="1"/>
              <a:t>他特别喜欢工作</a:t>
            </a:r>
            <a:r>
              <a:rPr lang="zh-CN" altLang="en-US" dirty="0"/>
              <a:t>，甚至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189763C-F546-D14B-8163-F9D6246AD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25" y="377028"/>
            <a:ext cx="8439120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，</a:t>
            </a:r>
            <a:r>
              <a:rPr lang="en-US" dirty="0" err="1"/>
              <a:t>甚至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altLang="zh-CN" dirty="0"/>
              <a:t>Verb</a:t>
            </a:r>
            <a:r>
              <a:rPr lang="zh-CN" altLang="en-US" dirty="0"/>
              <a:t> </a:t>
            </a:r>
            <a:r>
              <a:rPr lang="en-US" altLang="zh-CN" dirty="0"/>
              <a:t>Phrase</a:t>
            </a:r>
            <a:r>
              <a:rPr lang="zh-CN" altLang="en-US" dirty="0"/>
              <a:t>。</a:t>
            </a:r>
            <a:br>
              <a:rPr lang="en-US" altLang="zh-CN" dirty="0"/>
            </a:br>
            <a:r>
              <a:rPr lang="en-US" altLang="zh-CN" dirty="0"/>
              <a:t>……</a:t>
            </a:r>
            <a:r>
              <a:rPr lang="zh-CN" altLang="en-US" dirty="0"/>
              <a:t>，甚至</a:t>
            </a:r>
            <a:r>
              <a:rPr lang="zh-CN" altLang="en-US" dirty="0">
                <a:highlight>
                  <a:srgbClr val="FFFF00"/>
                </a:highlight>
              </a:rPr>
              <a:t>连</a:t>
            </a:r>
            <a:r>
              <a:rPr lang="en-US" altLang="zh-CN" sz="3600" dirty="0"/>
              <a:t>+</a:t>
            </a:r>
            <a:r>
              <a:rPr lang="zh-CN" altLang="en-US" sz="3600" dirty="0"/>
              <a:t> </a:t>
            </a:r>
            <a:r>
              <a:rPr lang="en-US" altLang="zh-CN" sz="3600" dirty="0"/>
              <a:t>a</a:t>
            </a:r>
            <a:r>
              <a:rPr lang="zh-CN" altLang="en-US" sz="3600" dirty="0"/>
              <a:t> </a:t>
            </a:r>
            <a:r>
              <a:rPr lang="en-US" altLang="zh-CN" sz="3600" dirty="0"/>
              <a:t>noun/noun</a:t>
            </a:r>
            <a:r>
              <a:rPr lang="zh-CN" altLang="en-US" sz="3600" dirty="0"/>
              <a:t> </a:t>
            </a:r>
            <a:r>
              <a:rPr lang="en-US" altLang="zh-CN" sz="3600" dirty="0"/>
              <a:t>phrase</a:t>
            </a:r>
            <a:r>
              <a:rPr lang="zh-CN" altLang="en-US" dirty="0"/>
              <a:t> </a:t>
            </a:r>
            <a:r>
              <a:rPr lang="zh-CN" altLang="en-US" dirty="0">
                <a:highlight>
                  <a:srgbClr val="FFFF00"/>
                </a:highlight>
              </a:rPr>
              <a:t>都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BDACA7-FB4B-4346-80FD-864BBEB4B9DD}"/>
              </a:ext>
            </a:extLst>
          </p:cNvPr>
          <p:cNvSpPr txBox="1"/>
          <p:nvPr/>
        </p:nvSpPr>
        <p:spPr>
          <a:xfrm>
            <a:off x="8390603" y="33651"/>
            <a:ext cx="380139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even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 </a:t>
            </a:r>
            <a:endParaRPr lang="en-US" altLang="zh-CN" sz="3200" dirty="0">
              <a:solidFill>
                <a:srgbClr val="0070C0"/>
              </a:solidFill>
              <a:latin typeface="Times" pitchFamily="2" charset="0"/>
            </a:endParaRPr>
          </a:p>
          <a:p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(to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introduce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an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extreme</a:t>
            </a:r>
            <a:r>
              <a:rPr lang="zh-CN" altLang="en-US" sz="3200" dirty="0">
                <a:solidFill>
                  <a:srgbClr val="0070C0"/>
                </a:solidFill>
                <a:latin typeface="Times" pitchFamily="2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Times" pitchFamily="2" charset="0"/>
              </a:rPr>
              <a:t>situation)</a:t>
            </a:r>
            <a:endParaRPr lang="en-US" sz="3200" dirty="0">
              <a:solidFill>
                <a:srgbClr val="0070C0"/>
              </a:solidFill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997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0AF4B-262B-C84D-8CAC-273F6A262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81267"/>
            <a:ext cx="11856891" cy="88290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。结果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r>
              <a:rPr lang="en-US" altLang="zh-CN" dirty="0"/>
              <a:t>As</a:t>
            </a:r>
            <a:r>
              <a:rPr lang="zh-CN" altLang="en-US" dirty="0"/>
              <a:t> </a:t>
            </a: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result,</a:t>
            </a:r>
            <a:r>
              <a:rPr lang="zh-CN" altLang="en-US" dirty="0"/>
              <a:t> </a:t>
            </a:r>
            <a:r>
              <a:rPr lang="en-US" altLang="zh-CN" sz="3600" dirty="0"/>
              <a:t>…(+negative/surprising)…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F8695-9037-BB41-9E36-FACF58E6C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355" y="948320"/>
            <a:ext cx="11573235" cy="6062081"/>
          </a:xfrm>
        </p:spPr>
        <p:txBody>
          <a:bodyPr>
            <a:normAutofit/>
          </a:bodyPr>
          <a:lstStyle/>
          <a:p>
            <a:r>
              <a:rPr lang="zh-CN" altLang="en-US" dirty="0"/>
              <a:t>有一位很火的直播一哥和马云一起比赛卖过口红。</a:t>
            </a:r>
            <a:r>
              <a:rPr lang="zh-CN" altLang="en-US" dirty="0">
                <a:solidFill>
                  <a:srgbClr val="FF0000"/>
                </a:solidFill>
              </a:rPr>
              <a:t>结果</a:t>
            </a:r>
            <a:r>
              <a:rPr lang="zh-CN" altLang="en-US" dirty="0"/>
              <a:t>五分钟内那位直播一哥卖出了</a:t>
            </a:r>
            <a:r>
              <a:rPr lang="en-US" dirty="0"/>
              <a:t>1500</a:t>
            </a:r>
            <a:r>
              <a:rPr lang="zh-CN" altLang="en-US" dirty="0"/>
              <a:t>支口红，而马云仅仅卖出了</a:t>
            </a:r>
            <a:r>
              <a:rPr lang="en-US" dirty="0"/>
              <a:t>10</a:t>
            </a:r>
            <a:r>
              <a:rPr lang="zh-CN" altLang="en-US" dirty="0"/>
              <a:t>支。</a:t>
            </a:r>
            <a:endParaRPr lang="en-US" altLang="zh-CN" dirty="0"/>
          </a:p>
          <a:p>
            <a:r>
              <a:rPr lang="zh-CN" altLang="en-US" dirty="0"/>
              <a:t>我昨天看了两场直播，结果买了一大堆东西。</a:t>
            </a:r>
            <a:endParaRPr lang="en-US" altLang="zh-CN" dirty="0"/>
          </a:p>
          <a:p>
            <a:r>
              <a:rPr lang="zh-CN" altLang="en-US" dirty="0"/>
              <a:t>我以为中国人不过圣诞节，结果到了中国以后发现</a:t>
            </a:r>
            <a:r>
              <a:rPr lang="en-US" altLang="zh-CN" dirty="0"/>
              <a:t>……</a:t>
            </a:r>
          </a:p>
          <a:p>
            <a:r>
              <a:rPr lang="en-US" dirty="0" err="1"/>
              <a:t>他以为直播卖货很容易</a:t>
            </a:r>
            <a:r>
              <a:rPr lang="zh-CN" altLang="en-US" dirty="0"/>
              <a:t>，结果</a:t>
            </a:r>
            <a:r>
              <a:rPr lang="en-US" altLang="zh-CN" dirty="0"/>
              <a:t>……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FFEA99-FC10-DF42-894D-841F8531FFE6}"/>
              </a:ext>
            </a:extLst>
          </p:cNvPr>
          <p:cNvSpPr txBox="1"/>
          <p:nvPr/>
        </p:nvSpPr>
        <p:spPr>
          <a:xfrm>
            <a:off x="7991760" y="3182594"/>
            <a:ext cx="61106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/>
              <a:t>duī</a:t>
            </a:r>
            <a:endParaRPr lang="en-US" sz="2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7B3B66-C161-094D-A200-B41526593761}"/>
              </a:ext>
            </a:extLst>
          </p:cNvPr>
          <p:cNvSpPr txBox="1"/>
          <p:nvPr/>
        </p:nvSpPr>
        <p:spPr>
          <a:xfrm>
            <a:off x="9897320" y="3428815"/>
            <a:ext cx="21152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插入一大堆东西的图片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810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806</TotalTime>
  <Words>1460</Words>
  <Application>Microsoft Macintosh PowerPoint</Application>
  <PresentationFormat>Widescreen</PresentationFormat>
  <Paragraphs>127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第四课   直播经济</vt:lpstr>
      <vt:lpstr>…主要分…种</vt:lpstr>
      <vt:lpstr>…主要分…种</vt:lpstr>
      <vt:lpstr>…有很多…。有…的，有…的，(还)有…的。</vt:lpstr>
      <vt:lpstr>有…的，有…的，(还)有…的。</vt:lpstr>
      <vt:lpstr>有…的，有…的，(还)有…的。</vt:lpstr>
      <vt:lpstr>……，甚至+ Verb Phrase。 ……，甚至连+ a noun/noun phrase 都…</vt:lpstr>
      <vt:lpstr>……，甚至+ Verb Phrase。 ……，甚至连+ a noun/noun phrase 都…</vt:lpstr>
      <vt:lpstr>……。结果……。As a result, …(+negative/surprising)…</vt:lpstr>
      <vt:lpstr>下面的句子有问题吗？</vt:lpstr>
      <vt:lpstr>       结果               所以           </vt:lpstr>
      <vt:lpstr>A是B的(新/唯一)出路。   a way (out of a difficulty)</vt:lpstr>
      <vt:lpstr>足不出户(就可以…)      足不出户(即可…)</vt:lpstr>
      <vt:lpstr>介绍潮流的变化：</vt:lpstr>
      <vt:lpstr>介绍潮流的变化：</vt:lpstr>
      <vt:lpstr>介绍潮流的变化：</vt:lpstr>
      <vt:lpstr>介绍潮流的变化：</vt:lpstr>
      <vt:lpstr>S1 V什么  S2 就V什么        (多少、几个、哪儿、怎么…)</vt:lpstr>
      <vt:lpstr>用“S1 V什么/多少/哪儿 S2 就V什么/多少/哪儿…”回答下面的问题：</vt:lpstr>
      <vt:lpstr>从…入手  start with…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Runqing Qi</cp:lastModifiedBy>
  <cp:revision>19</cp:revision>
  <dcterms:created xsi:type="dcterms:W3CDTF">2022-04-09T20:27:13Z</dcterms:created>
  <dcterms:modified xsi:type="dcterms:W3CDTF">2023-11-11T19:50:43Z</dcterms:modified>
</cp:coreProperties>
</file>